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8" r:id="rId1"/>
  </p:sldMasterIdLst>
  <p:notesMasterIdLst>
    <p:notesMasterId r:id="rId22"/>
  </p:notesMasterIdLst>
  <p:sldIdLst>
    <p:sldId id="1449" r:id="rId2"/>
    <p:sldId id="1446" r:id="rId3"/>
    <p:sldId id="1445" r:id="rId4"/>
    <p:sldId id="1451" r:id="rId5"/>
    <p:sldId id="1452" r:id="rId6"/>
    <p:sldId id="1450" r:id="rId7"/>
    <p:sldId id="1453" r:id="rId8"/>
    <p:sldId id="1454" r:id="rId9"/>
    <p:sldId id="1457" r:id="rId10"/>
    <p:sldId id="1456" r:id="rId11"/>
    <p:sldId id="1458" r:id="rId12"/>
    <p:sldId id="1461" r:id="rId13"/>
    <p:sldId id="1455" r:id="rId14"/>
    <p:sldId id="1327" r:id="rId15"/>
    <p:sldId id="1384" r:id="rId16"/>
    <p:sldId id="942" r:id="rId17"/>
    <p:sldId id="1987" r:id="rId18"/>
    <p:sldId id="1460" r:id="rId19"/>
    <p:sldId id="791" r:id="rId20"/>
    <p:sldId id="141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2F92"/>
    <a:srgbClr val="FFA9FF"/>
    <a:srgbClr val="E9B9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39"/>
    <p:restoredTop sz="86327"/>
  </p:normalViewPr>
  <p:slideViewPr>
    <p:cSldViewPr snapToGrid="0">
      <p:cViewPr varScale="1">
        <p:scale>
          <a:sx n="105" d="100"/>
          <a:sy n="105" d="100"/>
        </p:scale>
        <p:origin x="148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DED944-26AF-2543-A4B4-0FB610D3A484}" type="datetimeFigureOut">
              <a:rPr lang="en-US" smtClean="0"/>
              <a:t>11/11/23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BA9A0B-8DB0-EE44-8D2A-04914EC6F4AC}" type="slidenum">
              <a:rPr lang="en-US" smtClean="0"/>
              <a:t>‹#›</a:t>
            </a:fld>
            <a:endParaRPr lang="en-US" dirty="0"/>
          </a:p>
        </p:txBody>
      </p:sp>
    </p:spTree>
    <p:extLst>
      <p:ext uri="{BB962C8B-B14F-4D97-AF65-F5344CB8AC3E}">
        <p14:creationId xmlns:p14="http://schemas.microsoft.com/office/powerpoint/2010/main" val="1784003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Pupils to work on this independently and then share their bullet points with a partner – explaining why they chose these particular bullet points.</a:t>
            </a:r>
          </a:p>
        </p:txBody>
      </p:sp>
      <p:sp>
        <p:nvSpPr>
          <p:cNvPr id="4" name="Slide Number Placeholder 3"/>
          <p:cNvSpPr>
            <a:spLocks noGrp="1"/>
          </p:cNvSpPr>
          <p:nvPr>
            <p:ph type="sldNum" sz="quarter" idx="5"/>
          </p:nvPr>
        </p:nvSpPr>
        <p:spPr/>
        <p:txBody>
          <a:bodyPr/>
          <a:lstStyle/>
          <a:p>
            <a:fld id="{CFBA9A0B-8DB0-EE44-8D2A-04914EC6F4AC}" type="slidenum">
              <a:rPr lang="en-US" smtClean="0"/>
              <a:t>2</a:t>
            </a:fld>
            <a:endParaRPr lang="en-US"/>
          </a:p>
        </p:txBody>
      </p:sp>
    </p:spTree>
    <p:extLst>
      <p:ext uri="{BB962C8B-B14F-4D97-AF65-F5344CB8AC3E}">
        <p14:creationId xmlns:p14="http://schemas.microsoft.com/office/powerpoint/2010/main" val="2139247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through this as a class and do one example together. Elicit ideas from the pupils and write them on the board.</a:t>
            </a:r>
          </a:p>
          <a:p>
            <a:endParaRPr lang="en-US" dirty="0"/>
          </a:p>
          <a:p>
            <a:r>
              <a:rPr lang="en-US" dirty="0"/>
              <a:t>Teacher notes for ’raffish charm’:</a:t>
            </a:r>
          </a:p>
          <a:p>
            <a:r>
              <a:rPr lang="en-US" dirty="0"/>
              <a:t>What: description of area as beautiful but with a hint of something more corrupt.</a:t>
            </a:r>
          </a:p>
          <a:p>
            <a:r>
              <a:rPr lang="en-US" dirty="0"/>
              <a:t>How: juxtaposition</a:t>
            </a:r>
          </a:p>
          <a:p>
            <a:r>
              <a:rPr lang="en-US" dirty="0"/>
              <a:t>Why: could suggest a danger that lies behind beauty – link to Stanley.</a:t>
            </a:r>
          </a:p>
          <a:p>
            <a:endParaRPr lang="en-US" dirty="0"/>
          </a:p>
          <a:p>
            <a:r>
              <a:rPr lang="en-US" dirty="0"/>
              <a:t>What do you see? What is presented?</a:t>
            </a:r>
          </a:p>
          <a:p>
            <a:r>
              <a:rPr lang="en-US" dirty="0"/>
              <a:t>How is presented?</a:t>
            </a:r>
          </a:p>
          <a:p>
            <a:r>
              <a:rPr lang="en-US" dirty="0"/>
              <a:t>Why is it presented in this way?</a:t>
            </a:r>
          </a:p>
        </p:txBody>
      </p:sp>
      <p:sp>
        <p:nvSpPr>
          <p:cNvPr id="4" name="Slide Number Placeholder 3"/>
          <p:cNvSpPr>
            <a:spLocks noGrp="1"/>
          </p:cNvSpPr>
          <p:nvPr>
            <p:ph type="sldNum" sz="quarter" idx="5"/>
          </p:nvPr>
        </p:nvSpPr>
        <p:spPr/>
        <p:txBody>
          <a:bodyPr/>
          <a:lstStyle/>
          <a:p>
            <a:fld id="{CFBA9A0B-8DB0-EE44-8D2A-04914EC6F4AC}" type="slidenum">
              <a:rPr lang="en-US" smtClean="0"/>
              <a:t>11</a:t>
            </a:fld>
            <a:endParaRPr lang="en-US"/>
          </a:p>
        </p:txBody>
      </p:sp>
    </p:spTree>
    <p:extLst>
      <p:ext uri="{BB962C8B-B14F-4D97-AF65-F5344CB8AC3E}">
        <p14:creationId xmlns:p14="http://schemas.microsoft.com/office/powerpoint/2010/main" val="14575146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highlights are some suggestions but pupils can choose any quotations.</a:t>
            </a:r>
          </a:p>
          <a:p>
            <a:endParaRPr lang="en-US" dirty="0"/>
          </a:p>
          <a:p>
            <a:r>
              <a:rPr lang="en-US" dirty="0"/>
              <a:t>Prompt them to focus on sensory imagery as well as the atmosphere that is created through the description. You may wish to focus on the reason why Williams builds up such a vivid description – this is reminiscent of what you may find in a novel.</a:t>
            </a:r>
          </a:p>
        </p:txBody>
      </p:sp>
      <p:sp>
        <p:nvSpPr>
          <p:cNvPr id="4" name="Slide Number Placeholder 3"/>
          <p:cNvSpPr>
            <a:spLocks noGrp="1"/>
          </p:cNvSpPr>
          <p:nvPr>
            <p:ph type="sldNum" sz="quarter" idx="5"/>
          </p:nvPr>
        </p:nvSpPr>
        <p:spPr/>
        <p:txBody>
          <a:bodyPr/>
          <a:lstStyle/>
          <a:p>
            <a:fld id="{CFBA9A0B-8DB0-EE44-8D2A-04914EC6F4AC}" type="slidenum">
              <a:rPr lang="en-US" smtClean="0"/>
              <a:t>12</a:t>
            </a:fld>
            <a:endParaRPr lang="en-US"/>
          </a:p>
        </p:txBody>
      </p:sp>
    </p:spTree>
    <p:extLst>
      <p:ext uri="{BB962C8B-B14F-4D97-AF65-F5344CB8AC3E}">
        <p14:creationId xmlns:p14="http://schemas.microsoft.com/office/powerpoint/2010/main" val="3333243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Pupils now use the skills they have practiced to go through the rest of the stage directions in a group.</a:t>
            </a:r>
          </a:p>
          <a:p>
            <a:r>
              <a:rPr lang="en-US" dirty="0"/>
              <a:t>Here are some suggestions in case they need prompting:</a:t>
            </a:r>
          </a:p>
          <a:p>
            <a:pPr marL="228600" indent="-228600">
              <a:buAutoNum type="arabicPeriod"/>
            </a:pPr>
            <a:r>
              <a:rPr lang="en-US" dirty="0"/>
              <a:t>‘</a:t>
            </a:r>
            <a:r>
              <a:rPr lang="en-GB" sz="1200" dirty="0">
                <a:effectLst/>
                <a:latin typeface="Avenir Next" panose="020B0503020202020204" pitchFamily="34" charset="0"/>
              </a:rPr>
              <a:t>The houses are mostly white frame, weathered grey, with rickety outside stairs and galleries and quaintly ornamented gables’ – decay / used to be beautiful / shadow of former beautiful – some shines through / colour imagery / fragile / lost their shine / sinister / link to Blanche = decayed nobility.</a:t>
            </a:r>
          </a:p>
          <a:p>
            <a:pPr marL="228600" indent="-228600">
              <a:buAutoNum type="arabicPeriod"/>
            </a:pPr>
            <a:r>
              <a:rPr lang="en-GB" sz="1200" dirty="0">
                <a:effectLst/>
                <a:latin typeface="Avenir Next" panose="020B0503020202020204" pitchFamily="34" charset="0"/>
              </a:rPr>
              <a:t>‘It is first dark of an evening early in May.’ – dark = ominous / foreboding</a:t>
            </a:r>
          </a:p>
          <a:p>
            <a:pPr marL="228600" indent="-228600">
              <a:buAutoNum type="arabicPeriod"/>
            </a:pPr>
            <a:r>
              <a:rPr lang="en-GB" sz="1200" dirty="0">
                <a:effectLst/>
                <a:latin typeface="Avenir Next" panose="020B0503020202020204" pitchFamily="34" charset="0"/>
              </a:rPr>
              <a:t>‘dim white building is a peculiarly tender blue, almost a turquoise, which invests the scene with a kind of lyricism and gracefully attenuates the atmosphere of decay.’ = blue links to piano later / juxtaposition of colours / word ‘peculiarly’ suggests that something isn’t quite right.</a:t>
            </a:r>
          </a:p>
          <a:p>
            <a:pPr marL="228600" indent="-228600">
              <a:buAutoNum type="arabicPeriod"/>
            </a:pPr>
            <a:r>
              <a:rPr lang="en-GB" sz="1200" dirty="0">
                <a:effectLst/>
                <a:latin typeface="Avenir Next" panose="020B0503020202020204" pitchFamily="34" charset="0"/>
              </a:rPr>
              <a:t>‘You can almost feel the warm breath of the brown river beyond the river warehouses with their faint </a:t>
            </a:r>
            <a:r>
              <a:rPr lang="en-GB" sz="1200" dirty="0" err="1">
                <a:effectLst/>
                <a:latin typeface="Avenir Next" panose="020B0503020202020204" pitchFamily="34" charset="0"/>
              </a:rPr>
              <a:t>redolences</a:t>
            </a:r>
            <a:r>
              <a:rPr lang="en-GB" sz="1200" dirty="0">
                <a:effectLst/>
                <a:latin typeface="Avenir Next" panose="020B0503020202020204" pitchFamily="34" charset="0"/>
              </a:rPr>
              <a:t> of bananas and coffee’ – sensory imagery is overwhelming - claustrophobic/ personification / brings atmosphere to life / overwhelming environment that can be damaging / colour imagery</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effectLst/>
                <a:latin typeface="Avenir Next" panose="020B0503020202020204" pitchFamily="34" charset="0"/>
              </a:rPr>
              <a:t>‘corresponding air is evoked by the music of Negro entertainers at a barroom around the corner. In this part of New Orleans you are practically always just around the corner, or a few doors down the street, from a tinny piano being played with the infatuated fluency of brown fingers. This "Blue Piano" expresses the spirit of the life which goes on here.’ – sensory imagery / diversity and multiculturalism / adds to overwhelming sensory imagery / importance of Blue Piano is introduced.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effectLst/>
                <a:latin typeface="Avenir Next" panose="020B0503020202020204" pitchFamily="34" charset="0"/>
              </a:rPr>
              <a:t>‘Above the music of the "Blue Piano" the voices of people on the street can be heard overlapping’ – repetition / sensory mixing / voices silenced? / link between music and the inhabitants</a:t>
            </a:r>
          </a:p>
          <a:p>
            <a:pPr marL="228600" indent="-228600">
              <a:buAutoNum type="arabicPeriod"/>
            </a:pPr>
            <a:endParaRPr lang="en-GB" sz="1200" dirty="0">
              <a:effectLst/>
              <a:latin typeface="Avenir Next" panose="020B0503020202020204" pitchFamily="34" charset="0"/>
            </a:endParaRPr>
          </a:p>
          <a:p>
            <a:pPr marL="228600" indent="-228600">
              <a:buAutoNum type="arabicPeriod"/>
            </a:pPr>
            <a:endParaRPr lang="en-GB" sz="1200" dirty="0">
              <a:effectLst/>
              <a:latin typeface="Avenir Next" panose="020B0503020202020204" pitchFamily="34" charset="0"/>
            </a:endParaRPr>
          </a:p>
          <a:p>
            <a:pPr marL="228600" indent="-228600">
              <a:buAutoNum type="arabicPeriod"/>
            </a:pPr>
            <a:endParaRPr lang="en-US" dirty="0"/>
          </a:p>
        </p:txBody>
      </p:sp>
      <p:sp>
        <p:nvSpPr>
          <p:cNvPr id="4" name="Slide Number Placeholder 3"/>
          <p:cNvSpPr>
            <a:spLocks noGrp="1"/>
          </p:cNvSpPr>
          <p:nvPr>
            <p:ph type="sldNum" sz="quarter" idx="5"/>
          </p:nvPr>
        </p:nvSpPr>
        <p:spPr/>
        <p:txBody>
          <a:bodyPr/>
          <a:lstStyle/>
          <a:p>
            <a:fld id="{CFBA9A0B-8DB0-EE44-8D2A-04914EC6F4AC}" type="slidenum">
              <a:rPr lang="en-US" smtClean="0"/>
              <a:t>13</a:t>
            </a:fld>
            <a:endParaRPr lang="en-US"/>
          </a:p>
        </p:txBody>
      </p:sp>
    </p:spTree>
    <p:extLst>
      <p:ext uri="{BB962C8B-B14F-4D97-AF65-F5344CB8AC3E}">
        <p14:creationId xmlns:p14="http://schemas.microsoft.com/office/powerpoint/2010/main" val="2380314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Sentence stems are on the next slide</a:t>
            </a:r>
          </a:p>
          <a:p>
            <a:r>
              <a:rPr lang="en-US"/>
              <a:t>Go through this and the next slide. Guide slide for writing is after the guidance slides.</a:t>
            </a:r>
          </a:p>
        </p:txBody>
      </p:sp>
      <p:sp>
        <p:nvSpPr>
          <p:cNvPr id="4" name="Slide Number Placeholder 3"/>
          <p:cNvSpPr>
            <a:spLocks noGrp="1"/>
          </p:cNvSpPr>
          <p:nvPr>
            <p:ph type="sldNum" sz="quarter" idx="5"/>
          </p:nvPr>
        </p:nvSpPr>
        <p:spPr/>
        <p:txBody>
          <a:bodyPr/>
          <a:lstStyle/>
          <a:p>
            <a:fld id="{FC810ECA-B121-8347-BF28-F3E6D5C875A0}" type="slidenum">
              <a:rPr lang="en-US" smtClean="0"/>
              <a:t>14</a:t>
            </a:fld>
            <a:endParaRPr lang="en-US"/>
          </a:p>
        </p:txBody>
      </p:sp>
    </p:spTree>
    <p:extLst>
      <p:ext uri="{BB962C8B-B14F-4D97-AF65-F5344CB8AC3E}">
        <p14:creationId xmlns:p14="http://schemas.microsoft.com/office/powerpoint/2010/main" val="2586935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Talk through the success criteria before pupils begin</a:t>
            </a:r>
          </a:p>
        </p:txBody>
      </p:sp>
      <p:sp>
        <p:nvSpPr>
          <p:cNvPr id="4" name="Slide Number Placeholder 3"/>
          <p:cNvSpPr>
            <a:spLocks noGrp="1"/>
          </p:cNvSpPr>
          <p:nvPr>
            <p:ph type="sldNum" sz="quarter" idx="5"/>
          </p:nvPr>
        </p:nvSpPr>
        <p:spPr/>
        <p:txBody>
          <a:bodyPr/>
          <a:lstStyle/>
          <a:p>
            <a:fld id="{CFBA9A0B-8DB0-EE44-8D2A-04914EC6F4AC}" type="slidenum">
              <a:rPr lang="en-US" smtClean="0"/>
              <a:t>17</a:t>
            </a:fld>
            <a:endParaRPr lang="en-US" dirty="0"/>
          </a:p>
        </p:txBody>
      </p:sp>
    </p:spTree>
    <p:extLst>
      <p:ext uri="{BB962C8B-B14F-4D97-AF65-F5344CB8AC3E}">
        <p14:creationId xmlns:p14="http://schemas.microsoft.com/office/powerpoint/2010/main" val="24538192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810ECA-B121-8347-BF28-F3E6D5C875A0}" type="slidenum">
              <a:rPr lang="en-US" smtClean="0"/>
              <a:t>18</a:t>
            </a:fld>
            <a:endParaRPr lang="en-US"/>
          </a:p>
        </p:txBody>
      </p:sp>
    </p:spTree>
    <p:extLst>
      <p:ext uri="{BB962C8B-B14F-4D97-AF65-F5344CB8AC3E}">
        <p14:creationId xmlns:p14="http://schemas.microsoft.com/office/powerpoint/2010/main" val="16687063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www.msduckworthsclassroom.com</a:t>
            </a:r>
            <a:r>
              <a:rPr lang="en-US" dirty="0"/>
              <a:t>/product-page/a-streetcar-named-desire-full-scheme-of-work-</a:t>
            </a:r>
            <a:r>
              <a:rPr lang="en-US" dirty="0" err="1"/>
              <a:t>cie</a:t>
            </a:r>
            <a:r>
              <a:rPr lang="en-US" dirty="0"/>
              <a:t>-</a:t>
            </a:r>
            <a:r>
              <a:rPr lang="en-US" dirty="0" err="1"/>
              <a:t>igcse</a:t>
            </a:r>
            <a:endParaRPr lang="en-US" dirty="0"/>
          </a:p>
        </p:txBody>
      </p:sp>
      <p:sp>
        <p:nvSpPr>
          <p:cNvPr id="4" name="Slide Number Placeholder 3"/>
          <p:cNvSpPr>
            <a:spLocks noGrp="1"/>
          </p:cNvSpPr>
          <p:nvPr>
            <p:ph type="sldNum" sz="quarter" idx="5"/>
          </p:nvPr>
        </p:nvSpPr>
        <p:spPr/>
        <p:txBody>
          <a:bodyPr/>
          <a:lstStyle/>
          <a:p>
            <a:fld id="{8A6D193B-AD80-0B4B-9BBF-88E336AFA09D}" type="slidenum">
              <a:rPr lang="en-US" smtClean="0"/>
              <a:t>20</a:t>
            </a:fld>
            <a:endParaRPr lang="en-US"/>
          </a:p>
        </p:txBody>
      </p:sp>
    </p:spTree>
    <p:extLst>
      <p:ext uri="{BB962C8B-B14F-4D97-AF65-F5344CB8AC3E}">
        <p14:creationId xmlns:p14="http://schemas.microsoft.com/office/powerpoint/2010/main" val="3702998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These images can be annotated in the booklet</a:t>
            </a:r>
          </a:p>
        </p:txBody>
      </p:sp>
      <p:sp>
        <p:nvSpPr>
          <p:cNvPr id="4" name="Slide Number Placeholder 3"/>
          <p:cNvSpPr>
            <a:spLocks noGrp="1"/>
          </p:cNvSpPr>
          <p:nvPr>
            <p:ph type="sldNum" sz="quarter" idx="5"/>
          </p:nvPr>
        </p:nvSpPr>
        <p:spPr/>
        <p:txBody>
          <a:bodyPr/>
          <a:lstStyle/>
          <a:p>
            <a:fld id="{CFBA9A0B-8DB0-EE44-8D2A-04914EC6F4AC}" type="slidenum">
              <a:rPr lang="en-US" smtClean="0"/>
              <a:t>3</a:t>
            </a:fld>
            <a:endParaRPr lang="en-US"/>
          </a:p>
        </p:txBody>
      </p:sp>
    </p:spTree>
    <p:extLst>
      <p:ext uri="{BB962C8B-B14F-4D97-AF65-F5344CB8AC3E}">
        <p14:creationId xmlns:p14="http://schemas.microsoft.com/office/powerpoint/2010/main" val="1522891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epigraph acts as a metaphor for the love and loss presented in the play.</a:t>
            </a:r>
          </a:p>
          <a:p>
            <a:r>
              <a:rPr lang="en-GB" dirty="0"/>
              <a:t>It also reflects Blanche and her experiences of love.</a:t>
            </a:r>
          </a:p>
          <a:p>
            <a:endParaRPr lang="en-GB" dirty="0"/>
          </a:p>
        </p:txBody>
      </p:sp>
      <p:sp>
        <p:nvSpPr>
          <p:cNvPr id="4" name="Slide Number Placeholder 3"/>
          <p:cNvSpPr>
            <a:spLocks noGrp="1"/>
          </p:cNvSpPr>
          <p:nvPr>
            <p:ph type="sldNum" sz="quarter" idx="5"/>
          </p:nvPr>
        </p:nvSpPr>
        <p:spPr/>
        <p:txBody>
          <a:bodyPr/>
          <a:lstStyle/>
          <a:p>
            <a:fld id="{CFBA9A0B-8DB0-EE44-8D2A-04914EC6F4AC}" type="slidenum">
              <a:rPr lang="en-US" smtClean="0"/>
              <a:t>4</a:t>
            </a:fld>
            <a:endParaRPr lang="en-US" dirty="0"/>
          </a:p>
        </p:txBody>
      </p:sp>
    </p:spTree>
    <p:extLst>
      <p:ext uri="{BB962C8B-B14F-4D97-AF65-F5344CB8AC3E}">
        <p14:creationId xmlns:p14="http://schemas.microsoft.com/office/powerpoint/2010/main" val="517586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Watch the clip from 2:50 – 4:27 minutes to</a:t>
            </a:r>
          </a:p>
          <a:p>
            <a:r>
              <a:rPr lang="en-US"/>
              <a:t>https://</a:t>
            </a:r>
            <a:r>
              <a:rPr lang="en-US" err="1"/>
              <a:t>www.youtube.com</a:t>
            </a:r>
            <a:r>
              <a:rPr lang="en-US"/>
              <a:t>/</a:t>
            </a:r>
            <a:r>
              <a:rPr lang="en-US" err="1"/>
              <a:t>watch?v</a:t>
            </a:r>
            <a:r>
              <a:rPr lang="en-US"/>
              <a:t>=B_kER8MY4bM</a:t>
            </a:r>
          </a:p>
        </p:txBody>
      </p:sp>
      <p:sp>
        <p:nvSpPr>
          <p:cNvPr id="4" name="Slide Number Placeholder 3"/>
          <p:cNvSpPr>
            <a:spLocks noGrp="1"/>
          </p:cNvSpPr>
          <p:nvPr>
            <p:ph type="sldNum" sz="quarter" idx="5"/>
          </p:nvPr>
        </p:nvSpPr>
        <p:spPr/>
        <p:txBody>
          <a:bodyPr/>
          <a:lstStyle/>
          <a:p>
            <a:fld id="{CFBA9A0B-8DB0-EE44-8D2A-04914EC6F4AC}" type="slidenum">
              <a:rPr lang="en-US" smtClean="0"/>
              <a:t>5</a:t>
            </a:fld>
            <a:endParaRPr lang="en-US"/>
          </a:p>
        </p:txBody>
      </p:sp>
    </p:spTree>
    <p:extLst>
      <p:ext uri="{BB962C8B-B14F-4D97-AF65-F5344CB8AC3E}">
        <p14:creationId xmlns:p14="http://schemas.microsoft.com/office/powerpoint/2010/main" val="2066616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Read through this information before looking at the stage directions.</a:t>
            </a:r>
          </a:p>
        </p:txBody>
      </p:sp>
      <p:sp>
        <p:nvSpPr>
          <p:cNvPr id="4" name="Slide Number Placeholder 3"/>
          <p:cNvSpPr>
            <a:spLocks noGrp="1"/>
          </p:cNvSpPr>
          <p:nvPr>
            <p:ph type="sldNum" sz="quarter" idx="5"/>
          </p:nvPr>
        </p:nvSpPr>
        <p:spPr/>
        <p:txBody>
          <a:bodyPr/>
          <a:lstStyle/>
          <a:p>
            <a:fld id="{CFBA9A0B-8DB0-EE44-8D2A-04914EC6F4AC}" type="slidenum">
              <a:rPr lang="en-US" smtClean="0"/>
              <a:t>6</a:t>
            </a:fld>
            <a:endParaRPr lang="en-US"/>
          </a:p>
        </p:txBody>
      </p:sp>
    </p:spTree>
    <p:extLst>
      <p:ext uri="{BB962C8B-B14F-4D97-AF65-F5344CB8AC3E}">
        <p14:creationId xmlns:p14="http://schemas.microsoft.com/office/powerpoint/2010/main" val="1993336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pupils through the significance of the name Elysian Fields.</a:t>
            </a:r>
          </a:p>
          <a:p>
            <a:endParaRPr lang="en-US" dirty="0"/>
          </a:p>
          <a:p>
            <a:r>
              <a:rPr lang="en-GB" b="0" i="0" u="sng" strike="noStrike" dirty="0">
                <a:solidFill>
                  <a:srgbClr val="333333"/>
                </a:solidFill>
                <a:effectLst/>
                <a:latin typeface="Helvetica Neue" panose="02000503000000020004" pitchFamily="2" charset="0"/>
              </a:rPr>
              <a:t>Teacher notes:</a:t>
            </a:r>
          </a:p>
          <a:p>
            <a:r>
              <a:rPr lang="en-GB" b="0" i="0" u="none" strike="noStrike" dirty="0">
                <a:solidFill>
                  <a:srgbClr val="333333"/>
                </a:solidFill>
                <a:effectLst/>
                <a:latin typeface="Helvetica Neue" panose="02000503000000020004" pitchFamily="2" charset="0"/>
              </a:rPr>
              <a:t>The fact that the </a:t>
            </a:r>
            <a:r>
              <a:rPr lang="en-GB" b="0" i="0" u="none" strike="noStrike" dirty="0" err="1">
                <a:solidFill>
                  <a:srgbClr val="333333"/>
                </a:solidFill>
                <a:effectLst/>
                <a:latin typeface="Helvetica Neue" panose="02000503000000020004" pitchFamily="2" charset="0"/>
              </a:rPr>
              <a:t>Kowalskis</a:t>
            </a:r>
            <a:r>
              <a:rPr lang="en-GB" b="0" i="0" u="none" strike="noStrike" dirty="0">
                <a:solidFill>
                  <a:srgbClr val="333333"/>
                </a:solidFill>
                <a:effectLst/>
                <a:latin typeface="Helvetica Neue" panose="02000503000000020004" pitchFamily="2" charset="0"/>
              </a:rPr>
              <a:t> live in the French Quarter creates a relaxed atmosphere at the start of the play. Their street being called Elysian Fields also fits in with the atmosphere. </a:t>
            </a:r>
            <a:r>
              <a:rPr lang="en-GB" b="0" i="0" u="none" strike="noStrike" dirty="0">
                <a:solidFill>
                  <a:srgbClr val="232323"/>
                </a:solidFill>
                <a:effectLst/>
                <a:latin typeface="FoundersGrotesk"/>
              </a:rPr>
              <a:t>Williams also romanticises the neighbourhood: even though it is poor, all races and classes are mixed, and the constant music gives everything a slightly dreamy quality. </a:t>
            </a:r>
            <a:endParaRPr lang="en-US" b="0" i="0" u="none" strike="noStrike" dirty="0">
              <a:solidFill>
                <a:srgbClr val="333333"/>
              </a:solidFill>
              <a:effectLst/>
              <a:latin typeface="Helvetica Neue" panose="02000503000000020004" pitchFamily="2" charset="0"/>
            </a:endParaRPr>
          </a:p>
          <a:p>
            <a:r>
              <a:rPr lang="en-US" b="0" i="0" u="none" strike="noStrike" dirty="0">
                <a:solidFill>
                  <a:srgbClr val="333333"/>
                </a:solidFill>
                <a:effectLst/>
                <a:latin typeface="Helvetica Neue" panose="02000503000000020004" pitchFamily="2" charset="0"/>
              </a:rPr>
              <a:t>In addition, as Elysian Fields is a resting place for the dead, </a:t>
            </a:r>
            <a:r>
              <a:rPr lang="en-US" b="0" i="0" u="none" strike="noStrike" dirty="0" err="1">
                <a:solidFill>
                  <a:srgbClr val="333333"/>
                </a:solidFill>
                <a:effectLst/>
                <a:latin typeface="Helvetica Neue" panose="02000503000000020004" pitchFamily="2" charset="0"/>
              </a:rPr>
              <a:t>i</a:t>
            </a:r>
            <a:r>
              <a:rPr lang="en-GB" b="0" i="0" u="none" strike="noStrike" dirty="0">
                <a:solidFill>
                  <a:srgbClr val="232323"/>
                </a:solidFill>
                <a:effectLst/>
                <a:latin typeface="FoundersGrotesk"/>
              </a:rPr>
              <a:t>t foreshadows Blanche's looming fate. She experiences a mental or spiritual death as she is taking away to the asylum.</a:t>
            </a:r>
          </a:p>
          <a:p>
            <a:r>
              <a:rPr lang="en-GB" b="0" i="0" u="none" strike="noStrike" dirty="0">
                <a:solidFill>
                  <a:srgbClr val="232323"/>
                </a:solidFill>
                <a:effectLst/>
                <a:latin typeface="FoundersGrotesk"/>
              </a:rPr>
              <a:t>It could also be argued that Blanche is now experiencing her ‘afterlife’ as she comes to live with Stella and Stanley in a poor working class neighbourhood.</a:t>
            </a:r>
            <a:endParaRPr lang="en-US" dirty="0"/>
          </a:p>
        </p:txBody>
      </p:sp>
      <p:sp>
        <p:nvSpPr>
          <p:cNvPr id="4" name="Slide Number Placeholder 3"/>
          <p:cNvSpPr>
            <a:spLocks noGrp="1"/>
          </p:cNvSpPr>
          <p:nvPr>
            <p:ph type="sldNum" sz="quarter" idx="5"/>
          </p:nvPr>
        </p:nvSpPr>
        <p:spPr/>
        <p:txBody>
          <a:bodyPr/>
          <a:lstStyle/>
          <a:p>
            <a:fld id="{CFBA9A0B-8DB0-EE44-8D2A-04914EC6F4AC}" type="slidenum">
              <a:rPr lang="en-US" smtClean="0"/>
              <a:t>7</a:t>
            </a:fld>
            <a:endParaRPr lang="en-US"/>
          </a:p>
        </p:txBody>
      </p:sp>
    </p:spTree>
    <p:extLst>
      <p:ext uri="{BB962C8B-B14F-4D97-AF65-F5344CB8AC3E}">
        <p14:creationId xmlns:p14="http://schemas.microsoft.com/office/powerpoint/2010/main" val="38248829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Watch the opening to each – before the main characters are introduced. </a:t>
            </a:r>
          </a:p>
          <a:p>
            <a:r>
              <a:rPr lang="en-US"/>
              <a:t>https://</a:t>
            </a:r>
            <a:r>
              <a:rPr lang="en-US" err="1"/>
              <a:t>www.youtube.com</a:t>
            </a:r>
            <a:r>
              <a:rPr lang="en-US"/>
              <a:t>/</a:t>
            </a:r>
            <a:r>
              <a:rPr lang="en-US" err="1"/>
              <a:t>watch?v</a:t>
            </a:r>
            <a:r>
              <a:rPr lang="en-US"/>
              <a:t>=45hkN6H4osQ</a:t>
            </a:r>
          </a:p>
          <a:p>
            <a:r>
              <a:rPr lang="en-US"/>
              <a:t>https://</a:t>
            </a:r>
            <a:r>
              <a:rPr lang="en-US" err="1"/>
              <a:t>www.youtube.com</a:t>
            </a:r>
            <a:r>
              <a:rPr lang="en-US"/>
              <a:t>/</a:t>
            </a:r>
            <a:r>
              <a:rPr lang="en-US" err="1"/>
              <a:t>watch?v</a:t>
            </a:r>
            <a:r>
              <a:rPr lang="en-US"/>
              <a:t>=</a:t>
            </a:r>
            <a:r>
              <a:rPr lang="en-US" err="1"/>
              <a:t>Tuzlsd_EzWk</a:t>
            </a:r>
            <a:endParaRPr lang="en-US"/>
          </a:p>
        </p:txBody>
      </p:sp>
      <p:sp>
        <p:nvSpPr>
          <p:cNvPr id="4" name="Slide Number Placeholder 3"/>
          <p:cNvSpPr>
            <a:spLocks noGrp="1"/>
          </p:cNvSpPr>
          <p:nvPr>
            <p:ph type="sldNum" sz="quarter" idx="5"/>
          </p:nvPr>
        </p:nvSpPr>
        <p:spPr/>
        <p:txBody>
          <a:bodyPr/>
          <a:lstStyle/>
          <a:p>
            <a:fld id="{CFBA9A0B-8DB0-EE44-8D2A-04914EC6F4AC}" type="slidenum">
              <a:rPr lang="en-US" smtClean="0"/>
              <a:t>8</a:t>
            </a:fld>
            <a:endParaRPr lang="en-US"/>
          </a:p>
        </p:txBody>
      </p:sp>
    </p:spTree>
    <p:extLst>
      <p:ext uri="{BB962C8B-B14F-4D97-AF65-F5344CB8AC3E}">
        <p14:creationId xmlns:p14="http://schemas.microsoft.com/office/powerpoint/2010/main" val="3919632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in the booklets. Show pupils how to use this as you </a:t>
            </a:r>
            <a:r>
              <a:rPr lang="en-US" err="1"/>
              <a:t>analyse</a:t>
            </a:r>
            <a:r>
              <a:rPr lang="en-US"/>
              <a:t> the stage directions</a:t>
            </a:r>
          </a:p>
        </p:txBody>
      </p:sp>
      <p:sp>
        <p:nvSpPr>
          <p:cNvPr id="4" name="Slide Number Placeholder 3"/>
          <p:cNvSpPr>
            <a:spLocks noGrp="1"/>
          </p:cNvSpPr>
          <p:nvPr>
            <p:ph type="sldNum" sz="quarter" idx="5"/>
          </p:nvPr>
        </p:nvSpPr>
        <p:spPr/>
        <p:txBody>
          <a:bodyPr/>
          <a:lstStyle/>
          <a:p>
            <a:fld id="{CFBA9A0B-8DB0-EE44-8D2A-04914EC6F4AC}" type="slidenum">
              <a:rPr lang="en-US" smtClean="0"/>
              <a:t>9</a:t>
            </a:fld>
            <a:endParaRPr lang="en-US"/>
          </a:p>
        </p:txBody>
      </p:sp>
    </p:spTree>
    <p:extLst>
      <p:ext uri="{BB962C8B-B14F-4D97-AF65-F5344CB8AC3E}">
        <p14:creationId xmlns:p14="http://schemas.microsoft.com/office/powerpoint/2010/main" val="11281667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teacher model. Talk pupils through the process of what, how, why.</a:t>
            </a:r>
          </a:p>
          <a:p>
            <a:endParaRPr lang="en-US" dirty="0"/>
          </a:p>
          <a:p>
            <a:r>
              <a:rPr lang="en-US" dirty="0"/>
              <a:t>What do you see? What is presented?</a:t>
            </a:r>
          </a:p>
          <a:p>
            <a:r>
              <a:rPr lang="en-US" dirty="0"/>
              <a:t>How is presented? (method)</a:t>
            </a:r>
          </a:p>
          <a:p>
            <a:r>
              <a:rPr lang="en-US" dirty="0"/>
              <a:t>Why is it presented in this way?</a:t>
            </a:r>
          </a:p>
        </p:txBody>
      </p:sp>
      <p:sp>
        <p:nvSpPr>
          <p:cNvPr id="4" name="Slide Number Placeholder 3"/>
          <p:cNvSpPr>
            <a:spLocks noGrp="1"/>
          </p:cNvSpPr>
          <p:nvPr>
            <p:ph type="sldNum" sz="quarter" idx="5"/>
          </p:nvPr>
        </p:nvSpPr>
        <p:spPr/>
        <p:txBody>
          <a:bodyPr/>
          <a:lstStyle/>
          <a:p>
            <a:fld id="{CFBA9A0B-8DB0-EE44-8D2A-04914EC6F4AC}" type="slidenum">
              <a:rPr lang="en-US" smtClean="0"/>
              <a:t>10</a:t>
            </a:fld>
            <a:endParaRPr lang="en-US"/>
          </a:p>
        </p:txBody>
      </p:sp>
    </p:spTree>
    <p:extLst>
      <p:ext uri="{BB962C8B-B14F-4D97-AF65-F5344CB8AC3E}">
        <p14:creationId xmlns:p14="http://schemas.microsoft.com/office/powerpoint/2010/main" val="334208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DE6C8-AB1D-4204-BC9C-3366B0BF0435}"/>
              </a:ext>
            </a:extLst>
          </p:cNvPr>
          <p:cNvSpPr>
            <a:spLocks noGrp="1"/>
          </p:cNvSpPr>
          <p:nvPr>
            <p:ph type="ctrTitle"/>
          </p:nvPr>
        </p:nvSpPr>
        <p:spPr>
          <a:xfrm>
            <a:off x="678426" y="889820"/>
            <a:ext cx="9989574" cy="3598606"/>
          </a:xfrm>
        </p:spPr>
        <p:txBody>
          <a:bodyPr anchor="t">
            <a:normAutofit/>
          </a:bodyPr>
          <a:lstStyle>
            <a:lvl1pPr algn="l">
              <a:defRPr sz="5400"/>
            </a:lvl1pPr>
          </a:lstStyle>
          <a:p>
            <a:r>
              <a:rPr lang="en-GB" noProof="0" dirty="0"/>
              <a:t>Click to edit Master title style</a:t>
            </a:r>
          </a:p>
        </p:txBody>
      </p:sp>
      <p:sp>
        <p:nvSpPr>
          <p:cNvPr id="3" name="Subtitle 2">
            <a:extLst>
              <a:ext uri="{FF2B5EF4-FFF2-40B4-BE49-F238E27FC236}">
                <a16:creationId xmlns:a16="http://schemas.microsoft.com/office/drawing/2014/main" id="{7A7B9009-EE50-4EE5-B6EB-CD6EC83D3FA3}"/>
              </a:ext>
            </a:extLst>
          </p:cNvPr>
          <p:cNvSpPr>
            <a:spLocks noGrp="1"/>
          </p:cNvSpPr>
          <p:nvPr>
            <p:ph type="subTitle" idx="1"/>
          </p:nvPr>
        </p:nvSpPr>
        <p:spPr>
          <a:xfrm>
            <a:off x="678426" y="4488426"/>
            <a:ext cx="6991776" cy="1302774"/>
          </a:xfrm>
        </p:spPr>
        <p:txBody>
          <a:bodyPr anchor="b">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a:t>Click to edit Master subtitle style</a:t>
            </a:r>
          </a:p>
        </p:txBody>
      </p:sp>
      <p:sp>
        <p:nvSpPr>
          <p:cNvPr id="4" name="Date Placeholder 3">
            <a:extLst>
              <a:ext uri="{FF2B5EF4-FFF2-40B4-BE49-F238E27FC236}">
                <a16:creationId xmlns:a16="http://schemas.microsoft.com/office/drawing/2014/main" id="{99C8667E-058A-436F-B8EA-5B3A99D43D09}"/>
              </a:ext>
            </a:extLst>
          </p:cNvPr>
          <p:cNvSpPr>
            <a:spLocks noGrp="1"/>
          </p:cNvSpPr>
          <p:nvPr>
            <p:ph type="dt" sz="half" idx="10"/>
          </p:nvPr>
        </p:nvSpPr>
        <p:spPr/>
        <p:txBody>
          <a:bodyPr/>
          <a:lstStyle/>
          <a:p>
            <a:fld id="{2F3E8B1C-86EF-43CF-8304-249481088644}" type="datetimeFigureOut">
              <a:rPr lang="en-GB" noProof="0" smtClean="0"/>
              <a:t>11/11/2023</a:t>
            </a:fld>
            <a:endParaRPr lang="en-GB" noProof="0" dirty="0"/>
          </a:p>
        </p:txBody>
      </p:sp>
      <p:sp>
        <p:nvSpPr>
          <p:cNvPr id="5" name="Footer Placeholder 4">
            <a:extLst>
              <a:ext uri="{FF2B5EF4-FFF2-40B4-BE49-F238E27FC236}">
                <a16:creationId xmlns:a16="http://schemas.microsoft.com/office/drawing/2014/main" id="{52680305-1AD7-482D-BFFD-6CDB83AB39A4}"/>
              </a:ext>
            </a:extLst>
          </p:cNvPr>
          <p:cNvSpPr>
            <a:spLocks noGrp="1"/>
          </p:cNvSpPr>
          <p:nvPr>
            <p:ph type="ftr" sz="quarter" idx="11"/>
          </p:nvPr>
        </p:nvSpPr>
        <p:spPr/>
        <p:txBody>
          <a:bodyPr/>
          <a:lstStyle/>
          <a:p>
            <a:endParaRPr lang="en-GB" noProof="0" dirty="0"/>
          </a:p>
        </p:txBody>
      </p:sp>
      <p:sp>
        <p:nvSpPr>
          <p:cNvPr id="6" name="Slide Number Placeholder 5">
            <a:extLst>
              <a:ext uri="{FF2B5EF4-FFF2-40B4-BE49-F238E27FC236}">
                <a16:creationId xmlns:a16="http://schemas.microsoft.com/office/drawing/2014/main" id="{BE5762A1-52E9-402D-B65E-DF193E44CE83}"/>
              </a:ext>
            </a:extLst>
          </p:cNvPr>
          <p:cNvSpPr>
            <a:spLocks noGrp="1"/>
          </p:cNvSpPr>
          <p:nvPr>
            <p:ph type="sldNum" sz="quarter" idx="12"/>
          </p:nvPr>
        </p:nvSpPr>
        <p:spPr/>
        <p:txBody>
          <a:bodyPr/>
          <a:lstStyle/>
          <a:p>
            <a:fld id="{C3DB2ADC-AF19-4574-8C10-79B5B04FCA27}" type="slidenum">
              <a:rPr lang="en-GB" noProof="0" smtClean="0"/>
              <a:t>‹#›</a:t>
            </a:fld>
            <a:endParaRPr lang="en-GB" noProof="0" dirty="0"/>
          </a:p>
        </p:txBody>
      </p:sp>
    </p:spTree>
    <p:extLst>
      <p:ext uri="{BB962C8B-B14F-4D97-AF65-F5344CB8AC3E}">
        <p14:creationId xmlns:p14="http://schemas.microsoft.com/office/powerpoint/2010/main" val="19380396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359C1-C098-4BF4-A55D-782F4E606B8A}"/>
              </a:ext>
            </a:extLst>
          </p:cNvPr>
          <p:cNvSpPr>
            <a:spLocks noGrp="1"/>
          </p:cNvSpPr>
          <p:nvPr>
            <p:ph type="title"/>
          </p:nvPr>
        </p:nvSpPr>
        <p:spPr/>
        <p:txBody>
          <a:bodyPr/>
          <a:lstStyle/>
          <a:p>
            <a:r>
              <a:rPr lang="en-GB" noProof="0"/>
              <a:t>Click to edit Master title style</a:t>
            </a:r>
          </a:p>
        </p:txBody>
      </p:sp>
      <p:sp>
        <p:nvSpPr>
          <p:cNvPr id="3" name="Vertical Text Placeholder 2">
            <a:extLst>
              <a:ext uri="{FF2B5EF4-FFF2-40B4-BE49-F238E27FC236}">
                <a16:creationId xmlns:a16="http://schemas.microsoft.com/office/drawing/2014/main" id="{3D343C7E-1E8B-4D38-9B81-1AA2A8978EDE}"/>
              </a:ext>
            </a:extLst>
          </p:cNvPr>
          <p:cNvSpPr>
            <a:spLocks noGrp="1"/>
          </p:cNvSpPr>
          <p:nvPr>
            <p:ph type="body" orient="vert" idx="1"/>
          </p:nvPr>
        </p:nvSpPr>
        <p:spPr/>
        <p:txBody>
          <a:bodyPr vert="eaVert"/>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C8A70B00-53AE-4D3F-91BE-A8D789ED9864}"/>
              </a:ext>
            </a:extLst>
          </p:cNvPr>
          <p:cNvSpPr>
            <a:spLocks noGrp="1"/>
          </p:cNvSpPr>
          <p:nvPr>
            <p:ph type="dt" sz="half" idx="10"/>
          </p:nvPr>
        </p:nvSpPr>
        <p:spPr/>
        <p:txBody>
          <a:bodyPr/>
          <a:lstStyle/>
          <a:p>
            <a:fld id="{2F3E8B1C-86EF-43CF-8304-249481088644}" type="datetimeFigureOut">
              <a:rPr lang="en-GB" noProof="0" smtClean="0"/>
              <a:t>11/11/2023</a:t>
            </a:fld>
            <a:endParaRPr lang="en-GB" noProof="0" dirty="0"/>
          </a:p>
        </p:txBody>
      </p:sp>
      <p:sp>
        <p:nvSpPr>
          <p:cNvPr id="5" name="Footer Placeholder 4">
            <a:extLst>
              <a:ext uri="{FF2B5EF4-FFF2-40B4-BE49-F238E27FC236}">
                <a16:creationId xmlns:a16="http://schemas.microsoft.com/office/drawing/2014/main" id="{06647FC7-8124-4F70-A849-B6BCC5189CC3}"/>
              </a:ext>
            </a:extLst>
          </p:cNvPr>
          <p:cNvSpPr>
            <a:spLocks noGrp="1"/>
          </p:cNvSpPr>
          <p:nvPr>
            <p:ph type="ftr" sz="quarter" idx="11"/>
          </p:nvPr>
        </p:nvSpPr>
        <p:spPr/>
        <p:txBody>
          <a:bodyPr/>
          <a:lstStyle/>
          <a:p>
            <a:endParaRPr lang="en-GB" noProof="0" dirty="0"/>
          </a:p>
        </p:txBody>
      </p:sp>
      <p:sp>
        <p:nvSpPr>
          <p:cNvPr id="6" name="Slide Number Placeholder 5">
            <a:extLst>
              <a:ext uri="{FF2B5EF4-FFF2-40B4-BE49-F238E27FC236}">
                <a16:creationId xmlns:a16="http://schemas.microsoft.com/office/drawing/2014/main" id="{B47CEBE4-50DC-47DB-B699-CCC024336C9F}"/>
              </a:ext>
            </a:extLst>
          </p:cNvPr>
          <p:cNvSpPr>
            <a:spLocks noGrp="1"/>
          </p:cNvSpPr>
          <p:nvPr>
            <p:ph type="sldNum" sz="quarter" idx="12"/>
          </p:nvPr>
        </p:nvSpPr>
        <p:spPr/>
        <p:txBody>
          <a:bodyPr/>
          <a:lstStyle/>
          <a:p>
            <a:fld id="{C3DB2ADC-AF19-4574-8C10-79B5B04FCA27}" type="slidenum">
              <a:rPr lang="en-GB" noProof="0" smtClean="0"/>
              <a:t>‹#›</a:t>
            </a:fld>
            <a:endParaRPr lang="en-GB" noProof="0" dirty="0"/>
          </a:p>
        </p:txBody>
      </p:sp>
    </p:spTree>
    <p:extLst>
      <p:ext uri="{BB962C8B-B14F-4D97-AF65-F5344CB8AC3E}">
        <p14:creationId xmlns:p14="http://schemas.microsoft.com/office/powerpoint/2010/main" val="1992722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418279-D3B8-4C6A-AB74-9DE377771270}"/>
              </a:ext>
            </a:extLst>
          </p:cNvPr>
          <p:cNvSpPr>
            <a:spLocks noGrp="1"/>
          </p:cNvSpPr>
          <p:nvPr>
            <p:ph type="title" orient="vert"/>
          </p:nvPr>
        </p:nvSpPr>
        <p:spPr>
          <a:xfrm>
            <a:off x="9242322" y="997974"/>
            <a:ext cx="2349043" cy="4984956"/>
          </a:xfrm>
        </p:spPr>
        <p:txBody>
          <a:bodyPr vert="eaVert"/>
          <a:lstStyle/>
          <a:p>
            <a:r>
              <a:rPr lang="en-GB" noProof="0"/>
              <a:t>Click to edit Master title style</a:t>
            </a:r>
          </a:p>
        </p:txBody>
      </p:sp>
      <p:sp>
        <p:nvSpPr>
          <p:cNvPr id="3" name="Vertical Text Placeholder 2">
            <a:extLst>
              <a:ext uri="{FF2B5EF4-FFF2-40B4-BE49-F238E27FC236}">
                <a16:creationId xmlns:a16="http://schemas.microsoft.com/office/drawing/2014/main" id="{E28F733C-9309-4197-BACA-207CDC8935C9}"/>
              </a:ext>
            </a:extLst>
          </p:cNvPr>
          <p:cNvSpPr>
            <a:spLocks noGrp="1"/>
          </p:cNvSpPr>
          <p:nvPr>
            <p:ph type="body" orient="vert" idx="1"/>
          </p:nvPr>
        </p:nvSpPr>
        <p:spPr>
          <a:xfrm>
            <a:off x="838200" y="997973"/>
            <a:ext cx="8404122" cy="4984956"/>
          </a:xfrm>
        </p:spPr>
        <p:txBody>
          <a:bodyPr vert="eaVert"/>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56ACD4D0-5BE6-412D-B08B-5DFFD593513E}"/>
              </a:ext>
            </a:extLst>
          </p:cNvPr>
          <p:cNvSpPr>
            <a:spLocks noGrp="1"/>
          </p:cNvSpPr>
          <p:nvPr>
            <p:ph type="dt" sz="half" idx="10"/>
          </p:nvPr>
        </p:nvSpPr>
        <p:spPr/>
        <p:txBody>
          <a:bodyPr/>
          <a:lstStyle/>
          <a:p>
            <a:fld id="{2F3E8B1C-86EF-43CF-8304-249481088644}" type="datetimeFigureOut">
              <a:rPr lang="en-GB" noProof="0" smtClean="0"/>
              <a:t>11/11/2023</a:t>
            </a:fld>
            <a:endParaRPr lang="en-GB" noProof="0" dirty="0"/>
          </a:p>
        </p:txBody>
      </p:sp>
      <p:sp>
        <p:nvSpPr>
          <p:cNvPr id="5" name="Footer Placeholder 4">
            <a:extLst>
              <a:ext uri="{FF2B5EF4-FFF2-40B4-BE49-F238E27FC236}">
                <a16:creationId xmlns:a16="http://schemas.microsoft.com/office/drawing/2014/main" id="{55021651-B786-4A39-A10F-F5231D0A2C5E}"/>
              </a:ext>
            </a:extLst>
          </p:cNvPr>
          <p:cNvSpPr>
            <a:spLocks noGrp="1"/>
          </p:cNvSpPr>
          <p:nvPr>
            <p:ph type="ftr" sz="quarter" idx="11"/>
          </p:nvPr>
        </p:nvSpPr>
        <p:spPr/>
        <p:txBody>
          <a:bodyPr/>
          <a:lstStyle/>
          <a:p>
            <a:endParaRPr lang="en-GB" noProof="0" dirty="0"/>
          </a:p>
        </p:txBody>
      </p:sp>
      <p:sp>
        <p:nvSpPr>
          <p:cNvPr id="6" name="Slide Number Placeholder 5">
            <a:extLst>
              <a:ext uri="{FF2B5EF4-FFF2-40B4-BE49-F238E27FC236}">
                <a16:creationId xmlns:a16="http://schemas.microsoft.com/office/drawing/2014/main" id="{74504D2D-9379-40DE-9F45-3004BE54F16B}"/>
              </a:ext>
            </a:extLst>
          </p:cNvPr>
          <p:cNvSpPr>
            <a:spLocks noGrp="1"/>
          </p:cNvSpPr>
          <p:nvPr>
            <p:ph type="sldNum" sz="quarter" idx="12"/>
          </p:nvPr>
        </p:nvSpPr>
        <p:spPr/>
        <p:txBody>
          <a:bodyPr/>
          <a:lstStyle/>
          <a:p>
            <a:fld id="{C3DB2ADC-AF19-4574-8C10-79B5B04FCA27}" type="slidenum">
              <a:rPr lang="en-GB" noProof="0" smtClean="0"/>
              <a:t>‹#›</a:t>
            </a:fld>
            <a:endParaRPr lang="en-GB" noProof="0" dirty="0"/>
          </a:p>
        </p:txBody>
      </p:sp>
    </p:spTree>
    <p:extLst>
      <p:ext uri="{BB962C8B-B14F-4D97-AF65-F5344CB8AC3E}">
        <p14:creationId xmlns:p14="http://schemas.microsoft.com/office/powerpoint/2010/main" val="20129985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87CA6-BFD9-4CB1-8892-F6B062E82445}"/>
              </a:ext>
            </a:extLst>
          </p:cNvPr>
          <p:cNvSpPr>
            <a:spLocks noGrp="1"/>
          </p:cNvSpPr>
          <p:nvPr>
            <p:ph type="title"/>
          </p:nvPr>
        </p:nvSpPr>
        <p:spPr/>
        <p:txBody>
          <a:bodyPr/>
          <a:lstStyle/>
          <a:p>
            <a:r>
              <a:rPr lang="en-GB" noProof="0"/>
              <a:t>Click to edit Master title style</a:t>
            </a:r>
          </a:p>
        </p:txBody>
      </p:sp>
      <p:sp>
        <p:nvSpPr>
          <p:cNvPr id="3" name="Content Placeholder 2">
            <a:extLst>
              <a:ext uri="{FF2B5EF4-FFF2-40B4-BE49-F238E27FC236}">
                <a16:creationId xmlns:a16="http://schemas.microsoft.com/office/drawing/2014/main" id="{E0CDA8C3-9C0C-4E52-9A62-E4DB159E6B0E}"/>
              </a:ext>
            </a:extLst>
          </p:cNvPr>
          <p:cNvSpPr>
            <a:spLocks noGrp="1"/>
          </p:cNvSpPr>
          <p:nvPr>
            <p:ph idx="1"/>
          </p:nvPr>
        </p:nvSpPr>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7CC3EC35-E02F-41FF-9232-F90692A902FC}"/>
              </a:ext>
            </a:extLst>
          </p:cNvPr>
          <p:cNvSpPr>
            <a:spLocks noGrp="1"/>
          </p:cNvSpPr>
          <p:nvPr>
            <p:ph type="dt" sz="half" idx="10"/>
          </p:nvPr>
        </p:nvSpPr>
        <p:spPr/>
        <p:txBody>
          <a:bodyPr/>
          <a:lstStyle/>
          <a:p>
            <a:fld id="{2F3E8B1C-86EF-43CF-8304-249481088644}" type="datetimeFigureOut">
              <a:rPr lang="en-GB" noProof="0" smtClean="0"/>
              <a:t>11/11/2023</a:t>
            </a:fld>
            <a:endParaRPr lang="en-GB" noProof="0" dirty="0"/>
          </a:p>
        </p:txBody>
      </p:sp>
      <p:sp>
        <p:nvSpPr>
          <p:cNvPr id="5" name="Footer Placeholder 4">
            <a:extLst>
              <a:ext uri="{FF2B5EF4-FFF2-40B4-BE49-F238E27FC236}">
                <a16:creationId xmlns:a16="http://schemas.microsoft.com/office/drawing/2014/main" id="{39D13D38-5DF1-443B-8A12-71E834FDC6A1}"/>
              </a:ext>
            </a:extLst>
          </p:cNvPr>
          <p:cNvSpPr>
            <a:spLocks noGrp="1"/>
          </p:cNvSpPr>
          <p:nvPr>
            <p:ph type="ftr" sz="quarter" idx="11"/>
          </p:nvPr>
        </p:nvSpPr>
        <p:spPr/>
        <p:txBody>
          <a:bodyPr/>
          <a:lstStyle/>
          <a:p>
            <a:endParaRPr lang="en-GB" noProof="0" dirty="0"/>
          </a:p>
        </p:txBody>
      </p:sp>
      <p:sp>
        <p:nvSpPr>
          <p:cNvPr id="6" name="Slide Number Placeholder 5">
            <a:extLst>
              <a:ext uri="{FF2B5EF4-FFF2-40B4-BE49-F238E27FC236}">
                <a16:creationId xmlns:a16="http://schemas.microsoft.com/office/drawing/2014/main" id="{F25E644A-4A37-4757-9809-5B035E2874E6}"/>
              </a:ext>
            </a:extLst>
          </p:cNvPr>
          <p:cNvSpPr>
            <a:spLocks noGrp="1"/>
          </p:cNvSpPr>
          <p:nvPr>
            <p:ph type="sldNum" sz="quarter" idx="12"/>
          </p:nvPr>
        </p:nvSpPr>
        <p:spPr/>
        <p:txBody>
          <a:bodyPr/>
          <a:lstStyle/>
          <a:p>
            <a:fld id="{C3DB2ADC-AF19-4574-8C10-79B5B04FCA27}" type="slidenum">
              <a:rPr lang="en-GB" noProof="0" smtClean="0"/>
              <a:t>‹#›</a:t>
            </a:fld>
            <a:endParaRPr lang="en-GB" noProof="0" dirty="0"/>
          </a:p>
        </p:txBody>
      </p:sp>
    </p:spTree>
    <p:extLst>
      <p:ext uri="{BB962C8B-B14F-4D97-AF65-F5344CB8AC3E}">
        <p14:creationId xmlns:p14="http://schemas.microsoft.com/office/powerpoint/2010/main" val="849190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6578B-CD85-4BF1-A729-E8E8079B595F}"/>
              </a:ext>
            </a:extLst>
          </p:cNvPr>
          <p:cNvSpPr>
            <a:spLocks noGrp="1"/>
          </p:cNvSpPr>
          <p:nvPr>
            <p:ph type="title"/>
          </p:nvPr>
        </p:nvSpPr>
        <p:spPr>
          <a:xfrm>
            <a:off x="715383" y="1709738"/>
            <a:ext cx="10632067" cy="2852737"/>
          </a:xfrm>
        </p:spPr>
        <p:txBody>
          <a:bodyPr anchor="b"/>
          <a:lstStyle>
            <a:lvl1pPr>
              <a:defRPr sz="6000"/>
            </a:lvl1pPr>
          </a:lstStyle>
          <a:p>
            <a:r>
              <a:rPr lang="en-GB" noProof="0"/>
              <a:t>Click to edit Master title style</a:t>
            </a:r>
          </a:p>
        </p:txBody>
      </p:sp>
      <p:sp>
        <p:nvSpPr>
          <p:cNvPr id="3" name="Text Placeholder 2">
            <a:extLst>
              <a:ext uri="{FF2B5EF4-FFF2-40B4-BE49-F238E27FC236}">
                <a16:creationId xmlns:a16="http://schemas.microsoft.com/office/drawing/2014/main" id="{A58448C1-C13F-4826-8347-EEB00A6643D6}"/>
              </a:ext>
            </a:extLst>
          </p:cNvPr>
          <p:cNvSpPr>
            <a:spLocks noGrp="1"/>
          </p:cNvSpPr>
          <p:nvPr>
            <p:ph type="body" idx="1"/>
          </p:nvPr>
        </p:nvSpPr>
        <p:spPr>
          <a:xfrm>
            <a:off x="715383" y="4589463"/>
            <a:ext cx="10632067"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noProof="0"/>
              <a:t>Click to edit Master text styles</a:t>
            </a:r>
          </a:p>
        </p:txBody>
      </p:sp>
      <p:sp>
        <p:nvSpPr>
          <p:cNvPr id="4" name="Date Placeholder 3">
            <a:extLst>
              <a:ext uri="{FF2B5EF4-FFF2-40B4-BE49-F238E27FC236}">
                <a16:creationId xmlns:a16="http://schemas.microsoft.com/office/drawing/2014/main" id="{5806546A-957F-4C4D-9744-1177AD258E10}"/>
              </a:ext>
            </a:extLst>
          </p:cNvPr>
          <p:cNvSpPr>
            <a:spLocks noGrp="1"/>
          </p:cNvSpPr>
          <p:nvPr>
            <p:ph type="dt" sz="half" idx="10"/>
          </p:nvPr>
        </p:nvSpPr>
        <p:spPr/>
        <p:txBody>
          <a:bodyPr/>
          <a:lstStyle/>
          <a:p>
            <a:fld id="{2F3E8B1C-86EF-43CF-8304-249481088644}" type="datetimeFigureOut">
              <a:rPr lang="en-GB" noProof="0" smtClean="0"/>
              <a:t>11/11/2023</a:t>
            </a:fld>
            <a:endParaRPr lang="en-GB" noProof="0" dirty="0"/>
          </a:p>
        </p:txBody>
      </p:sp>
      <p:sp>
        <p:nvSpPr>
          <p:cNvPr id="5" name="Footer Placeholder 4">
            <a:extLst>
              <a:ext uri="{FF2B5EF4-FFF2-40B4-BE49-F238E27FC236}">
                <a16:creationId xmlns:a16="http://schemas.microsoft.com/office/drawing/2014/main" id="{B1DB149C-CC63-4E3A-A83D-EF637EB51979}"/>
              </a:ext>
            </a:extLst>
          </p:cNvPr>
          <p:cNvSpPr>
            <a:spLocks noGrp="1"/>
          </p:cNvSpPr>
          <p:nvPr>
            <p:ph type="ftr" sz="quarter" idx="11"/>
          </p:nvPr>
        </p:nvSpPr>
        <p:spPr/>
        <p:txBody>
          <a:bodyPr/>
          <a:lstStyle/>
          <a:p>
            <a:endParaRPr lang="en-GB" noProof="0" dirty="0"/>
          </a:p>
        </p:txBody>
      </p:sp>
      <p:sp>
        <p:nvSpPr>
          <p:cNvPr id="6" name="Slide Number Placeholder 5">
            <a:extLst>
              <a:ext uri="{FF2B5EF4-FFF2-40B4-BE49-F238E27FC236}">
                <a16:creationId xmlns:a16="http://schemas.microsoft.com/office/drawing/2014/main" id="{EDB94775-7982-41EC-B584-D51224D38F77}"/>
              </a:ext>
            </a:extLst>
          </p:cNvPr>
          <p:cNvSpPr>
            <a:spLocks noGrp="1"/>
          </p:cNvSpPr>
          <p:nvPr>
            <p:ph type="sldNum" sz="quarter" idx="12"/>
          </p:nvPr>
        </p:nvSpPr>
        <p:spPr/>
        <p:txBody>
          <a:bodyPr/>
          <a:lstStyle/>
          <a:p>
            <a:fld id="{C3DB2ADC-AF19-4574-8C10-79B5B04FCA27}" type="slidenum">
              <a:rPr lang="en-GB" noProof="0" smtClean="0"/>
              <a:t>‹#›</a:t>
            </a:fld>
            <a:endParaRPr lang="en-GB" noProof="0" dirty="0"/>
          </a:p>
        </p:txBody>
      </p:sp>
    </p:spTree>
    <p:extLst>
      <p:ext uri="{BB962C8B-B14F-4D97-AF65-F5344CB8AC3E}">
        <p14:creationId xmlns:p14="http://schemas.microsoft.com/office/powerpoint/2010/main" val="561571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E4BD8-507D-48E4-A624-F16A741C3609}"/>
              </a:ext>
            </a:extLst>
          </p:cNvPr>
          <p:cNvSpPr>
            <a:spLocks noGrp="1"/>
          </p:cNvSpPr>
          <p:nvPr>
            <p:ph type="title"/>
          </p:nvPr>
        </p:nvSpPr>
        <p:spPr>
          <a:xfrm>
            <a:off x="700635" y="922096"/>
            <a:ext cx="10691265" cy="1127930"/>
          </a:xfrm>
        </p:spPr>
        <p:txBody>
          <a:bodyPr/>
          <a:lstStyle/>
          <a:p>
            <a:r>
              <a:rPr lang="en-GB" noProof="0"/>
              <a:t>Click to edit Master title style</a:t>
            </a:r>
          </a:p>
        </p:txBody>
      </p:sp>
      <p:sp>
        <p:nvSpPr>
          <p:cNvPr id="3" name="Content Placeholder 2">
            <a:extLst>
              <a:ext uri="{FF2B5EF4-FFF2-40B4-BE49-F238E27FC236}">
                <a16:creationId xmlns:a16="http://schemas.microsoft.com/office/drawing/2014/main" id="{810A07E4-3A39-457C-A059-7DFB6039D947}"/>
              </a:ext>
            </a:extLst>
          </p:cNvPr>
          <p:cNvSpPr>
            <a:spLocks noGrp="1"/>
          </p:cNvSpPr>
          <p:nvPr>
            <p:ph sz="half" idx="1"/>
          </p:nvPr>
        </p:nvSpPr>
        <p:spPr>
          <a:xfrm>
            <a:off x="715383" y="2128684"/>
            <a:ext cx="5304417" cy="3844414"/>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a:extLst>
              <a:ext uri="{FF2B5EF4-FFF2-40B4-BE49-F238E27FC236}">
                <a16:creationId xmlns:a16="http://schemas.microsoft.com/office/drawing/2014/main" id="{7B141E17-47CE-4A78-B0FA-0E9786DA67C5}"/>
              </a:ext>
            </a:extLst>
          </p:cNvPr>
          <p:cNvSpPr>
            <a:spLocks noGrp="1"/>
          </p:cNvSpPr>
          <p:nvPr>
            <p:ph sz="half" idx="2"/>
          </p:nvPr>
        </p:nvSpPr>
        <p:spPr>
          <a:xfrm>
            <a:off x="6172200" y="2128684"/>
            <a:ext cx="5219700" cy="3844414"/>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Date Placeholder 4">
            <a:extLst>
              <a:ext uri="{FF2B5EF4-FFF2-40B4-BE49-F238E27FC236}">
                <a16:creationId xmlns:a16="http://schemas.microsoft.com/office/drawing/2014/main" id="{89F02C13-D3ED-4044-9716-F29D79A184C9}"/>
              </a:ext>
            </a:extLst>
          </p:cNvPr>
          <p:cNvSpPr>
            <a:spLocks noGrp="1"/>
          </p:cNvSpPr>
          <p:nvPr>
            <p:ph type="dt" sz="half" idx="10"/>
          </p:nvPr>
        </p:nvSpPr>
        <p:spPr/>
        <p:txBody>
          <a:bodyPr/>
          <a:lstStyle/>
          <a:p>
            <a:fld id="{2F3E8B1C-86EF-43CF-8304-249481088644}" type="datetimeFigureOut">
              <a:rPr lang="en-GB" noProof="0" smtClean="0"/>
              <a:t>11/11/2023</a:t>
            </a:fld>
            <a:endParaRPr lang="en-GB" noProof="0" dirty="0"/>
          </a:p>
        </p:txBody>
      </p:sp>
      <p:sp>
        <p:nvSpPr>
          <p:cNvPr id="6" name="Footer Placeholder 5">
            <a:extLst>
              <a:ext uri="{FF2B5EF4-FFF2-40B4-BE49-F238E27FC236}">
                <a16:creationId xmlns:a16="http://schemas.microsoft.com/office/drawing/2014/main" id="{8AF334AD-FB29-4355-B5CF-85E61B4F3409}"/>
              </a:ext>
            </a:extLst>
          </p:cNvPr>
          <p:cNvSpPr>
            <a:spLocks noGrp="1"/>
          </p:cNvSpPr>
          <p:nvPr>
            <p:ph type="ftr" sz="quarter" idx="11"/>
          </p:nvPr>
        </p:nvSpPr>
        <p:spPr/>
        <p:txBody>
          <a:bodyPr/>
          <a:lstStyle/>
          <a:p>
            <a:endParaRPr lang="en-GB" noProof="0" dirty="0"/>
          </a:p>
        </p:txBody>
      </p:sp>
      <p:sp>
        <p:nvSpPr>
          <p:cNvPr id="7" name="Slide Number Placeholder 6">
            <a:extLst>
              <a:ext uri="{FF2B5EF4-FFF2-40B4-BE49-F238E27FC236}">
                <a16:creationId xmlns:a16="http://schemas.microsoft.com/office/drawing/2014/main" id="{BA5AA154-790C-4774-9C21-8C543E733F26}"/>
              </a:ext>
            </a:extLst>
          </p:cNvPr>
          <p:cNvSpPr>
            <a:spLocks noGrp="1"/>
          </p:cNvSpPr>
          <p:nvPr>
            <p:ph type="sldNum" sz="quarter" idx="12"/>
          </p:nvPr>
        </p:nvSpPr>
        <p:spPr/>
        <p:txBody>
          <a:bodyPr/>
          <a:lstStyle/>
          <a:p>
            <a:fld id="{C3DB2ADC-AF19-4574-8C10-79B5B04FCA27}" type="slidenum">
              <a:rPr lang="en-GB" noProof="0" smtClean="0"/>
              <a:t>‹#›</a:t>
            </a:fld>
            <a:endParaRPr lang="en-GB" noProof="0" dirty="0"/>
          </a:p>
        </p:txBody>
      </p:sp>
    </p:spTree>
    <p:extLst>
      <p:ext uri="{BB962C8B-B14F-4D97-AF65-F5344CB8AC3E}">
        <p14:creationId xmlns:p14="http://schemas.microsoft.com/office/powerpoint/2010/main" val="1066954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7DD35-7673-4F88-86B0-634883B5E345}"/>
              </a:ext>
            </a:extLst>
          </p:cNvPr>
          <p:cNvSpPr>
            <a:spLocks noGrp="1"/>
          </p:cNvSpPr>
          <p:nvPr>
            <p:ph type="title"/>
          </p:nvPr>
        </p:nvSpPr>
        <p:spPr>
          <a:xfrm>
            <a:off x="685887" y="929148"/>
            <a:ext cx="10640005" cy="761540"/>
          </a:xfrm>
        </p:spPr>
        <p:txBody>
          <a:bodyPr/>
          <a:lstStyle/>
          <a:p>
            <a:r>
              <a:rPr lang="en-GB" noProof="0"/>
              <a:t>Click to edit Master title style</a:t>
            </a:r>
          </a:p>
        </p:txBody>
      </p:sp>
      <p:sp>
        <p:nvSpPr>
          <p:cNvPr id="3" name="Text Placeholder 2">
            <a:extLst>
              <a:ext uri="{FF2B5EF4-FFF2-40B4-BE49-F238E27FC236}">
                <a16:creationId xmlns:a16="http://schemas.microsoft.com/office/drawing/2014/main" id="{5EC820D7-3E0B-47C6-A583-C4C839C5AF03}"/>
              </a:ext>
            </a:extLst>
          </p:cNvPr>
          <p:cNvSpPr>
            <a:spLocks noGrp="1"/>
          </p:cNvSpPr>
          <p:nvPr>
            <p:ph type="body" idx="1"/>
          </p:nvPr>
        </p:nvSpPr>
        <p:spPr>
          <a:xfrm>
            <a:off x="715384" y="1681163"/>
            <a:ext cx="5282192" cy="657225"/>
          </a:xfrm>
        </p:spPr>
        <p:txBody>
          <a:bodyPr anchor="b">
            <a:normAutofit/>
          </a:bodyPr>
          <a:lstStyle>
            <a:lvl1pPr marL="0" indent="0">
              <a:buNone/>
              <a:defRPr sz="16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a:t>Click to edit Master text styles</a:t>
            </a:r>
          </a:p>
        </p:txBody>
      </p:sp>
      <p:sp>
        <p:nvSpPr>
          <p:cNvPr id="4" name="Content Placeholder 3">
            <a:extLst>
              <a:ext uri="{FF2B5EF4-FFF2-40B4-BE49-F238E27FC236}">
                <a16:creationId xmlns:a16="http://schemas.microsoft.com/office/drawing/2014/main" id="{6A839A7B-97D5-400F-B802-A0FF28FE9F15}"/>
              </a:ext>
            </a:extLst>
          </p:cNvPr>
          <p:cNvSpPr>
            <a:spLocks noGrp="1"/>
          </p:cNvSpPr>
          <p:nvPr>
            <p:ph sz="half" idx="2"/>
          </p:nvPr>
        </p:nvSpPr>
        <p:spPr>
          <a:xfrm>
            <a:off x="715384" y="2505075"/>
            <a:ext cx="5282192" cy="3423777"/>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Text Placeholder 4">
            <a:extLst>
              <a:ext uri="{FF2B5EF4-FFF2-40B4-BE49-F238E27FC236}">
                <a16:creationId xmlns:a16="http://schemas.microsoft.com/office/drawing/2014/main" id="{C2E0ECA2-DBF1-4681-9DFA-93AFD1B371DB}"/>
              </a:ext>
            </a:extLst>
          </p:cNvPr>
          <p:cNvSpPr>
            <a:spLocks noGrp="1"/>
          </p:cNvSpPr>
          <p:nvPr>
            <p:ph type="body" sz="quarter" idx="3"/>
          </p:nvPr>
        </p:nvSpPr>
        <p:spPr>
          <a:xfrm>
            <a:off x="6172200" y="1681163"/>
            <a:ext cx="5183188" cy="657225"/>
          </a:xfrm>
        </p:spPr>
        <p:txBody>
          <a:bodyPr anchor="b">
            <a:normAutofit/>
          </a:bodyPr>
          <a:lstStyle>
            <a:lvl1pPr marL="0" indent="0">
              <a:buNone/>
              <a:defRPr sz="16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a:t>Click to edit Master text styles</a:t>
            </a:r>
          </a:p>
        </p:txBody>
      </p:sp>
      <p:sp>
        <p:nvSpPr>
          <p:cNvPr id="6" name="Content Placeholder 5">
            <a:extLst>
              <a:ext uri="{FF2B5EF4-FFF2-40B4-BE49-F238E27FC236}">
                <a16:creationId xmlns:a16="http://schemas.microsoft.com/office/drawing/2014/main" id="{390EBBBB-517F-4ED7-9E51-CF0F7590B4D4}"/>
              </a:ext>
            </a:extLst>
          </p:cNvPr>
          <p:cNvSpPr>
            <a:spLocks noGrp="1"/>
          </p:cNvSpPr>
          <p:nvPr>
            <p:ph sz="quarter" idx="4"/>
          </p:nvPr>
        </p:nvSpPr>
        <p:spPr>
          <a:xfrm>
            <a:off x="6172200" y="2505075"/>
            <a:ext cx="5183188" cy="3423777"/>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 name="Date Placeholder 6">
            <a:extLst>
              <a:ext uri="{FF2B5EF4-FFF2-40B4-BE49-F238E27FC236}">
                <a16:creationId xmlns:a16="http://schemas.microsoft.com/office/drawing/2014/main" id="{2511B5C7-1E37-478F-B4B0-C7202FFE41B9}"/>
              </a:ext>
            </a:extLst>
          </p:cNvPr>
          <p:cNvSpPr>
            <a:spLocks noGrp="1"/>
          </p:cNvSpPr>
          <p:nvPr>
            <p:ph type="dt" sz="half" idx="10"/>
          </p:nvPr>
        </p:nvSpPr>
        <p:spPr/>
        <p:txBody>
          <a:bodyPr/>
          <a:lstStyle/>
          <a:p>
            <a:fld id="{2F3E8B1C-86EF-43CF-8304-249481088644}" type="datetimeFigureOut">
              <a:rPr lang="en-GB" noProof="0" smtClean="0"/>
              <a:t>11/11/2023</a:t>
            </a:fld>
            <a:endParaRPr lang="en-GB" noProof="0" dirty="0"/>
          </a:p>
        </p:txBody>
      </p:sp>
      <p:sp>
        <p:nvSpPr>
          <p:cNvPr id="8" name="Footer Placeholder 7">
            <a:extLst>
              <a:ext uri="{FF2B5EF4-FFF2-40B4-BE49-F238E27FC236}">
                <a16:creationId xmlns:a16="http://schemas.microsoft.com/office/drawing/2014/main" id="{9153F7EF-507C-4CB3-86C5-8B34FFFC1D86}"/>
              </a:ext>
            </a:extLst>
          </p:cNvPr>
          <p:cNvSpPr>
            <a:spLocks noGrp="1"/>
          </p:cNvSpPr>
          <p:nvPr>
            <p:ph type="ftr" sz="quarter" idx="11"/>
          </p:nvPr>
        </p:nvSpPr>
        <p:spPr/>
        <p:txBody>
          <a:bodyPr/>
          <a:lstStyle/>
          <a:p>
            <a:endParaRPr lang="en-GB" noProof="0" dirty="0"/>
          </a:p>
        </p:txBody>
      </p:sp>
      <p:sp>
        <p:nvSpPr>
          <p:cNvPr id="9" name="Slide Number Placeholder 8">
            <a:extLst>
              <a:ext uri="{FF2B5EF4-FFF2-40B4-BE49-F238E27FC236}">
                <a16:creationId xmlns:a16="http://schemas.microsoft.com/office/drawing/2014/main" id="{58E3DEA6-E4EB-4C2A-8B4F-55EC965B6219}"/>
              </a:ext>
            </a:extLst>
          </p:cNvPr>
          <p:cNvSpPr>
            <a:spLocks noGrp="1"/>
          </p:cNvSpPr>
          <p:nvPr>
            <p:ph type="sldNum" sz="quarter" idx="12"/>
          </p:nvPr>
        </p:nvSpPr>
        <p:spPr/>
        <p:txBody>
          <a:bodyPr/>
          <a:lstStyle/>
          <a:p>
            <a:fld id="{C3DB2ADC-AF19-4574-8C10-79B5B04FCA27}" type="slidenum">
              <a:rPr lang="en-GB" noProof="0" smtClean="0"/>
              <a:t>‹#›</a:t>
            </a:fld>
            <a:endParaRPr lang="en-GB" noProof="0" dirty="0"/>
          </a:p>
        </p:txBody>
      </p:sp>
    </p:spTree>
    <p:extLst>
      <p:ext uri="{BB962C8B-B14F-4D97-AF65-F5344CB8AC3E}">
        <p14:creationId xmlns:p14="http://schemas.microsoft.com/office/powerpoint/2010/main" val="2819251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32964-A933-4B98-A141-A4B316DAFA9F}"/>
              </a:ext>
            </a:extLst>
          </p:cNvPr>
          <p:cNvSpPr>
            <a:spLocks noGrp="1"/>
          </p:cNvSpPr>
          <p:nvPr>
            <p:ph type="title"/>
          </p:nvPr>
        </p:nvSpPr>
        <p:spPr/>
        <p:txBody>
          <a:bodyPr/>
          <a:lstStyle/>
          <a:p>
            <a:r>
              <a:rPr lang="en-GB" noProof="0"/>
              <a:t>Click to edit Master title style</a:t>
            </a:r>
          </a:p>
        </p:txBody>
      </p:sp>
      <p:sp>
        <p:nvSpPr>
          <p:cNvPr id="3" name="Date Placeholder 2">
            <a:extLst>
              <a:ext uri="{FF2B5EF4-FFF2-40B4-BE49-F238E27FC236}">
                <a16:creationId xmlns:a16="http://schemas.microsoft.com/office/drawing/2014/main" id="{5D684C9D-23DA-42B0-9DD3-7592F72E8DC9}"/>
              </a:ext>
            </a:extLst>
          </p:cNvPr>
          <p:cNvSpPr>
            <a:spLocks noGrp="1"/>
          </p:cNvSpPr>
          <p:nvPr>
            <p:ph type="dt" sz="half" idx="10"/>
          </p:nvPr>
        </p:nvSpPr>
        <p:spPr/>
        <p:txBody>
          <a:bodyPr/>
          <a:lstStyle/>
          <a:p>
            <a:fld id="{2F3E8B1C-86EF-43CF-8304-249481088644}" type="datetimeFigureOut">
              <a:rPr lang="en-GB" noProof="0" smtClean="0"/>
              <a:t>11/11/2023</a:t>
            </a:fld>
            <a:endParaRPr lang="en-GB" noProof="0" dirty="0"/>
          </a:p>
        </p:txBody>
      </p:sp>
      <p:sp>
        <p:nvSpPr>
          <p:cNvPr id="4" name="Footer Placeholder 3">
            <a:extLst>
              <a:ext uri="{FF2B5EF4-FFF2-40B4-BE49-F238E27FC236}">
                <a16:creationId xmlns:a16="http://schemas.microsoft.com/office/drawing/2014/main" id="{68BF8F05-876F-49D8-AE30-5BB2A91ECD59}"/>
              </a:ext>
            </a:extLst>
          </p:cNvPr>
          <p:cNvSpPr>
            <a:spLocks noGrp="1"/>
          </p:cNvSpPr>
          <p:nvPr>
            <p:ph type="ftr" sz="quarter" idx="11"/>
          </p:nvPr>
        </p:nvSpPr>
        <p:spPr/>
        <p:txBody>
          <a:bodyPr/>
          <a:lstStyle/>
          <a:p>
            <a:endParaRPr lang="en-GB" noProof="0" dirty="0"/>
          </a:p>
        </p:txBody>
      </p:sp>
      <p:sp>
        <p:nvSpPr>
          <p:cNvPr id="5" name="Slide Number Placeholder 4">
            <a:extLst>
              <a:ext uri="{FF2B5EF4-FFF2-40B4-BE49-F238E27FC236}">
                <a16:creationId xmlns:a16="http://schemas.microsoft.com/office/drawing/2014/main" id="{153D20DA-9260-4577-BB51-789570A243AF}"/>
              </a:ext>
            </a:extLst>
          </p:cNvPr>
          <p:cNvSpPr>
            <a:spLocks noGrp="1"/>
          </p:cNvSpPr>
          <p:nvPr>
            <p:ph type="sldNum" sz="quarter" idx="12"/>
          </p:nvPr>
        </p:nvSpPr>
        <p:spPr/>
        <p:txBody>
          <a:bodyPr/>
          <a:lstStyle/>
          <a:p>
            <a:fld id="{C3DB2ADC-AF19-4574-8C10-79B5B04FCA27}" type="slidenum">
              <a:rPr lang="en-GB" noProof="0" smtClean="0"/>
              <a:t>‹#›</a:t>
            </a:fld>
            <a:endParaRPr lang="en-GB" noProof="0" dirty="0"/>
          </a:p>
        </p:txBody>
      </p:sp>
    </p:spTree>
    <p:extLst>
      <p:ext uri="{BB962C8B-B14F-4D97-AF65-F5344CB8AC3E}">
        <p14:creationId xmlns:p14="http://schemas.microsoft.com/office/powerpoint/2010/main" val="1534097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D2C1F24-E0A1-45A7-8EF5-92CD9799341C}"/>
              </a:ext>
            </a:extLst>
          </p:cNvPr>
          <p:cNvSpPr>
            <a:spLocks noGrp="1"/>
          </p:cNvSpPr>
          <p:nvPr>
            <p:ph type="dt" sz="half" idx="10"/>
          </p:nvPr>
        </p:nvSpPr>
        <p:spPr/>
        <p:txBody>
          <a:bodyPr/>
          <a:lstStyle/>
          <a:p>
            <a:fld id="{2F3E8B1C-86EF-43CF-8304-249481088644}" type="datetimeFigureOut">
              <a:rPr lang="en-GB" noProof="0" smtClean="0"/>
              <a:t>11/11/2023</a:t>
            </a:fld>
            <a:endParaRPr lang="en-GB" noProof="0" dirty="0"/>
          </a:p>
        </p:txBody>
      </p:sp>
      <p:sp>
        <p:nvSpPr>
          <p:cNvPr id="3" name="Footer Placeholder 2">
            <a:extLst>
              <a:ext uri="{FF2B5EF4-FFF2-40B4-BE49-F238E27FC236}">
                <a16:creationId xmlns:a16="http://schemas.microsoft.com/office/drawing/2014/main" id="{3E021C19-210E-46B0-9036-5D8AECC9260C}"/>
              </a:ext>
            </a:extLst>
          </p:cNvPr>
          <p:cNvSpPr>
            <a:spLocks noGrp="1"/>
          </p:cNvSpPr>
          <p:nvPr>
            <p:ph type="ftr" sz="quarter" idx="11"/>
          </p:nvPr>
        </p:nvSpPr>
        <p:spPr/>
        <p:txBody>
          <a:bodyPr/>
          <a:lstStyle/>
          <a:p>
            <a:endParaRPr lang="en-GB" noProof="0" dirty="0"/>
          </a:p>
        </p:txBody>
      </p:sp>
      <p:sp>
        <p:nvSpPr>
          <p:cNvPr id="4" name="Slide Number Placeholder 3">
            <a:extLst>
              <a:ext uri="{FF2B5EF4-FFF2-40B4-BE49-F238E27FC236}">
                <a16:creationId xmlns:a16="http://schemas.microsoft.com/office/drawing/2014/main" id="{1A880FEF-487E-44DF-8615-DF2210419602}"/>
              </a:ext>
            </a:extLst>
          </p:cNvPr>
          <p:cNvSpPr>
            <a:spLocks noGrp="1"/>
          </p:cNvSpPr>
          <p:nvPr>
            <p:ph type="sldNum" sz="quarter" idx="12"/>
          </p:nvPr>
        </p:nvSpPr>
        <p:spPr/>
        <p:txBody>
          <a:bodyPr/>
          <a:lstStyle/>
          <a:p>
            <a:fld id="{C3DB2ADC-AF19-4574-8C10-79B5B04FCA27}" type="slidenum">
              <a:rPr lang="en-GB" noProof="0" smtClean="0"/>
              <a:t>‹#›</a:t>
            </a:fld>
            <a:endParaRPr lang="en-GB" noProof="0" dirty="0"/>
          </a:p>
        </p:txBody>
      </p:sp>
    </p:spTree>
    <p:extLst>
      <p:ext uri="{BB962C8B-B14F-4D97-AF65-F5344CB8AC3E}">
        <p14:creationId xmlns:p14="http://schemas.microsoft.com/office/powerpoint/2010/main" val="132387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568EE-74C8-43A6-90BC-2DDD965CF64A}"/>
              </a:ext>
            </a:extLst>
          </p:cNvPr>
          <p:cNvSpPr>
            <a:spLocks noGrp="1"/>
          </p:cNvSpPr>
          <p:nvPr>
            <p:ph type="title"/>
          </p:nvPr>
        </p:nvSpPr>
        <p:spPr>
          <a:xfrm>
            <a:off x="678426" y="781665"/>
            <a:ext cx="4093599" cy="1223452"/>
          </a:xfrm>
        </p:spPr>
        <p:txBody>
          <a:bodyPr anchor="b"/>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971C35AC-CAE3-48CF-A3E4-A075C9FDD7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ext Placeholder 3">
            <a:extLst>
              <a:ext uri="{FF2B5EF4-FFF2-40B4-BE49-F238E27FC236}">
                <a16:creationId xmlns:a16="http://schemas.microsoft.com/office/drawing/2014/main" id="{2D9D03EA-5FAD-4609-A2B8-624E426847E3}"/>
              </a:ext>
            </a:extLst>
          </p:cNvPr>
          <p:cNvSpPr>
            <a:spLocks noGrp="1"/>
          </p:cNvSpPr>
          <p:nvPr>
            <p:ph type="body" sz="half" idx="2"/>
          </p:nvPr>
        </p:nvSpPr>
        <p:spPr>
          <a:xfrm>
            <a:off x="688258" y="2315497"/>
            <a:ext cx="4093599" cy="35534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sp>
        <p:nvSpPr>
          <p:cNvPr id="5" name="Date Placeholder 4">
            <a:extLst>
              <a:ext uri="{FF2B5EF4-FFF2-40B4-BE49-F238E27FC236}">
                <a16:creationId xmlns:a16="http://schemas.microsoft.com/office/drawing/2014/main" id="{0B58D2EA-2191-4216-B64D-067BDFE12375}"/>
              </a:ext>
            </a:extLst>
          </p:cNvPr>
          <p:cNvSpPr>
            <a:spLocks noGrp="1"/>
          </p:cNvSpPr>
          <p:nvPr>
            <p:ph type="dt" sz="half" idx="10"/>
          </p:nvPr>
        </p:nvSpPr>
        <p:spPr/>
        <p:txBody>
          <a:bodyPr/>
          <a:lstStyle/>
          <a:p>
            <a:fld id="{2F3E8B1C-86EF-43CF-8304-249481088644}" type="datetimeFigureOut">
              <a:rPr lang="en-GB" noProof="0" smtClean="0"/>
              <a:t>11/11/2023</a:t>
            </a:fld>
            <a:endParaRPr lang="en-GB" noProof="0" dirty="0"/>
          </a:p>
        </p:txBody>
      </p:sp>
      <p:sp>
        <p:nvSpPr>
          <p:cNvPr id="6" name="Footer Placeholder 5">
            <a:extLst>
              <a:ext uri="{FF2B5EF4-FFF2-40B4-BE49-F238E27FC236}">
                <a16:creationId xmlns:a16="http://schemas.microsoft.com/office/drawing/2014/main" id="{78042128-DAB4-481C-BEE6-3523E8E88BAD}"/>
              </a:ext>
            </a:extLst>
          </p:cNvPr>
          <p:cNvSpPr>
            <a:spLocks noGrp="1"/>
          </p:cNvSpPr>
          <p:nvPr>
            <p:ph type="ftr" sz="quarter" idx="11"/>
          </p:nvPr>
        </p:nvSpPr>
        <p:spPr/>
        <p:txBody>
          <a:bodyPr/>
          <a:lstStyle/>
          <a:p>
            <a:endParaRPr lang="en-GB" noProof="0" dirty="0"/>
          </a:p>
        </p:txBody>
      </p:sp>
      <p:sp>
        <p:nvSpPr>
          <p:cNvPr id="7" name="Slide Number Placeholder 6">
            <a:extLst>
              <a:ext uri="{FF2B5EF4-FFF2-40B4-BE49-F238E27FC236}">
                <a16:creationId xmlns:a16="http://schemas.microsoft.com/office/drawing/2014/main" id="{AE50E382-C500-4A4C-A7C6-43860383AB91}"/>
              </a:ext>
            </a:extLst>
          </p:cNvPr>
          <p:cNvSpPr>
            <a:spLocks noGrp="1"/>
          </p:cNvSpPr>
          <p:nvPr>
            <p:ph type="sldNum" sz="quarter" idx="12"/>
          </p:nvPr>
        </p:nvSpPr>
        <p:spPr/>
        <p:txBody>
          <a:bodyPr/>
          <a:lstStyle/>
          <a:p>
            <a:fld id="{C3DB2ADC-AF19-4574-8C10-79B5B04FCA27}" type="slidenum">
              <a:rPr lang="en-GB" noProof="0" smtClean="0"/>
              <a:t>‹#›</a:t>
            </a:fld>
            <a:endParaRPr lang="en-GB" noProof="0" dirty="0"/>
          </a:p>
        </p:txBody>
      </p:sp>
    </p:spTree>
    <p:extLst>
      <p:ext uri="{BB962C8B-B14F-4D97-AF65-F5344CB8AC3E}">
        <p14:creationId xmlns:p14="http://schemas.microsoft.com/office/powerpoint/2010/main" val="3859032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FE98B-EACF-4251-A8AF-0D9EDD17C664}"/>
              </a:ext>
            </a:extLst>
          </p:cNvPr>
          <p:cNvSpPr>
            <a:spLocks noGrp="1"/>
          </p:cNvSpPr>
          <p:nvPr>
            <p:ph type="title"/>
          </p:nvPr>
        </p:nvSpPr>
        <p:spPr>
          <a:xfrm>
            <a:off x="683342" y="1066800"/>
            <a:ext cx="4103431" cy="1317523"/>
          </a:xfrm>
        </p:spPr>
        <p:txBody>
          <a:bodyPr anchor="b"/>
          <a:lstStyle>
            <a:lvl1pPr>
              <a:defRPr sz="3200"/>
            </a:lvl1pPr>
          </a:lstStyle>
          <a:p>
            <a:r>
              <a:rPr lang="en-GB" noProof="0"/>
              <a:t>Click to edit Master title style</a:t>
            </a:r>
          </a:p>
        </p:txBody>
      </p:sp>
      <p:sp>
        <p:nvSpPr>
          <p:cNvPr id="3" name="Picture Placeholder 2">
            <a:extLst>
              <a:ext uri="{FF2B5EF4-FFF2-40B4-BE49-F238E27FC236}">
                <a16:creationId xmlns:a16="http://schemas.microsoft.com/office/drawing/2014/main" id="{3905F473-761A-4002-AF70-9FF878D0139E}"/>
              </a:ext>
            </a:extLst>
          </p:cNvPr>
          <p:cNvSpPr>
            <a:spLocks noGrp="1"/>
          </p:cNvSpPr>
          <p:nvPr>
            <p:ph type="pic" idx="1"/>
          </p:nvPr>
        </p:nvSpPr>
        <p:spPr>
          <a:xfrm>
            <a:off x="5183188" y="1066800"/>
            <a:ext cx="6172200" cy="47942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noProof="0" dirty="0"/>
          </a:p>
        </p:txBody>
      </p:sp>
      <p:sp>
        <p:nvSpPr>
          <p:cNvPr id="4" name="Text Placeholder 3">
            <a:extLst>
              <a:ext uri="{FF2B5EF4-FFF2-40B4-BE49-F238E27FC236}">
                <a16:creationId xmlns:a16="http://schemas.microsoft.com/office/drawing/2014/main" id="{FA0C2E6A-F834-4540-BB00-E13CB45DC362}"/>
              </a:ext>
            </a:extLst>
          </p:cNvPr>
          <p:cNvSpPr>
            <a:spLocks noGrp="1"/>
          </p:cNvSpPr>
          <p:nvPr>
            <p:ph type="body" sz="half" idx="2"/>
          </p:nvPr>
        </p:nvSpPr>
        <p:spPr>
          <a:xfrm>
            <a:off x="683342" y="2552700"/>
            <a:ext cx="4103431" cy="33162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sp>
        <p:nvSpPr>
          <p:cNvPr id="5" name="Date Placeholder 4">
            <a:extLst>
              <a:ext uri="{FF2B5EF4-FFF2-40B4-BE49-F238E27FC236}">
                <a16:creationId xmlns:a16="http://schemas.microsoft.com/office/drawing/2014/main" id="{F0C38EAB-AD63-415C-B263-BA1D8FBE3CB0}"/>
              </a:ext>
            </a:extLst>
          </p:cNvPr>
          <p:cNvSpPr>
            <a:spLocks noGrp="1"/>
          </p:cNvSpPr>
          <p:nvPr>
            <p:ph type="dt" sz="half" idx="10"/>
          </p:nvPr>
        </p:nvSpPr>
        <p:spPr/>
        <p:txBody>
          <a:bodyPr/>
          <a:lstStyle/>
          <a:p>
            <a:fld id="{2F3E8B1C-86EF-43CF-8304-249481088644}" type="datetimeFigureOut">
              <a:rPr lang="en-GB" noProof="0" smtClean="0"/>
              <a:t>11/11/2023</a:t>
            </a:fld>
            <a:endParaRPr lang="en-GB" noProof="0" dirty="0"/>
          </a:p>
        </p:txBody>
      </p:sp>
      <p:sp>
        <p:nvSpPr>
          <p:cNvPr id="6" name="Footer Placeholder 5">
            <a:extLst>
              <a:ext uri="{FF2B5EF4-FFF2-40B4-BE49-F238E27FC236}">
                <a16:creationId xmlns:a16="http://schemas.microsoft.com/office/drawing/2014/main" id="{422E5541-B6DE-45E8-BCFE-0DFC4F574079}"/>
              </a:ext>
            </a:extLst>
          </p:cNvPr>
          <p:cNvSpPr>
            <a:spLocks noGrp="1"/>
          </p:cNvSpPr>
          <p:nvPr>
            <p:ph type="ftr" sz="quarter" idx="11"/>
          </p:nvPr>
        </p:nvSpPr>
        <p:spPr/>
        <p:txBody>
          <a:bodyPr/>
          <a:lstStyle/>
          <a:p>
            <a:endParaRPr lang="en-GB" noProof="0" dirty="0"/>
          </a:p>
        </p:txBody>
      </p:sp>
      <p:sp>
        <p:nvSpPr>
          <p:cNvPr id="7" name="Slide Number Placeholder 6">
            <a:extLst>
              <a:ext uri="{FF2B5EF4-FFF2-40B4-BE49-F238E27FC236}">
                <a16:creationId xmlns:a16="http://schemas.microsoft.com/office/drawing/2014/main" id="{DBB78D45-289B-46AF-8CB9-E6150BEA17ED}"/>
              </a:ext>
            </a:extLst>
          </p:cNvPr>
          <p:cNvSpPr>
            <a:spLocks noGrp="1"/>
          </p:cNvSpPr>
          <p:nvPr>
            <p:ph type="sldNum" sz="quarter" idx="12"/>
          </p:nvPr>
        </p:nvSpPr>
        <p:spPr/>
        <p:txBody>
          <a:bodyPr/>
          <a:lstStyle/>
          <a:p>
            <a:fld id="{C3DB2ADC-AF19-4574-8C10-79B5B04FCA27}" type="slidenum">
              <a:rPr lang="en-GB" noProof="0" smtClean="0"/>
              <a:t>‹#›</a:t>
            </a:fld>
            <a:endParaRPr lang="en-GB" noProof="0" dirty="0"/>
          </a:p>
        </p:txBody>
      </p:sp>
    </p:spTree>
    <p:extLst>
      <p:ext uri="{BB962C8B-B14F-4D97-AF65-F5344CB8AC3E}">
        <p14:creationId xmlns:p14="http://schemas.microsoft.com/office/powerpoint/2010/main" val="3007461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A362AC-B59F-4AC7-B279-57DDD5336BCA}"/>
              </a:ext>
            </a:extLst>
          </p:cNvPr>
          <p:cNvSpPr>
            <a:spLocks noGrp="1"/>
          </p:cNvSpPr>
          <p:nvPr>
            <p:ph type="title"/>
          </p:nvPr>
        </p:nvSpPr>
        <p:spPr>
          <a:xfrm>
            <a:off x="700635" y="922096"/>
            <a:ext cx="10691265" cy="1371030"/>
          </a:xfrm>
          <a:prstGeom prst="rect">
            <a:avLst/>
          </a:prstGeom>
        </p:spPr>
        <p:txBody>
          <a:bodyPr vert="horz" lIns="91440" tIns="45720" rIns="91440" bIns="45720" rtlCol="0" anchor="t">
            <a:normAutofit/>
          </a:bodyPr>
          <a:lstStyle/>
          <a:p>
            <a:r>
              <a:rPr lang="en-GB" noProof="0"/>
              <a:t>Click to edit Master title style</a:t>
            </a:r>
          </a:p>
        </p:txBody>
      </p:sp>
      <p:sp>
        <p:nvSpPr>
          <p:cNvPr id="3" name="Text Placeholder 2">
            <a:extLst>
              <a:ext uri="{FF2B5EF4-FFF2-40B4-BE49-F238E27FC236}">
                <a16:creationId xmlns:a16="http://schemas.microsoft.com/office/drawing/2014/main" id="{0E6042DB-75BD-4EC1-B6D9-8A72EF940CAA}"/>
              </a:ext>
            </a:extLst>
          </p:cNvPr>
          <p:cNvSpPr>
            <a:spLocks noGrp="1"/>
          </p:cNvSpPr>
          <p:nvPr>
            <p:ph type="body" idx="1"/>
          </p:nvPr>
        </p:nvSpPr>
        <p:spPr>
          <a:xfrm>
            <a:off x="700635" y="2293126"/>
            <a:ext cx="10691265" cy="3636088"/>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21DD1378-7C96-4079-B44C-3D86B4657596}"/>
              </a:ext>
            </a:extLst>
          </p:cNvPr>
          <p:cNvSpPr>
            <a:spLocks noGrp="1"/>
          </p:cNvSpPr>
          <p:nvPr>
            <p:ph type="dt" sz="half" idx="2"/>
          </p:nvPr>
        </p:nvSpPr>
        <p:spPr>
          <a:xfrm>
            <a:off x="8369448" y="6356350"/>
            <a:ext cx="2592594" cy="365125"/>
          </a:xfrm>
          <a:prstGeom prst="rect">
            <a:avLst/>
          </a:prstGeom>
        </p:spPr>
        <p:txBody>
          <a:bodyPr vert="horz" lIns="91440" tIns="45720" rIns="91440" bIns="45720" rtlCol="0" anchor="ctr"/>
          <a:lstStyle>
            <a:lvl1pPr algn="r">
              <a:defRPr sz="1050">
                <a:solidFill>
                  <a:schemeClr val="tx1"/>
                </a:solidFill>
                <a:latin typeface="+mj-lt"/>
              </a:defRPr>
            </a:lvl1pPr>
          </a:lstStyle>
          <a:p>
            <a:fld id="{2F3E8B1C-86EF-43CF-8304-249481088644}" type="datetimeFigureOut">
              <a:rPr lang="en-GB" noProof="0" smtClean="0"/>
              <a:pPr/>
              <a:t>11/11/2023</a:t>
            </a:fld>
            <a:endParaRPr lang="en-GB" noProof="0" dirty="0"/>
          </a:p>
        </p:txBody>
      </p:sp>
      <p:sp>
        <p:nvSpPr>
          <p:cNvPr id="5" name="Footer Placeholder 4">
            <a:extLst>
              <a:ext uri="{FF2B5EF4-FFF2-40B4-BE49-F238E27FC236}">
                <a16:creationId xmlns:a16="http://schemas.microsoft.com/office/drawing/2014/main" id="{D19B6B78-577F-43F5-BAEE-BF72484C9850}"/>
              </a:ext>
            </a:extLst>
          </p:cNvPr>
          <p:cNvSpPr>
            <a:spLocks noGrp="1"/>
          </p:cNvSpPr>
          <p:nvPr>
            <p:ph type="ftr" sz="quarter" idx="3"/>
          </p:nvPr>
        </p:nvSpPr>
        <p:spPr>
          <a:xfrm>
            <a:off x="715383" y="6356350"/>
            <a:ext cx="4539727" cy="365125"/>
          </a:xfrm>
          <a:prstGeom prst="rect">
            <a:avLst/>
          </a:prstGeom>
        </p:spPr>
        <p:txBody>
          <a:bodyPr vert="horz" lIns="91440" tIns="45720" rIns="91440" bIns="45720" rtlCol="0" anchor="ctr"/>
          <a:lstStyle>
            <a:lvl1pPr algn="l">
              <a:defRPr sz="1050">
                <a:solidFill>
                  <a:schemeClr val="tx1"/>
                </a:solidFill>
                <a:latin typeface="+mj-lt"/>
              </a:defRPr>
            </a:lvl1pPr>
          </a:lstStyle>
          <a:p>
            <a:endParaRPr lang="en-GB" noProof="0" dirty="0"/>
          </a:p>
        </p:txBody>
      </p:sp>
      <p:sp>
        <p:nvSpPr>
          <p:cNvPr id="6" name="Slide Number Placeholder 5">
            <a:extLst>
              <a:ext uri="{FF2B5EF4-FFF2-40B4-BE49-F238E27FC236}">
                <a16:creationId xmlns:a16="http://schemas.microsoft.com/office/drawing/2014/main" id="{A8CC75B8-AF8F-4D8A-9B3D-D1951A64BADB}"/>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800">
                <a:solidFill>
                  <a:schemeClr val="tx1"/>
                </a:solidFill>
              </a:defRPr>
            </a:lvl1pPr>
          </a:lstStyle>
          <a:p>
            <a:fld id="{C3DB2ADC-AF19-4574-8C10-79B5B04FCA27}" type="slidenum">
              <a:rPr lang="en-GB" noProof="0" smtClean="0"/>
              <a:pPr/>
              <a:t>‹#›</a:t>
            </a:fld>
            <a:endParaRPr lang="en-GB" noProof="0" dirty="0"/>
          </a:p>
        </p:txBody>
      </p:sp>
      <p:cxnSp>
        <p:nvCxnSpPr>
          <p:cNvPr id="7" name="Straight Connector 6">
            <a:extLst>
              <a:ext uri="{FF2B5EF4-FFF2-40B4-BE49-F238E27FC236}">
                <a16:creationId xmlns:a16="http://schemas.microsoft.com/office/drawing/2014/main" id="{F64F9B95-9045-48D2-B9F3-2927E98F54AA}"/>
              </a:ext>
            </a:extLst>
          </p:cNvPr>
          <p:cNvCxnSpPr>
            <a:cxnSpLocks/>
          </p:cNvCxnSpPr>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85AA86F-6A4D-4BCB-A045-D992CDC2959B}"/>
              </a:ext>
            </a:extLst>
          </p:cNvPr>
          <p:cNvCxnSpPr>
            <a:cxnSpLocks/>
          </p:cNvCxnSpPr>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2306523"/>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l" defTabSz="914400" rtl="0" eaLnBrk="1" latinLnBrk="0" hangingPunct="1">
        <a:lnSpc>
          <a:spcPct val="100000"/>
        </a:lnSpc>
        <a:spcBef>
          <a:spcPct val="0"/>
        </a:spcBef>
        <a:buNone/>
        <a:defRPr sz="4000" b="0" i="0" kern="1200" cap="all" spc="30" baseline="0">
          <a:solidFill>
            <a:schemeClr val="tx1"/>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b="0" i="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b="0" i="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b="0" i="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b="0" i="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400" b="0" i="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4.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sv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4.sv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7.png"/><Relationship Id="rId7" Type="http://schemas.microsoft.com/office/2007/relationships/hdphoto" Target="../media/hdphoto2.wdp"/><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7.svg"/><Relationship Id="rId10" Type="http://schemas.openxmlformats.org/officeDocument/2006/relationships/image" Target="../media/image26.png"/><Relationship Id="rId4" Type="http://schemas.openxmlformats.org/officeDocument/2006/relationships/image" Target="../media/image6.png"/><Relationship Id="rId9" Type="http://schemas.openxmlformats.org/officeDocument/2006/relationships/image" Target="../media/image24.svg"/></Relationships>
</file>

<file path=ppt/slides/_rels/slide14.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8.pn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32.png"/><Relationship Id="rId5" Type="http://schemas.openxmlformats.org/officeDocument/2006/relationships/image" Target="../media/image5.png"/><Relationship Id="rId10" Type="http://schemas.openxmlformats.org/officeDocument/2006/relationships/image" Target="../media/image31.png"/><Relationship Id="rId4" Type="http://schemas.openxmlformats.org/officeDocument/2006/relationships/image" Target="../media/image29.png"/><Relationship Id="rId9"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9.sv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9.png"/><Relationship Id="rId9"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hyperlink" Target="https://twitter.com/duckworth_ms"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hyperlink" Target="https://www.facebook.com/MsDuckworthsClassroom/" TargetMode="External"/><Relationship Id="rId5" Type="http://schemas.openxmlformats.org/officeDocument/2006/relationships/hyperlink" Target="https://www.instagram.com/msduckworths_classroom/" TargetMode="External"/><Relationship Id="rId4" Type="http://schemas.openxmlformats.org/officeDocument/2006/relationships/hyperlink" Target="https://www.msduckworthsclassroom.com/product-page/a-streetcar-named-desire-full-scheme-of-work-cie-igcse"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7.svg"/><Relationship Id="rId5" Type="http://schemas.openxmlformats.org/officeDocument/2006/relationships/image" Target="../media/image10.png"/><Relationship Id="rId10" Type="http://schemas.openxmlformats.org/officeDocument/2006/relationships/image" Target="../media/image6.png"/><Relationship Id="rId4" Type="http://schemas.openxmlformats.org/officeDocument/2006/relationships/image" Target="../media/image9.png"/><Relationship Id="rId9"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B_kER8MY4b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7.png"/><Relationship Id="rId7" Type="http://schemas.openxmlformats.org/officeDocument/2006/relationships/image" Target="../media/image7.sv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9.jpeg"/><Relationship Id="rId2" Type="http://schemas.openxmlformats.org/officeDocument/2006/relationships/video" Target="https://www.youtube.com/embed/Tuzlsd_EzWk?feature=oembed" TargetMode="External"/><Relationship Id="rId1" Type="http://schemas.openxmlformats.org/officeDocument/2006/relationships/video" Target="https://www.youtube.com/embed/45hkN6H4osQ?feature=oembed" TargetMode="Externa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E93247-6229-44AB-A550-739E971E6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CF668DD-DFFC-4F1A-9CC4-E263E269A889}"/>
              </a:ext>
            </a:extLst>
          </p:cNvPr>
          <p:cNvSpPr>
            <a:spLocks noGrp="1"/>
          </p:cNvSpPr>
          <p:nvPr>
            <p:ph type="ctrTitle"/>
          </p:nvPr>
        </p:nvSpPr>
        <p:spPr>
          <a:xfrm>
            <a:off x="647699" y="871759"/>
            <a:ext cx="5227171" cy="1005658"/>
          </a:xfrm>
        </p:spPr>
        <p:txBody>
          <a:bodyPr>
            <a:normAutofit fontScale="90000"/>
          </a:bodyPr>
          <a:lstStyle/>
          <a:p>
            <a:pPr algn="ctr"/>
            <a:r>
              <a:rPr lang="en-US"/>
              <a:t>Scene 1 Stage Directions</a:t>
            </a:r>
          </a:p>
        </p:txBody>
      </p:sp>
      <p:cxnSp>
        <p:nvCxnSpPr>
          <p:cNvPr id="11" name="Straight Connector 10">
            <a:extLst>
              <a:ext uri="{FF2B5EF4-FFF2-40B4-BE49-F238E27FC236}">
                <a16:creationId xmlns:a16="http://schemas.microsoft.com/office/drawing/2014/main" id="{EE2E603F-4A95-4FE8-BB06-211DFD75DB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49149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7CC41EB-2D81-4303-9171-6401B388BA3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34100"/>
            <a:ext cx="49149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descr="A building with plants on the balcony&#10;&#10;Description automatically generated">
            <a:extLst>
              <a:ext uri="{FF2B5EF4-FFF2-40B4-BE49-F238E27FC236}">
                <a16:creationId xmlns:a16="http://schemas.microsoft.com/office/drawing/2014/main" id="{0825D21D-4164-6938-60BC-C413D8BBCB71}"/>
              </a:ext>
            </a:extLst>
          </p:cNvPr>
          <p:cNvPicPr>
            <a:picLocks noChangeAspect="1"/>
          </p:cNvPicPr>
          <p:nvPr/>
        </p:nvPicPr>
        <p:blipFill>
          <a:blip r:embed="rId2"/>
          <a:stretch>
            <a:fillRect/>
          </a:stretch>
        </p:blipFill>
        <p:spPr>
          <a:xfrm>
            <a:off x="6333428" y="1090697"/>
            <a:ext cx="5227171" cy="504340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5" name="TextBox 14">
            <a:extLst>
              <a:ext uri="{FF2B5EF4-FFF2-40B4-BE49-F238E27FC236}">
                <a16:creationId xmlns:a16="http://schemas.microsoft.com/office/drawing/2014/main" id="{27F4C841-746E-3E33-BBAE-E7F3D904F9AE}"/>
              </a:ext>
            </a:extLst>
          </p:cNvPr>
          <p:cNvSpPr txBox="1"/>
          <p:nvPr/>
        </p:nvSpPr>
        <p:spPr>
          <a:xfrm>
            <a:off x="6046116" y="172034"/>
            <a:ext cx="6002258" cy="30777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400">
                <a:latin typeface="Avenir Next" panose="020B0503020202020204" pitchFamily="34" charset="0"/>
              </a:rPr>
              <a:t>Learning Question: How does Williams use stage directions in Scene 1?</a:t>
            </a:r>
          </a:p>
        </p:txBody>
      </p:sp>
      <p:sp>
        <p:nvSpPr>
          <p:cNvPr id="16" name="TextBox 15">
            <a:extLst>
              <a:ext uri="{FF2B5EF4-FFF2-40B4-BE49-F238E27FC236}">
                <a16:creationId xmlns:a16="http://schemas.microsoft.com/office/drawing/2014/main" id="{475DAA76-9E9A-44A8-A782-C2D1119A0B4D}"/>
              </a:ext>
            </a:extLst>
          </p:cNvPr>
          <p:cNvSpPr txBox="1"/>
          <p:nvPr/>
        </p:nvSpPr>
        <p:spPr>
          <a:xfrm>
            <a:off x="40607" y="86754"/>
            <a:ext cx="1793440" cy="369332"/>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en-US">
                <a:latin typeface="Avenir Next" panose="020B0503020202020204" pitchFamily="34" charset="0"/>
              </a:rPr>
              <a:t>Date:                  </a:t>
            </a:r>
          </a:p>
        </p:txBody>
      </p:sp>
      <p:sp>
        <p:nvSpPr>
          <p:cNvPr id="4" name="TextBox 3">
            <a:extLst>
              <a:ext uri="{FF2B5EF4-FFF2-40B4-BE49-F238E27FC236}">
                <a16:creationId xmlns:a16="http://schemas.microsoft.com/office/drawing/2014/main" id="{9B6A438E-D5BD-40D4-3D93-92221E331B53}"/>
              </a:ext>
            </a:extLst>
          </p:cNvPr>
          <p:cNvSpPr txBox="1"/>
          <p:nvPr/>
        </p:nvSpPr>
        <p:spPr>
          <a:xfrm>
            <a:off x="631401" y="2632000"/>
            <a:ext cx="4640446" cy="203132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latin typeface="Avenir Next" panose="020B0503020202020204" pitchFamily="34" charset="0"/>
              </a:rPr>
              <a:t>Do now:</a:t>
            </a:r>
          </a:p>
          <a:p>
            <a:endParaRPr lang="en-US" dirty="0">
              <a:latin typeface="Avenir Next" panose="020B0503020202020204" pitchFamily="34" charset="0"/>
            </a:endParaRPr>
          </a:p>
          <a:p>
            <a:r>
              <a:rPr lang="en-US" dirty="0">
                <a:latin typeface="Avenir Next" panose="020B0503020202020204" pitchFamily="34" charset="0"/>
              </a:rPr>
              <a:t>Where is New Orleans?</a:t>
            </a:r>
          </a:p>
          <a:p>
            <a:r>
              <a:rPr lang="en-US" dirty="0">
                <a:latin typeface="Avenir Next" panose="020B0503020202020204" pitchFamily="34" charset="0"/>
              </a:rPr>
              <a:t>When is the play set?</a:t>
            </a:r>
          </a:p>
          <a:p>
            <a:r>
              <a:rPr lang="en-US" dirty="0">
                <a:latin typeface="Avenir Next" panose="020B0503020202020204" pitchFamily="34" charset="0"/>
              </a:rPr>
              <a:t>Who wrote the play?</a:t>
            </a:r>
          </a:p>
          <a:p>
            <a:r>
              <a:rPr lang="en-US" dirty="0">
                <a:latin typeface="Avenir Next" panose="020B0503020202020204" pitchFamily="34" charset="0"/>
              </a:rPr>
              <a:t>List 2 ways that a play is different to a novel.</a:t>
            </a:r>
          </a:p>
        </p:txBody>
      </p:sp>
      <p:pic>
        <p:nvPicPr>
          <p:cNvPr id="7" name="Picture 2" descr="Checking or Really Checking? | Durrington Research School">
            <a:extLst>
              <a:ext uri="{FF2B5EF4-FFF2-40B4-BE49-F238E27FC236}">
                <a16:creationId xmlns:a16="http://schemas.microsoft.com/office/drawing/2014/main" id="{050966B1-5943-8FDD-94B0-07B1A34A68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8342" y="5140910"/>
            <a:ext cx="1888889" cy="9931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884055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28FA14F-1A7F-4B96-2A60-AE52E107987E}"/>
              </a:ext>
            </a:extLst>
          </p:cNvPr>
          <p:cNvSpPr>
            <a:spLocks noGrp="1"/>
          </p:cNvSpPr>
          <p:nvPr>
            <p:ph type="title"/>
          </p:nvPr>
        </p:nvSpPr>
        <p:spPr>
          <a:xfrm>
            <a:off x="700635" y="0"/>
            <a:ext cx="10691265" cy="730059"/>
          </a:xfrm>
        </p:spPr>
        <p:txBody>
          <a:bodyPr/>
          <a:lstStyle/>
          <a:p>
            <a:pPr algn="ctr"/>
            <a:r>
              <a:rPr lang="en-US"/>
              <a:t>Analysing </a:t>
            </a:r>
            <a:r>
              <a:rPr lang="en-US">
                <a:solidFill>
                  <a:srgbClr val="FF2F92"/>
                </a:solidFill>
              </a:rPr>
              <a:t>stage directions</a:t>
            </a:r>
          </a:p>
        </p:txBody>
      </p:sp>
      <p:grpSp>
        <p:nvGrpSpPr>
          <p:cNvPr id="7" name="Group 6">
            <a:extLst>
              <a:ext uri="{FF2B5EF4-FFF2-40B4-BE49-F238E27FC236}">
                <a16:creationId xmlns:a16="http://schemas.microsoft.com/office/drawing/2014/main" id="{9D1AB501-3ED8-BCB5-23AF-9B744C53BC42}"/>
              </a:ext>
            </a:extLst>
          </p:cNvPr>
          <p:cNvGrpSpPr/>
          <p:nvPr/>
        </p:nvGrpSpPr>
        <p:grpSpPr>
          <a:xfrm>
            <a:off x="10906120" y="4877752"/>
            <a:ext cx="1078062" cy="1892734"/>
            <a:chOff x="11319092" y="-57667"/>
            <a:chExt cx="1078062" cy="1892734"/>
          </a:xfrm>
        </p:grpSpPr>
        <p:pic>
          <p:nvPicPr>
            <p:cNvPr id="8" name="Picture 7">
              <a:extLst>
                <a:ext uri="{FF2B5EF4-FFF2-40B4-BE49-F238E27FC236}">
                  <a16:creationId xmlns:a16="http://schemas.microsoft.com/office/drawing/2014/main" id="{CB1C356D-AD78-1986-ABDE-F12DCE8F829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9" name="TextBox 8">
              <a:extLst>
                <a:ext uri="{FF2B5EF4-FFF2-40B4-BE49-F238E27FC236}">
                  <a16:creationId xmlns:a16="http://schemas.microsoft.com/office/drawing/2014/main" id="{3FEF1988-BEF7-E359-1DDE-12117992240D}"/>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a:latin typeface="The Hand Black" panose="03070502030502020204" pitchFamily="66" charset="0"/>
                </a:rPr>
                <a:t>Page 86 in the booklet</a:t>
              </a:r>
            </a:p>
          </p:txBody>
        </p:sp>
      </p:grpSp>
      <p:sp>
        <p:nvSpPr>
          <p:cNvPr id="3" name="TextBox 2">
            <a:extLst>
              <a:ext uri="{FF2B5EF4-FFF2-40B4-BE49-F238E27FC236}">
                <a16:creationId xmlns:a16="http://schemas.microsoft.com/office/drawing/2014/main" id="{F3141678-E4BF-29F7-1FD6-C7301EBCFC01}"/>
              </a:ext>
            </a:extLst>
          </p:cNvPr>
          <p:cNvSpPr txBox="1"/>
          <p:nvPr/>
        </p:nvSpPr>
        <p:spPr>
          <a:xfrm>
            <a:off x="3122469" y="1144835"/>
            <a:ext cx="6099462" cy="547842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indent="0">
              <a:buNone/>
            </a:pPr>
            <a:r>
              <a:rPr lang="en-GB" sz="1400" dirty="0">
                <a:effectLst/>
                <a:latin typeface="Avenir Next" panose="020B0503020202020204" pitchFamily="34" charset="0"/>
              </a:rPr>
              <a:t>The exterior of a two-story corner building on a street in New Orleans which is named </a:t>
            </a:r>
            <a:r>
              <a:rPr lang="en-GB" sz="1400" dirty="0">
                <a:effectLst/>
                <a:highlight>
                  <a:srgbClr val="FFA9FF"/>
                </a:highlight>
                <a:latin typeface="Avenir Next" panose="020B0503020202020204" pitchFamily="34" charset="0"/>
              </a:rPr>
              <a:t>Elysian Fields </a:t>
            </a:r>
            <a:r>
              <a:rPr lang="en-GB" sz="1400" dirty="0">
                <a:effectLst/>
                <a:latin typeface="Avenir Next" panose="020B0503020202020204" pitchFamily="34" charset="0"/>
              </a:rPr>
              <a:t>and runs between the L &amp; N tracks and the river. The section is poor but, unlike corresponding sections in other American cities, it has a raffish charm. The houses are mostly white frame, weathered grey, with rickety outside stairs and galleries and quaintly ornamented gables. This building contains two flats, upstairs and down. Faded white stairs ascend to the entrances of both. It is first dark of an evening early in May. The sky that shows around the dim white building is a peculiarly tender blue, almost a turquoise, which invests the scene with a kind of lyricism and gracefully attenuates the atmosphere of decay. You can almost feel the warm breath of the brown river beyond the river warehouses with their faint </a:t>
            </a:r>
            <a:r>
              <a:rPr lang="en-GB" sz="1400" dirty="0" err="1">
                <a:effectLst/>
                <a:latin typeface="Avenir Next" panose="020B0503020202020204" pitchFamily="34" charset="0"/>
              </a:rPr>
              <a:t>redolences</a:t>
            </a:r>
            <a:r>
              <a:rPr lang="en-GB" sz="1400" dirty="0">
                <a:effectLst/>
                <a:latin typeface="Avenir Next" panose="020B0503020202020204" pitchFamily="34" charset="0"/>
              </a:rPr>
              <a:t> of bananas and coffee. A corresponding air is evoked by the music of Negro entertainers at a barroom around the corner. In this part of New Orleans you are practically always just around the corner, or a few doors down the street, from a tinny piano being played with the infatuated fluency of brown fingers. This "Blue Piano" expresses the spirit of the life which goes on here. </a:t>
            </a:r>
            <a:endParaRPr lang="en-GB" sz="1400" dirty="0">
              <a:latin typeface="Avenir Next" panose="020B0503020202020204" pitchFamily="34" charset="0"/>
            </a:endParaRPr>
          </a:p>
          <a:p>
            <a:pPr marL="0" indent="0">
              <a:buNone/>
            </a:pPr>
            <a:r>
              <a:rPr lang="en-GB" sz="1400" dirty="0">
                <a:effectLst/>
                <a:latin typeface="Avenir Next" panose="020B0503020202020204" pitchFamily="34" charset="0"/>
              </a:rPr>
              <a:t>[Two women, one white and one colored, are taking the air on the steps of the building. The white woman is Eunice, who occupies the upstairs flat; the colored woman a </a:t>
            </a:r>
            <a:r>
              <a:rPr lang="en-GB" sz="1400" dirty="0" err="1">
                <a:effectLst/>
                <a:latin typeface="Avenir Next" panose="020B0503020202020204" pitchFamily="34" charset="0"/>
              </a:rPr>
              <a:t>neighbor</a:t>
            </a:r>
            <a:r>
              <a:rPr lang="en-GB" sz="1400" dirty="0">
                <a:effectLst/>
                <a:latin typeface="Avenir Next" panose="020B0503020202020204" pitchFamily="34" charset="0"/>
              </a:rPr>
              <a:t>, for New Orleans is a cosmopolitan city where there is a relatively warm and easy intermingling of races in the old part of town. </a:t>
            </a:r>
            <a:endParaRPr lang="en-GB" sz="1400" dirty="0">
              <a:latin typeface="Avenir Next" panose="020B0503020202020204" pitchFamily="34" charset="0"/>
            </a:endParaRPr>
          </a:p>
          <a:p>
            <a:pPr marL="0" indent="0">
              <a:buNone/>
            </a:pPr>
            <a:r>
              <a:rPr lang="en-GB" sz="1400" dirty="0">
                <a:effectLst/>
                <a:latin typeface="Avenir Next" panose="020B0503020202020204" pitchFamily="34" charset="0"/>
              </a:rPr>
              <a:t>Above the music of the "Blue Piano" the voices of people on the street can be heard overlapping.]</a:t>
            </a:r>
            <a:endParaRPr lang="en-GB" sz="1400" dirty="0">
              <a:latin typeface="Avenir Next" panose="020B0503020202020204" pitchFamily="34" charset="0"/>
            </a:endParaRPr>
          </a:p>
        </p:txBody>
      </p:sp>
      <p:pic>
        <p:nvPicPr>
          <p:cNvPr id="13" name="Picture 12">
            <a:extLst>
              <a:ext uri="{FF2B5EF4-FFF2-40B4-BE49-F238E27FC236}">
                <a16:creationId xmlns:a16="http://schemas.microsoft.com/office/drawing/2014/main" id="{AE0AAA5B-7A72-15E0-87B3-1FAAE59AB6D9}"/>
              </a:ext>
            </a:extLst>
          </p:cNvPr>
          <p:cNvPicPr>
            <a:picLocks noChangeAspect="1"/>
          </p:cNvPicPr>
          <p:nvPr/>
        </p:nvPicPr>
        <p:blipFill>
          <a:blip r:embed="rId5"/>
          <a:stretch>
            <a:fillRect/>
          </a:stretch>
        </p:blipFill>
        <p:spPr>
          <a:xfrm>
            <a:off x="115743" y="0"/>
            <a:ext cx="1368713" cy="622142"/>
          </a:xfrm>
          <a:prstGeom prst="rect">
            <a:avLst/>
          </a:prstGeom>
        </p:spPr>
      </p:pic>
      <p:cxnSp>
        <p:nvCxnSpPr>
          <p:cNvPr id="17" name="Straight Arrow Connector 16">
            <a:extLst>
              <a:ext uri="{FF2B5EF4-FFF2-40B4-BE49-F238E27FC236}">
                <a16:creationId xmlns:a16="http://schemas.microsoft.com/office/drawing/2014/main" id="{B182E9A0-57BF-3628-2FCA-5FFFBF9598C5}"/>
              </a:ext>
            </a:extLst>
          </p:cNvPr>
          <p:cNvCxnSpPr>
            <a:cxnSpLocks/>
          </p:cNvCxnSpPr>
          <p:nvPr/>
        </p:nvCxnSpPr>
        <p:spPr>
          <a:xfrm flipH="1">
            <a:off x="2404997" y="1465545"/>
            <a:ext cx="2116899" cy="300625"/>
          </a:xfrm>
          <a:prstGeom prst="straightConnector1">
            <a:avLst/>
          </a:prstGeom>
          <a:ln w="28575">
            <a:solidFill>
              <a:srgbClr val="FF2F92"/>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59CA5D9-5442-A6DC-AFA6-40A727C26721}"/>
              </a:ext>
            </a:extLst>
          </p:cNvPr>
          <p:cNvSpPr txBox="1"/>
          <p:nvPr/>
        </p:nvSpPr>
        <p:spPr>
          <a:xfrm>
            <a:off x="115743" y="1144835"/>
            <a:ext cx="2401989" cy="1600438"/>
          </a:xfrm>
          <a:prstGeom prst="rect">
            <a:avLst/>
          </a:prstGeom>
          <a:noFill/>
        </p:spPr>
        <p:txBody>
          <a:bodyPr wrap="square" rtlCol="0">
            <a:spAutoFit/>
          </a:bodyPr>
          <a:lstStyle/>
          <a:p>
            <a:r>
              <a:rPr lang="en-US" sz="1400" b="1">
                <a:latin typeface="Avenir Next" panose="020B0503020202020204" pitchFamily="34" charset="0"/>
              </a:rPr>
              <a:t>What: </a:t>
            </a:r>
            <a:r>
              <a:rPr lang="en-US" sz="1400">
                <a:latin typeface="Avenir Next" panose="020B0503020202020204" pitchFamily="34" charset="0"/>
              </a:rPr>
              <a:t>Name of street</a:t>
            </a:r>
          </a:p>
          <a:p>
            <a:r>
              <a:rPr lang="en-US" sz="1400" b="1">
                <a:latin typeface="Avenir Next" panose="020B0503020202020204" pitchFamily="34" charset="0"/>
              </a:rPr>
              <a:t>How: </a:t>
            </a:r>
            <a:r>
              <a:rPr lang="en-US" sz="1400">
                <a:latin typeface="Avenir Next" panose="020B0503020202020204" pitchFamily="34" charset="0"/>
              </a:rPr>
              <a:t>Allusion to Greek mythology / symbolic</a:t>
            </a:r>
          </a:p>
          <a:p>
            <a:r>
              <a:rPr lang="en-US" sz="1400" b="1">
                <a:latin typeface="Avenir Next" panose="020B0503020202020204" pitchFamily="34" charset="0"/>
              </a:rPr>
              <a:t>Why: </a:t>
            </a:r>
            <a:r>
              <a:rPr lang="en-US" sz="1400">
                <a:latin typeface="Avenir Next" panose="020B0503020202020204" pitchFamily="34" charset="0"/>
              </a:rPr>
              <a:t>Could show that the poorer residents are separated from the rest of ‘life’</a:t>
            </a:r>
          </a:p>
        </p:txBody>
      </p:sp>
      <p:sp>
        <p:nvSpPr>
          <p:cNvPr id="19" name="TextBox 18">
            <a:extLst>
              <a:ext uri="{FF2B5EF4-FFF2-40B4-BE49-F238E27FC236}">
                <a16:creationId xmlns:a16="http://schemas.microsoft.com/office/drawing/2014/main" id="{3768BCAC-CA55-5B87-5E2D-318593BD87E8}"/>
              </a:ext>
            </a:extLst>
          </p:cNvPr>
          <p:cNvSpPr txBox="1"/>
          <p:nvPr/>
        </p:nvSpPr>
        <p:spPr>
          <a:xfrm>
            <a:off x="10801913" y="87514"/>
            <a:ext cx="1378904" cy="1200329"/>
          </a:xfrm>
          <a:prstGeom prst="rect">
            <a:avLst/>
          </a:prstGeom>
          <a:solidFill>
            <a:srgbClr val="E9B9EF"/>
          </a:solidFill>
          <a:ln w="28575">
            <a:solidFill>
              <a:srgbClr val="FF2F92"/>
            </a:solidFill>
          </a:ln>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a:t>Skills check</a:t>
            </a:r>
          </a:p>
          <a:p>
            <a:r>
              <a:rPr lang="en-GB" i="1"/>
              <a:t>What</a:t>
            </a:r>
          </a:p>
          <a:p>
            <a:r>
              <a:rPr lang="en-GB" i="1"/>
              <a:t>How</a:t>
            </a:r>
          </a:p>
          <a:p>
            <a:r>
              <a:rPr lang="en-GB" i="1"/>
              <a:t>Why</a:t>
            </a:r>
          </a:p>
        </p:txBody>
      </p:sp>
      <p:pic>
        <p:nvPicPr>
          <p:cNvPr id="20" name="Graphic 19" descr="Checkbox Ticked with solid fill">
            <a:extLst>
              <a:ext uri="{FF2B5EF4-FFF2-40B4-BE49-F238E27FC236}">
                <a16:creationId xmlns:a16="http://schemas.microsoft.com/office/drawing/2014/main" id="{B7DD503D-19ED-B876-552E-F736E349FC4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277600" y="373443"/>
            <a:ext cx="914400" cy="914400"/>
          </a:xfrm>
          <a:prstGeom prst="rect">
            <a:avLst/>
          </a:prstGeom>
        </p:spPr>
      </p:pic>
    </p:spTree>
    <p:extLst>
      <p:ext uri="{BB962C8B-B14F-4D97-AF65-F5344CB8AC3E}">
        <p14:creationId xmlns:p14="http://schemas.microsoft.com/office/powerpoint/2010/main" val="4184748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28FA14F-1A7F-4B96-2A60-AE52E107987E}"/>
              </a:ext>
            </a:extLst>
          </p:cNvPr>
          <p:cNvSpPr>
            <a:spLocks noGrp="1"/>
          </p:cNvSpPr>
          <p:nvPr>
            <p:ph type="title"/>
          </p:nvPr>
        </p:nvSpPr>
        <p:spPr>
          <a:xfrm>
            <a:off x="700635" y="0"/>
            <a:ext cx="10691265" cy="730059"/>
          </a:xfrm>
        </p:spPr>
        <p:txBody>
          <a:bodyPr/>
          <a:lstStyle/>
          <a:p>
            <a:pPr algn="ctr"/>
            <a:r>
              <a:rPr lang="en-US"/>
              <a:t>Analysing </a:t>
            </a:r>
            <a:r>
              <a:rPr lang="en-US">
                <a:solidFill>
                  <a:srgbClr val="FF2F92"/>
                </a:solidFill>
              </a:rPr>
              <a:t>stage directions</a:t>
            </a:r>
          </a:p>
        </p:txBody>
      </p:sp>
      <p:sp>
        <p:nvSpPr>
          <p:cNvPr id="3" name="TextBox 2">
            <a:extLst>
              <a:ext uri="{FF2B5EF4-FFF2-40B4-BE49-F238E27FC236}">
                <a16:creationId xmlns:a16="http://schemas.microsoft.com/office/drawing/2014/main" id="{F3141678-E4BF-29F7-1FD6-C7301EBCFC01}"/>
              </a:ext>
            </a:extLst>
          </p:cNvPr>
          <p:cNvSpPr txBox="1"/>
          <p:nvPr/>
        </p:nvSpPr>
        <p:spPr>
          <a:xfrm>
            <a:off x="3122469" y="1144835"/>
            <a:ext cx="6099462" cy="547842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indent="0">
              <a:buNone/>
            </a:pPr>
            <a:r>
              <a:rPr lang="en-GB" sz="1400" dirty="0">
                <a:effectLst/>
                <a:latin typeface="Avenir Next" panose="020B0503020202020204" pitchFamily="34" charset="0"/>
              </a:rPr>
              <a:t>The exterior of a two-story corner building on a street in New Orleans which is named </a:t>
            </a:r>
            <a:r>
              <a:rPr lang="en-GB" sz="1400" dirty="0">
                <a:effectLst/>
                <a:highlight>
                  <a:srgbClr val="FFA9FF"/>
                </a:highlight>
                <a:latin typeface="Avenir Next" panose="020B0503020202020204" pitchFamily="34" charset="0"/>
              </a:rPr>
              <a:t>Elysian Fields </a:t>
            </a:r>
            <a:r>
              <a:rPr lang="en-GB" sz="1400" dirty="0">
                <a:effectLst/>
                <a:latin typeface="Avenir Next" panose="020B0503020202020204" pitchFamily="34" charset="0"/>
              </a:rPr>
              <a:t>and runs between the L &amp; N tracks and the river. The section is poor but, unlike corresponding sections in other American cities, it has a </a:t>
            </a:r>
            <a:r>
              <a:rPr lang="en-GB" sz="1400" dirty="0">
                <a:effectLst/>
                <a:highlight>
                  <a:srgbClr val="FFA9FF"/>
                </a:highlight>
                <a:latin typeface="Avenir Next" panose="020B0503020202020204" pitchFamily="34" charset="0"/>
              </a:rPr>
              <a:t>raffish charm</a:t>
            </a:r>
            <a:r>
              <a:rPr lang="en-GB" sz="1400" dirty="0">
                <a:effectLst/>
                <a:latin typeface="Avenir Next" panose="020B0503020202020204" pitchFamily="34" charset="0"/>
              </a:rPr>
              <a:t>. The houses are mostly white frame, weathered grey, with rickety outside stairs and galleries and quaintly ornamented gables. This building contains two flats, upstairs and down. Faded white stairs ascend to the entrances of both. It is first dark of an evening early in May. The sky that shows around the dim white building is a peculiarly tender blue, almost a turquoise, which invests the scene with a kind of lyricism and gracefully attenuates the atmosphere of decay. You can almost feel the warm breath of the brown river beyond the river warehouses with their faint </a:t>
            </a:r>
            <a:r>
              <a:rPr lang="en-GB" sz="1400" dirty="0" err="1">
                <a:effectLst/>
                <a:latin typeface="Avenir Next" panose="020B0503020202020204" pitchFamily="34" charset="0"/>
              </a:rPr>
              <a:t>redolences</a:t>
            </a:r>
            <a:r>
              <a:rPr lang="en-GB" sz="1400" dirty="0">
                <a:effectLst/>
                <a:latin typeface="Avenir Next" panose="020B0503020202020204" pitchFamily="34" charset="0"/>
              </a:rPr>
              <a:t> of bananas and coffee. A corresponding air is evoked by the music of Negro entertainers at a barroom around the corner. In this part of New Orleans you are practically always just around the corner, or a few doors down the street, from a tinny piano being played with the infatuated fluency of brown fingers. This "Blue Piano" expresses the spirit of the life which goes on here. </a:t>
            </a:r>
            <a:endParaRPr lang="en-GB" sz="1400" dirty="0">
              <a:latin typeface="Avenir Next" panose="020B0503020202020204" pitchFamily="34" charset="0"/>
            </a:endParaRPr>
          </a:p>
          <a:p>
            <a:pPr marL="0" indent="0">
              <a:buNone/>
            </a:pPr>
            <a:r>
              <a:rPr lang="en-GB" sz="1400" dirty="0">
                <a:effectLst/>
                <a:latin typeface="Avenir Next" panose="020B0503020202020204" pitchFamily="34" charset="0"/>
              </a:rPr>
              <a:t>[Two women, one white and one colored, are taking the air on the steps of the building. The white woman is Eunice, who occupies the upstairs flat; the colored woman a </a:t>
            </a:r>
            <a:r>
              <a:rPr lang="en-GB" sz="1400" dirty="0" err="1">
                <a:effectLst/>
                <a:latin typeface="Avenir Next" panose="020B0503020202020204" pitchFamily="34" charset="0"/>
              </a:rPr>
              <a:t>neighbor</a:t>
            </a:r>
            <a:r>
              <a:rPr lang="en-GB" sz="1400" dirty="0">
                <a:effectLst/>
                <a:latin typeface="Avenir Next" panose="020B0503020202020204" pitchFamily="34" charset="0"/>
              </a:rPr>
              <a:t>, for New Orleans is a cosmopolitan city where there is a relatively warm and easy intermingling of races in the old part of town. </a:t>
            </a:r>
            <a:endParaRPr lang="en-GB" sz="1400" dirty="0">
              <a:latin typeface="Avenir Next" panose="020B0503020202020204" pitchFamily="34" charset="0"/>
            </a:endParaRPr>
          </a:p>
          <a:p>
            <a:pPr marL="0" indent="0">
              <a:buNone/>
            </a:pPr>
            <a:r>
              <a:rPr lang="en-GB" sz="1400" dirty="0">
                <a:effectLst/>
                <a:latin typeface="Avenir Next" panose="020B0503020202020204" pitchFamily="34" charset="0"/>
              </a:rPr>
              <a:t>Above the music of the "Blue Piano" the voices of people on the street can be heard overlapping.]</a:t>
            </a:r>
            <a:endParaRPr lang="en-GB" sz="1400" dirty="0">
              <a:latin typeface="Avenir Next" panose="020B0503020202020204" pitchFamily="34" charset="0"/>
            </a:endParaRPr>
          </a:p>
        </p:txBody>
      </p:sp>
      <p:cxnSp>
        <p:nvCxnSpPr>
          <p:cNvPr id="17" name="Straight Arrow Connector 16">
            <a:extLst>
              <a:ext uri="{FF2B5EF4-FFF2-40B4-BE49-F238E27FC236}">
                <a16:creationId xmlns:a16="http://schemas.microsoft.com/office/drawing/2014/main" id="{B182E9A0-57BF-3628-2FCA-5FFFBF9598C5}"/>
              </a:ext>
            </a:extLst>
          </p:cNvPr>
          <p:cNvCxnSpPr>
            <a:cxnSpLocks/>
          </p:cNvCxnSpPr>
          <p:nvPr/>
        </p:nvCxnSpPr>
        <p:spPr>
          <a:xfrm flipH="1">
            <a:off x="2404997" y="1465545"/>
            <a:ext cx="2116899" cy="300625"/>
          </a:xfrm>
          <a:prstGeom prst="straightConnector1">
            <a:avLst/>
          </a:prstGeom>
          <a:ln w="28575">
            <a:solidFill>
              <a:srgbClr val="FF2F92"/>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59CA5D9-5442-A6DC-AFA6-40A727C26721}"/>
              </a:ext>
            </a:extLst>
          </p:cNvPr>
          <p:cNvSpPr txBox="1"/>
          <p:nvPr/>
        </p:nvSpPr>
        <p:spPr>
          <a:xfrm>
            <a:off x="115743" y="1144835"/>
            <a:ext cx="2401989" cy="1600438"/>
          </a:xfrm>
          <a:prstGeom prst="rect">
            <a:avLst/>
          </a:prstGeom>
          <a:noFill/>
        </p:spPr>
        <p:txBody>
          <a:bodyPr wrap="square" rtlCol="0">
            <a:spAutoFit/>
          </a:bodyPr>
          <a:lstStyle/>
          <a:p>
            <a:r>
              <a:rPr lang="en-US" sz="1400" b="1" dirty="0">
                <a:latin typeface="Avenir Next" panose="020B0503020202020204" pitchFamily="34" charset="0"/>
              </a:rPr>
              <a:t>What: </a:t>
            </a:r>
            <a:r>
              <a:rPr lang="en-US" sz="1400" dirty="0">
                <a:latin typeface="Avenir Next" panose="020B0503020202020204" pitchFamily="34" charset="0"/>
              </a:rPr>
              <a:t>Name of street</a:t>
            </a:r>
          </a:p>
          <a:p>
            <a:r>
              <a:rPr lang="en-US" sz="1400" b="1" dirty="0">
                <a:latin typeface="Avenir Next" panose="020B0503020202020204" pitchFamily="34" charset="0"/>
              </a:rPr>
              <a:t>How: </a:t>
            </a:r>
            <a:r>
              <a:rPr lang="en-US" sz="1400" dirty="0">
                <a:latin typeface="Avenir Next" panose="020B0503020202020204" pitchFamily="34" charset="0"/>
              </a:rPr>
              <a:t>Allusion to Greek mythology / symbolic</a:t>
            </a:r>
          </a:p>
          <a:p>
            <a:r>
              <a:rPr lang="en-US" sz="1400" b="1" dirty="0">
                <a:latin typeface="Avenir Next" panose="020B0503020202020204" pitchFamily="34" charset="0"/>
              </a:rPr>
              <a:t>Why: </a:t>
            </a:r>
            <a:r>
              <a:rPr lang="en-US" sz="1400" dirty="0">
                <a:latin typeface="Avenir Next" panose="020B0503020202020204" pitchFamily="34" charset="0"/>
              </a:rPr>
              <a:t>Could show that the poorer residents are separated from the rest of ‘life’</a:t>
            </a:r>
          </a:p>
        </p:txBody>
      </p:sp>
      <p:sp>
        <p:nvSpPr>
          <p:cNvPr id="19" name="TextBox 18">
            <a:extLst>
              <a:ext uri="{FF2B5EF4-FFF2-40B4-BE49-F238E27FC236}">
                <a16:creationId xmlns:a16="http://schemas.microsoft.com/office/drawing/2014/main" id="{3768BCAC-CA55-5B87-5E2D-318593BD87E8}"/>
              </a:ext>
            </a:extLst>
          </p:cNvPr>
          <p:cNvSpPr txBox="1"/>
          <p:nvPr/>
        </p:nvSpPr>
        <p:spPr>
          <a:xfrm>
            <a:off x="10801913" y="87514"/>
            <a:ext cx="1378904" cy="1200329"/>
          </a:xfrm>
          <a:prstGeom prst="rect">
            <a:avLst/>
          </a:prstGeom>
          <a:solidFill>
            <a:srgbClr val="E9B9EF"/>
          </a:solidFill>
          <a:ln w="28575">
            <a:solidFill>
              <a:srgbClr val="FF2F92"/>
            </a:solidFill>
          </a:ln>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a:t>Skills check</a:t>
            </a:r>
          </a:p>
          <a:p>
            <a:r>
              <a:rPr lang="en-GB" i="1"/>
              <a:t>What</a:t>
            </a:r>
          </a:p>
          <a:p>
            <a:r>
              <a:rPr lang="en-GB" i="1"/>
              <a:t>How</a:t>
            </a:r>
          </a:p>
          <a:p>
            <a:r>
              <a:rPr lang="en-GB" i="1"/>
              <a:t>Why</a:t>
            </a:r>
          </a:p>
        </p:txBody>
      </p:sp>
      <p:pic>
        <p:nvPicPr>
          <p:cNvPr id="20" name="Graphic 19" descr="Checkbox Ticked with solid fill">
            <a:extLst>
              <a:ext uri="{FF2B5EF4-FFF2-40B4-BE49-F238E27FC236}">
                <a16:creationId xmlns:a16="http://schemas.microsoft.com/office/drawing/2014/main" id="{B7DD503D-19ED-B876-552E-F736E349F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373443"/>
            <a:ext cx="914400" cy="914400"/>
          </a:xfrm>
          <a:prstGeom prst="rect">
            <a:avLst/>
          </a:prstGeom>
        </p:spPr>
      </p:pic>
      <p:pic>
        <p:nvPicPr>
          <p:cNvPr id="2" name="Picture 1">
            <a:extLst>
              <a:ext uri="{FF2B5EF4-FFF2-40B4-BE49-F238E27FC236}">
                <a16:creationId xmlns:a16="http://schemas.microsoft.com/office/drawing/2014/main" id="{B317839D-367E-1F42-204B-555B00E5FF90}"/>
              </a:ext>
            </a:extLst>
          </p:cNvPr>
          <p:cNvPicPr>
            <a:picLocks noChangeAspect="1"/>
          </p:cNvPicPr>
          <p:nvPr/>
        </p:nvPicPr>
        <p:blipFill>
          <a:blip r:embed="rId5"/>
          <a:stretch>
            <a:fillRect/>
          </a:stretch>
        </p:blipFill>
        <p:spPr>
          <a:xfrm>
            <a:off x="115743" y="62669"/>
            <a:ext cx="2046327" cy="621548"/>
          </a:xfrm>
          <a:prstGeom prst="rect">
            <a:avLst/>
          </a:prstGeom>
        </p:spPr>
      </p:pic>
      <p:cxnSp>
        <p:nvCxnSpPr>
          <p:cNvPr id="4" name="Straight Arrow Connector 3">
            <a:extLst>
              <a:ext uri="{FF2B5EF4-FFF2-40B4-BE49-F238E27FC236}">
                <a16:creationId xmlns:a16="http://schemas.microsoft.com/office/drawing/2014/main" id="{19A1257F-4E69-235E-A9EC-84C0A6482D86}"/>
              </a:ext>
            </a:extLst>
          </p:cNvPr>
          <p:cNvCxnSpPr>
            <a:cxnSpLocks/>
          </p:cNvCxnSpPr>
          <p:nvPr/>
        </p:nvCxnSpPr>
        <p:spPr>
          <a:xfrm>
            <a:off x="5876795" y="1955096"/>
            <a:ext cx="3843402" cy="225850"/>
          </a:xfrm>
          <a:prstGeom prst="straightConnector1">
            <a:avLst/>
          </a:prstGeom>
          <a:ln w="28575">
            <a:solidFill>
              <a:srgbClr val="FF2F92"/>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DD5533D-D7EE-7521-8422-F1DD05ED3D1F}"/>
              </a:ext>
            </a:extLst>
          </p:cNvPr>
          <p:cNvSpPr txBox="1"/>
          <p:nvPr/>
        </p:nvSpPr>
        <p:spPr>
          <a:xfrm>
            <a:off x="9720197" y="1767206"/>
            <a:ext cx="2580745" cy="1169551"/>
          </a:xfrm>
          <a:prstGeom prst="rect">
            <a:avLst/>
          </a:prstGeom>
          <a:noFill/>
        </p:spPr>
        <p:txBody>
          <a:bodyPr wrap="square">
            <a:spAutoFit/>
          </a:bodyPr>
          <a:lstStyle/>
          <a:p>
            <a:r>
              <a:rPr lang="en-US" sz="1400">
                <a:latin typeface="Avenir Next" panose="020B0503020202020204" pitchFamily="34" charset="0"/>
              </a:rPr>
              <a:t>What do you see? What is presented?</a:t>
            </a:r>
          </a:p>
          <a:p>
            <a:r>
              <a:rPr lang="en-US" sz="1400">
                <a:latin typeface="Avenir Next" panose="020B0503020202020204" pitchFamily="34" charset="0"/>
              </a:rPr>
              <a:t>How is presented?</a:t>
            </a:r>
          </a:p>
          <a:p>
            <a:r>
              <a:rPr lang="en-US" sz="1400">
                <a:latin typeface="Avenir Next" panose="020B0503020202020204" pitchFamily="34" charset="0"/>
              </a:rPr>
              <a:t>Why is it presented in this way?</a:t>
            </a:r>
          </a:p>
        </p:txBody>
      </p:sp>
    </p:spTree>
    <p:extLst>
      <p:ext uri="{BB962C8B-B14F-4D97-AF65-F5344CB8AC3E}">
        <p14:creationId xmlns:p14="http://schemas.microsoft.com/office/powerpoint/2010/main" val="1717255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28FA14F-1A7F-4B96-2A60-AE52E107987E}"/>
              </a:ext>
            </a:extLst>
          </p:cNvPr>
          <p:cNvSpPr>
            <a:spLocks noGrp="1"/>
          </p:cNvSpPr>
          <p:nvPr>
            <p:ph type="title"/>
          </p:nvPr>
        </p:nvSpPr>
        <p:spPr>
          <a:xfrm>
            <a:off x="700635" y="0"/>
            <a:ext cx="10691265" cy="730059"/>
          </a:xfrm>
        </p:spPr>
        <p:txBody>
          <a:bodyPr/>
          <a:lstStyle/>
          <a:p>
            <a:pPr algn="ctr"/>
            <a:r>
              <a:rPr lang="en-US"/>
              <a:t>Analysing </a:t>
            </a:r>
            <a:r>
              <a:rPr lang="en-US">
                <a:solidFill>
                  <a:srgbClr val="FF2F92"/>
                </a:solidFill>
              </a:rPr>
              <a:t>stage directions</a:t>
            </a:r>
          </a:p>
        </p:txBody>
      </p:sp>
      <p:sp>
        <p:nvSpPr>
          <p:cNvPr id="3" name="TextBox 2">
            <a:extLst>
              <a:ext uri="{FF2B5EF4-FFF2-40B4-BE49-F238E27FC236}">
                <a16:creationId xmlns:a16="http://schemas.microsoft.com/office/drawing/2014/main" id="{F3141678-E4BF-29F7-1FD6-C7301EBCFC01}"/>
              </a:ext>
            </a:extLst>
          </p:cNvPr>
          <p:cNvSpPr txBox="1"/>
          <p:nvPr/>
        </p:nvSpPr>
        <p:spPr>
          <a:xfrm>
            <a:off x="3122469" y="1144835"/>
            <a:ext cx="6099462" cy="547842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indent="0">
              <a:buNone/>
            </a:pPr>
            <a:r>
              <a:rPr lang="en-GB" sz="1400" dirty="0">
                <a:effectLst/>
                <a:latin typeface="Avenir Next" panose="020B0503020202020204" pitchFamily="34" charset="0"/>
              </a:rPr>
              <a:t>The exterior of a two-story corner building on a street in New Orleans which is named </a:t>
            </a:r>
            <a:r>
              <a:rPr lang="en-GB" sz="1400" dirty="0">
                <a:effectLst/>
                <a:highlight>
                  <a:srgbClr val="FFA9FF"/>
                </a:highlight>
                <a:latin typeface="Avenir Next" panose="020B0503020202020204" pitchFamily="34" charset="0"/>
              </a:rPr>
              <a:t>Elysian Fields </a:t>
            </a:r>
            <a:r>
              <a:rPr lang="en-GB" sz="1400" dirty="0">
                <a:effectLst/>
                <a:latin typeface="Avenir Next" panose="020B0503020202020204" pitchFamily="34" charset="0"/>
              </a:rPr>
              <a:t>and runs between the L &amp; N tracks and the river. The section is poor but, unlike corresponding sections in other American cities, it has a </a:t>
            </a:r>
            <a:r>
              <a:rPr lang="en-GB" sz="1400" dirty="0">
                <a:effectLst/>
                <a:highlight>
                  <a:srgbClr val="FFA9FF"/>
                </a:highlight>
                <a:latin typeface="Avenir Next" panose="020B0503020202020204" pitchFamily="34" charset="0"/>
              </a:rPr>
              <a:t>raffish charm</a:t>
            </a:r>
            <a:r>
              <a:rPr lang="en-GB" sz="1400" dirty="0">
                <a:effectLst/>
                <a:latin typeface="Avenir Next" panose="020B0503020202020204" pitchFamily="34" charset="0"/>
              </a:rPr>
              <a:t>. The houses are mostly white frame, </a:t>
            </a:r>
            <a:r>
              <a:rPr lang="en-GB" sz="1400" dirty="0">
                <a:effectLst/>
                <a:highlight>
                  <a:srgbClr val="FFA9FF"/>
                </a:highlight>
                <a:latin typeface="Avenir Next" panose="020B0503020202020204" pitchFamily="34" charset="0"/>
              </a:rPr>
              <a:t>weathered grey, with rickety outside stairs and galleries and quaintly ornamented gables</a:t>
            </a:r>
            <a:r>
              <a:rPr lang="en-GB" sz="1400" dirty="0">
                <a:effectLst/>
                <a:latin typeface="Avenir Next" panose="020B0503020202020204" pitchFamily="34" charset="0"/>
              </a:rPr>
              <a:t>. This building contains two flats, upstairs and down. Faded white stairs ascend to the entrances of both. It is first dark of an evening early in May. The sky that shows around </a:t>
            </a:r>
            <a:r>
              <a:rPr lang="en-GB" sz="1400" dirty="0">
                <a:effectLst/>
                <a:highlight>
                  <a:srgbClr val="FFA9FF"/>
                </a:highlight>
                <a:latin typeface="Avenir Next" panose="020B0503020202020204" pitchFamily="34" charset="0"/>
              </a:rPr>
              <a:t>the dim white building is a peculiarly tender blue, almost a turquoise, which invests the scene with a kind of lyricism and gracefully attenuates the atmosphere of decay. </a:t>
            </a:r>
            <a:r>
              <a:rPr lang="en-GB" sz="1400" dirty="0">
                <a:effectLst/>
                <a:latin typeface="Avenir Next" panose="020B0503020202020204" pitchFamily="34" charset="0"/>
              </a:rPr>
              <a:t>You can almost feel the warm breath of the brown river beyond the river warehouses with their faint </a:t>
            </a:r>
            <a:r>
              <a:rPr lang="en-GB" sz="1400" dirty="0" err="1">
                <a:effectLst/>
                <a:latin typeface="Avenir Next" panose="020B0503020202020204" pitchFamily="34" charset="0"/>
              </a:rPr>
              <a:t>redolences</a:t>
            </a:r>
            <a:r>
              <a:rPr lang="en-GB" sz="1400" dirty="0">
                <a:effectLst/>
                <a:latin typeface="Avenir Next" panose="020B0503020202020204" pitchFamily="34" charset="0"/>
              </a:rPr>
              <a:t> of bananas and coffee. A corresponding air is evoked by the music of Negro entertainers at a barroom around the corner. In this part of New Orleans you are practically always just around the corner, or a few doors down the street, from a tinny piano being played with the infatuated fluency of brown fingers. </a:t>
            </a:r>
            <a:r>
              <a:rPr lang="en-GB" sz="1400" dirty="0">
                <a:effectLst/>
                <a:highlight>
                  <a:srgbClr val="FFA9FF"/>
                </a:highlight>
                <a:latin typeface="Avenir Next" panose="020B0503020202020204" pitchFamily="34" charset="0"/>
              </a:rPr>
              <a:t>This "Blue Piano" expresses the spirit of the life which goes on here. </a:t>
            </a:r>
            <a:endParaRPr lang="en-GB" sz="1400" dirty="0">
              <a:highlight>
                <a:srgbClr val="FFA9FF"/>
              </a:highlight>
              <a:latin typeface="Avenir Next" panose="020B0503020202020204" pitchFamily="34" charset="0"/>
            </a:endParaRPr>
          </a:p>
          <a:p>
            <a:pPr marL="0" indent="0">
              <a:buNone/>
            </a:pPr>
            <a:r>
              <a:rPr lang="en-GB" sz="1400" dirty="0">
                <a:effectLst/>
                <a:latin typeface="Avenir Next" panose="020B0503020202020204" pitchFamily="34" charset="0"/>
              </a:rPr>
              <a:t>[Two women, one white and one colored, are taking the air on the steps of the building. The white woman is Eunice, who occupies the upstairs flat; the colored woman a </a:t>
            </a:r>
            <a:r>
              <a:rPr lang="en-GB" sz="1400" dirty="0" err="1">
                <a:effectLst/>
                <a:latin typeface="Avenir Next" panose="020B0503020202020204" pitchFamily="34" charset="0"/>
              </a:rPr>
              <a:t>neighbor</a:t>
            </a:r>
            <a:r>
              <a:rPr lang="en-GB" sz="1400" dirty="0">
                <a:effectLst/>
                <a:latin typeface="Avenir Next" panose="020B0503020202020204" pitchFamily="34" charset="0"/>
              </a:rPr>
              <a:t>, for </a:t>
            </a:r>
            <a:r>
              <a:rPr lang="en-GB" sz="1400" dirty="0">
                <a:effectLst/>
                <a:highlight>
                  <a:srgbClr val="FFA9FF"/>
                </a:highlight>
                <a:latin typeface="Avenir Next" panose="020B0503020202020204" pitchFamily="34" charset="0"/>
              </a:rPr>
              <a:t>New Orleans is a cosmopolitan city where there is a relatively warm and easy intermingling of races in the old part of town. </a:t>
            </a:r>
            <a:endParaRPr lang="en-GB" sz="1400" dirty="0">
              <a:highlight>
                <a:srgbClr val="FFA9FF"/>
              </a:highlight>
              <a:latin typeface="Avenir Next" panose="020B0503020202020204" pitchFamily="34" charset="0"/>
            </a:endParaRPr>
          </a:p>
          <a:p>
            <a:pPr marL="0" indent="0">
              <a:buNone/>
            </a:pPr>
            <a:r>
              <a:rPr lang="en-GB" sz="1400" dirty="0">
                <a:effectLst/>
                <a:latin typeface="Avenir Next" panose="020B0503020202020204" pitchFamily="34" charset="0"/>
              </a:rPr>
              <a:t>Above the music of the "</a:t>
            </a:r>
            <a:r>
              <a:rPr lang="en-GB" sz="1400" dirty="0">
                <a:effectLst/>
                <a:highlight>
                  <a:srgbClr val="FFA9FF"/>
                </a:highlight>
                <a:latin typeface="Avenir Next" panose="020B0503020202020204" pitchFamily="34" charset="0"/>
              </a:rPr>
              <a:t>Blue Piano" the voices of people on the street can be heard overlapping.</a:t>
            </a:r>
            <a:r>
              <a:rPr lang="en-GB" sz="1400" dirty="0">
                <a:effectLst/>
                <a:latin typeface="Avenir Next" panose="020B0503020202020204" pitchFamily="34" charset="0"/>
              </a:rPr>
              <a:t>]</a:t>
            </a:r>
            <a:endParaRPr lang="en-GB" sz="1400" dirty="0">
              <a:latin typeface="Avenir Next" panose="020B0503020202020204" pitchFamily="34" charset="0"/>
            </a:endParaRPr>
          </a:p>
        </p:txBody>
      </p:sp>
      <p:cxnSp>
        <p:nvCxnSpPr>
          <p:cNvPr id="17" name="Straight Arrow Connector 16">
            <a:extLst>
              <a:ext uri="{FF2B5EF4-FFF2-40B4-BE49-F238E27FC236}">
                <a16:creationId xmlns:a16="http://schemas.microsoft.com/office/drawing/2014/main" id="{B182E9A0-57BF-3628-2FCA-5FFFBF9598C5}"/>
              </a:ext>
            </a:extLst>
          </p:cNvPr>
          <p:cNvCxnSpPr>
            <a:cxnSpLocks/>
          </p:cNvCxnSpPr>
          <p:nvPr/>
        </p:nvCxnSpPr>
        <p:spPr>
          <a:xfrm flipH="1">
            <a:off x="2404997" y="1465545"/>
            <a:ext cx="2116899" cy="300625"/>
          </a:xfrm>
          <a:prstGeom prst="straightConnector1">
            <a:avLst/>
          </a:prstGeom>
          <a:ln w="28575">
            <a:solidFill>
              <a:srgbClr val="FF2F92"/>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59CA5D9-5442-A6DC-AFA6-40A727C26721}"/>
              </a:ext>
            </a:extLst>
          </p:cNvPr>
          <p:cNvSpPr txBox="1"/>
          <p:nvPr/>
        </p:nvSpPr>
        <p:spPr>
          <a:xfrm>
            <a:off x="115743" y="1144835"/>
            <a:ext cx="2401989" cy="1600438"/>
          </a:xfrm>
          <a:prstGeom prst="rect">
            <a:avLst/>
          </a:prstGeom>
          <a:noFill/>
        </p:spPr>
        <p:txBody>
          <a:bodyPr wrap="square" rtlCol="0">
            <a:spAutoFit/>
          </a:bodyPr>
          <a:lstStyle/>
          <a:p>
            <a:r>
              <a:rPr lang="en-US" sz="1400" b="1" dirty="0">
                <a:latin typeface="Avenir Next" panose="020B0503020202020204" pitchFamily="34" charset="0"/>
              </a:rPr>
              <a:t>What: </a:t>
            </a:r>
            <a:r>
              <a:rPr lang="en-US" sz="1400" dirty="0">
                <a:latin typeface="Avenir Next" panose="020B0503020202020204" pitchFamily="34" charset="0"/>
              </a:rPr>
              <a:t>Name of street</a:t>
            </a:r>
          </a:p>
          <a:p>
            <a:r>
              <a:rPr lang="en-US" sz="1400" b="1" dirty="0">
                <a:latin typeface="Avenir Next" panose="020B0503020202020204" pitchFamily="34" charset="0"/>
              </a:rPr>
              <a:t>How: </a:t>
            </a:r>
            <a:r>
              <a:rPr lang="en-US" sz="1400" dirty="0">
                <a:latin typeface="Avenir Next" panose="020B0503020202020204" pitchFamily="34" charset="0"/>
              </a:rPr>
              <a:t>Allusion to Greek mythology / symbolic</a:t>
            </a:r>
          </a:p>
          <a:p>
            <a:r>
              <a:rPr lang="en-US" sz="1400" b="1" dirty="0">
                <a:latin typeface="Avenir Next" panose="020B0503020202020204" pitchFamily="34" charset="0"/>
              </a:rPr>
              <a:t>Why: </a:t>
            </a:r>
            <a:r>
              <a:rPr lang="en-US" sz="1400" dirty="0">
                <a:latin typeface="Avenir Next" panose="020B0503020202020204" pitchFamily="34" charset="0"/>
              </a:rPr>
              <a:t>Could show that the poorer residents are separated from the rest of ‘life’</a:t>
            </a:r>
          </a:p>
        </p:txBody>
      </p:sp>
      <p:sp>
        <p:nvSpPr>
          <p:cNvPr id="19" name="TextBox 18">
            <a:extLst>
              <a:ext uri="{FF2B5EF4-FFF2-40B4-BE49-F238E27FC236}">
                <a16:creationId xmlns:a16="http://schemas.microsoft.com/office/drawing/2014/main" id="{3768BCAC-CA55-5B87-5E2D-318593BD87E8}"/>
              </a:ext>
            </a:extLst>
          </p:cNvPr>
          <p:cNvSpPr txBox="1"/>
          <p:nvPr/>
        </p:nvSpPr>
        <p:spPr>
          <a:xfrm>
            <a:off x="10801913" y="87514"/>
            <a:ext cx="1378904" cy="1200329"/>
          </a:xfrm>
          <a:prstGeom prst="rect">
            <a:avLst/>
          </a:prstGeom>
          <a:solidFill>
            <a:srgbClr val="E9B9EF"/>
          </a:solidFill>
          <a:ln w="28575">
            <a:solidFill>
              <a:srgbClr val="FF2F92"/>
            </a:solidFill>
          </a:ln>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a:t>Skills check</a:t>
            </a:r>
          </a:p>
          <a:p>
            <a:r>
              <a:rPr lang="en-GB" i="1"/>
              <a:t>What</a:t>
            </a:r>
          </a:p>
          <a:p>
            <a:r>
              <a:rPr lang="en-GB" i="1"/>
              <a:t>How</a:t>
            </a:r>
          </a:p>
          <a:p>
            <a:r>
              <a:rPr lang="en-GB" i="1"/>
              <a:t>Why</a:t>
            </a:r>
          </a:p>
        </p:txBody>
      </p:sp>
      <p:pic>
        <p:nvPicPr>
          <p:cNvPr id="20" name="Graphic 19" descr="Checkbox Ticked with solid fill">
            <a:extLst>
              <a:ext uri="{FF2B5EF4-FFF2-40B4-BE49-F238E27FC236}">
                <a16:creationId xmlns:a16="http://schemas.microsoft.com/office/drawing/2014/main" id="{B7DD503D-19ED-B876-552E-F736E349F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373443"/>
            <a:ext cx="914400" cy="914400"/>
          </a:xfrm>
          <a:prstGeom prst="rect">
            <a:avLst/>
          </a:prstGeom>
        </p:spPr>
      </p:pic>
      <p:pic>
        <p:nvPicPr>
          <p:cNvPr id="6" name="Picture 5">
            <a:extLst>
              <a:ext uri="{FF2B5EF4-FFF2-40B4-BE49-F238E27FC236}">
                <a16:creationId xmlns:a16="http://schemas.microsoft.com/office/drawing/2014/main" id="{9070CE39-792D-4D49-E7D6-6ADDB8CE43FF}"/>
              </a:ext>
            </a:extLst>
          </p:cNvPr>
          <p:cNvPicPr>
            <a:picLocks noChangeAspect="1"/>
          </p:cNvPicPr>
          <p:nvPr/>
        </p:nvPicPr>
        <p:blipFill>
          <a:blip r:embed="rId5"/>
          <a:stretch>
            <a:fillRect/>
          </a:stretch>
        </p:blipFill>
        <p:spPr>
          <a:xfrm>
            <a:off x="181204" y="57892"/>
            <a:ext cx="1819682" cy="476933"/>
          </a:xfrm>
          <a:prstGeom prst="rect">
            <a:avLst/>
          </a:prstGeom>
        </p:spPr>
      </p:pic>
    </p:spTree>
    <p:extLst>
      <p:ext uri="{BB962C8B-B14F-4D97-AF65-F5344CB8AC3E}">
        <p14:creationId xmlns:p14="http://schemas.microsoft.com/office/powerpoint/2010/main" val="456580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DC3B0E8-E11F-07AD-3AF0-6A5CAFD14212}"/>
              </a:ext>
            </a:extLst>
          </p:cNvPr>
          <p:cNvPicPr>
            <a:picLocks noChangeAspect="1"/>
          </p:cNvPicPr>
          <p:nvPr/>
        </p:nvPicPr>
        <p:blipFill>
          <a:blip r:embed="rId3"/>
          <a:stretch>
            <a:fillRect/>
          </a:stretch>
        </p:blipFill>
        <p:spPr>
          <a:xfrm>
            <a:off x="7327512" y="1161793"/>
            <a:ext cx="3670040" cy="52889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itle 1">
            <a:extLst>
              <a:ext uri="{FF2B5EF4-FFF2-40B4-BE49-F238E27FC236}">
                <a16:creationId xmlns:a16="http://schemas.microsoft.com/office/drawing/2014/main" id="{A28FA14F-1A7F-4B96-2A60-AE52E107987E}"/>
              </a:ext>
            </a:extLst>
          </p:cNvPr>
          <p:cNvSpPr>
            <a:spLocks noGrp="1"/>
          </p:cNvSpPr>
          <p:nvPr>
            <p:ph type="title"/>
          </p:nvPr>
        </p:nvSpPr>
        <p:spPr>
          <a:xfrm>
            <a:off x="700635" y="0"/>
            <a:ext cx="10691265" cy="730059"/>
          </a:xfrm>
        </p:spPr>
        <p:txBody>
          <a:bodyPr/>
          <a:lstStyle/>
          <a:p>
            <a:pPr algn="ctr"/>
            <a:r>
              <a:rPr lang="en-US"/>
              <a:t>Analysing </a:t>
            </a:r>
            <a:r>
              <a:rPr lang="en-US">
                <a:solidFill>
                  <a:srgbClr val="FF2F92"/>
                </a:solidFill>
              </a:rPr>
              <a:t>stage directions</a:t>
            </a:r>
          </a:p>
        </p:txBody>
      </p:sp>
      <p:sp>
        <p:nvSpPr>
          <p:cNvPr id="6" name="TextBox 5">
            <a:extLst>
              <a:ext uri="{FF2B5EF4-FFF2-40B4-BE49-F238E27FC236}">
                <a16:creationId xmlns:a16="http://schemas.microsoft.com/office/drawing/2014/main" id="{9F56BFD3-78CD-B2F8-A3A6-C7DC718DD299}"/>
              </a:ext>
            </a:extLst>
          </p:cNvPr>
          <p:cNvSpPr txBox="1"/>
          <p:nvPr/>
        </p:nvSpPr>
        <p:spPr>
          <a:xfrm>
            <a:off x="1091045" y="1506682"/>
            <a:ext cx="4852555" cy="3416320"/>
          </a:xfrm>
          <a:prstGeom prst="rect">
            <a:avLst/>
          </a:prstGeom>
          <a:noFill/>
          <a:ln>
            <a:solidFill>
              <a:srgbClr val="FF2F92"/>
            </a:solidFill>
          </a:ln>
        </p:spPr>
        <p:txBody>
          <a:bodyPr wrap="square" rtlCol="0">
            <a:spAutoFit/>
          </a:bodyPr>
          <a:lstStyle/>
          <a:p>
            <a:r>
              <a:rPr lang="en-US">
                <a:latin typeface="Avenir Next" panose="020B0503020202020204" pitchFamily="34" charset="0"/>
              </a:rPr>
              <a:t>Read back through the stage directions in groups of 3.</a:t>
            </a:r>
          </a:p>
          <a:p>
            <a:endParaRPr lang="en-US">
              <a:latin typeface="Avenir Next" panose="020B0503020202020204" pitchFamily="34" charset="0"/>
            </a:endParaRPr>
          </a:p>
          <a:p>
            <a:r>
              <a:rPr lang="en-US">
                <a:latin typeface="Avenir Next" panose="020B0503020202020204" pitchFamily="34" charset="0"/>
              </a:rPr>
              <a:t>Highlight anything that you think is important. </a:t>
            </a:r>
          </a:p>
          <a:p>
            <a:endParaRPr lang="en-US">
              <a:latin typeface="Avenir Next" panose="020B0503020202020204" pitchFamily="34" charset="0"/>
            </a:endParaRPr>
          </a:p>
          <a:p>
            <a:r>
              <a:rPr lang="en-US" b="1">
                <a:latin typeface="Avenir Next" panose="020B0503020202020204" pitchFamily="34" charset="0"/>
              </a:rPr>
              <a:t>Annotate: </a:t>
            </a:r>
            <a:r>
              <a:rPr lang="en-US">
                <a:latin typeface="Avenir Next" panose="020B0503020202020204" pitchFamily="34" charset="0"/>
              </a:rPr>
              <a:t>what is implied; what do you learn; what is the mood; how is imagery used? Why? </a:t>
            </a:r>
            <a:r>
              <a:rPr lang="en-US" i="1">
                <a:latin typeface="Avenir Next" panose="020B0503020202020204" pitchFamily="34" charset="0"/>
              </a:rPr>
              <a:t>Think about my model.</a:t>
            </a:r>
          </a:p>
          <a:p>
            <a:endParaRPr lang="en-US">
              <a:latin typeface="Avenir Next" panose="020B0503020202020204" pitchFamily="34" charset="0"/>
            </a:endParaRPr>
          </a:p>
          <a:p>
            <a:r>
              <a:rPr lang="en-US" b="1">
                <a:latin typeface="Avenir Next" panose="020B0503020202020204" pitchFamily="34" charset="0"/>
              </a:rPr>
              <a:t>Take it further: </a:t>
            </a:r>
            <a:r>
              <a:rPr lang="en-US">
                <a:latin typeface="Avenir Next" panose="020B0503020202020204" pitchFamily="34" charset="0"/>
              </a:rPr>
              <a:t>can you use your knowledge of the context to help you annotate?</a:t>
            </a:r>
          </a:p>
        </p:txBody>
      </p:sp>
      <p:pic>
        <p:nvPicPr>
          <p:cNvPr id="10" name="Graphic 9" descr="Stopwatch">
            <a:extLst>
              <a:ext uri="{FF2B5EF4-FFF2-40B4-BE49-F238E27FC236}">
                <a16:creationId xmlns:a16="http://schemas.microsoft.com/office/drawing/2014/main" id="{E6CEB118-112A-4D38-44B3-7AEF35566A3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722" y="5969795"/>
            <a:ext cx="591846" cy="591846"/>
          </a:xfrm>
          <a:prstGeom prst="rect">
            <a:avLst/>
          </a:prstGeom>
        </p:spPr>
      </p:pic>
      <p:sp>
        <p:nvSpPr>
          <p:cNvPr id="11" name="TextBox 10">
            <a:extLst>
              <a:ext uri="{FF2B5EF4-FFF2-40B4-BE49-F238E27FC236}">
                <a16:creationId xmlns:a16="http://schemas.microsoft.com/office/drawing/2014/main" id="{A6E08460-EA19-CFC6-9418-4EFF5A6A9DEB}"/>
              </a:ext>
            </a:extLst>
          </p:cNvPr>
          <p:cNvSpPr txBox="1"/>
          <p:nvPr/>
        </p:nvSpPr>
        <p:spPr>
          <a:xfrm>
            <a:off x="0" y="6561641"/>
            <a:ext cx="877291" cy="27699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200">
                <a:latin typeface="Calibri Light" panose="020F0302020204030204" pitchFamily="34" charset="0"/>
                <a:cs typeface="Calibri Light" panose="020F0302020204030204" pitchFamily="34" charset="0"/>
              </a:rPr>
              <a:t>10 minutes</a:t>
            </a:r>
          </a:p>
        </p:txBody>
      </p:sp>
      <p:pic>
        <p:nvPicPr>
          <p:cNvPr id="12" name="Picture 11">
            <a:extLst>
              <a:ext uri="{FF2B5EF4-FFF2-40B4-BE49-F238E27FC236}">
                <a16:creationId xmlns:a16="http://schemas.microsoft.com/office/drawing/2014/main" id="{FBD143D3-8298-6DFE-219D-42A6F415F1D4}"/>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886" b="95817" l="4709" r="89686">
                        <a14:foregroundMark x1="4709" y1="84601" x2="4709" y2="84601"/>
                        <a14:foregroundMark x1="17489" y1="95817" x2="17489" y2="95817"/>
                      </a14:backgroundRemoval>
                    </a14:imgEffect>
                  </a14:imgLayer>
                </a14:imgProps>
              </a:ext>
            </a:extLst>
          </a:blip>
          <a:stretch>
            <a:fillRect/>
          </a:stretch>
        </p:blipFill>
        <p:spPr>
          <a:xfrm>
            <a:off x="7196859" y="1672936"/>
            <a:ext cx="1169084" cy="1378785"/>
          </a:xfrm>
          <a:prstGeom prst="rect">
            <a:avLst/>
          </a:prstGeom>
        </p:spPr>
      </p:pic>
      <p:sp>
        <p:nvSpPr>
          <p:cNvPr id="2" name="TextBox 1">
            <a:extLst>
              <a:ext uri="{FF2B5EF4-FFF2-40B4-BE49-F238E27FC236}">
                <a16:creationId xmlns:a16="http://schemas.microsoft.com/office/drawing/2014/main" id="{2D165F7F-A997-B0BD-5DD5-FD34699AD9B6}"/>
              </a:ext>
            </a:extLst>
          </p:cNvPr>
          <p:cNvSpPr txBox="1"/>
          <p:nvPr/>
        </p:nvSpPr>
        <p:spPr>
          <a:xfrm>
            <a:off x="10801913" y="57892"/>
            <a:ext cx="1378904" cy="1200329"/>
          </a:xfrm>
          <a:prstGeom prst="rect">
            <a:avLst/>
          </a:prstGeom>
          <a:solidFill>
            <a:srgbClr val="E9B9EF"/>
          </a:solidFill>
          <a:ln w="28575">
            <a:solidFill>
              <a:srgbClr val="FF2F92"/>
            </a:solidFill>
          </a:ln>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a:t>Skills check</a:t>
            </a:r>
          </a:p>
          <a:p>
            <a:r>
              <a:rPr lang="en-GB" i="1"/>
              <a:t>What</a:t>
            </a:r>
          </a:p>
          <a:p>
            <a:r>
              <a:rPr lang="en-GB" i="1"/>
              <a:t>How</a:t>
            </a:r>
          </a:p>
          <a:p>
            <a:r>
              <a:rPr lang="en-GB" i="1"/>
              <a:t>Why</a:t>
            </a:r>
          </a:p>
        </p:txBody>
      </p:sp>
      <p:pic>
        <p:nvPicPr>
          <p:cNvPr id="3" name="Graphic 2" descr="Checkbox Ticked with solid fill">
            <a:extLst>
              <a:ext uri="{FF2B5EF4-FFF2-40B4-BE49-F238E27FC236}">
                <a16:creationId xmlns:a16="http://schemas.microsoft.com/office/drawing/2014/main" id="{97AAA163-8021-D7CC-6E3E-BA10BE84825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277600" y="343821"/>
            <a:ext cx="914400" cy="914400"/>
          </a:xfrm>
          <a:prstGeom prst="rect">
            <a:avLst/>
          </a:prstGeom>
        </p:spPr>
      </p:pic>
      <p:pic>
        <p:nvPicPr>
          <p:cNvPr id="13" name="Picture 12">
            <a:extLst>
              <a:ext uri="{FF2B5EF4-FFF2-40B4-BE49-F238E27FC236}">
                <a16:creationId xmlns:a16="http://schemas.microsoft.com/office/drawing/2014/main" id="{B609ACBD-2053-7CE6-1757-3E3C269669DA}"/>
              </a:ext>
            </a:extLst>
          </p:cNvPr>
          <p:cNvPicPr>
            <a:picLocks noChangeAspect="1"/>
          </p:cNvPicPr>
          <p:nvPr/>
        </p:nvPicPr>
        <p:blipFill>
          <a:blip r:embed="rId10"/>
          <a:stretch>
            <a:fillRect/>
          </a:stretch>
        </p:blipFill>
        <p:spPr>
          <a:xfrm>
            <a:off x="181204" y="57892"/>
            <a:ext cx="1819682" cy="476933"/>
          </a:xfrm>
          <a:prstGeom prst="rect">
            <a:avLst/>
          </a:prstGeom>
        </p:spPr>
      </p:pic>
    </p:spTree>
    <p:extLst>
      <p:ext uri="{BB962C8B-B14F-4D97-AF65-F5344CB8AC3E}">
        <p14:creationId xmlns:p14="http://schemas.microsoft.com/office/powerpoint/2010/main" val="2274587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2F28C8-154A-C918-CE5F-3D31345813A0}"/>
              </a:ext>
            </a:extLst>
          </p:cNvPr>
          <p:cNvSpPr>
            <a:spLocks noGrp="1"/>
          </p:cNvSpPr>
          <p:nvPr>
            <p:ph idx="1"/>
          </p:nvPr>
        </p:nvSpPr>
        <p:spPr>
          <a:xfrm>
            <a:off x="1559815" y="1328923"/>
            <a:ext cx="10134600" cy="628362"/>
          </a:xfrm>
        </p:spPr>
        <p:txBody>
          <a:bodyPr/>
          <a:lstStyle/>
          <a:p>
            <a:pPr marL="0" indent="0" algn="ctr">
              <a:buNone/>
            </a:pPr>
            <a:r>
              <a:rPr lang="en-US" sz="2000"/>
              <a:t>How does Williams present the setting in the stage directions at the start of the play?</a:t>
            </a:r>
          </a:p>
        </p:txBody>
      </p:sp>
      <p:pic>
        <p:nvPicPr>
          <p:cNvPr id="4" name="Picture 3">
            <a:extLst>
              <a:ext uri="{FF2B5EF4-FFF2-40B4-BE49-F238E27FC236}">
                <a16:creationId xmlns:a16="http://schemas.microsoft.com/office/drawing/2014/main" id="{5B6896F4-CE51-6014-A5AF-105C6AB3CAE3}"/>
              </a:ext>
            </a:extLst>
          </p:cNvPr>
          <p:cNvPicPr>
            <a:picLocks noChangeAspect="1"/>
          </p:cNvPicPr>
          <p:nvPr/>
        </p:nvPicPr>
        <p:blipFill>
          <a:blip r:embed="rId3"/>
          <a:stretch>
            <a:fillRect/>
          </a:stretch>
        </p:blipFill>
        <p:spPr>
          <a:xfrm>
            <a:off x="3658774" y="8727"/>
            <a:ext cx="4874451" cy="664233"/>
          </a:xfrm>
          <a:prstGeom prst="rect">
            <a:avLst/>
          </a:prstGeom>
        </p:spPr>
      </p:pic>
      <p:sp>
        <p:nvSpPr>
          <p:cNvPr id="6" name="Arrow: Right 1">
            <a:extLst>
              <a:ext uri="{FF2B5EF4-FFF2-40B4-BE49-F238E27FC236}">
                <a16:creationId xmlns:a16="http://schemas.microsoft.com/office/drawing/2014/main" id="{F45BE791-C83D-3B96-3780-74094635613B}"/>
              </a:ext>
            </a:extLst>
          </p:cNvPr>
          <p:cNvSpPr/>
          <p:nvPr/>
        </p:nvSpPr>
        <p:spPr>
          <a:xfrm>
            <a:off x="4360397" y="2372401"/>
            <a:ext cx="1089397" cy="352753"/>
          </a:xfrm>
          <a:prstGeom prst="rightArrow">
            <a:avLst/>
          </a:prstGeom>
          <a:solidFill>
            <a:srgbClr val="E9B9EF"/>
          </a:solidFill>
          <a:ln>
            <a:solidFill>
              <a:srgbClr val="E9B9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C53CB5FE-D86A-C5AF-1D8B-363593BFB362}"/>
              </a:ext>
            </a:extLst>
          </p:cNvPr>
          <p:cNvSpPr/>
          <p:nvPr/>
        </p:nvSpPr>
        <p:spPr>
          <a:xfrm>
            <a:off x="5777202" y="2277223"/>
            <a:ext cx="4707084" cy="646331"/>
          </a:xfrm>
          <a:prstGeom prst="rect">
            <a:avLst/>
          </a:prstGeom>
          <a:ln>
            <a:solidFill>
              <a:schemeClr val="tx1"/>
            </a:solidFill>
          </a:ln>
        </p:spPr>
        <p:txBody>
          <a:bodyPr wrap="square">
            <a:spAutoFit/>
          </a:bodyPr>
          <a:lstStyle/>
          <a:p>
            <a:pPr marL="342900" lvl="0" indent="-342900">
              <a:buAutoNum type="arabicPeriod"/>
            </a:pPr>
            <a:r>
              <a:rPr lang="en-GB">
                <a:latin typeface="Avenir Next" panose="020B0503020202020204" pitchFamily="34" charset="0"/>
                <a:ea typeface="Calibri"/>
                <a:cs typeface="Calibri"/>
                <a:sym typeface="Calibri"/>
              </a:rPr>
              <a:t>What is your idea or point?</a:t>
            </a:r>
          </a:p>
          <a:p>
            <a:pPr marL="342900" lvl="0" indent="-342900">
              <a:buAutoNum type="arabicPeriod"/>
            </a:pPr>
            <a:r>
              <a:rPr lang="en-GB">
                <a:latin typeface="Avenir Next" panose="020B0503020202020204" pitchFamily="34" charset="0"/>
                <a:ea typeface="Calibri"/>
                <a:cs typeface="Calibri"/>
                <a:sym typeface="Calibri"/>
              </a:rPr>
              <a:t>What are you trying to prove?</a:t>
            </a:r>
          </a:p>
        </p:txBody>
      </p:sp>
      <p:sp>
        <p:nvSpPr>
          <p:cNvPr id="21" name="Rectangle 20">
            <a:extLst>
              <a:ext uri="{FF2B5EF4-FFF2-40B4-BE49-F238E27FC236}">
                <a16:creationId xmlns:a16="http://schemas.microsoft.com/office/drawing/2014/main" id="{172D7C04-E136-B365-E8C6-8C4E1FDC5F2A}"/>
              </a:ext>
            </a:extLst>
          </p:cNvPr>
          <p:cNvSpPr/>
          <p:nvPr/>
        </p:nvSpPr>
        <p:spPr>
          <a:xfrm>
            <a:off x="5777201" y="3426464"/>
            <a:ext cx="4707084" cy="646331"/>
          </a:xfrm>
          <a:prstGeom prst="rect">
            <a:avLst/>
          </a:prstGeom>
          <a:ln>
            <a:solidFill>
              <a:schemeClr val="tx1"/>
            </a:solidFill>
          </a:ln>
        </p:spPr>
        <p:txBody>
          <a:bodyPr wrap="square">
            <a:spAutoFit/>
          </a:bodyPr>
          <a:lstStyle/>
          <a:p>
            <a:pPr marL="342900" lvl="0" indent="-342900">
              <a:buAutoNum type="arabicPeriod"/>
            </a:pPr>
            <a:r>
              <a:rPr lang="en-GB">
                <a:latin typeface="Avenir Next" panose="020B0503020202020204" pitchFamily="34" charset="0"/>
                <a:ea typeface="Calibri"/>
                <a:cs typeface="Calibri"/>
                <a:sym typeface="Calibri"/>
              </a:rPr>
              <a:t>How do you know this? </a:t>
            </a:r>
            <a:r>
              <a:rPr lang="en-GB" i="1">
                <a:latin typeface="Avenir Next" panose="020B0503020202020204" pitchFamily="34" charset="0"/>
                <a:ea typeface="Calibri"/>
                <a:cs typeface="Calibri"/>
                <a:sym typeface="Calibri"/>
              </a:rPr>
              <a:t>1- 2 quotations</a:t>
            </a:r>
          </a:p>
          <a:p>
            <a:pPr marL="342900" lvl="0" indent="-342900">
              <a:buAutoNum type="arabicPeriod"/>
            </a:pPr>
            <a:r>
              <a:rPr lang="en-GB">
                <a:latin typeface="Avenir Next" panose="020B0503020202020204" pitchFamily="34" charset="0"/>
                <a:ea typeface="Calibri"/>
                <a:cs typeface="Calibri"/>
                <a:sym typeface="Calibri"/>
              </a:rPr>
              <a:t>How is it shown? </a:t>
            </a:r>
            <a:r>
              <a:rPr lang="en-GB" i="1">
                <a:latin typeface="Avenir Next" panose="020B0503020202020204" pitchFamily="34" charset="0"/>
                <a:ea typeface="Calibri"/>
                <a:cs typeface="Calibri"/>
                <a:sym typeface="Calibri"/>
              </a:rPr>
              <a:t>Method </a:t>
            </a:r>
          </a:p>
        </p:txBody>
      </p:sp>
      <p:sp>
        <p:nvSpPr>
          <p:cNvPr id="22" name="Arrow: Right 1">
            <a:extLst>
              <a:ext uri="{FF2B5EF4-FFF2-40B4-BE49-F238E27FC236}">
                <a16:creationId xmlns:a16="http://schemas.microsoft.com/office/drawing/2014/main" id="{6D2710FE-D720-968C-A780-91311AC27BAA}"/>
              </a:ext>
            </a:extLst>
          </p:cNvPr>
          <p:cNvSpPr/>
          <p:nvPr/>
        </p:nvSpPr>
        <p:spPr>
          <a:xfrm>
            <a:off x="4360397" y="3578761"/>
            <a:ext cx="1089397" cy="352753"/>
          </a:xfrm>
          <a:prstGeom prst="rightArrow">
            <a:avLst/>
          </a:prstGeom>
          <a:solidFill>
            <a:srgbClr val="E9B9EF"/>
          </a:solidFill>
          <a:ln>
            <a:solidFill>
              <a:srgbClr val="E9B9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1">
            <a:extLst>
              <a:ext uri="{FF2B5EF4-FFF2-40B4-BE49-F238E27FC236}">
                <a16:creationId xmlns:a16="http://schemas.microsoft.com/office/drawing/2014/main" id="{403FFDB0-BD78-9BAC-701D-4F27AFCF7495}"/>
              </a:ext>
            </a:extLst>
          </p:cNvPr>
          <p:cNvSpPr/>
          <p:nvPr/>
        </p:nvSpPr>
        <p:spPr>
          <a:xfrm>
            <a:off x="4360397" y="4812938"/>
            <a:ext cx="1089397" cy="352753"/>
          </a:xfrm>
          <a:prstGeom prst="rightArrow">
            <a:avLst/>
          </a:prstGeom>
          <a:solidFill>
            <a:srgbClr val="E9B9EF"/>
          </a:solidFill>
          <a:ln>
            <a:solidFill>
              <a:srgbClr val="E9B9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A7BDAEA9-54ED-1929-CD8D-58F9E5DFF7B6}"/>
              </a:ext>
            </a:extLst>
          </p:cNvPr>
          <p:cNvSpPr/>
          <p:nvPr/>
        </p:nvSpPr>
        <p:spPr>
          <a:xfrm>
            <a:off x="5777201" y="4666148"/>
            <a:ext cx="4707084" cy="646331"/>
          </a:xfrm>
          <a:prstGeom prst="rect">
            <a:avLst/>
          </a:prstGeom>
          <a:ln>
            <a:solidFill>
              <a:schemeClr val="tx1"/>
            </a:solidFill>
          </a:ln>
        </p:spPr>
        <p:txBody>
          <a:bodyPr wrap="square">
            <a:spAutoFit/>
          </a:bodyPr>
          <a:lstStyle/>
          <a:p>
            <a:pPr marL="342900" lvl="0" indent="-342900">
              <a:buAutoNum type="arabicPeriod"/>
            </a:pPr>
            <a:r>
              <a:rPr lang="en-GB">
                <a:latin typeface="Avenir Next" panose="020B0503020202020204" pitchFamily="34" charset="0"/>
                <a:ea typeface="Calibri"/>
                <a:cs typeface="Calibri"/>
                <a:sym typeface="Calibri"/>
              </a:rPr>
              <a:t>Why does Williams show you this?</a:t>
            </a:r>
          </a:p>
          <a:p>
            <a:pPr marL="342900" lvl="0" indent="-342900">
              <a:buAutoNum type="arabicPeriod"/>
            </a:pPr>
            <a:r>
              <a:rPr lang="en-GB">
                <a:latin typeface="Avenir Next" panose="020B0503020202020204" pitchFamily="34" charset="0"/>
                <a:ea typeface="Calibri"/>
                <a:cs typeface="Calibri"/>
                <a:sym typeface="Calibri"/>
              </a:rPr>
              <a:t>Why in this way?</a:t>
            </a:r>
          </a:p>
        </p:txBody>
      </p:sp>
      <p:pic>
        <p:nvPicPr>
          <p:cNvPr id="9" name="Picture 8">
            <a:extLst>
              <a:ext uri="{FF2B5EF4-FFF2-40B4-BE49-F238E27FC236}">
                <a16:creationId xmlns:a16="http://schemas.microsoft.com/office/drawing/2014/main" id="{44661D58-D0F1-97E3-F182-62F9327DE6E5}"/>
              </a:ext>
            </a:extLst>
          </p:cNvPr>
          <p:cNvPicPr>
            <a:picLocks noChangeAspect="1"/>
          </p:cNvPicPr>
          <p:nvPr/>
        </p:nvPicPr>
        <p:blipFill>
          <a:blip r:embed="rId4"/>
          <a:stretch>
            <a:fillRect/>
          </a:stretch>
        </p:blipFill>
        <p:spPr>
          <a:xfrm rot="20301805">
            <a:off x="201230" y="287001"/>
            <a:ext cx="1714500" cy="825500"/>
          </a:xfrm>
          <a:prstGeom prst="rect">
            <a:avLst/>
          </a:prstGeom>
          <a:solidFill>
            <a:schemeClr val="bg1"/>
          </a:solidFill>
          <a:ln>
            <a:noFill/>
          </a:ln>
        </p:spPr>
        <p:style>
          <a:lnRef idx="0">
            <a:scrgbClr r="0" g="0" b="0"/>
          </a:lnRef>
          <a:fillRef idx="0">
            <a:scrgbClr r="0" g="0" b="0"/>
          </a:fillRef>
          <a:effectRef idx="0">
            <a:scrgbClr r="0" g="0" b="0"/>
          </a:effectRef>
          <a:fontRef idx="minor">
            <a:schemeClr val="dk1"/>
          </a:fontRef>
        </p:style>
      </p:pic>
      <p:grpSp>
        <p:nvGrpSpPr>
          <p:cNvPr id="10" name="Group 9">
            <a:extLst>
              <a:ext uri="{FF2B5EF4-FFF2-40B4-BE49-F238E27FC236}">
                <a16:creationId xmlns:a16="http://schemas.microsoft.com/office/drawing/2014/main" id="{E74D5737-8C4C-4B64-E360-CFBCFE436A45}"/>
              </a:ext>
            </a:extLst>
          </p:cNvPr>
          <p:cNvGrpSpPr/>
          <p:nvPr/>
        </p:nvGrpSpPr>
        <p:grpSpPr>
          <a:xfrm>
            <a:off x="10906120" y="4877752"/>
            <a:ext cx="1078062" cy="1892734"/>
            <a:chOff x="11319092" y="-57667"/>
            <a:chExt cx="1078062" cy="1892734"/>
          </a:xfrm>
        </p:grpSpPr>
        <p:pic>
          <p:nvPicPr>
            <p:cNvPr id="11" name="Picture 10">
              <a:extLst>
                <a:ext uri="{FF2B5EF4-FFF2-40B4-BE49-F238E27FC236}">
                  <a16:creationId xmlns:a16="http://schemas.microsoft.com/office/drawing/2014/main" id="{3A8D7C15-D23C-31B9-715A-EE5D389E808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12" name="TextBox 11">
              <a:extLst>
                <a:ext uri="{FF2B5EF4-FFF2-40B4-BE49-F238E27FC236}">
                  <a16:creationId xmlns:a16="http://schemas.microsoft.com/office/drawing/2014/main" id="{92032E73-606B-0D95-7811-045E9F9E3065}"/>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a:latin typeface="The Hand Black" panose="03070502030502020204" pitchFamily="66" charset="0"/>
                </a:rPr>
                <a:t>Page 149 in the booklet</a:t>
              </a:r>
            </a:p>
          </p:txBody>
        </p:sp>
      </p:grpSp>
      <p:pic>
        <p:nvPicPr>
          <p:cNvPr id="14" name="Graphic 13" descr="Stopwatch">
            <a:extLst>
              <a:ext uri="{FF2B5EF4-FFF2-40B4-BE49-F238E27FC236}">
                <a16:creationId xmlns:a16="http://schemas.microsoft.com/office/drawing/2014/main" id="{388F78C7-F8F2-594F-5E02-DF93034D533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60064" y="5590861"/>
            <a:ext cx="914400" cy="914400"/>
          </a:xfrm>
          <a:prstGeom prst="rect">
            <a:avLst/>
          </a:prstGeom>
        </p:spPr>
      </p:pic>
      <p:sp>
        <p:nvSpPr>
          <p:cNvPr id="15" name="TextBox 14">
            <a:extLst>
              <a:ext uri="{FF2B5EF4-FFF2-40B4-BE49-F238E27FC236}">
                <a16:creationId xmlns:a16="http://schemas.microsoft.com/office/drawing/2014/main" id="{D9142CD9-31CF-B671-3874-48509C756FCB}"/>
              </a:ext>
            </a:extLst>
          </p:cNvPr>
          <p:cNvSpPr txBox="1"/>
          <p:nvPr/>
        </p:nvSpPr>
        <p:spPr>
          <a:xfrm>
            <a:off x="64682" y="6495322"/>
            <a:ext cx="1206228"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a:t>20 minutes</a:t>
            </a:r>
          </a:p>
        </p:txBody>
      </p:sp>
      <p:pic>
        <p:nvPicPr>
          <p:cNvPr id="20" name="Picture 19">
            <a:extLst>
              <a:ext uri="{FF2B5EF4-FFF2-40B4-BE49-F238E27FC236}">
                <a16:creationId xmlns:a16="http://schemas.microsoft.com/office/drawing/2014/main" id="{D5E2537A-530A-F05A-8222-518F1A38504A}"/>
              </a:ext>
            </a:extLst>
          </p:cNvPr>
          <p:cNvPicPr>
            <a:picLocks noChangeAspect="1"/>
          </p:cNvPicPr>
          <p:nvPr/>
        </p:nvPicPr>
        <p:blipFill>
          <a:blip r:embed="rId9"/>
          <a:stretch>
            <a:fillRect/>
          </a:stretch>
        </p:blipFill>
        <p:spPr>
          <a:xfrm>
            <a:off x="2007518" y="2100054"/>
            <a:ext cx="1803400" cy="825500"/>
          </a:xfrm>
          <a:prstGeom prst="rect">
            <a:avLst/>
          </a:prstGeom>
        </p:spPr>
      </p:pic>
      <p:pic>
        <p:nvPicPr>
          <p:cNvPr id="27" name="Picture 26">
            <a:extLst>
              <a:ext uri="{FF2B5EF4-FFF2-40B4-BE49-F238E27FC236}">
                <a16:creationId xmlns:a16="http://schemas.microsoft.com/office/drawing/2014/main" id="{ABD5264A-978B-EBF4-2C52-0C832796577B}"/>
              </a:ext>
            </a:extLst>
          </p:cNvPr>
          <p:cNvPicPr>
            <a:picLocks noChangeAspect="1"/>
          </p:cNvPicPr>
          <p:nvPr/>
        </p:nvPicPr>
        <p:blipFill>
          <a:blip r:embed="rId10"/>
          <a:stretch>
            <a:fillRect/>
          </a:stretch>
        </p:blipFill>
        <p:spPr>
          <a:xfrm>
            <a:off x="2210718" y="3221045"/>
            <a:ext cx="1600200" cy="825500"/>
          </a:xfrm>
          <a:prstGeom prst="rect">
            <a:avLst/>
          </a:prstGeom>
        </p:spPr>
      </p:pic>
      <p:pic>
        <p:nvPicPr>
          <p:cNvPr id="29" name="Picture 28">
            <a:extLst>
              <a:ext uri="{FF2B5EF4-FFF2-40B4-BE49-F238E27FC236}">
                <a16:creationId xmlns:a16="http://schemas.microsoft.com/office/drawing/2014/main" id="{0F90E407-2865-2A89-CB60-D6564B918989}"/>
              </a:ext>
            </a:extLst>
          </p:cNvPr>
          <p:cNvPicPr>
            <a:picLocks noChangeAspect="1"/>
          </p:cNvPicPr>
          <p:nvPr/>
        </p:nvPicPr>
        <p:blipFill>
          <a:blip r:embed="rId11"/>
          <a:stretch>
            <a:fillRect/>
          </a:stretch>
        </p:blipFill>
        <p:spPr>
          <a:xfrm>
            <a:off x="2210718" y="4467435"/>
            <a:ext cx="1572382" cy="1327335"/>
          </a:xfrm>
          <a:prstGeom prst="rect">
            <a:avLst/>
          </a:prstGeom>
        </p:spPr>
      </p:pic>
    </p:spTree>
    <p:extLst>
      <p:ext uri="{BB962C8B-B14F-4D97-AF65-F5344CB8AC3E}">
        <p14:creationId xmlns:p14="http://schemas.microsoft.com/office/powerpoint/2010/main" val="2055186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3F23E-A0CA-929D-FEC6-29229A1BC208}"/>
              </a:ext>
            </a:extLst>
          </p:cNvPr>
          <p:cNvSpPr>
            <a:spLocks noGrp="1"/>
          </p:cNvSpPr>
          <p:nvPr>
            <p:ph type="title"/>
          </p:nvPr>
        </p:nvSpPr>
        <p:spPr>
          <a:xfrm>
            <a:off x="2042714" y="-12155"/>
            <a:ext cx="10691265" cy="1371030"/>
          </a:xfrm>
        </p:spPr>
        <p:txBody>
          <a:bodyPr/>
          <a:lstStyle/>
          <a:p>
            <a:r>
              <a:rPr lang="en-US"/>
              <a:t>Try using some sentence stems</a:t>
            </a:r>
          </a:p>
        </p:txBody>
      </p:sp>
      <p:pic>
        <p:nvPicPr>
          <p:cNvPr id="4" name="Picture 2">
            <a:extLst>
              <a:ext uri="{FF2B5EF4-FFF2-40B4-BE49-F238E27FC236}">
                <a16:creationId xmlns:a16="http://schemas.microsoft.com/office/drawing/2014/main" id="{0E5A128F-961C-B75E-997F-E4D28E8096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1588" y="1929318"/>
            <a:ext cx="2477047" cy="413581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62744A6-3CCF-3F1A-2FB7-AA98227AA78A}"/>
              </a:ext>
            </a:extLst>
          </p:cNvPr>
          <p:cNvSpPr txBox="1"/>
          <p:nvPr/>
        </p:nvSpPr>
        <p:spPr>
          <a:xfrm>
            <a:off x="239065" y="1891934"/>
            <a:ext cx="6099858" cy="369332"/>
          </a:xfrm>
          <a:prstGeom prst="rect">
            <a:avLst/>
          </a:prstGeom>
          <a:noFill/>
        </p:spPr>
        <p:txBody>
          <a:bodyPr wrap="square">
            <a:spAutoFit/>
          </a:bodyPr>
          <a:lstStyle/>
          <a:p>
            <a:r>
              <a:rPr lang="en-US">
                <a:latin typeface="Avenir Next" panose="020B0503020202020204" pitchFamily="34" charset="0"/>
              </a:rPr>
              <a:t>The use of ____highlights___</a:t>
            </a:r>
          </a:p>
        </p:txBody>
      </p:sp>
      <p:sp>
        <p:nvSpPr>
          <p:cNvPr id="11" name="TextBox 10">
            <a:extLst>
              <a:ext uri="{FF2B5EF4-FFF2-40B4-BE49-F238E27FC236}">
                <a16:creationId xmlns:a16="http://schemas.microsoft.com/office/drawing/2014/main" id="{A76064E6-57CF-06C8-74EE-2B73717D94E9}"/>
              </a:ext>
            </a:extLst>
          </p:cNvPr>
          <p:cNvSpPr txBox="1"/>
          <p:nvPr/>
        </p:nvSpPr>
        <p:spPr>
          <a:xfrm>
            <a:off x="239065" y="2338924"/>
            <a:ext cx="6429736" cy="369332"/>
          </a:xfrm>
          <a:prstGeom prst="rect">
            <a:avLst/>
          </a:prstGeom>
          <a:noFill/>
        </p:spPr>
        <p:txBody>
          <a:bodyPr wrap="square">
            <a:spAutoFit/>
          </a:bodyPr>
          <a:lstStyle/>
          <a:p>
            <a:r>
              <a:rPr lang="en-US">
                <a:latin typeface="Avenir Next" panose="020B0503020202020204" pitchFamily="34" charset="0"/>
              </a:rPr>
              <a:t>Perhaps Williams was trying to____</a:t>
            </a:r>
          </a:p>
        </p:txBody>
      </p:sp>
      <p:sp>
        <p:nvSpPr>
          <p:cNvPr id="13" name="TextBox 12">
            <a:extLst>
              <a:ext uri="{FF2B5EF4-FFF2-40B4-BE49-F238E27FC236}">
                <a16:creationId xmlns:a16="http://schemas.microsoft.com/office/drawing/2014/main" id="{6EE43D45-2216-D661-9B84-11E8676D2509}"/>
              </a:ext>
            </a:extLst>
          </p:cNvPr>
          <p:cNvSpPr txBox="1"/>
          <p:nvPr/>
        </p:nvSpPr>
        <p:spPr>
          <a:xfrm>
            <a:off x="273234" y="1367599"/>
            <a:ext cx="3538960" cy="369332"/>
          </a:xfrm>
          <a:prstGeom prst="rect">
            <a:avLst/>
          </a:prstGeom>
          <a:noFill/>
        </p:spPr>
        <p:txBody>
          <a:bodyPr wrap="square">
            <a:spAutoFit/>
          </a:bodyPr>
          <a:lstStyle/>
          <a:p>
            <a:r>
              <a:rPr lang="en-US">
                <a:latin typeface="Avenir Next" panose="020B0503020202020204" pitchFamily="34" charset="0"/>
              </a:rPr>
              <a:t>The description of____evokes</a:t>
            </a:r>
          </a:p>
        </p:txBody>
      </p:sp>
      <p:sp>
        <p:nvSpPr>
          <p:cNvPr id="15" name="TextBox 14">
            <a:extLst>
              <a:ext uri="{FF2B5EF4-FFF2-40B4-BE49-F238E27FC236}">
                <a16:creationId xmlns:a16="http://schemas.microsoft.com/office/drawing/2014/main" id="{5B79EF51-2289-6FE7-F2C5-787910307CFF}"/>
              </a:ext>
            </a:extLst>
          </p:cNvPr>
          <p:cNvSpPr txBox="1"/>
          <p:nvPr/>
        </p:nvSpPr>
        <p:spPr>
          <a:xfrm>
            <a:off x="239065" y="2771443"/>
            <a:ext cx="4112888" cy="369332"/>
          </a:xfrm>
          <a:prstGeom prst="rect">
            <a:avLst/>
          </a:prstGeom>
          <a:noFill/>
        </p:spPr>
        <p:txBody>
          <a:bodyPr wrap="square">
            <a:spAutoFit/>
          </a:bodyPr>
          <a:lstStyle/>
          <a:p>
            <a:r>
              <a:rPr lang="en-US">
                <a:latin typeface="Avenir Next" panose="020B0503020202020204" pitchFamily="34" charset="0"/>
              </a:rPr>
              <a:t>The setting reflects the theme of____</a:t>
            </a:r>
          </a:p>
        </p:txBody>
      </p:sp>
      <p:pic>
        <p:nvPicPr>
          <p:cNvPr id="17" name="Picture 16" descr="Table&#10;&#10;Description automatically generated with low confidence">
            <a:extLst>
              <a:ext uri="{FF2B5EF4-FFF2-40B4-BE49-F238E27FC236}">
                <a16:creationId xmlns:a16="http://schemas.microsoft.com/office/drawing/2014/main" id="{75EBF322-1257-966D-6A03-1FC4129C756D}"/>
              </a:ext>
            </a:extLst>
          </p:cNvPr>
          <p:cNvPicPr>
            <a:picLocks noChangeAspect="1"/>
          </p:cNvPicPr>
          <p:nvPr/>
        </p:nvPicPr>
        <p:blipFill>
          <a:blip r:embed="rId3"/>
          <a:stretch>
            <a:fillRect/>
          </a:stretch>
        </p:blipFill>
        <p:spPr>
          <a:xfrm>
            <a:off x="0" y="3912243"/>
            <a:ext cx="2042714" cy="2945757"/>
          </a:xfrm>
          <a:prstGeom prst="rect">
            <a:avLst/>
          </a:prstGeom>
        </p:spPr>
      </p:pic>
      <p:sp>
        <p:nvSpPr>
          <p:cNvPr id="18" name="Left Arrow 17">
            <a:extLst>
              <a:ext uri="{FF2B5EF4-FFF2-40B4-BE49-F238E27FC236}">
                <a16:creationId xmlns:a16="http://schemas.microsoft.com/office/drawing/2014/main" id="{F95301AC-BEDD-86A0-96FF-5B0CE6C8B25C}"/>
              </a:ext>
            </a:extLst>
          </p:cNvPr>
          <p:cNvSpPr/>
          <p:nvPr/>
        </p:nvSpPr>
        <p:spPr>
          <a:xfrm>
            <a:off x="2157431" y="5101908"/>
            <a:ext cx="2673752" cy="165230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More sentence stems can be found here in your booklet.</a:t>
            </a:r>
          </a:p>
        </p:txBody>
      </p:sp>
      <p:pic>
        <p:nvPicPr>
          <p:cNvPr id="3" name="Picture 2">
            <a:extLst>
              <a:ext uri="{FF2B5EF4-FFF2-40B4-BE49-F238E27FC236}">
                <a16:creationId xmlns:a16="http://schemas.microsoft.com/office/drawing/2014/main" id="{2FB47771-419F-A7E5-75DD-2396C10A4A39}"/>
              </a:ext>
            </a:extLst>
          </p:cNvPr>
          <p:cNvPicPr>
            <a:picLocks noChangeAspect="1"/>
          </p:cNvPicPr>
          <p:nvPr/>
        </p:nvPicPr>
        <p:blipFill>
          <a:blip r:embed="rId4"/>
          <a:stretch>
            <a:fillRect/>
          </a:stretch>
        </p:blipFill>
        <p:spPr>
          <a:xfrm>
            <a:off x="9409022" y="4133582"/>
            <a:ext cx="2616974" cy="525010"/>
          </a:xfrm>
          <a:prstGeom prst="rect">
            <a:avLst/>
          </a:prstGeom>
        </p:spPr>
      </p:pic>
      <p:sp>
        <p:nvSpPr>
          <p:cNvPr id="5" name="TextBox 4">
            <a:extLst>
              <a:ext uri="{FF2B5EF4-FFF2-40B4-BE49-F238E27FC236}">
                <a16:creationId xmlns:a16="http://schemas.microsoft.com/office/drawing/2014/main" id="{E26335E6-EC1E-D00B-E9DD-CAC80615FC52}"/>
              </a:ext>
            </a:extLst>
          </p:cNvPr>
          <p:cNvSpPr txBox="1"/>
          <p:nvPr/>
        </p:nvSpPr>
        <p:spPr>
          <a:xfrm>
            <a:off x="10103462" y="4761634"/>
            <a:ext cx="1379930" cy="203132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a:t>Ominous</a:t>
            </a:r>
          </a:p>
          <a:p>
            <a:r>
              <a:rPr lang="en-US"/>
              <a:t>Sinister</a:t>
            </a:r>
          </a:p>
          <a:p>
            <a:r>
              <a:rPr lang="en-US"/>
              <a:t>Foreboding</a:t>
            </a:r>
          </a:p>
          <a:p>
            <a:r>
              <a:rPr lang="en-US"/>
              <a:t>Oppressive</a:t>
            </a:r>
          </a:p>
          <a:p>
            <a:r>
              <a:rPr lang="en-US"/>
              <a:t>Decay</a:t>
            </a:r>
          </a:p>
          <a:p>
            <a:r>
              <a:rPr lang="en-US"/>
              <a:t>Beauty</a:t>
            </a:r>
          </a:p>
          <a:p>
            <a:r>
              <a:rPr lang="en-US"/>
              <a:t>Foreshadow</a:t>
            </a:r>
          </a:p>
        </p:txBody>
      </p:sp>
      <p:sp>
        <p:nvSpPr>
          <p:cNvPr id="6" name="TextBox 5">
            <a:extLst>
              <a:ext uri="{FF2B5EF4-FFF2-40B4-BE49-F238E27FC236}">
                <a16:creationId xmlns:a16="http://schemas.microsoft.com/office/drawing/2014/main" id="{919BCDA0-6DEF-211A-4A55-A5D21206647B}"/>
              </a:ext>
            </a:extLst>
          </p:cNvPr>
          <p:cNvSpPr txBox="1"/>
          <p:nvPr/>
        </p:nvSpPr>
        <p:spPr>
          <a:xfrm>
            <a:off x="422058" y="3412033"/>
            <a:ext cx="4112888" cy="369332"/>
          </a:xfrm>
          <a:prstGeom prst="rect">
            <a:avLst/>
          </a:prstGeom>
          <a:noFill/>
        </p:spPr>
        <p:txBody>
          <a:bodyPr wrap="square">
            <a:spAutoFit/>
          </a:bodyPr>
          <a:lstStyle/>
          <a:p>
            <a:r>
              <a:rPr lang="en-US">
                <a:latin typeface="Avenir Next" panose="020B0503020202020204" pitchFamily="34" charset="0"/>
              </a:rPr>
              <a:t>The city is clearly____</a:t>
            </a:r>
          </a:p>
        </p:txBody>
      </p:sp>
      <p:sp>
        <p:nvSpPr>
          <p:cNvPr id="8" name="TextBox 7">
            <a:extLst>
              <a:ext uri="{FF2B5EF4-FFF2-40B4-BE49-F238E27FC236}">
                <a16:creationId xmlns:a16="http://schemas.microsoft.com/office/drawing/2014/main" id="{363E8CEA-A921-8FB1-32DD-51958460E8A2}"/>
              </a:ext>
            </a:extLst>
          </p:cNvPr>
          <p:cNvSpPr txBox="1"/>
          <p:nvPr/>
        </p:nvSpPr>
        <p:spPr>
          <a:xfrm>
            <a:off x="7618635" y="1536192"/>
            <a:ext cx="4049109" cy="646331"/>
          </a:xfrm>
          <a:prstGeom prst="rect">
            <a:avLst/>
          </a:prstGeom>
          <a:noFill/>
          <a:ln>
            <a:solidFill>
              <a:srgbClr val="FF2F92"/>
            </a:solidFill>
          </a:ln>
        </p:spPr>
        <p:txBody>
          <a:bodyPr wrap="square" rtlCol="0">
            <a:spAutoFit/>
          </a:bodyPr>
          <a:lstStyle/>
          <a:p>
            <a:pPr algn="ctr"/>
            <a:r>
              <a:rPr lang="en-GB" dirty="0">
                <a:latin typeface="Calibri Light" panose="020F0302020204030204" pitchFamily="34" charset="0"/>
                <a:cs typeface="Calibri Light" panose="020F0302020204030204" pitchFamily="34" charset="0"/>
              </a:rPr>
              <a:t>Discuss your ideas with a partner before you begin writing.</a:t>
            </a:r>
          </a:p>
        </p:txBody>
      </p:sp>
    </p:spTree>
    <p:extLst>
      <p:ext uri="{BB962C8B-B14F-4D97-AF65-F5344CB8AC3E}">
        <p14:creationId xmlns:p14="http://schemas.microsoft.com/office/powerpoint/2010/main" val="25170263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CD801-DDF3-BD45-B70F-1BAD800ABF40}"/>
              </a:ext>
            </a:extLst>
          </p:cNvPr>
          <p:cNvSpPr>
            <a:spLocks noGrp="1"/>
          </p:cNvSpPr>
          <p:nvPr>
            <p:ph type="title"/>
          </p:nvPr>
        </p:nvSpPr>
        <p:spPr>
          <a:xfrm>
            <a:off x="609600" y="-61247"/>
            <a:ext cx="10972800" cy="1080924"/>
          </a:xfrm>
        </p:spPr>
        <p:txBody>
          <a:bodyPr/>
          <a:lstStyle/>
          <a:p>
            <a:pPr algn="ctr"/>
            <a:r>
              <a:rPr lang="en-GB"/>
              <a:t>Use your booklet to help you</a:t>
            </a:r>
          </a:p>
        </p:txBody>
      </p:sp>
      <p:grpSp>
        <p:nvGrpSpPr>
          <p:cNvPr id="4" name="Group 3">
            <a:extLst>
              <a:ext uri="{FF2B5EF4-FFF2-40B4-BE49-F238E27FC236}">
                <a16:creationId xmlns:a16="http://schemas.microsoft.com/office/drawing/2014/main" id="{ECDCDAEF-5967-1947-96CE-75ED2429C4EB}"/>
              </a:ext>
            </a:extLst>
          </p:cNvPr>
          <p:cNvGrpSpPr/>
          <p:nvPr/>
        </p:nvGrpSpPr>
        <p:grpSpPr>
          <a:xfrm>
            <a:off x="10906120" y="4877752"/>
            <a:ext cx="1078062" cy="1892734"/>
            <a:chOff x="11319092" y="-57667"/>
            <a:chExt cx="1078062" cy="1892734"/>
          </a:xfrm>
        </p:grpSpPr>
        <p:pic>
          <p:nvPicPr>
            <p:cNvPr id="5" name="Picture 4">
              <a:extLst>
                <a:ext uri="{FF2B5EF4-FFF2-40B4-BE49-F238E27FC236}">
                  <a16:creationId xmlns:a16="http://schemas.microsoft.com/office/drawing/2014/main" id="{104928E3-0E54-6845-B866-D9BB43908A0D}"/>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6" name="TextBox 5">
              <a:extLst>
                <a:ext uri="{FF2B5EF4-FFF2-40B4-BE49-F238E27FC236}">
                  <a16:creationId xmlns:a16="http://schemas.microsoft.com/office/drawing/2014/main" id="{C89F96F8-C80D-7844-9CD6-C1AA6A7190C2}"/>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a:latin typeface="The Hand Black" panose="03070502030502020204" pitchFamily="66" charset="0"/>
                </a:rPr>
                <a:t>Page 205 &amp; 12 in the booklet</a:t>
              </a:r>
            </a:p>
          </p:txBody>
        </p:sp>
      </p:grpSp>
      <p:pic>
        <p:nvPicPr>
          <p:cNvPr id="7" name="Picture 6">
            <a:extLst>
              <a:ext uri="{FF2B5EF4-FFF2-40B4-BE49-F238E27FC236}">
                <a16:creationId xmlns:a16="http://schemas.microsoft.com/office/drawing/2014/main" id="{C9945D97-C5E4-8D49-BA16-F39BA815EEA0}"/>
              </a:ext>
            </a:extLst>
          </p:cNvPr>
          <p:cNvPicPr>
            <a:picLocks noChangeAspect="1"/>
          </p:cNvPicPr>
          <p:nvPr/>
        </p:nvPicPr>
        <p:blipFill>
          <a:blip r:embed="rId4"/>
          <a:stretch>
            <a:fillRect/>
          </a:stretch>
        </p:blipFill>
        <p:spPr>
          <a:xfrm>
            <a:off x="6743578" y="922579"/>
            <a:ext cx="3766154" cy="5421807"/>
          </a:xfrm>
          <a:prstGeom prst="rect">
            <a:avLst/>
          </a:prstGeom>
        </p:spPr>
      </p:pic>
      <p:pic>
        <p:nvPicPr>
          <p:cNvPr id="10" name="Picture 9" descr="Table&#10;&#10;Description automatically generated with low confidence">
            <a:extLst>
              <a:ext uri="{FF2B5EF4-FFF2-40B4-BE49-F238E27FC236}">
                <a16:creationId xmlns:a16="http://schemas.microsoft.com/office/drawing/2014/main" id="{D5799148-8E31-494F-AC49-5419B59D5B04}"/>
              </a:ext>
            </a:extLst>
          </p:cNvPr>
          <p:cNvPicPr>
            <a:picLocks noChangeAspect="1"/>
          </p:cNvPicPr>
          <p:nvPr/>
        </p:nvPicPr>
        <p:blipFill>
          <a:blip r:embed="rId5"/>
          <a:stretch>
            <a:fillRect/>
          </a:stretch>
        </p:blipFill>
        <p:spPr>
          <a:xfrm>
            <a:off x="1682268" y="922579"/>
            <a:ext cx="3891814" cy="5612307"/>
          </a:xfrm>
          <a:prstGeom prst="rect">
            <a:avLst/>
          </a:prstGeom>
        </p:spPr>
      </p:pic>
    </p:spTree>
    <p:extLst>
      <p:ext uri="{BB962C8B-B14F-4D97-AF65-F5344CB8AC3E}">
        <p14:creationId xmlns:p14="http://schemas.microsoft.com/office/powerpoint/2010/main" val="3961778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69B8F-1845-6CA1-458D-DEE58AA287F5}"/>
              </a:ext>
            </a:extLst>
          </p:cNvPr>
          <p:cNvSpPr>
            <a:spLocks noGrp="1"/>
          </p:cNvSpPr>
          <p:nvPr>
            <p:ph type="title"/>
          </p:nvPr>
        </p:nvSpPr>
        <p:spPr>
          <a:xfrm>
            <a:off x="750365" y="39475"/>
            <a:ext cx="10691265" cy="800826"/>
          </a:xfrm>
        </p:spPr>
        <p:txBody>
          <a:bodyPr/>
          <a:lstStyle/>
          <a:p>
            <a:pPr algn="ctr"/>
            <a:r>
              <a:rPr lang="en-GB" dirty="0"/>
              <a:t>Success Criteria</a:t>
            </a:r>
          </a:p>
        </p:txBody>
      </p:sp>
      <p:pic>
        <p:nvPicPr>
          <p:cNvPr id="4" name="Picture 3" descr="A paper with lines and text&#10;&#10;Description automatically generated">
            <a:extLst>
              <a:ext uri="{FF2B5EF4-FFF2-40B4-BE49-F238E27FC236}">
                <a16:creationId xmlns:a16="http://schemas.microsoft.com/office/drawing/2014/main" id="{8FD964EE-76E5-C1B4-DA5E-5EFF110B020E}"/>
              </a:ext>
            </a:extLst>
          </p:cNvPr>
          <p:cNvPicPr>
            <a:picLocks noChangeAspect="1"/>
          </p:cNvPicPr>
          <p:nvPr/>
        </p:nvPicPr>
        <p:blipFill rotWithShape="1">
          <a:blip r:embed="rId3"/>
          <a:srcRect t="53343"/>
          <a:stretch/>
        </p:blipFill>
        <p:spPr>
          <a:xfrm>
            <a:off x="2721904" y="1366787"/>
            <a:ext cx="6748189" cy="44603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Graphic 5" descr="Tick with solid fill">
            <a:extLst>
              <a:ext uri="{FF2B5EF4-FFF2-40B4-BE49-F238E27FC236}">
                <a16:creationId xmlns:a16="http://schemas.microsoft.com/office/drawing/2014/main" id="{28D607FF-AF4F-C003-8E44-BA1DD2057EB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661133" y="-36095"/>
            <a:ext cx="914400" cy="914400"/>
          </a:xfrm>
          <a:prstGeom prst="rect">
            <a:avLst/>
          </a:prstGeom>
        </p:spPr>
      </p:pic>
    </p:spTree>
    <p:extLst>
      <p:ext uri="{BB962C8B-B14F-4D97-AF65-F5344CB8AC3E}">
        <p14:creationId xmlns:p14="http://schemas.microsoft.com/office/powerpoint/2010/main" val="2330979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2F28C8-154A-C918-CE5F-3D31345813A0}"/>
              </a:ext>
            </a:extLst>
          </p:cNvPr>
          <p:cNvSpPr>
            <a:spLocks noGrp="1"/>
          </p:cNvSpPr>
          <p:nvPr>
            <p:ph idx="1"/>
          </p:nvPr>
        </p:nvSpPr>
        <p:spPr>
          <a:xfrm>
            <a:off x="1559815" y="1328923"/>
            <a:ext cx="10134600" cy="628362"/>
          </a:xfrm>
        </p:spPr>
        <p:txBody>
          <a:bodyPr/>
          <a:lstStyle/>
          <a:p>
            <a:pPr marL="0" indent="0" algn="ctr">
              <a:buNone/>
            </a:pPr>
            <a:r>
              <a:rPr lang="en-US" sz="2000"/>
              <a:t>How does Williams present the setting in the stage directions at the start of the play?</a:t>
            </a:r>
          </a:p>
        </p:txBody>
      </p:sp>
      <p:pic>
        <p:nvPicPr>
          <p:cNvPr id="4" name="Picture 3">
            <a:extLst>
              <a:ext uri="{FF2B5EF4-FFF2-40B4-BE49-F238E27FC236}">
                <a16:creationId xmlns:a16="http://schemas.microsoft.com/office/drawing/2014/main" id="{5B6896F4-CE51-6014-A5AF-105C6AB3CAE3}"/>
              </a:ext>
            </a:extLst>
          </p:cNvPr>
          <p:cNvPicPr>
            <a:picLocks noChangeAspect="1"/>
          </p:cNvPicPr>
          <p:nvPr/>
        </p:nvPicPr>
        <p:blipFill>
          <a:blip r:embed="rId3"/>
          <a:stretch>
            <a:fillRect/>
          </a:stretch>
        </p:blipFill>
        <p:spPr>
          <a:xfrm>
            <a:off x="3658774" y="8727"/>
            <a:ext cx="4874451" cy="664233"/>
          </a:xfrm>
          <a:prstGeom prst="rect">
            <a:avLst/>
          </a:prstGeom>
        </p:spPr>
      </p:pic>
      <p:sp>
        <p:nvSpPr>
          <p:cNvPr id="6" name="Arrow: Right 1">
            <a:extLst>
              <a:ext uri="{FF2B5EF4-FFF2-40B4-BE49-F238E27FC236}">
                <a16:creationId xmlns:a16="http://schemas.microsoft.com/office/drawing/2014/main" id="{F45BE791-C83D-3B96-3780-74094635613B}"/>
              </a:ext>
            </a:extLst>
          </p:cNvPr>
          <p:cNvSpPr/>
          <p:nvPr/>
        </p:nvSpPr>
        <p:spPr>
          <a:xfrm>
            <a:off x="2415339" y="3016301"/>
            <a:ext cx="1089397" cy="352753"/>
          </a:xfrm>
          <a:prstGeom prst="rightArrow">
            <a:avLst/>
          </a:prstGeom>
          <a:solidFill>
            <a:srgbClr val="E9B9EF"/>
          </a:solidFill>
          <a:ln>
            <a:solidFill>
              <a:srgbClr val="E9B9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rrow: Right 1">
            <a:extLst>
              <a:ext uri="{FF2B5EF4-FFF2-40B4-BE49-F238E27FC236}">
                <a16:creationId xmlns:a16="http://schemas.microsoft.com/office/drawing/2014/main" id="{6D2710FE-D720-968C-A780-91311AC27BAA}"/>
              </a:ext>
            </a:extLst>
          </p:cNvPr>
          <p:cNvSpPr/>
          <p:nvPr/>
        </p:nvSpPr>
        <p:spPr>
          <a:xfrm>
            <a:off x="6046970" y="5428045"/>
            <a:ext cx="1089397" cy="352753"/>
          </a:xfrm>
          <a:prstGeom prst="rightArrow">
            <a:avLst/>
          </a:prstGeom>
          <a:solidFill>
            <a:srgbClr val="E9B9EF"/>
          </a:solidFill>
          <a:ln>
            <a:solidFill>
              <a:srgbClr val="E9B9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1">
            <a:extLst>
              <a:ext uri="{FF2B5EF4-FFF2-40B4-BE49-F238E27FC236}">
                <a16:creationId xmlns:a16="http://schemas.microsoft.com/office/drawing/2014/main" id="{403FFDB0-BD78-9BAC-701D-4F27AFCF7495}"/>
              </a:ext>
            </a:extLst>
          </p:cNvPr>
          <p:cNvSpPr/>
          <p:nvPr/>
        </p:nvSpPr>
        <p:spPr>
          <a:xfrm>
            <a:off x="8868771" y="3016301"/>
            <a:ext cx="907890" cy="352753"/>
          </a:xfrm>
          <a:prstGeom prst="rightArrow">
            <a:avLst/>
          </a:prstGeom>
          <a:solidFill>
            <a:srgbClr val="E9B9EF"/>
          </a:solidFill>
          <a:ln>
            <a:solidFill>
              <a:srgbClr val="E9B9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44661D58-D0F1-97E3-F182-62F9327DE6E5}"/>
              </a:ext>
            </a:extLst>
          </p:cNvPr>
          <p:cNvPicPr>
            <a:picLocks noChangeAspect="1"/>
          </p:cNvPicPr>
          <p:nvPr/>
        </p:nvPicPr>
        <p:blipFill>
          <a:blip r:embed="rId4"/>
          <a:stretch>
            <a:fillRect/>
          </a:stretch>
        </p:blipFill>
        <p:spPr>
          <a:xfrm rot="20301805">
            <a:off x="201230" y="287001"/>
            <a:ext cx="1714500" cy="825500"/>
          </a:xfrm>
          <a:prstGeom prst="rect">
            <a:avLst/>
          </a:prstGeom>
          <a:solidFill>
            <a:schemeClr val="bg1"/>
          </a:solidFill>
          <a:ln>
            <a:noFill/>
          </a:ln>
        </p:spPr>
        <p:style>
          <a:lnRef idx="0">
            <a:scrgbClr r="0" g="0" b="0"/>
          </a:lnRef>
          <a:fillRef idx="0">
            <a:scrgbClr r="0" g="0" b="0"/>
          </a:fillRef>
          <a:effectRef idx="0">
            <a:scrgbClr r="0" g="0" b="0"/>
          </a:effectRef>
          <a:fontRef idx="minor">
            <a:schemeClr val="dk1"/>
          </a:fontRef>
        </p:style>
      </p:pic>
      <p:pic>
        <p:nvPicPr>
          <p:cNvPr id="14" name="Graphic 13" descr="Stopwatch">
            <a:extLst>
              <a:ext uri="{FF2B5EF4-FFF2-40B4-BE49-F238E27FC236}">
                <a16:creationId xmlns:a16="http://schemas.microsoft.com/office/drawing/2014/main" id="{388F78C7-F8F2-594F-5E02-DF93034D53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60064" y="5590861"/>
            <a:ext cx="914400" cy="914400"/>
          </a:xfrm>
          <a:prstGeom prst="rect">
            <a:avLst/>
          </a:prstGeom>
        </p:spPr>
      </p:pic>
      <p:sp>
        <p:nvSpPr>
          <p:cNvPr id="15" name="TextBox 14">
            <a:extLst>
              <a:ext uri="{FF2B5EF4-FFF2-40B4-BE49-F238E27FC236}">
                <a16:creationId xmlns:a16="http://schemas.microsoft.com/office/drawing/2014/main" id="{D9142CD9-31CF-B671-3874-48509C756FCB}"/>
              </a:ext>
            </a:extLst>
          </p:cNvPr>
          <p:cNvSpPr txBox="1"/>
          <p:nvPr/>
        </p:nvSpPr>
        <p:spPr>
          <a:xfrm>
            <a:off x="64682" y="6495322"/>
            <a:ext cx="1206228"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a:t>20 minutes</a:t>
            </a:r>
          </a:p>
        </p:txBody>
      </p:sp>
      <p:pic>
        <p:nvPicPr>
          <p:cNvPr id="20" name="Picture 19">
            <a:extLst>
              <a:ext uri="{FF2B5EF4-FFF2-40B4-BE49-F238E27FC236}">
                <a16:creationId xmlns:a16="http://schemas.microsoft.com/office/drawing/2014/main" id="{D5E2537A-530A-F05A-8222-518F1A38504A}"/>
              </a:ext>
            </a:extLst>
          </p:cNvPr>
          <p:cNvPicPr>
            <a:picLocks noChangeAspect="1"/>
          </p:cNvPicPr>
          <p:nvPr/>
        </p:nvPicPr>
        <p:blipFill>
          <a:blip r:embed="rId7"/>
          <a:stretch>
            <a:fillRect/>
          </a:stretch>
        </p:blipFill>
        <p:spPr>
          <a:xfrm>
            <a:off x="121374" y="1845697"/>
            <a:ext cx="1803400" cy="825500"/>
          </a:xfrm>
          <a:prstGeom prst="rect">
            <a:avLst/>
          </a:prstGeom>
        </p:spPr>
      </p:pic>
      <p:pic>
        <p:nvPicPr>
          <p:cNvPr id="27" name="Picture 26">
            <a:extLst>
              <a:ext uri="{FF2B5EF4-FFF2-40B4-BE49-F238E27FC236}">
                <a16:creationId xmlns:a16="http://schemas.microsoft.com/office/drawing/2014/main" id="{ABD5264A-978B-EBF4-2C52-0C832796577B}"/>
              </a:ext>
            </a:extLst>
          </p:cNvPr>
          <p:cNvPicPr>
            <a:picLocks noChangeAspect="1"/>
          </p:cNvPicPr>
          <p:nvPr/>
        </p:nvPicPr>
        <p:blipFill>
          <a:blip r:embed="rId8"/>
          <a:stretch>
            <a:fillRect/>
          </a:stretch>
        </p:blipFill>
        <p:spPr>
          <a:xfrm>
            <a:off x="324574" y="4170509"/>
            <a:ext cx="1600200" cy="825500"/>
          </a:xfrm>
          <a:prstGeom prst="rect">
            <a:avLst/>
          </a:prstGeom>
        </p:spPr>
      </p:pic>
      <p:pic>
        <p:nvPicPr>
          <p:cNvPr id="29" name="Picture 28">
            <a:extLst>
              <a:ext uri="{FF2B5EF4-FFF2-40B4-BE49-F238E27FC236}">
                <a16:creationId xmlns:a16="http://schemas.microsoft.com/office/drawing/2014/main" id="{0F90E407-2865-2A89-CB60-D6564B918989}"/>
              </a:ext>
            </a:extLst>
          </p:cNvPr>
          <p:cNvPicPr>
            <a:picLocks noChangeAspect="1"/>
          </p:cNvPicPr>
          <p:nvPr/>
        </p:nvPicPr>
        <p:blipFill>
          <a:blip r:embed="rId9"/>
          <a:stretch>
            <a:fillRect/>
          </a:stretch>
        </p:blipFill>
        <p:spPr>
          <a:xfrm>
            <a:off x="6960843" y="5327074"/>
            <a:ext cx="1572382" cy="1327335"/>
          </a:xfrm>
          <a:prstGeom prst="rect">
            <a:avLst/>
          </a:prstGeom>
        </p:spPr>
      </p:pic>
      <p:sp>
        <p:nvSpPr>
          <p:cNvPr id="2" name="Rectangle 1">
            <a:extLst>
              <a:ext uri="{FF2B5EF4-FFF2-40B4-BE49-F238E27FC236}">
                <a16:creationId xmlns:a16="http://schemas.microsoft.com/office/drawing/2014/main" id="{B0B6BCF0-BC42-8DED-1D09-FEE0A6ECC4C4}"/>
              </a:ext>
            </a:extLst>
          </p:cNvPr>
          <p:cNvSpPr/>
          <p:nvPr/>
        </p:nvSpPr>
        <p:spPr>
          <a:xfrm>
            <a:off x="3648841" y="2747600"/>
            <a:ext cx="1847172" cy="1077218"/>
          </a:xfrm>
          <a:prstGeom prst="rect">
            <a:avLst/>
          </a:prstGeom>
          <a:ln>
            <a:solidFill>
              <a:schemeClr val="tx1"/>
            </a:solidFill>
          </a:ln>
        </p:spPr>
        <p:txBody>
          <a:bodyPr wrap="square">
            <a:spAutoFit/>
          </a:bodyPr>
          <a:lstStyle/>
          <a:p>
            <a:pPr lvl="0"/>
            <a:r>
              <a:rPr lang="en-GB" sz="1600" b="1">
                <a:latin typeface="Calibri Light" panose="020F0302020204030204" pitchFamily="34" charset="0"/>
                <a:ea typeface="Calibri"/>
                <a:cs typeface="Calibri"/>
                <a:sym typeface="Calibri"/>
              </a:rPr>
              <a:t>Adverb</a:t>
            </a:r>
          </a:p>
          <a:p>
            <a:pPr marL="342900" lvl="0" indent="-342900">
              <a:buFont typeface="Arial" panose="020B0604020202020204" pitchFamily="34" charset="0"/>
              <a:buChar char="•"/>
            </a:pPr>
            <a:r>
              <a:rPr lang="en-GB" sz="1600">
                <a:latin typeface="Calibri Light" panose="020F0302020204030204" pitchFamily="34" charset="0"/>
                <a:ea typeface="Calibri"/>
                <a:cs typeface="Calibri"/>
                <a:sym typeface="Calibri"/>
              </a:rPr>
              <a:t>Powerfully</a:t>
            </a:r>
          </a:p>
          <a:p>
            <a:pPr marL="342900" lvl="0" indent="-342900">
              <a:buFont typeface="Arial" panose="020B0604020202020204" pitchFamily="34" charset="0"/>
              <a:buChar char="•"/>
            </a:pPr>
            <a:r>
              <a:rPr lang="en-GB" sz="1600">
                <a:latin typeface="Calibri Light" panose="020F0302020204030204" pitchFamily="34" charset="0"/>
                <a:ea typeface="Calibri"/>
                <a:cs typeface="Calibri"/>
                <a:sym typeface="Calibri"/>
              </a:rPr>
              <a:t>Effectively</a:t>
            </a:r>
          </a:p>
          <a:p>
            <a:pPr marL="342900" indent="-342900">
              <a:buFont typeface="Arial" panose="020B0604020202020204" pitchFamily="34" charset="0"/>
              <a:buChar char="•"/>
            </a:pPr>
            <a:r>
              <a:rPr lang="en-GB" sz="1600">
                <a:latin typeface="Calibri Light" panose="020F0302020204030204" pitchFamily="34" charset="0"/>
                <a:ea typeface="Calibri"/>
                <a:cs typeface="Calibri"/>
                <a:sym typeface="Calibri"/>
              </a:rPr>
              <a:t>Cleverly</a:t>
            </a:r>
          </a:p>
        </p:txBody>
      </p:sp>
      <p:sp>
        <p:nvSpPr>
          <p:cNvPr id="5" name="Rectangle 4">
            <a:extLst>
              <a:ext uri="{FF2B5EF4-FFF2-40B4-BE49-F238E27FC236}">
                <a16:creationId xmlns:a16="http://schemas.microsoft.com/office/drawing/2014/main" id="{20D1FB7A-A281-D1A7-120B-265DA0B7DA45}"/>
              </a:ext>
            </a:extLst>
          </p:cNvPr>
          <p:cNvSpPr/>
          <p:nvPr/>
        </p:nvSpPr>
        <p:spPr>
          <a:xfrm>
            <a:off x="758190" y="3054816"/>
            <a:ext cx="1089397" cy="338554"/>
          </a:xfrm>
          <a:prstGeom prst="rect">
            <a:avLst/>
          </a:prstGeom>
          <a:ln>
            <a:solidFill>
              <a:schemeClr val="tx1"/>
            </a:solidFill>
          </a:ln>
        </p:spPr>
        <p:txBody>
          <a:bodyPr wrap="square">
            <a:spAutoFit/>
          </a:bodyPr>
          <a:lstStyle/>
          <a:p>
            <a:pPr lvl="0"/>
            <a:r>
              <a:rPr lang="en-GB" sz="1600">
                <a:latin typeface="Calibri Light" panose="020F0302020204030204" pitchFamily="34" charset="0"/>
                <a:ea typeface="Calibri"/>
                <a:cs typeface="Calibri Light" panose="020F0302020204030204" pitchFamily="34" charset="0"/>
                <a:sym typeface="Calibri"/>
              </a:rPr>
              <a:t>Williams</a:t>
            </a:r>
          </a:p>
        </p:txBody>
      </p:sp>
      <p:sp>
        <p:nvSpPr>
          <p:cNvPr id="7" name="Rectangle 6">
            <a:extLst>
              <a:ext uri="{FF2B5EF4-FFF2-40B4-BE49-F238E27FC236}">
                <a16:creationId xmlns:a16="http://schemas.microsoft.com/office/drawing/2014/main" id="{5309723D-1E64-BB72-671D-B69D718EDE51}"/>
              </a:ext>
            </a:extLst>
          </p:cNvPr>
          <p:cNvSpPr/>
          <p:nvPr/>
        </p:nvSpPr>
        <p:spPr>
          <a:xfrm>
            <a:off x="6783033" y="2330903"/>
            <a:ext cx="2032070" cy="2308324"/>
          </a:xfrm>
          <a:prstGeom prst="rect">
            <a:avLst/>
          </a:prstGeom>
          <a:ln>
            <a:solidFill>
              <a:schemeClr val="tx1"/>
            </a:solidFill>
          </a:ln>
        </p:spPr>
        <p:txBody>
          <a:bodyPr wrap="square">
            <a:spAutoFit/>
          </a:bodyPr>
          <a:lstStyle/>
          <a:p>
            <a:pPr lvl="0"/>
            <a:r>
              <a:rPr lang="en-GB" sz="1600" b="1" dirty="0">
                <a:latin typeface="Calibri Light" panose="020F0302020204030204" pitchFamily="34" charset="0"/>
                <a:ea typeface="Calibri"/>
                <a:cs typeface="Calibri"/>
                <a:sym typeface="Calibri"/>
              </a:rPr>
              <a:t>Verb</a:t>
            </a:r>
          </a:p>
          <a:p>
            <a:pPr marL="342900" lvl="0" indent="-342900">
              <a:buFont typeface="Arial" panose="020B0604020202020204" pitchFamily="34" charset="0"/>
              <a:buChar char="•"/>
            </a:pPr>
            <a:r>
              <a:rPr lang="en-GB" sz="1600" dirty="0">
                <a:latin typeface="Calibri Light" panose="020F0302020204030204" pitchFamily="34" charset="0"/>
                <a:ea typeface="Calibri"/>
                <a:cs typeface="Calibri"/>
                <a:sym typeface="Calibri"/>
              </a:rPr>
              <a:t>Portrays</a:t>
            </a:r>
          </a:p>
          <a:p>
            <a:pPr marL="342900" lvl="0" indent="-342900">
              <a:buFont typeface="Arial" panose="020B0604020202020204" pitchFamily="34" charset="0"/>
              <a:buChar char="•"/>
            </a:pPr>
            <a:r>
              <a:rPr lang="en-GB" sz="1600" dirty="0">
                <a:latin typeface="Calibri Light" panose="020F0302020204030204" pitchFamily="34" charset="0"/>
                <a:ea typeface="Calibri"/>
                <a:cs typeface="Calibri"/>
                <a:sym typeface="Calibri"/>
              </a:rPr>
              <a:t>Depicts</a:t>
            </a:r>
          </a:p>
          <a:p>
            <a:pPr marL="342900" lvl="0" indent="-342900">
              <a:buFont typeface="Arial" panose="020B0604020202020204" pitchFamily="34" charset="0"/>
              <a:buChar char="•"/>
            </a:pPr>
            <a:r>
              <a:rPr lang="en-GB" sz="1600" dirty="0">
                <a:latin typeface="Calibri Light" panose="020F0302020204030204" pitchFamily="34" charset="0"/>
                <a:ea typeface="Calibri"/>
                <a:cs typeface="Calibri"/>
                <a:sym typeface="Calibri"/>
              </a:rPr>
              <a:t>Suggests</a:t>
            </a:r>
          </a:p>
          <a:p>
            <a:pPr marL="342900" lvl="0" indent="-342900">
              <a:buFont typeface="Arial" panose="020B0604020202020204" pitchFamily="34" charset="0"/>
              <a:buChar char="•"/>
            </a:pPr>
            <a:r>
              <a:rPr lang="en-GB" sz="1600" dirty="0">
                <a:latin typeface="Calibri Light" panose="020F0302020204030204" pitchFamily="34" charset="0"/>
                <a:ea typeface="Calibri"/>
                <a:cs typeface="Calibri"/>
                <a:sym typeface="Calibri"/>
              </a:rPr>
              <a:t>Implies</a:t>
            </a:r>
          </a:p>
          <a:p>
            <a:pPr marL="342900" lvl="0" indent="-342900">
              <a:buFont typeface="Arial" panose="020B0604020202020204" pitchFamily="34" charset="0"/>
              <a:buChar char="•"/>
            </a:pPr>
            <a:r>
              <a:rPr lang="en-GB" sz="1600" dirty="0">
                <a:latin typeface="Calibri Light" panose="020F0302020204030204" pitchFamily="34" charset="0"/>
                <a:ea typeface="Calibri"/>
                <a:cs typeface="Calibri"/>
                <a:sym typeface="Calibri"/>
              </a:rPr>
              <a:t>Reinforces</a:t>
            </a:r>
          </a:p>
          <a:p>
            <a:pPr marL="342900" lvl="0" indent="-342900">
              <a:buFont typeface="Arial" panose="020B0604020202020204" pitchFamily="34" charset="0"/>
              <a:buChar char="•"/>
            </a:pPr>
            <a:r>
              <a:rPr lang="en-GB" sz="1600" dirty="0">
                <a:latin typeface="Calibri Light" panose="020F0302020204030204" pitchFamily="34" charset="0"/>
                <a:ea typeface="Calibri"/>
                <a:cs typeface="Calibri"/>
                <a:sym typeface="Calibri"/>
              </a:rPr>
              <a:t>Emphasises</a:t>
            </a:r>
          </a:p>
          <a:p>
            <a:pPr marL="342900" lvl="0" indent="-342900">
              <a:buFont typeface="Arial" panose="020B0604020202020204" pitchFamily="34" charset="0"/>
              <a:buChar char="•"/>
            </a:pPr>
            <a:r>
              <a:rPr lang="en-GB" sz="1600" dirty="0">
                <a:latin typeface="Calibri Light" panose="020F0302020204030204" pitchFamily="34" charset="0"/>
                <a:ea typeface="Calibri"/>
                <a:cs typeface="Calibri"/>
                <a:sym typeface="Calibri"/>
              </a:rPr>
              <a:t>Reveals</a:t>
            </a:r>
          </a:p>
          <a:p>
            <a:pPr marL="342900" lvl="0" indent="-342900">
              <a:buFont typeface="Arial" panose="020B0604020202020204" pitchFamily="34" charset="0"/>
              <a:buChar char="•"/>
            </a:pPr>
            <a:r>
              <a:rPr lang="en-GB" sz="1600" dirty="0">
                <a:latin typeface="Calibri Light" panose="020F0302020204030204" pitchFamily="34" charset="0"/>
                <a:ea typeface="Calibri"/>
                <a:cs typeface="Calibri"/>
                <a:sym typeface="Calibri"/>
              </a:rPr>
              <a:t>Creates</a:t>
            </a:r>
          </a:p>
        </p:txBody>
      </p:sp>
      <p:sp>
        <p:nvSpPr>
          <p:cNvPr id="8" name="Rectangle 7">
            <a:extLst>
              <a:ext uri="{FF2B5EF4-FFF2-40B4-BE49-F238E27FC236}">
                <a16:creationId xmlns:a16="http://schemas.microsoft.com/office/drawing/2014/main" id="{966B11C3-D06D-31E0-1997-174C7947CC69}"/>
              </a:ext>
            </a:extLst>
          </p:cNvPr>
          <p:cNvSpPr/>
          <p:nvPr/>
        </p:nvSpPr>
        <p:spPr>
          <a:xfrm>
            <a:off x="9830329" y="2589767"/>
            <a:ext cx="1887191" cy="1323439"/>
          </a:xfrm>
          <a:prstGeom prst="rect">
            <a:avLst/>
          </a:prstGeom>
          <a:ln>
            <a:solidFill>
              <a:schemeClr val="tx1"/>
            </a:solidFill>
          </a:ln>
        </p:spPr>
        <p:txBody>
          <a:bodyPr wrap="square">
            <a:spAutoFit/>
          </a:bodyPr>
          <a:lstStyle/>
          <a:p>
            <a:pPr lvl="0"/>
            <a:r>
              <a:rPr lang="en-GB" sz="1600" b="1" dirty="0">
                <a:latin typeface="Calibri Light" panose="020F0302020204030204" pitchFamily="34" charset="0"/>
                <a:ea typeface="Calibri"/>
                <a:cs typeface="Calibri"/>
                <a:sym typeface="Calibri"/>
              </a:rPr>
              <a:t>Your point</a:t>
            </a:r>
          </a:p>
          <a:p>
            <a:pPr marL="342900" lvl="0" indent="-342900">
              <a:buFont typeface="Arial" panose="020B0604020202020204" pitchFamily="34" charset="0"/>
              <a:buChar char="•"/>
            </a:pPr>
            <a:r>
              <a:rPr lang="en-GB" sz="1600" dirty="0">
                <a:latin typeface="Calibri Light" panose="020F0302020204030204" pitchFamily="34" charset="0"/>
                <a:ea typeface="Calibri"/>
                <a:cs typeface="Calibri"/>
                <a:sym typeface="Calibri"/>
              </a:rPr>
              <a:t>The setting as</a:t>
            </a:r>
          </a:p>
          <a:p>
            <a:pPr marL="342900" lvl="0" indent="-342900">
              <a:buFont typeface="Arial" panose="020B0604020202020204" pitchFamily="34" charset="0"/>
              <a:buChar char="•"/>
            </a:pPr>
            <a:r>
              <a:rPr lang="en-GB" sz="1600" dirty="0">
                <a:latin typeface="Calibri Light" panose="020F0302020204030204" pitchFamily="34" charset="0"/>
                <a:ea typeface="Calibri"/>
                <a:cs typeface="Calibri"/>
                <a:sym typeface="Calibri"/>
              </a:rPr>
              <a:t>The idea that</a:t>
            </a:r>
          </a:p>
          <a:p>
            <a:pPr marL="342900" lvl="0" indent="-342900">
              <a:buFont typeface="Arial" panose="020B0604020202020204" pitchFamily="34" charset="0"/>
              <a:buChar char="•"/>
            </a:pPr>
            <a:r>
              <a:rPr lang="en-GB" sz="1600" dirty="0">
                <a:latin typeface="Calibri Light" panose="020F0302020204030204" pitchFamily="34" charset="0"/>
                <a:ea typeface="Calibri"/>
                <a:cs typeface="Calibri"/>
                <a:sym typeface="Calibri"/>
              </a:rPr>
              <a:t>The atmosphere</a:t>
            </a:r>
          </a:p>
          <a:p>
            <a:pPr marL="342900" lvl="0" indent="-342900">
              <a:buFont typeface="Arial" panose="020B0604020202020204" pitchFamily="34" charset="0"/>
              <a:buChar char="•"/>
            </a:pPr>
            <a:r>
              <a:rPr lang="en-GB" sz="1600" dirty="0">
                <a:latin typeface="Calibri Light" panose="020F0302020204030204" pitchFamily="34" charset="0"/>
                <a:ea typeface="Calibri"/>
                <a:cs typeface="Calibri"/>
                <a:sym typeface="Calibri"/>
              </a:rPr>
              <a:t>A sense of</a:t>
            </a:r>
          </a:p>
        </p:txBody>
      </p:sp>
      <p:sp>
        <p:nvSpPr>
          <p:cNvPr id="16" name="Rectangle 15">
            <a:extLst>
              <a:ext uri="{FF2B5EF4-FFF2-40B4-BE49-F238E27FC236}">
                <a16:creationId xmlns:a16="http://schemas.microsoft.com/office/drawing/2014/main" id="{28F14DC2-470F-E718-2162-E04B4DC844F6}"/>
              </a:ext>
            </a:extLst>
          </p:cNvPr>
          <p:cNvSpPr/>
          <p:nvPr/>
        </p:nvSpPr>
        <p:spPr>
          <a:xfrm>
            <a:off x="1094055" y="5067412"/>
            <a:ext cx="4920211" cy="923330"/>
          </a:xfrm>
          <a:prstGeom prst="rect">
            <a:avLst/>
          </a:prstGeom>
          <a:ln>
            <a:solidFill>
              <a:schemeClr val="tx1"/>
            </a:solidFill>
          </a:ln>
        </p:spPr>
        <p:txBody>
          <a:bodyPr wrap="square">
            <a:spAutoFit/>
          </a:bodyPr>
          <a:lstStyle/>
          <a:p>
            <a:pPr marL="342900" lvl="0" indent="-342900">
              <a:buAutoNum type="arabicPeriod"/>
            </a:pPr>
            <a:r>
              <a:rPr lang="en-GB">
                <a:latin typeface="Calibri Light" panose="020F0302020204030204" pitchFamily="34" charset="0"/>
                <a:ea typeface="Calibri"/>
                <a:cs typeface="Calibri Light" panose="020F0302020204030204" pitchFamily="34" charset="0"/>
                <a:sym typeface="Calibri"/>
              </a:rPr>
              <a:t>Use a quotation to reinforce your idea</a:t>
            </a:r>
          </a:p>
          <a:p>
            <a:pPr marL="342900" lvl="0" indent="-342900">
              <a:buAutoNum type="arabicPeriod"/>
            </a:pPr>
            <a:r>
              <a:rPr lang="en-GB">
                <a:latin typeface="Calibri Light" panose="020F0302020204030204" pitchFamily="34" charset="0"/>
                <a:ea typeface="Calibri"/>
                <a:cs typeface="Calibri Light" panose="020F0302020204030204" pitchFamily="34" charset="0"/>
                <a:sym typeface="Calibri"/>
              </a:rPr>
              <a:t>Analyse a technique OR zoom in on a word. What does it show? Why has it been used?</a:t>
            </a:r>
          </a:p>
        </p:txBody>
      </p:sp>
      <p:sp>
        <p:nvSpPr>
          <p:cNvPr id="17" name="Rectangle 16">
            <a:extLst>
              <a:ext uri="{FF2B5EF4-FFF2-40B4-BE49-F238E27FC236}">
                <a16:creationId xmlns:a16="http://schemas.microsoft.com/office/drawing/2014/main" id="{BEC07CEF-611B-8EF4-5161-F864D17899E8}"/>
              </a:ext>
            </a:extLst>
          </p:cNvPr>
          <p:cNvSpPr/>
          <p:nvPr/>
        </p:nvSpPr>
        <p:spPr>
          <a:xfrm>
            <a:off x="8774384" y="4990696"/>
            <a:ext cx="3250602" cy="1200329"/>
          </a:xfrm>
          <a:prstGeom prst="rect">
            <a:avLst/>
          </a:prstGeom>
          <a:ln>
            <a:solidFill>
              <a:schemeClr val="tx1"/>
            </a:solidFill>
          </a:ln>
        </p:spPr>
        <p:txBody>
          <a:bodyPr wrap="square">
            <a:spAutoFit/>
          </a:bodyPr>
          <a:lstStyle/>
          <a:p>
            <a:pPr lvl="0"/>
            <a:r>
              <a:rPr lang="en-GB">
                <a:latin typeface="Calibri Light" panose="020F0302020204030204" pitchFamily="34" charset="0"/>
                <a:ea typeface="Calibri"/>
                <a:cs typeface="Calibri Light" panose="020F0302020204030204" pitchFamily="34" charset="0"/>
                <a:sym typeface="Calibri"/>
              </a:rPr>
              <a:t>What is the effect on the audience?</a:t>
            </a:r>
          </a:p>
          <a:p>
            <a:pPr lvl="0"/>
            <a:r>
              <a:rPr lang="en-GB">
                <a:latin typeface="Calibri Light" panose="020F0302020204030204" pitchFamily="34" charset="0"/>
                <a:ea typeface="Calibri"/>
                <a:cs typeface="Calibri Light" panose="020F0302020204030204" pitchFamily="34" charset="0"/>
                <a:sym typeface="Calibri"/>
              </a:rPr>
              <a:t>What does Williams want us to understand?</a:t>
            </a:r>
          </a:p>
        </p:txBody>
      </p:sp>
      <p:sp>
        <p:nvSpPr>
          <p:cNvPr id="18" name="Arrow: Right 1">
            <a:extLst>
              <a:ext uri="{FF2B5EF4-FFF2-40B4-BE49-F238E27FC236}">
                <a16:creationId xmlns:a16="http://schemas.microsoft.com/office/drawing/2014/main" id="{F28D0B33-1D69-81D5-C16E-09AB21D2904D}"/>
              </a:ext>
            </a:extLst>
          </p:cNvPr>
          <p:cNvSpPr/>
          <p:nvPr/>
        </p:nvSpPr>
        <p:spPr>
          <a:xfrm>
            <a:off x="5708828" y="3168701"/>
            <a:ext cx="1089397" cy="352753"/>
          </a:xfrm>
          <a:prstGeom prst="rightArrow">
            <a:avLst/>
          </a:prstGeom>
          <a:solidFill>
            <a:srgbClr val="E9B9EF"/>
          </a:solidFill>
          <a:ln>
            <a:solidFill>
              <a:srgbClr val="E9B9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330051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4161B-1DAA-7041-8979-51CFE2294FBB}"/>
              </a:ext>
            </a:extLst>
          </p:cNvPr>
          <p:cNvSpPr>
            <a:spLocks noGrp="1"/>
          </p:cNvSpPr>
          <p:nvPr>
            <p:ph type="title"/>
          </p:nvPr>
        </p:nvSpPr>
        <p:spPr>
          <a:xfrm>
            <a:off x="2529840" y="640080"/>
            <a:ext cx="7379970" cy="804981"/>
          </a:xfrm>
        </p:spPr>
        <p:txBody>
          <a:bodyPr>
            <a:normAutofit/>
          </a:bodyPr>
          <a:lstStyle/>
          <a:p>
            <a:pPr algn="ctr"/>
            <a:r>
              <a:rPr lang="en-GB"/>
              <a:t>Peer assessment</a:t>
            </a:r>
          </a:p>
        </p:txBody>
      </p:sp>
      <p:sp>
        <p:nvSpPr>
          <p:cNvPr id="10" name="Down Arrow 9">
            <a:extLst>
              <a:ext uri="{FF2B5EF4-FFF2-40B4-BE49-F238E27FC236}">
                <a16:creationId xmlns:a16="http://schemas.microsoft.com/office/drawing/2014/main" id="{CF244360-03A1-E942-A739-F90EE559B67E}"/>
              </a:ext>
            </a:extLst>
          </p:cNvPr>
          <p:cNvSpPr/>
          <p:nvPr/>
        </p:nvSpPr>
        <p:spPr>
          <a:xfrm rot="17709536">
            <a:off x="6657663" y="4020673"/>
            <a:ext cx="665134" cy="138259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a:extLst>
              <a:ext uri="{FF2B5EF4-FFF2-40B4-BE49-F238E27FC236}">
                <a16:creationId xmlns:a16="http://schemas.microsoft.com/office/drawing/2014/main" id="{888AFEBA-50B6-9348-A773-627768EC7A35}"/>
              </a:ext>
            </a:extLst>
          </p:cNvPr>
          <p:cNvSpPr>
            <a:spLocks noGrp="1"/>
          </p:cNvSpPr>
          <p:nvPr>
            <p:ph idx="1"/>
          </p:nvPr>
        </p:nvSpPr>
        <p:spPr>
          <a:xfrm>
            <a:off x="1069848" y="2652597"/>
            <a:ext cx="5718879" cy="1923165"/>
          </a:xfrm>
        </p:spPr>
        <p:style>
          <a:lnRef idx="2">
            <a:schemeClr val="accent5"/>
          </a:lnRef>
          <a:fillRef idx="1">
            <a:schemeClr val="lt1"/>
          </a:fillRef>
          <a:effectRef idx="0">
            <a:schemeClr val="accent5"/>
          </a:effectRef>
          <a:fontRef idx="minor">
            <a:schemeClr val="dk1"/>
          </a:fontRef>
        </p:style>
        <p:txBody>
          <a:bodyPr>
            <a:normAutofit/>
          </a:bodyPr>
          <a:lstStyle/>
          <a:p>
            <a:pPr marL="0" indent="0">
              <a:buNone/>
            </a:pPr>
            <a:r>
              <a:rPr lang="en-GB">
                <a:latin typeface="Calibri Light" panose="020F0302020204030204" pitchFamily="34" charset="0"/>
                <a:cs typeface="Calibri Light" panose="020F0302020204030204" pitchFamily="34" charset="0"/>
              </a:rPr>
              <a:t>Read through their analytical paragraph and use the checklist to identify skills that have been covered. Place a ‘T’ for target if they have not yet demonstrated this skill.</a:t>
            </a:r>
          </a:p>
        </p:txBody>
      </p:sp>
      <p:pic>
        <p:nvPicPr>
          <p:cNvPr id="8" name="Picture 7" descr="A paper with lines and text&#10;&#10;Description automatically generated">
            <a:extLst>
              <a:ext uri="{FF2B5EF4-FFF2-40B4-BE49-F238E27FC236}">
                <a16:creationId xmlns:a16="http://schemas.microsoft.com/office/drawing/2014/main" id="{69390CC9-2235-B1EE-A954-EF7D0E18768A}"/>
              </a:ext>
            </a:extLst>
          </p:cNvPr>
          <p:cNvPicPr>
            <a:picLocks noChangeAspect="1"/>
          </p:cNvPicPr>
          <p:nvPr/>
        </p:nvPicPr>
        <p:blipFill rotWithShape="1">
          <a:blip r:embed="rId2"/>
          <a:srcRect l="4999" t="1945"/>
          <a:stretch/>
        </p:blipFill>
        <p:spPr>
          <a:xfrm>
            <a:off x="7973568" y="1445061"/>
            <a:ext cx="3564794" cy="52125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Graphic 3" descr="Stopwatch">
            <a:extLst>
              <a:ext uri="{FF2B5EF4-FFF2-40B4-BE49-F238E27FC236}">
                <a16:creationId xmlns:a16="http://schemas.microsoft.com/office/drawing/2014/main" id="{9DDBF5A8-BCD7-4097-C971-274125E0EF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0064" y="5590861"/>
            <a:ext cx="914400" cy="914400"/>
          </a:xfrm>
          <a:prstGeom prst="rect">
            <a:avLst/>
          </a:prstGeom>
        </p:spPr>
      </p:pic>
      <p:sp>
        <p:nvSpPr>
          <p:cNvPr id="5" name="TextBox 4">
            <a:extLst>
              <a:ext uri="{FF2B5EF4-FFF2-40B4-BE49-F238E27FC236}">
                <a16:creationId xmlns:a16="http://schemas.microsoft.com/office/drawing/2014/main" id="{9DED2515-AC9C-485B-1A0F-70D4C2DD6407}"/>
              </a:ext>
            </a:extLst>
          </p:cNvPr>
          <p:cNvSpPr txBox="1"/>
          <p:nvPr/>
        </p:nvSpPr>
        <p:spPr>
          <a:xfrm>
            <a:off x="64682" y="6495322"/>
            <a:ext cx="1131977"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a:t>7 minutes</a:t>
            </a:r>
          </a:p>
        </p:txBody>
      </p:sp>
    </p:spTree>
    <p:extLst>
      <p:ext uri="{BB962C8B-B14F-4D97-AF65-F5344CB8AC3E}">
        <p14:creationId xmlns:p14="http://schemas.microsoft.com/office/powerpoint/2010/main" val="4045647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white sheet of paper with orange text&#10;&#10;Description automatically generated">
            <a:extLst>
              <a:ext uri="{FF2B5EF4-FFF2-40B4-BE49-F238E27FC236}">
                <a16:creationId xmlns:a16="http://schemas.microsoft.com/office/drawing/2014/main" id="{E9E24C17-FD00-B948-7B8B-C8F0468D2DEC}"/>
              </a:ext>
            </a:extLst>
          </p:cNvPr>
          <p:cNvPicPr>
            <a:picLocks noChangeAspect="1"/>
          </p:cNvPicPr>
          <p:nvPr/>
        </p:nvPicPr>
        <p:blipFill>
          <a:blip r:embed="rId3"/>
          <a:stretch>
            <a:fillRect/>
          </a:stretch>
        </p:blipFill>
        <p:spPr>
          <a:xfrm>
            <a:off x="9227127" y="2752984"/>
            <a:ext cx="2857005" cy="4125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descr="A close-up of a text&#10;&#10;Description automatically generated">
            <a:extLst>
              <a:ext uri="{FF2B5EF4-FFF2-40B4-BE49-F238E27FC236}">
                <a16:creationId xmlns:a16="http://schemas.microsoft.com/office/drawing/2014/main" id="{6A480FB5-66F7-D7EE-D01F-25D45994F2E9}"/>
              </a:ext>
            </a:extLst>
          </p:cNvPr>
          <p:cNvPicPr>
            <a:picLocks noChangeAspect="1"/>
          </p:cNvPicPr>
          <p:nvPr/>
        </p:nvPicPr>
        <p:blipFill>
          <a:blip r:embed="rId4"/>
          <a:stretch>
            <a:fillRect/>
          </a:stretch>
        </p:blipFill>
        <p:spPr>
          <a:xfrm>
            <a:off x="6046266" y="1910919"/>
            <a:ext cx="2725536" cy="3913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a:extLst>
              <a:ext uri="{FF2B5EF4-FFF2-40B4-BE49-F238E27FC236}">
                <a16:creationId xmlns:a16="http://schemas.microsoft.com/office/drawing/2014/main" id="{07EF51B0-3893-9D38-6268-EE400A2D16C1}"/>
              </a:ext>
            </a:extLst>
          </p:cNvPr>
          <p:cNvSpPr>
            <a:spLocks noGrp="1"/>
          </p:cNvSpPr>
          <p:nvPr>
            <p:ph type="title"/>
          </p:nvPr>
        </p:nvSpPr>
        <p:spPr>
          <a:xfrm>
            <a:off x="700634" y="243271"/>
            <a:ext cx="10691265" cy="1371030"/>
          </a:xfrm>
          <a:ln>
            <a:solidFill>
              <a:srgbClr val="FF2F92"/>
            </a:solidFill>
          </a:ln>
        </p:spPr>
        <p:style>
          <a:lnRef idx="2">
            <a:schemeClr val="dk1"/>
          </a:lnRef>
          <a:fillRef idx="1">
            <a:schemeClr val="lt1"/>
          </a:fillRef>
          <a:effectRef idx="0">
            <a:schemeClr val="dk1"/>
          </a:effectRef>
          <a:fontRef idx="minor">
            <a:schemeClr val="dk1"/>
          </a:fontRef>
        </p:style>
        <p:txBody>
          <a:bodyPr/>
          <a:lstStyle/>
          <a:p>
            <a:pPr algn="ctr"/>
            <a:r>
              <a:rPr lang="en-US">
                <a:latin typeface="Avenir Next" panose="020B0503020202020204" pitchFamily="34" charset="0"/>
              </a:rPr>
              <a:t>Read the synopsis and condense it into 10 bullet points</a:t>
            </a:r>
          </a:p>
        </p:txBody>
      </p:sp>
      <p:sp>
        <p:nvSpPr>
          <p:cNvPr id="3" name="Content Placeholder 2">
            <a:extLst>
              <a:ext uri="{FF2B5EF4-FFF2-40B4-BE49-F238E27FC236}">
                <a16:creationId xmlns:a16="http://schemas.microsoft.com/office/drawing/2014/main" id="{5F913F64-051D-4DEF-54BA-28A08ABFAA2E}"/>
              </a:ext>
            </a:extLst>
          </p:cNvPr>
          <p:cNvSpPr>
            <a:spLocks noGrp="1"/>
          </p:cNvSpPr>
          <p:nvPr>
            <p:ph idx="1"/>
          </p:nvPr>
        </p:nvSpPr>
        <p:spPr>
          <a:xfrm>
            <a:off x="1786179" y="2256323"/>
            <a:ext cx="2364683" cy="522810"/>
          </a:xfrm>
          <a:ln>
            <a:solidFill>
              <a:schemeClr val="tx1"/>
            </a:solidFill>
            <a:prstDash val="dashDot"/>
          </a:ln>
        </p:spPr>
        <p:txBody>
          <a:bodyPr/>
          <a:lstStyle/>
          <a:p>
            <a:pPr marL="0" indent="0">
              <a:buNone/>
            </a:pPr>
            <a:r>
              <a:rPr lang="en-US"/>
              <a:t>Independent task</a:t>
            </a:r>
          </a:p>
        </p:txBody>
      </p:sp>
      <p:grpSp>
        <p:nvGrpSpPr>
          <p:cNvPr id="4" name="Group 3">
            <a:extLst>
              <a:ext uri="{FF2B5EF4-FFF2-40B4-BE49-F238E27FC236}">
                <a16:creationId xmlns:a16="http://schemas.microsoft.com/office/drawing/2014/main" id="{F03B9895-2C62-5D7E-66AC-E24D57F11AC5}"/>
              </a:ext>
            </a:extLst>
          </p:cNvPr>
          <p:cNvGrpSpPr/>
          <p:nvPr/>
        </p:nvGrpSpPr>
        <p:grpSpPr>
          <a:xfrm>
            <a:off x="10906120" y="4877752"/>
            <a:ext cx="1078062" cy="1892734"/>
            <a:chOff x="11319092" y="-57667"/>
            <a:chExt cx="1078062" cy="1892734"/>
          </a:xfrm>
        </p:grpSpPr>
        <p:pic>
          <p:nvPicPr>
            <p:cNvPr id="5" name="Picture 4">
              <a:extLst>
                <a:ext uri="{FF2B5EF4-FFF2-40B4-BE49-F238E27FC236}">
                  <a16:creationId xmlns:a16="http://schemas.microsoft.com/office/drawing/2014/main" id="{7396DC21-FED4-100D-24EC-1FB0C3D1B10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6" name="TextBox 5">
              <a:extLst>
                <a:ext uri="{FF2B5EF4-FFF2-40B4-BE49-F238E27FC236}">
                  <a16:creationId xmlns:a16="http://schemas.microsoft.com/office/drawing/2014/main" id="{8DF32284-DCC7-10D0-1E02-014C99B3802A}"/>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a:latin typeface="The Hand Black" panose="03070502030502020204" pitchFamily="66" charset="0"/>
                </a:rPr>
                <a:t>Page 18 in the booklet</a:t>
              </a:r>
            </a:p>
          </p:txBody>
        </p:sp>
      </p:grpSp>
      <p:pic>
        <p:nvPicPr>
          <p:cNvPr id="7" name="Graphic 6" descr="Stopwatch">
            <a:extLst>
              <a:ext uri="{FF2B5EF4-FFF2-40B4-BE49-F238E27FC236}">
                <a16:creationId xmlns:a16="http://schemas.microsoft.com/office/drawing/2014/main" id="{FA40C584-EEB0-545F-E3D2-ECCE5F352C3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21086" y="5949807"/>
            <a:ext cx="591846" cy="591846"/>
          </a:xfrm>
          <a:prstGeom prst="rect">
            <a:avLst/>
          </a:prstGeom>
        </p:spPr>
      </p:pic>
      <p:sp>
        <p:nvSpPr>
          <p:cNvPr id="8" name="TextBox 7">
            <a:extLst>
              <a:ext uri="{FF2B5EF4-FFF2-40B4-BE49-F238E27FC236}">
                <a16:creationId xmlns:a16="http://schemas.microsoft.com/office/drawing/2014/main" id="{2094E5EB-E349-B941-7FE4-2A6FE5C4668F}"/>
              </a:ext>
            </a:extLst>
          </p:cNvPr>
          <p:cNvSpPr txBox="1"/>
          <p:nvPr/>
        </p:nvSpPr>
        <p:spPr>
          <a:xfrm>
            <a:off x="108788" y="6555264"/>
            <a:ext cx="877291" cy="27699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200">
                <a:latin typeface="Calibri Light" panose="020F0302020204030204" pitchFamily="34" charset="0"/>
                <a:cs typeface="Calibri Light" panose="020F0302020204030204" pitchFamily="34" charset="0"/>
              </a:rPr>
              <a:t>10 minutes</a:t>
            </a:r>
          </a:p>
        </p:txBody>
      </p:sp>
      <p:sp>
        <p:nvSpPr>
          <p:cNvPr id="9" name="Content Placeholder 2">
            <a:extLst>
              <a:ext uri="{FF2B5EF4-FFF2-40B4-BE49-F238E27FC236}">
                <a16:creationId xmlns:a16="http://schemas.microsoft.com/office/drawing/2014/main" id="{49FE23A8-AD91-25FC-75D3-1AE2C815AC7D}"/>
              </a:ext>
            </a:extLst>
          </p:cNvPr>
          <p:cNvSpPr txBox="1">
            <a:spLocks/>
          </p:cNvSpPr>
          <p:nvPr/>
        </p:nvSpPr>
        <p:spPr>
          <a:xfrm>
            <a:off x="265279" y="3122375"/>
            <a:ext cx="5208632" cy="1016276"/>
          </a:xfrm>
          <a:prstGeom prst="rect">
            <a:avLst/>
          </a:prstGeom>
          <a:ln>
            <a:solidFill>
              <a:srgbClr val="FF2F92"/>
            </a:solidFill>
            <a:prstDash val="dashDot"/>
          </a:ln>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b="0" i="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b="0" i="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b="0" i="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b="0" i="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400" b="0" i="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t>Now share your notes with a partner. Did you focus on the same information?</a:t>
            </a:r>
          </a:p>
        </p:txBody>
      </p:sp>
    </p:spTree>
    <p:extLst>
      <p:ext uri="{BB962C8B-B14F-4D97-AF65-F5344CB8AC3E}">
        <p14:creationId xmlns:p14="http://schemas.microsoft.com/office/powerpoint/2010/main" val="1315318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D0E638F-6AA7-8C44-B763-52CAC149B6F8}"/>
              </a:ext>
            </a:extLst>
          </p:cNvPr>
          <p:cNvPicPr>
            <a:picLocks noChangeAspect="1"/>
          </p:cNvPicPr>
          <p:nvPr/>
        </p:nvPicPr>
        <p:blipFill>
          <a:blip r:embed="rId3"/>
          <a:stretch>
            <a:fillRect/>
          </a:stretch>
        </p:blipFill>
        <p:spPr>
          <a:xfrm>
            <a:off x="3578815" y="3597176"/>
            <a:ext cx="5404393" cy="2331481"/>
          </a:xfrm>
          <a:prstGeom prst="rect">
            <a:avLst/>
          </a:prstGeom>
        </p:spPr>
      </p:pic>
      <p:sp>
        <p:nvSpPr>
          <p:cNvPr id="5" name="TextBox 4">
            <a:extLst>
              <a:ext uri="{FF2B5EF4-FFF2-40B4-BE49-F238E27FC236}">
                <a16:creationId xmlns:a16="http://schemas.microsoft.com/office/drawing/2014/main" id="{77C0585D-D94B-FC4F-9EDE-44D72DB15AD6}"/>
              </a:ext>
            </a:extLst>
          </p:cNvPr>
          <p:cNvSpPr txBox="1"/>
          <p:nvPr/>
        </p:nvSpPr>
        <p:spPr>
          <a:xfrm>
            <a:off x="2207111" y="1120676"/>
            <a:ext cx="7777777" cy="267765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dirty="0">
                <a:latin typeface="Calibri Light" panose="020F0302020204030204" pitchFamily="34" charset="0"/>
                <a:cs typeface="Calibri Light" panose="020F0302020204030204" pitchFamily="34" charset="0"/>
              </a:rPr>
              <a:t>Thank you for visiting Ms Duckworth’s Classroom! I hope you enjoy the resource. The full scheme of work can be found </a:t>
            </a:r>
            <a:r>
              <a:rPr lang="en-US" sz="2400" dirty="0">
                <a:latin typeface="Calibri Light" panose="020F0302020204030204" pitchFamily="34" charset="0"/>
                <a:cs typeface="Calibri Light" panose="020F0302020204030204" pitchFamily="34" charset="0"/>
                <a:hlinkClick r:id="rId4"/>
              </a:rPr>
              <a:t>here</a:t>
            </a:r>
            <a:r>
              <a:rPr lang="en-US" sz="2400" dirty="0">
                <a:latin typeface="Calibri Light" panose="020F0302020204030204" pitchFamily="34" charset="0"/>
                <a:cs typeface="Calibri Light" panose="020F0302020204030204" pitchFamily="34" charset="0"/>
              </a:rPr>
              <a:t>.</a:t>
            </a:r>
          </a:p>
          <a:p>
            <a:endParaRPr lang="en-US" sz="2400" dirty="0">
              <a:latin typeface="Calibri Light" panose="020F0302020204030204" pitchFamily="34" charset="0"/>
              <a:cs typeface="Calibri Light" panose="020F0302020204030204" pitchFamily="34" charset="0"/>
            </a:endParaRPr>
          </a:p>
          <a:p>
            <a:pPr algn="ctr"/>
            <a:r>
              <a:rPr lang="en-US" sz="2400" dirty="0">
                <a:latin typeface="Calibri Light" panose="020F0302020204030204" pitchFamily="34" charset="0"/>
                <a:cs typeface="Calibri Light" panose="020F0302020204030204" pitchFamily="34" charset="0"/>
              </a:rPr>
              <a:t>You can also follow me on </a:t>
            </a:r>
            <a:r>
              <a:rPr lang="en-US" sz="2400" dirty="0">
                <a:latin typeface="Calibri Light" panose="020F0302020204030204" pitchFamily="34" charset="0"/>
                <a:cs typeface="Calibri Light" panose="020F0302020204030204" pitchFamily="34" charset="0"/>
                <a:hlinkClick r:id="rId5"/>
              </a:rPr>
              <a:t>Instagram</a:t>
            </a:r>
            <a:r>
              <a:rPr lang="en-US" sz="2400" dirty="0">
                <a:latin typeface="Calibri Light" panose="020F0302020204030204" pitchFamily="34" charset="0"/>
                <a:cs typeface="Calibri Light" panose="020F0302020204030204" pitchFamily="34" charset="0"/>
              </a:rPr>
              <a:t> and find me on </a:t>
            </a:r>
            <a:r>
              <a:rPr lang="en-US" sz="2400" dirty="0">
                <a:latin typeface="Calibri Light" panose="020F0302020204030204" pitchFamily="34" charset="0"/>
                <a:cs typeface="Calibri Light" panose="020F0302020204030204" pitchFamily="34" charset="0"/>
                <a:hlinkClick r:id="rId6"/>
              </a:rPr>
              <a:t>Facebook</a:t>
            </a:r>
            <a:r>
              <a:rPr lang="en-US" sz="2400" dirty="0">
                <a:latin typeface="Calibri Light" panose="020F0302020204030204" pitchFamily="34" charset="0"/>
                <a:cs typeface="Calibri Light" panose="020F0302020204030204" pitchFamily="34" charset="0"/>
              </a:rPr>
              <a:t> or </a:t>
            </a:r>
            <a:r>
              <a:rPr lang="en-US" sz="2400" dirty="0">
                <a:latin typeface="Calibri Light" panose="020F0302020204030204" pitchFamily="34" charset="0"/>
                <a:cs typeface="Calibri Light" panose="020F0302020204030204" pitchFamily="34" charset="0"/>
                <a:hlinkClick r:id="rId7"/>
              </a:rPr>
              <a:t>twitter</a:t>
            </a:r>
            <a:r>
              <a:rPr lang="en-US" sz="2400" dirty="0">
                <a:latin typeface="Calibri Light" panose="020F0302020204030204" pitchFamily="34" charset="0"/>
                <a:cs typeface="Calibri Light" panose="020F0302020204030204" pitchFamily="34" charset="0"/>
              </a:rPr>
              <a:t>.</a:t>
            </a:r>
          </a:p>
          <a:p>
            <a:pPr algn="ctr"/>
            <a:endParaRPr lang="en-US" sz="2400"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056073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FAE37-B541-5647-D4A4-8BC0AFB6F250}"/>
              </a:ext>
            </a:extLst>
          </p:cNvPr>
          <p:cNvSpPr>
            <a:spLocks noGrp="1"/>
          </p:cNvSpPr>
          <p:nvPr>
            <p:ph type="title"/>
          </p:nvPr>
        </p:nvSpPr>
        <p:spPr>
          <a:xfrm>
            <a:off x="700634" y="243271"/>
            <a:ext cx="10691265" cy="1371030"/>
          </a:xfrm>
          <a:ln>
            <a:solidFill>
              <a:srgbClr val="FF2F92"/>
            </a:solidFill>
          </a:ln>
        </p:spPr>
        <p:style>
          <a:lnRef idx="2">
            <a:schemeClr val="dk1"/>
          </a:lnRef>
          <a:fillRef idx="1">
            <a:schemeClr val="lt1"/>
          </a:fillRef>
          <a:effectRef idx="0">
            <a:schemeClr val="dk1"/>
          </a:effectRef>
          <a:fontRef idx="minor">
            <a:schemeClr val="dk1"/>
          </a:fontRef>
        </p:style>
        <p:txBody>
          <a:bodyPr>
            <a:noAutofit/>
          </a:bodyPr>
          <a:lstStyle/>
          <a:p>
            <a:pPr algn="ctr"/>
            <a:r>
              <a:rPr lang="en-US" sz="2400">
                <a:latin typeface="Avenir Next" panose="020B0503020202020204" pitchFamily="34" charset="0"/>
              </a:rPr>
              <a:t>Now you know a bit more about the play, can you guess what is happening in each image? Who are the characters? What is the mood?</a:t>
            </a:r>
          </a:p>
        </p:txBody>
      </p:sp>
      <p:pic>
        <p:nvPicPr>
          <p:cNvPr id="5" name="Content Placeholder 4" descr="A person holding a person's hand&#10;&#10;Description automatically generated">
            <a:extLst>
              <a:ext uri="{FF2B5EF4-FFF2-40B4-BE49-F238E27FC236}">
                <a16:creationId xmlns:a16="http://schemas.microsoft.com/office/drawing/2014/main" id="{AEF17B28-66C9-941C-E1DB-83E813723E2D}"/>
              </a:ext>
            </a:extLst>
          </p:cNvPr>
          <p:cNvPicPr>
            <a:picLocks noGrp="1" noChangeAspect="1"/>
          </p:cNvPicPr>
          <p:nvPr>
            <p:ph idx="1"/>
          </p:nvPr>
        </p:nvPicPr>
        <p:blipFill>
          <a:blip r:embed="rId3"/>
          <a:stretch>
            <a:fillRect/>
          </a:stretch>
        </p:blipFill>
        <p:spPr>
          <a:xfrm>
            <a:off x="800101" y="1299075"/>
            <a:ext cx="2743373" cy="27709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A person and person looking at a string of pearls&#10;&#10;Description automatically generated">
            <a:extLst>
              <a:ext uri="{FF2B5EF4-FFF2-40B4-BE49-F238E27FC236}">
                <a16:creationId xmlns:a16="http://schemas.microsoft.com/office/drawing/2014/main" id="{ED4FCCC1-A252-F8BB-8748-FE52C653D93B}"/>
              </a:ext>
            </a:extLst>
          </p:cNvPr>
          <p:cNvPicPr>
            <a:picLocks noChangeAspect="1"/>
          </p:cNvPicPr>
          <p:nvPr/>
        </p:nvPicPr>
        <p:blipFill>
          <a:blip r:embed="rId4"/>
          <a:stretch>
            <a:fillRect/>
          </a:stretch>
        </p:blipFill>
        <p:spPr>
          <a:xfrm>
            <a:off x="5107116" y="1915298"/>
            <a:ext cx="3278316" cy="32783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A person looking at herself in a mirror&#10;&#10;Description automatically generated">
            <a:extLst>
              <a:ext uri="{FF2B5EF4-FFF2-40B4-BE49-F238E27FC236}">
                <a16:creationId xmlns:a16="http://schemas.microsoft.com/office/drawing/2014/main" id="{879BDB98-0B7F-E3EA-26EB-6AF10A3EF5F0}"/>
              </a:ext>
            </a:extLst>
          </p:cNvPr>
          <p:cNvPicPr>
            <a:picLocks noChangeAspect="1"/>
          </p:cNvPicPr>
          <p:nvPr/>
        </p:nvPicPr>
        <p:blipFill>
          <a:blip r:embed="rId5"/>
          <a:stretch>
            <a:fillRect/>
          </a:stretch>
        </p:blipFill>
        <p:spPr>
          <a:xfrm>
            <a:off x="9021259" y="1294266"/>
            <a:ext cx="2998401" cy="26188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descr="A person in a suit talking to a person&#10;&#10;Description automatically generated">
            <a:extLst>
              <a:ext uri="{FF2B5EF4-FFF2-40B4-BE49-F238E27FC236}">
                <a16:creationId xmlns:a16="http://schemas.microsoft.com/office/drawing/2014/main" id="{23CF4F64-CA3E-591A-23DB-F34970503D39}"/>
              </a:ext>
            </a:extLst>
          </p:cNvPr>
          <p:cNvPicPr>
            <a:picLocks noChangeAspect="1"/>
          </p:cNvPicPr>
          <p:nvPr/>
        </p:nvPicPr>
        <p:blipFill>
          <a:blip r:embed="rId6"/>
          <a:stretch>
            <a:fillRect/>
          </a:stretch>
        </p:blipFill>
        <p:spPr>
          <a:xfrm>
            <a:off x="8898924" y="4406447"/>
            <a:ext cx="2998401" cy="22082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descr="A person and person looking at each other&#10;&#10;Description automatically generated">
            <a:extLst>
              <a:ext uri="{FF2B5EF4-FFF2-40B4-BE49-F238E27FC236}">
                <a16:creationId xmlns:a16="http://schemas.microsoft.com/office/drawing/2014/main" id="{45ED8B1D-7B0A-AEF3-0E06-2CA93585406E}"/>
              </a:ext>
            </a:extLst>
          </p:cNvPr>
          <p:cNvPicPr>
            <a:picLocks noChangeAspect="1"/>
          </p:cNvPicPr>
          <p:nvPr/>
        </p:nvPicPr>
        <p:blipFill>
          <a:blip r:embed="rId7"/>
          <a:stretch>
            <a:fillRect/>
          </a:stretch>
        </p:blipFill>
        <p:spPr>
          <a:xfrm>
            <a:off x="0" y="4173452"/>
            <a:ext cx="5107116" cy="26742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4" name="Group 13">
            <a:extLst>
              <a:ext uri="{FF2B5EF4-FFF2-40B4-BE49-F238E27FC236}">
                <a16:creationId xmlns:a16="http://schemas.microsoft.com/office/drawing/2014/main" id="{1FF8A0D6-4CF5-4B85-F42A-86ED40BB5755}"/>
              </a:ext>
            </a:extLst>
          </p:cNvPr>
          <p:cNvGrpSpPr/>
          <p:nvPr/>
        </p:nvGrpSpPr>
        <p:grpSpPr>
          <a:xfrm>
            <a:off x="10906120" y="4877752"/>
            <a:ext cx="1078062" cy="1892734"/>
            <a:chOff x="11319092" y="-57667"/>
            <a:chExt cx="1078062" cy="1892734"/>
          </a:xfrm>
        </p:grpSpPr>
        <p:pic>
          <p:nvPicPr>
            <p:cNvPr id="15" name="Picture 14">
              <a:extLst>
                <a:ext uri="{FF2B5EF4-FFF2-40B4-BE49-F238E27FC236}">
                  <a16:creationId xmlns:a16="http://schemas.microsoft.com/office/drawing/2014/main" id="{0B643C84-2149-E05B-7922-7CDB358F825B}"/>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16" name="TextBox 15">
              <a:extLst>
                <a:ext uri="{FF2B5EF4-FFF2-40B4-BE49-F238E27FC236}">
                  <a16:creationId xmlns:a16="http://schemas.microsoft.com/office/drawing/2014/main" id="{52A82241-86A7-FA16-A584-B63287D496BC}"/>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a:latin typeface="The Hand Black" panose="03070502030502020204" pitchFamily="66" charset="0"/>
                </a:rPr>
                <a:t>Page 84 in the booklet</a:t>
              </a:r>
            </a:p>
          </p:txBody>
        </p:sp>
      </p:grpSp>
      <p:pic>
        <p:nvPicPr>
          <p:cNvPr id="19" name="Graphic 18" descr="Stopwatch">
            <a:extLst>
              <a:ext uri="{FF2B5EF4-FFF2-40B4-BE49-F238E27FC236}">
                <a16:creationId xmlns:a16="http://schemas.microsoft.com/office/drawing/2014/main" id="{E8BB1DD4-335D-3CA1-84C8-F5B55A547B9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788962" y="5935929"/>
            <a:ext cx="591846" cy="591846"/>
          </a:xfrm>
          <a:prstGeom prst="rect">
            <a:avLst/>
          </a:prstGeom>
        </p:spPr>
      </p:pic>
      <p:sp>
        <p:nvSpPr>
          <p:cNvPr id="20" name="TextBox 19">
            <a:extLst>
              <a:ext uri="{FF2B5EF4-FFF2-40B4-BE49-F238E27FC236}">
                <a16:creationId xmlns:a16="http://schemas.microsoft.com/office/drawing/2014/main" id="{8AD0F88A-4205-EB8E-7290-F9E2D8D15BD1}"/>
              </a:ext>
            </a:extLst>
          </p:cNvPr>
          <p:cNvSpPr txBox="1"/>
          <p:nvPr/>
        </p:nvSpPr>
        <p:spPr>
          <a:xfrm>
            <a:off x="6646240" y="6527775"/>
            <a:ext cx="877291" cy="27699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200">
                <a:latin typeface="Calibri Light" panose="020F0302020204030204" pitchFamily="34" charset="0"/>
                <a:cs typeface="Calibri Light" panose="020F0302020204030204" pitchFamily="34" charset="0"/>
              </a:rPr>
              <a:t>10 minutes</a:t>
            </a:r>
          </a:p>
        </p:txBody>
      </p:sp>
    </p:spTree>
    <p:extLst>
      <p:ext uri="{BB962C8B-B14F-4D97-AF65-F5344CB8AC3E}">
        <p14:creationId xmlns:p14="http://schemas.microsoft.com/office/powerpoint/2010/main" val="4255134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F7B69-448F-E21C-7C50-EC1B24123AB5}"/>
              </a:ext>
            </a:extLst>
          </p:cNvPr>
          <p:cNvSpPr>
            <a:spLocks noGrp="1"/>
          </p:cNvSpPr>
          <p:nvPr>
            <p:ph type="title"/>
          </p:nvPr>
        </p:nvSpPr>
        <p:spPr>
          <a:xfrm>
            <a:off x="750367" y="0"/>
            <a:ext cx="10691265" cy="633845"/>
          </a:xfrm>
        </p:spPr>
        <p:txBody>
          <a:bodyPr>
            <a:normAutofit fontScale="90000"/>
          </a:bodyPr>
          <a:lstStyle/>
          <a:p>
            <a:pPr algn="ctr"/>
            <a:r>
              <a:rPr lang="en-US"/>
              <a:t>This is the epigraph to the play…</a:t>
            </a:r>
          </a:p>
        </p:txBody>
      </p:sp>
      <p:sp>
        <p:nvSpPr>
          <p:cNvPr id="3" name="Content Placeholder 2">
            <a:extLst>
              <a:ext uri="{FF2B5EF4-FFF2-40B4-BE49-F238E27FC236}">
                <a16:creationId xmlns:a16="http://schemas.microsoft.com/office/drawing/2014/main" id="{4AE366F9-1C03-9E26-BF03-87CC147B90AF}"/>
              </a:ext>
            </a:extLst>
          </p:cNvPr>
          <p:cNvSpPr>
            <a:spLocks noGrp="1"/>
          </p:cNvSpPr>
          <p:nvPr>
            <p:ph idx="1"/>
          </p:nvPr>
        </p:nvSpPr>
        <p:spPr>
          <a:xfrm>
            <a:off x="2861944" y="1472244"/>
            <a:ext cx="6198929" cy="2039883"/>
          </a:xfrm>
          <a:ln>
            <a:solidFill>
              <a:srgbClr val="FF2F92"/>
            </a:solidFill>
          </a:ln>
        </p:spPr>
        <p:txBody>
          <a:bodyPr/>
          <a:lstStyle/>
          <a:p>
            <a:pPr marL="0" indent="0">
              <a:buNone/>
            </a:pPr>
            <a:r>
              <a:rPr lang="en-GB" u="none" strike="noStrike" dirty="0">
                <a:solidFill>
                  <a:srgbClr val="000000"/>
                </a:solidFill>
                <a:effectLst/>
              </a:rPr>
              <a:t>And so it was I entered the </a:t>
            </a:r>
            <a:r>
              <a:rPr lang="en-GB" u="none" strike="noStrike" dirty="0">
                <a:solidFill>
                  <a:srgbClr val="FF2F92"/>
                </a:solidFill>
                <a:effectLst/>
              </a:rPr>
              <a:t>broken world</a:t>
            </a:r>
            <a:br>
              <a:rPr lang="en-GB" u="none" strike="noStrike" dirty="0">
                <a:solidFill>
                  <a:srgbClr val="000000"/>
                </a:solidFill>
                <a:effectLst/>
              </a:rPr>
            </a:br>
            <a:r>
              <a:rPr lang="en-GB" u="none" strike="noStrike" dirty="0">
                <a:solidFill>
                  <a:srgbClr val="000000"/>
                </a:solidFill>
                <a:effectLst/>
              </a:rPr>
              <a:t>To trace the visionary </a:t>
            </a:r>
            <a:r>
              <a:rPr lang="en-GB" u="none" strike="noStrike" dirty="0">
                <a:solidFill>
                  <a:srgbClr val="FF2F92"/>
                </a:solidFill>
                <a:effectLst/>
              </a:rPr>
              <a:t>company of love</a:t>
            </a:r>
            <a:r>
              <a:rPr lang="en-GB" u="none" strike="noStrike" dirty="0">
                <a:solidFill>
                  <a:srgbClr val="000000"/>
                </a:solidFill>
                <a:effectLst/>
              </a:rPr>
              <a:t>, its voice</a:t>
            </a:r>
            <a:br>
              <a:rPr lang="en-GB" u="none" strike="noStrike" dirty="0">
                <a:solidFill>
                  <a:srgbClr val="000000"/>
                </a:solidFill>
                <a:effectLst/>
              </a:rPr>
            </a:br>
            <a:r>
              <a:rPr lang="en-GB" u="none" strike="noStrike" dirty="0">
                <a:solidFill>
                  <a:srgbClr val="000000"/>
                </a:solidFill>
                <a:effectLst/>
              </a:rPr>
              <a:t>An instant in the wind (I know not whither hurled)</a:t>
            </a:r>
            <a:br>
              <a:rPr lang="en-GB" u="none" strike="noStrike" dirty="0">
                <a:solidFill>
                  <a:srgbClr val="000000"/>
                </a:solidFill>
                <a:effectLst/>
              </a:rPr>
            </a:br>
            <a:r>
              <a:rPr lang="en-GB" u="none" strike="noStrike" dirty="0">
                <a:solidFill>
                  <a:srgbClr val="000000"/>
                </a:solidFill>
                <a:effectLst/>
              </a:rPr>
              <a:t>But not for long to hold each </a:t>
            </a:r>
            <a:r>
              <a:rPr lang="en-GB" u="none" strike="noStrike" dirty="0">
                <a:solidFill>
                  <a:srgbClr val="FF2F92"/>
                </a:solidFill>
                <a:effectLst/>
              </a:rPr>
              <a:t>desperate choice</a:t>
            </a:r>
            <a:r>
              <a:rPr lang="en-GB" u="none" strike="noStrike" dirty="0">
                <a:solidFill>
                  <a:srgbClr val="000000"/>
                </a:solidFill>
                <a:effectLst/>
              </a:rPr>
              <a:t>.</a:t>
            </a:r>
            <a:br>
              <a:rPr lang="en-GB" dirty="0"/>
            </a:br>
            <a:r>
              <a:rPr lang="en-GB" u="none" strike="noStrike" dirty="0">
                <a:solidFill>
                  <a:srgbClr val="000000"/>
                </a:solidFill>
                <a:effectLst/>
              </a:rPr>
              <a:t>– “The </a:t>
            </a:r>
            <a:r>
              <a:rPr lang="en-GB" u="none" strike="noStrike" dirty="0">
                <a:solidFill>
                  <a:srgbClr val="FF2F92"/>
                </a:solidFill>
                <a:effectLst/>
              </a:rPr>
              <a:t>Broken Tower</a:t>
            </a:r>
            <a:r>
              <a:rPr lang="en-GB" u="none" strike="noStrike" dirty="0">
                <a:solidFill>
                  <a:srgbClr val="000000"/>
                </a:solidFill>
                <a:effectLst/>
              </a:rPr>
              <a:t>” by Hart Crane</a:t>
            </a:r>
            <a:endParaRPr lang="en-US" dirty="0"/>
          </a:p>
        </p:txBody>
      </p:sp>
      <p:pic>
        <p:nvPicPr>
          <p:cNvPr id="4" name="Picture 3">
            <a:extLst>
              <a:ext uri="{FF2B5EF4-FFF2-40B4-BE49-F238E27FC236}">
                <a16:creationId xmlns:a16="http://schemas.microsoft.com/office/drawing/2014/main" id="{39EA6270-007F-BF69-305B-4FD33FBFC93F}"/>
              </a:ext>
            </a:extLst>
          </p:cNvPr>
          <p:cNvPicPr>
            <a:picLocks noChangeAspect="1"/>
          </p:cNvPicPr>
          <p:nvPr/>
        </p:nvPicPr>
        <p:blipFill>
          <a:blip r:embed="rId3"/>
          <a:stretch>
            <a:fillRect/>
          </a:stretch>
        </p:blipFill>
        <p:spPr>
          <a:xfrm>
            <a:off x="359204" y="4696691"/>
            <a:ext cx="4490991" cy="479334"/>
          </a:xfrm>
          <a:prstGeom prst="rect">
            <a:avLst/>
          </a:prstGeom>
        </p:spPr>
      </p:pic>
      <p:pic>
        <p:nvPicPr>
          <p:cNvPr id="5" name="Picture 8">
            <a:extLst>
              <a:ext uri="{FF2B5EF4-FFF2-40B4-BE49-F238E27FC236}">
                <a16:creationId xmlns:a16="http://schemas.microsoft.com/office/drawing/2014/main" id="{4C1D97CA-701E-5099-534C-9D4CC39502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0195" y="4234426"/>
            <a:ext cx="1403864" cy="140386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F5B3551-3097-4BF2-4B03-6FD857E14B8C}"/>
              </a:ext>
            </a:extLst>
          </p:cNvPr>
          <p:cNvSpPr txBox="1"/>
          <p:nvPr/>
        </p:nvSpPr>
        <p:spPr>
          <a:xfrm>
            <a:off x="6254059" y="4437961"/>
            <a:ext cx="5434057" cy="1477328"/>
          </a:xfrm>
          <a:prstGeom prst="rect">
            <a:avLst/>
          </a:prstGeom>
          <a:noFill/>
          <a:ln>
            <a:solidFill>
              <a:srgbClr val="FF2F92"/>
            </a:solidFill>
            <a:prstDash val="sysDash"/>
          </a:ln>
        </p:spPr>
        <p:txBody>
          <a:bodyPr wrap="square" rtlCol="0">
            <a:spAutoFit/>
          </a:bodyPr>
          <a:lstStyle/>
          <a:p>
            <a:pPr marL="285750" indent="-285750">
              <a:buFont typeface="Wingdings" pitchFamily="2" charset="2"/>
              <a:buChar char="Ø"/>
            </a:pPr>
            <a:r>
              <a:rPr lang="en-US">
                <a:latin typeface="Avenir Next" panose="020B0503020202020204" pitchFamily="34" charset="0"/>
              </a:rPr>
              <a:t>What does the title of the poem imply?</a:t>
            </a:r>
          </a:p>
          <a:p>
            <a:pPr marL="285750" indent="-285750">
              <a:buFont typeface="Wingdings" pitchFamily="2" charset="2"/>
              <a:buChar char="Ø"/>
            </a:pPr>
            <a:r>
              <a:rPr lang="en-US">
                <a:latin typeface="Avenir Next" panose="020B0503020202020204" pitchFamily="34" charset="0"/>
              </a:rPr>
              <a:t>What do you think this epigraph means?</a:t>
            </a:r>
          </a:p>
          <a:p>
            <a:pPr marL="285750" indent="-285750">
              <a:buFont typeface="Wingdings" pitchFamily="2" charset="2"/>
              <a:buChar char="Ø"/>
            </a:pPr>
            <a:r>
              <a:rPr lang="en-US">
                <a:latin typeface="Avenir Next" panose="020B0503020202020204" pitchFamily="34" charset="0"/>
              </a:rPr>
              <a:t>What is the significance of the words in pink?</a:t>
            </a:r>
          </a:p>
          <a:p>
            <a:pPr marL="285750" indent="-285750">
              <a:buFont typeface="Wingdings" pitchFamily="2" charset="2"/>
              <a:buChar char="Ø"/>
            </a:pPr>
            <a:r>
              <a:rPr lang="en-US">
                <a:latin typeface="Avenir Next" panose="020B0503020202020204" pitchFamily="34" charset="0"/>
              </a:rPr>
              <a:t>From what you know of the play so far, why do you think Williams chose this as his epigraph?</a:t>
            </a:r>
          </a:p>
        </p:txBody>
      </p:sp>
      <p:sp>
        <p:nvSpPr>
          <p:cNvPr id="7" name="Rounded Rectangular Callout 6">
            <a:extLst>
              <a:ext uri="{FF2B5EF4-FFF2-40B4-BE49-F238E27FC236}">
                <a16:creationId xmlns:a16="http://schemas.microsoft.com/office/drawing/2014/main" id="{36B74271-C03A-F5AC-173C-0655A749287D}"/>
              </a:ext>
            </a:extLst>
          </p:cNvPr>
          <p:cNvSpPr/>
          <p:nvPr/>
        </p:nvSpPr>
        <p:spPr>
          <a:xfrm>
            <a:off x="192949" y="316922"/>
            <a:ext cx="2196960" cy="1059873"/>
          </a:xfrm>
          <a:prstGeom prst="wedgeRoundRectCallout">
            <a:avLst>
              <a:gd name="adj1" fmla="val -22725"/>
              <a:gd name="adj2" fmla="val 91912"/>
              <a:gd name="adj3" fmla="val 16667"/>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Calibri Light" panose="020F0302020204030204" pitchFamily="34" charset="0"/>
                <a:cs typeface="Calibri Light" panose="020F0302020204030204" pitchFamily="34" charset="0"/>
              </a:rPr>
              <a:t>What is an epigraph?</a:t>
            </a:r>
          </a:p>
          <a:p>
            <a:pPr algn="ctr"/>
            <a:r>
              <a:rPr lang="en-GB" sz="1050" i="1" dirty="0">
                <a:solidFill>
                  <a:schemeClr val="tx1"/>
                </a:solidFill>
                <a:latin typeface="Calibri Light" panose="020F0302020204030204" pitchFamily="34" charset="0"/>
                <a:cs typeface="Calibri Light" panose="020F0302020204030204" pitchFamily="34" charset="0"/>
              </a:rPr>
              <a:t>A</a:t>
            </a:r>
            <a:r>
              <a:rPr lang="en-GB" sz="1050" i="1" u="none" strike="noStrike" dirty="0">
                <a:solidFill>
                  <a:schemeClr val="tx1"/>
                </a:solidFill>
                <a:effectLst/>
                <a:latin typeface="Calibri Light" panose="020F0302020204030204" pitchFamily="34" charset="0"/>
                <a:cs typeface="Calibri Light" panose="020F0302020204030204" pitchFamily="34" charset="0"/>
              </a:rPr>
              <a:t> short quotation or saying at the beginning of a book or chapter, intended to suggest its theme.</a:t>
            </a:r>
            <a:endParaRPr lang="en-US" sz="1050" i="1" dirty="0">
              <a:solidFill>
                <a:schemeClr val="tx1"/>
              </a:solidFill>
              <a:latin typeface="Calibri Light" panose="020F0302020204030204" pitchFamily="34" charset="0"/>
              <a:cs typeface="Calibri Light" panose="020F0302020204030204" pitchFamily="34" charset="0"/>
            </a:endParaRPr>
          </a:p>
        </p:txBody>
      </p:sp>
      <p:pic>
        <p:nvPicPr>
          <p:cNvPr id="8" name="Picture 7" descr="A person in a suit and tie&#10;&#10;Description automatically generated">
            <a:extLst>
              <a:ext uri="{FF2B5EF4-FFF2-40B4-BE49-F238E27FC236}">
                <a16:creationId xmlns:a16="http://schemas.microsoft.com/office/drawing/2014/main" id="{0CDBB278-745A-C53A-BF72-521BC7D59A8F}"/>
              </a:ext>
            </a:extLst>
          </p:cNvPr>
          <p:cNvPicPr>
            <a:picLocks noChangeAspect="1"/>
          </p:cNvPicPr>
          <p:nvPr/>
        </p:nvPicPr>
        <p:blipFill>
          <a:blip r:embed="rId5"/>
          <a:stretch>
            <a:fillRect/>
          </a:stretch>
        </p:blipFill>
        <p:spPr>
          <a:xfrm>
            <a:off x="192949" y="1915721"/>
            <a:ext cx="1338195" cy="1198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Cloud 8">
            <a:extLst>
              <a:ext uri="{FF2B5EF4-FFF2-40B4-BE49-F238E27FC236}">
                <a16:creationId xmlns:a16="http://schemas.microsoft.com/office/drawing/2014/main" id="{662519D5-7046-5642-002D-91EBCE17D304}"/>
              </a:ext>
            </a:extLst>
          </p:cNvPr>
          <p:cNvSpPr/>
          <p:nvPr/>
        </p:nvSpPr>
        <p:spPr>
          <a:xfrm>
            <a:off x="1531144" y="5465618"/>
            <a:ext cx="2209583" cy="1184564"/>
          </a:xfrm>
          <a:prstGeom prst="cloud">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600">
                <a:latin typeface="Avenir Next" panose="020B0503020202020204" pitchFamily="34" charset="0"/>
              </a:rPr>
              <a:t>Make notes in your booklets</a:t>
            </a:r>
          </a:p>
        </p:txBody>
      </p:sp>
      <p:grpSp>
        <p:nvGrpSpPr>
          <p:cNvPr id="10" name="Group 9">
            <a:extLst>
              <a:ext uri="{FF2B5EF4-FFF2-40B4-BE49-F238E27FC236}">
                <a16:creationId xmlns:a16="http://schemas.microsoft.com/office/drawing/2014/main" id="{259825A4-7409-20F8-B2C0-5E4098E255FD}"/>
              </a:ext>
            </a:extLst>
          </p:cNvPr>
          <p:cNvGrpSpPr/>
          <p:nvPr/>
        </p:nvGrpSpPr>
        <p:grpSpPr>
          <a:xfrm>
            <a:off x="10902601" y="942711"/>
            <a:ext cx="1078062" cy="1892734"/>
            <a:chOff x="11319092" y="-57667"/>
            <a:chExt cx="1078062" cy="1892734"/>
          </a:xfrm>
        </p:grpSpPr>
        <p:pic>
          <p:nvPicPr>
            <p:cNvPr id="11" name="Picture 10">
              <a:extLst>
                <a:ext uri="{FF2B5EF4-FFF2-40B4-BE49-F238E27FC236}">
                  <a16:creationId xmlns:a16="http://schemas.microsoft.com/office/drawing/2014/main" id="{C5AF6774-7A62-EEEC-FBB3-E1281B3C17B5}"/>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12" name="TextBox 11">
              <a:extLst>
                <a:ext uri="{FF2B5EF4-FFF2-40B4-BE49-F238E27FC236}">
                  <a16:creationId xmlns:a16="http://schemas.microsoft.com/office/drawing/2014/main" id="{F18DDBD3-5066-5C29-14C5-5AC8C21BA205}"/>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a:latin typeface="The Hand Black" panose="03070502030502020204" pitchFamily="66" charset="0"/>
                </a:rPr>
                <a:t>Page 85 in the booklet</a:t>
              </a:r>
            </a:p>
          </p:txBody>
        </p:sp>
      </p:grpSp>
    </p:spTree>
    <p:extLst>
      <p:ext uri="{BB962C8B-B14F-4D97-AF65-F5344CB8AC3E}">
        <p14:creationId xmlns:p14="http://schemas.microsoft.com/office/powerpoint/2010/main" val="2614719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F7B69-448F-E21C-7C50-EC1B24123AB5}"/>
              </a:ext>
            </a:extLst>
          </p:cNvPr>
          <p:cNvSpPr>
            <a:spLocks noGrp="1"/>
          </p:cNvSpPr>
          <p:nvPr>
            <p:ph type="title"/>
          </p:nvPr>
        </p:nvSpPr>
        <p:spPr>
          <a:xfrm>
            <a:off x="750367" y="0"/>
            <a:ext cx="10691265" cy="633845"/>
          </a:xfrm>
        </p:spPr>
        <p:txBody>
          <a:bodyPr>
            <a:normAutofit fontScale="90000"/>
          </a:bodyPr>
          <a:lstStyle/>
          <a:p>
            <a:pPr algn="ctr"/>
            <a:r>
              <a:rPr lang="en-US"/>
              <a:t>More information</a:t>
            </a:r>
          </a:p>
        </p:txBody>
      </p:sp>
      <p:sp>
        <p:nvSpPr>
          <p:cNvPr id="3" name="Content Placeholder 2">
            <a:extLst>
              <a:ext uri="{FF2B5EF4-FFF2-40B4-BE49-F238E27FC236}">
                <a16:creationId xmlns:a16="http://schemas.microsoft.com/office/drawing/2014/main" id="{4AE366F9-1C03-9E26-BF03-87CC147B90AF}"/>
              </a:ext>
            </a:extLst>
          </p:cNvPr>
          <p:cNvSpPr>
            <a:spLocks noGrp="1"/>
          </p:cNvSpPr>
          <p:nvPr>
            <p:ph idx="1"/>
          </p:nvPr>
        </p:nvSpPr>
        <p:spPr>
          <a:xfrm>
            <a:off x="253825" y="1212471"/>
            <a:ext cx="6198929" cy="2039883"/>
          </a:xfrm>
          <a:ln>
            <a:solidFill>
              <a:srgbClr val="FF2F92"/>
            </a:solidFill>
          </a:ln>
        </p:spPr>
        <p:txBody>
          <a:bodyPr/>
          <a:lstStyle/>
          <a:p>
            <a:pPr marL="0" indent="0">
              <a:buNone/>
            </a:pPr>
            <a:r>
              <a:rPr lang="en-GB" u="none" strike="noStrike">
                <a:solidFill>
                  <a:srgbClr val="000000"/>
                </a:solidFill>
                <a:effectLst/>
              </a:rPr>
              <a:t>And so it was I entered the </a:t>
            </a:r>
            <a:r>
              <a:rPr lang="en-GB" u="none" strike="noStrike">
                <a:solidFill>
                  <a:srgbClr val="FF2F92"/>
                </a:solidFill>
                <a:effectLst/>
              </a:rPr>
              <a:t>broken world</a:t>
            </a:r>
            <a:br>
              <a:rPr lang="en-GB" u="none" strike="noStrike">
                <a:solidFill>
                  <a:srgbClr val="000000"/>
                </a:solidFill>
                <a:effectLst/>
              </a:rPr>
            </a:br>
            <a:r>
              <a:rPr lang="en-GB" u="none" strike="noStrike">
                <a:solidFill>
                  <a:srgbClr val="000000"/>
                </a:solidFill>
                <a:effectLst/>
              </a:rPr>
              <a:t>To trace the visionary </a:t>
            </a:r>
            <a:r>
              <a:rPr lang="en-GB" u="none" strike="noStrike">
                <a:solidFill>
                  <a:srgbClr val="FF2F92"/>
                </a:solidFill>
                <a:effectLst/>
              </a:rPr>
              <a:t>company of love</a:t>
            </a:r>
            <a:r>
              <a:rPr lang="en-GB" u="none" strike="noStrike">
                <a:solidFill>
                  <a:srgbClr val="000000"/>
                </a:solidFill>
                <a:effectLst/>
              </a:rPr>
              <a:t>, its voice</a:t>
            </a:r>
            <a:br>
              <a:rPr lang="en-GB" u="none" strike="noStrike">
                <a:solidFill>
                  <a:srgbClr val="000000"/>
                </a:solidFill>
                <a:effectLst/>
              </a:rPr>
            </a:br>
            <a:r>
              <a:rPr lang="en-GB" u="none" strike="noStrike">
                <a:solidFill>
                  <a:srgbClr val="000000"/>
                </a:solidFill>
                <a:effectLst/>
              </a:rPr>
              <a:t>An instant in the wind (I know not whither hurled)</a:t>
            </a:r>
            <a:br>
              <a:rPr lang="en-GB" u="none" strike="noStrike">
                <a:solidFill>
                  <a:srgbClr val="000000"/>
                </a:solidFill>
                <a:effectLst/>
              </a:rPr>
            </a:br>
            <a:r>
              <a:rPr lang="en-GB" u="none" strike="noStrike">
                <a:solidFill>
                  <a:srgbClr val="000000"/>
                </a:solidFill>
                <a:effectLst/>
              </a:rPr>
              <a:t>But not for long to hold each </a:t>
            </a:r>
            <a:r>
              <a:rPr lang="en-GB" u="none" strike="noStrike">
                <a:solidFill>
                  <a:srgbClr val="FF2F92"/>
                </a:solidFill>
                <a:effectLst/>
              </a:rPr>
              <a:t>desperate choice</a:t>
            </a:r>
            <a:r>
              <a:rPr lang="en-GB" u="none" strike="noStrike">
                <a:solidFill>
                  <a:srgbClr val="000000"/>
                </a:solidFill>
                <a:effectLst/>
              </a:rPr>
              <a:t>.</a:t>
            </a:r>
            <a:br>
              <a:rPr lang="en-GB"/>
            </a:br>
            <a:r>
              <a:rPr lang="en-GB" u="none" strike="noStrike">
                <a:solidFill>
                  <a:srgbClr val="000000"/>
                </a:solidFill>
                <a:effectLst/>
              </a:rPr>
              <a:t>– “The </a:t>
            </a:r>
            <a:r>
              <a:rPr lang="en-GB" u="none" strike="noStrike">
                <a:solidFill>
                  <a:srgbClr val="FF2F92"/>
                </a:solidFill>
                <a:effectLst/>
              </a:rPr>
              <a:t>Broken Tower</a:t>
            </a:r>
            <a:r>
              <a:rPr lang="en-GB" u="none" strike="noStrike">
                <a:solidFill>
                  <a:srgbClr val="000000"/>
                </a:solidFill>
                <a:effectLst/>
              </a:rPr>
              <a:t>” by Hart Crane</a:t>
            </a:r>
            <a:endParaRPr lang="en-US"/>
          </a:p>
        </p:txBody>
      </p:sp>
      <p:sp>
        <p:nvSpPr>
          <p:cNvPr id="6" name="TextBox 5">
            <a:extLst>
              <a:ext uri="{FF2B5EF4-FFF2-40B4-BE49-F238E27FC236}">
                <a16:creationId xmlns:a16="http://schemas.microsoft.com/office/drawing/2014/main" id="{BF5B3551-3097-4BF2-4B03-6FD857E14B8C}"/>
              </a:ext>
            </a:extLst>
          </p:cNvPr>
          <p:cNvSpPr txBox="1"/>
          <p:nvPr/>
        </p:nvSpPr>
        <p:spPr>
          <a:xfrm>
            <a:off x="7200900" y="1212471"/>
            <a:ext cx="4341743" cy="2308324"/>
          </a:xfrm>
          <a:prstGeom prst="rect">
            <a:avLst/>
          </a:prstGeom>
          <a:noFill/>
          <a:ln>
            <a:solidFill>
              <a:srgbClr val="FF2F92"/>
            </a:solidFill>
            <a:prstDash val="sysDash"/>
          </a:ln>
        </p:spPr>
        <p:txBody>
          <a:bodyPr wrap="square" rtlCol="0">
            <a:spAutoFit/>
          </a:bodyPr>
          <a:lstStyle/>
          <a:p>
            <a:pPr marL="285750" indent="-285750">
              <a:buFont typeface="Wingdings" pitchFamily="2" charset="2"/>
              <a:buChar char="Ø"/>
            </a:pPr>
            <a:r>
              <a:rPr lang="en-US">
                <a:latin typeface="Calibri Light" panose="020F0302020204030204" pitchFamily="34" charset="0"/>
                <a:cs typeface="Calibri Light" panose="020F0302020204030204" pitchFamily="34" charset="0"/>
              </a:rPr>
              <a:t>This is from a 5 stanza poem </a:t>
            </a:r>
            <a:r>
              <a:rPr lang="en-GB" u="none" strike="noStrike">
                <a:solidFill>
                  <a:srgbClr val="161616"/>
                </a:solidFill>
                <a:effectLst/>
                <a:latin typeface="Calibri Light" panose="020F0302020204030204" pitchFamily="34" charset="0"/>
                <a:cs typeface="Calibri Light" panose="020F0302020204030204" pitchFamily="34" charset="0"/>
              </a:rPr>
              <a:t>written in January of 1932.</a:t>
            </a:r>
          </a:p>
          <a:p>
            <a:pPr marL="285750" indent="-285750">
              <a:buFont typeface="Wingdings" pitchFamily="2" charset="2"/>
              <a:buChar char="Ø"/>
            </a:pPr>
            <a:r>
              <a:rPr lang="en-GB" u="none" strike="noStrike">
                <a:solidFill>
                  <a:srgbClr val="001A36"/>
                </a:solidFill>
                <a:effectLst/>
                <a:latin typeface="Calibri Light" panose="020F0302020204030204" pitchFamily="34" charset="0"/>
                <a:cs typeface="Calibri Light" panose="020F0302020204030204" pitchFamily="34" charset="0"/>
              </a:rPr>
              <a:t>The poem describes one speaker’s transcendent quest to attain some measure of success and the frustrations he faces along the way. </a:t>
            </a:r>
            <a:endParaRPr lang="en-GB" u="none" strike="noStrike">
              <a:solidFill>
                <a:srgbClr val="161616"/>
              </a:solidFill>
              <a:effectLst/>
              <a:latin typeface="Calibri Light" panose="020F0302020204030204" pitchFamily="34" charset="0"/>
              <a:cs typeface="Calibri Light" panose="020F0302020204030204" pitchFamily="34" charset="0"/>
            </a:endParaRPr>
          </a:p>
          <a:p>
            <a:pPr marL="285750" indent="-285750">
              <a:buFont typeface="Wingdings" pitchFamily="2" charset="2"/>
              <a:buChar char="Ø"/>
            </a:pPr>
            <a:r>
              <a:rPr lang="en-GB">
                <a:solidFill>
                  <a:srgbClr val="161616"/>
                </a:solidFill>
                <a:latin typeface="Calibri Light" panose="020F0302020204030204" pitchFamily="34" charset="0"/>
                <a:cs typeface="Calibri Light" panose="020F0302020204030204" pitchFamily="34" charset="0"/>
              </a:rPr>
              <a:t>Tennessee Williams felt an affinity with the poet Hart Crane.</a:t>
            </a:r>
            <a:endParaRPr lang="en-US">
              <a:latin typeface="Calibri Light" panose="020F0302020204030204" pitchFamily="34" charset="0"/>
              <a:cs typeface="Calibri Light" panose="020F0302020204030204" pitchFamily="34" charset="0"/>
            </a:endParaRPr>
          </a:p>
        </p:txBody>
      </p:sp>
      <p:sp>
        <p:nvSpPr>
          <p:cNvPr id="9" name="Cloud 8">
            <a:extLst>
              <a:ext uri="{FF2B5EF4-FFF2-40B4-BE49-F238E27FC236}">
                <a16:creationId xmlns:a16="http://schemas.microsoft.com/office/drawing/2014/main" id="{C20505E0-8BB2-0F9B-3B99-78B32D87CF05}"/>
              </a:ext>
            </a:extLst>
          </p:cNvPr>
          <p:cNvSpPr/>
          <p:nvPr/>
        </p:nvSpPr>
        <p:spPr>
          <a:xfrm>
            <a:off x="5167961" y="5047379"/>
            <a:ext cx="2209583" cy="1184564"/>
          </a:xfrm>
          <a:prstGeom prst="cloud">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600">
                <a:latin typeface="Avenir Next" panose="020B0503020202020204" pitchFamily="34" charset="0"/>
              </a:rPr>
              <a:t>Add to the notes in your booklets</a:t>
            </a:r>
          </a:p>
        </p:txBody>
      </p:sp>
      <p:sp>
        <p:nvSpPr>
          <p:cNvPr id="11" name="TextBox 10">
            <a:extLst>
              <a:ext uri="{FF2B5EF4-FFF2-40B4-BE49-F238E27FC236}">
                <a16:creationId xmlns:a16="http://schemas.microsoft.com/office/drawing/2014/main" id="{C47F39A8-F1E8-D66B-C4FA-AC65E8BEC986}"/>
              </a:ext>
            </a:extLst>
          </p:cNvPr>
          <p:cNvSpPr txBox="1"/>
          <p:nvPr/>
        </p:nvSpPr>
        <p:spPr>
          <a:xfrm>
            <a:off x="1278082" y="4099421"/>
            <a:ext cx="9787166" cy="369332"/>
          </a:xfrm>
          <a:prstGeom prst="rect">
            <a:avLst/>
          </a:prstGeom>
          <a:noFill/>
          <a:ln>
            <a:solidFill>
              <a:srgbClr val="FF2F92"/>
            </a:solidFill>
            <a:prstDash val="lgDashDot"/>
          </a:ln>
        </p:spPr>
        <p:txBody>
          <a:bodyPr wrap="none" rtlCol="0">
            <a:spAutoFit/>
          </a:bodyPr>
          <a:lstStyle/>
          <a:p>
            <a:r>
              <a:rPr lang="en-US">
                <a:latin typeface="Avenir Next" panose="020B0503020202020204" pitchFamily="34" charset="0"/>
              </a:rPr>
              <a:t>Watch the </a:t>
            </a:r>
            <a:r>
              <a:rPr lang="en-US">
                <a:latin typeface="Avenir Next" panose="020B0503020202020204" pitchFamily="34" charset="0"/>
                <a:hlinkClick r:id="rId3"/>
              </a:rPr>
              <a:t>clip</a:t>
            </a:r>
            <a:r>
              <a:rPr lang="en-US">
                <a:latin typeface="Avenir Next" panose="020B0503020202020204" pitchFamily="34" charset="0"/>
              </a:rPr>
              <a:t> and add to your notes. What does Tennessee Williams say about Hart Crane?</a:t>
            </a:r>
          </a:p>
        </p:txBody>
      </p:sp>
    </p:spTree>
    <p:extLst>
      <p:ext uri="{BB962C8B-B14F-4D97-AF65-F5344CB8AC3E}">
        <p14:creationId xmlns:p14="http://schemas.microsoft.com/office/powerpoint/2010/main" val="10141257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6F2A0-37E5-3384-2A6F-F5C40B16B19B}"/>
              </a:ext>
            </a:extLst>
          </p:cNvPr>
          <p:cNvSpPr>
            <a:spLocks noGrp="1"/>
          </p:cNvSpPr>
          <p:nvPr>
            <p:ph type="title"/>
          </p:nvPr>
        </p:nvSpPr>
        <p:spPr>
          <a:xfrm>
            <a:off x="700635" y="0"/>
            <a:ext cx="10691265" cy="730059"/>
          </a:xfrm>
        </p:spPr>
        <p:txBody>
          <a:bodyPr/>
          <a:lstStyle/>
          <a:p>
            <a:pPr algn="ctr"/>
            <a:r>
              <a:rPr lang="en-US"/>
              <a:t>Let’s look at form: </a:t>
            </a:r>
            <a:r>
              <a:rPr lang="en-US">
                <a:solidFill>
                  <a:srgbClr val="FF2F92"/>
                </a:solidFill>
              </a:rPr>
              <a:t>stage directions</a:t>
            </a:r>
          </a:p>
        </p:txBody>
      </p:sp>
      <p:sp>
        <p:nvSpPr>
          <p:cNvPr id="3" name="Content Placeholder 2">
            <a:extLst>
              <a:ext uri="{FF2B5EF4-FFF2-40B4-BE49-F238E27FC236}">
                <a16:creationId xmlns:a16="http://schemas.microsoft.com/office/drawing/2014/main" id="{8A8FCD60-8796-832B-F63C-322F4014EE28}"/>
              </a:ext>
            </a:extLst>
          </p:cNvPr>
          <p:cNvSpPr>
            <a:spLocks noGrp="1"/>
          </p:cNvSpPr>
          <p:nvPr>
            <p:ph idx="1"/>
          </p:nvPr>
        </p:nvSpPr>
        <p:spPr>
          <a:xfrm>
            <a:off x="750367" y="1763189"/>
            <a:ext cx="10691265" cy="3636088"/>
          </a:xfrm>
          <a:ln>
            <a:solidFill>
              <a:srgbClr val="FF2F92"/>
            </a:solidFill>
          </a:ln>
        </p:spPr>
        <p:txBody>
          <a:bodyPr/>
          <a:lstStyle/>
          <a:p>
            <a:pPr marL="0" indent="0">
              <a:buNone/>
            </a:pPr>
            <a:r>
              <a:rPr lang="en-US"/>
              <a:t>Stage directions are important to a play as they give information about setting, staging and characters. </a:t>
            </a:r>
            <a:r>
              <a:rPr lang="en-GB" u="none" strike="noStrike">
                <a:solidFill>
                  <a:srgbClr val="282828"/>
                </a:solidFill>
                <a:effectLst/>
              </a:rPr>
              <a:t>They may describe how the character behaves physically or mentally and are often used by the playwright to guide the play's emotional tone. Some scripts also contain notations on lighting, music, and sound effects. Stage directions are the playwright's chance to shape physical and emotional space as well as to give direction to the actors.</a:t>
            </a:r>
          </a:p>
          <a:p>
            <a:pPr marL="0" indent="0">
              <a:buNone/>
            </a:pPr>
            <a:endParaRPr lang="en-GB">
              <a:solidFill>
                <a:srgbClr val="282828"/>
              </a:solidFill>
            </a:endParaRPr>
          </a:p>
          <a:p>
            <a:pPr marL="0" indent="0">
              <a:buNone/>
            </a:pPr>
            <a:r>
              <a:rPr lang="en-GB">
                <a:solidFill>
                  <a:srgbClr val="282828"/>
                </a:solidFill>
              </a:rPr>
              <a:t>Williams’ use of stage directions is very interesting as they are incredibly detailed and he uses a lot of imagery. His description is lyrical and poetic and works very well for those reading the play rather than watching.</a:t>
            </a:r>
            <a:endParaRPr lang="en-US"/>
          </a:p>
        </p:txBody>
      </p:sp>
      <p:pic>
        <p:nvPicPr>
          <p:cNvPr id="4" name="Picture 3">
            <a:extLst>
              <a:ext uri="{FF2B5EF4-FFF2-40B4-BE49-F238E27FC236}">
                <a16:creationId xmlns:a16="http://schemas.microsoft.com/office/drawing/2014/main" id="{93D92696-650E-F2EE-8FBC-BCDF7B826685}"/>
              </a:ext>
            </a:extLst>
          </p:cNvPr>
          <p:cNvPicPr>
            <a:picLocks noChangeAspect="1"/>
          </p:cNvPicPr>
          <p:nvPr/>
        </p:nvPicPr>
        <p:blipFill>
          <a:blip r:embed="rId3"/>
          <a:stretch>
            <a:fillRect/>
          </a:stretch>
        </p:blipFill>
        <p:spPr>
          <a:xfrm>
            <a:off x="227445" y="833874"/>
            <a:ext cx="2692400" cy="825500"/>
          </a:xfrm>
          <a:prstGeom prst="rect">
            <a:avLst/>
          </a:prstGeom>
        </p:spPr>
      </p:pic>
    </p:spTree>
    <p:extLst>
      <p:ext uri="{BB962C8B-B14F-4D97-AF65-F5344CB8AC3E}">
        <p14:creationId xmlns:p14="http://schemas.microsoft.com/office/powerpoint/2010/main" val="3982321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DC3B0E8-E11F-07AD-3AF0-6A5CAFD14212}"/>
              </a:ext>
            </a:extLst>
          </p:cNvPr>
          <p:cNvPicPr>
            <a:picLocks noChangeAspect="1"/>
          </p:cNvPicPr>
          <p:nvPr/>
        </p:nvPicPr>
        <p:blipFill>
          <a:blip r:embed="rId3"/>
          <a:stretch>
            <a:fillRect/>
          </a:stretch>
        </p:blipFill>
        <p:spPr>
          <a:xfrm>
            <a:off x="7592412" y="976745"/>
            <a:ext cx="3670040" cy="52889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itle 1">
            <a:extLst>
              <a:ext uri="{FF2B5EF4-FFF2-40B4-BE49-F238E27FC236}">
                <a16:creationId xmlns:a16="http://schemas.microsoft.com/office/drawing/2014/main" id="{A28FA14F-1A7F-4B96-2A60-AE52E107987E}"/>
              </a:ext>
            </a:extLst>
          </p:cNvPr>
          <p:cNvSpPr>
            <a:spLocks noGrp="1"/>
          </p:cNvSpPr>
          <p:nvPr>
            <p:ph type="title"/>
          </p:nvPr>
        </p:nvSpPr>
        <p:spPr>
          <a:xfrm>
            <a:off x="700635" y="0"/>
            <a:ext cx="10691265" cy="730059"/>
          </a:xfrm>
        </p:spPr>
        <p:txBody>
          <a:bodyPr/>
          <a:lstStyle/>
          <a:p>
            <a:pPr algn="ctr"/>
            <a:r>
              <a:rPr lang="en-US"/>
              <a:t>Let’s look at form: </a:t>
            </a:r>
            <a:r>
              <a:rPr lang="en-US">
                <a:solidFill>
                  <a:srgbClr val="FF2F92"/>
                </a:solidFill>
              </a:rPr>
              <a:t>stage directions</a:t>
            </a:r>
          </a:p>
        </p:txBody>
      </p:sp>
      <p:sp>
        <p:nvSpPr>
          <p:cNvPr id="6" name="TextBox 5">
            <a:extLst>
              <a:ext uri="{FF2B5EF4-FFF2-40B4-BE49-F238E27FC236}">
                <a16:creationId xmlns:a16="http://schemas.microsoft.com/office/drawing/2014/main" id="{9F56BFD3-78CD-B2F8-A3A6-C7DC718DD299}"/>
              </a:ext>
            </a:extLst>
          </p:cNvPr>
          <p:cNvSpPr txBox="1"/>
          <p:nvPr/>
        </p:nvSpPr>
        <p:spPr>
          <a:xfrm>
            <a:off x="1394825" y="3961566"/>
            <a:ext cx="4852555" cy="1477328"/>
          </a:xfrm>
          <a:prstGeom prst="rect">
            <a:avLst/>
          </a:prstGeom>
          <a:noFill/>
          <a:ln>
            <a:solidFill>
              <a:srgbClr val="FF2F92"/>
            </a:solidFill>
          </a:ln>
        </p:spPr>
        <p:txBody>
          <a:bodyPr wrap="square" rtlCol="0">
            <a:spAutoFit/>
          </a:bodyPr>
          <a:lstStyle/>
          <a:p>
            <a:r>
              <a:rPr lang="en-US">
                <a:latin typeface="Avenir Next" panose="020B0503020202020204" pitchFamily="34" charset="0"/>
              </a:rPr>
              <a:t>Task: Read through the stage directions in groups of 3.</a:t>
            </a:r>
          </a:p>
          <a:p>
            <a:endParaRPr lang="en-US">
              <a:latin typeface="Avenir Next" panose="020B0503020202020204" pitchFamily="34" charset="0"/>
            </a:endParaRPr>
          </a:p>
          <a:p>
            <a:r>
              <a:rPr lang="en-US">
                <a:latin typeface="Avenir Next" panose="020B0503020202020204" pitchFamily="34" charset="0"/>
              </a:rPr>
              <a:t>Make a list of what is described. e.g.</a:t>
            </a:r>
          </a:p>
          <a:p>
            <a:pPr marL="342900" indent="-342900">
              <a:buFont typeface="+mj-lt"/>
              <a:buAutoNum type="arabicPeriod"/>
            </a:pPr>
            <a:r>
              <a:rPr lang="en-US">
                <a:latin typeface="Avenir Next" panose="020B0503020202020204" pitchFamily="34" charset="0"/>
              </a:rPr>
              <a:t>a two story building named Elysian Field</a:t>
            </a:r>
          </a:p>
        </p:txBody>
      </p:sp>
      <p:grpSp>
        <p:nvGrpSpPr>
          <p:cNvPr id="7" name="Group 6">
            <a:extLst>
              <a:ext uri="{FF2B5EF4-FFF2-40B4-BE49-F238E27FC236}">
                <a16:creationId xmlns:a16="http://schemas.microsoft.com/office/drawing/2014/main" id="{9D1AB501-3ED8-BCB5-23AF-9B744C53BC42}"/>
              </a:ext>
            </a:extLst>
          </p:cNvPr>
          <p:cNvGrpSpPr/>
          <p:nvPr/>
        </p:nvGrpSpPr>
        <p:grpSpPr>
          <a:xfrm>
            <a:off x="10906120" y="4877752"/>
            <a:ext cx="1078062" cy="1892734"/>
            <a:chOff x="11319092" y="-57667"/>
            <a:chExt cx="1078062" cy="1892734"/>
          </a:xfrm>
        </p:grpSpPr>
        <p:pic>
          <p:nvPicPr>
            <p:cNvPr id="8" name="Picture 7">
              <a:extLst>
                <a:ext uri="{FF2B5EF4-FFF2-40B4-BE49-F238E27FC236}">
                  <a16:creationId xmlns:a16="http://schemas.microsoft.com/office/drawing/2014/main" id="{CB1C356D-AD78-1986-ABDE-F12DCE8F829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9" name="TextBox 8">
              <a:extLst>
                <a:ext uri="{FF2B5EF4-FFF2-40B4-BE49-F238E27FC236}">
                  <a16:creationId xmlns:a16="http://schemas.microsoft.com/office/drawing/2014/main" id="{3FEF1988-BEF7-E359-1DDE-12117992240D}"/>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a:latin typeface="The Hand Black" panose="03070502030502020204" pitchFamily="66" charset="0"/>
                </a:rPr>
                <a:t>Page 86 in the booklet</a:t>
              </a:r>
            </a:p>
          </p:txBody>
        </p:sp>
      </p:grpSp>
      <p:pic>
        <p:nvPicPr>
          <p:cNvPr id="10" name="Graphic 9" descr="Stopwatch">
            <a:extLst>
              <a:ext uri="{FF2B5EF4-FFF2-40B4-BE49-F238E27FC236}">
                <a16:creationId xmlns:a16="http://schemas.microsoft.com/office/drawing/2014/main" id="{E6CEB118-112A-4D38-44B3-7AEF35566A3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2722" y="5969795"/>
            <a:ext cx="591846" cy="591846"/>
          </a:xfrm>
          <a:prstGeom prst="rect">
            <a:avLst/>
          </a:prstGeom>
        </p:spPr>
      </p:pic>
      <p:sp>
        <p:nvSpPr>
          <p:cNvPr id="11" name="TextBox 10">
            <a:extLst>
              <a:ext uri="{FF2B5EF4-FFF2-40B4-BE49-F238E27FC236}">
                <a16:creationId xmlns:a16="http://schemas.microsoft.com/office/drawing/2014/main" id="{A6E08460-EA19-CFC6-9418-4EFF5A6A9DEB}"/>
              </a:ext>
            </a:extLst>
          </p:cNvPr>
          <p:cNvSpPr txBox="1"/>
          <p:nvPr/>
        </p:nvSpPr>
        <p:spPr>
          <a:xfrm>
            <a:off x="0" y="6561641"/>
            <a:ext cx="798745" cy="27699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200">
                <a:latin typeface="Calibri Light" panose="020F0302020204030204" pitchFamily="34" charset="0"/>
                <a:cs typeface="Calibri Light" panose="020F0302020204030204" pitchFamily="34" charset="0"/>
              </a:rPr>
              <a:t>7 minutes</a:t>
            </a:r>
          </a:p>
        </p:txBody>
      </p:sp>
      <p:sp>
        <p:nvSpPr>
          <p:cNvPr id="18" name="TextBox 17">
            <a:extLst>
              <a:ext uri="{FF2B5EF4-FFF2-40B4-BE49-F238E27FC236}">
                <a16:creationId xmlns:a16="http://schemas.microsoft.com/office/drawing/2014/main" id="{EE0B8CF3-8C02-E4C0-3B67-2ACD911A8BEC}"/>
              </a:ext>
            </a:extLst>
          </p:cNvPr>
          <p:cNvSpPr txBox="1"/>
          <p:nvPr/>
        </p:nvSpPr>
        <p:spPr>
          <a:xfrm>
            <a:off x="142722" y="1515380"/>
            <a:ext cx="6104658" cy="206210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1600" u="none" strike="noStrike">
                <a:effectLst/>
                <a:latin typeface="Avenir Next" panose="020B0503020202020204" pitchFamily="34" charset="0"/>
              </a:rPr>
              <a:t>The </a:t>
            </a:r>
            <a:r>
              <a:rPr lang="en-GB" sz="1600" u="none" strike="noStrike">
                <a:solidFill>
                  <a:srgbClr val="FF2F92"/>
                </a:solidFill>
                <a:effectLst/>
                <a:latin typeface="Avenir Next" panose="020B0503020202020204" pitchFamily="34" charset="0"/>
              </a:rPr>
              <a:t>Elysian Fields </a:t>
            </a:r>
            <a:r>
              <a:rPr lang="en-GB" sz="1600" u="none" strike="noStrike">
                <a:effectLst/>
                <a:latin typeface="Avenir Next" panose="020B0503020202020204" pitchFamily="34" charset="0"/>
              </a:rPr>
              <a:t>meaning, also known as Elysium, is an area within the underworld in Greek Mythology where the souls of heroes and the most virtuous people reside. The Elysian Fields are the closest Ancient Greek equivalent to the more modern</a:t>
            </a:r>
            <a:r>
              <a:rPr lang="en-GB" sz="1600">
                <a:latin typeface="Avenir Next" panose="020B0503020202020204" pitchFamily="34" charset="0"/>
              </a:rPr>
              <a:t> </a:t>
            </a:r>
            <a:r>
              <a:rPr lang="en-GB" sz="1600" u="none" strike="noStrike">
                <a:effectLst/>
                <a:latin typeface="Avenir Next" panose="020B0503020202020204" pitchFamily="34" charset="0"/>
              </a:rPr>
              <a:t>concept of heaven.</a:t>
            </a:r>
          </a:p>
          <a:p>
            <a:endParaRPr lang="en-GB" sz="1600">
              <a:latin typeface="Avenir Next" panose="020B0503020202020204" pitchFamily="34" charset="0"/>
            </a:endParaRPr>
          </a:p>
          <a:p>
            <a:r>
              <a:rPr lang="en-GB" sz="1600">
                <a:solidFill>
                  <a:srgbClr val="FF2F92"/>
                </a:solidFill>
                <a:latin typeface="Avenir Next" panose="020B0503020202020204" pitchFamily="34" charset="0"/>
              </a:rPr>
              <a:t>Raffish</a:t>
            </a:r>
            <a:r>
              <a:rPr lang="en-GB" sz="1600">
                <a:latin typeface="Avenir Next" panose="020B0503020202020204" pitchFamily="34" charset="0"/>
              </a:rPr>
              <a:t> = </a:t>
            </a:r>
            <a:r>
              <a:rPr lang="en-GB" sz="1600" u="none" strike="noStrike">
                <a:solidFill>
                  <a:srgbClr val="202124"/>
                </a:solidFill>
                <a:effectLst/>
                <a:latin typeface="Avenir Next" panose="020B0503020202020204" pitchFamily="34" charset="0"/>
              </a:rPr>
              <a:t>unconventional and slightly disreputable, especially in an attractive way.</a:t>
            </a:r>
            <a:endParaRPr lang="en-US" sz="1600">
              <a:latin typeface="Avenir Next" panose="020B0503020202020204" pitchFamily="34" charset="0"/>
            </a:endParaRPr>
          </a:p>
        </p:txBody>
      </p:sp>
      <p:pic>
        <p:nvPicPr>
          <p:cNvPr id="16" name="Picture 15">
            <a:extLst>
              <a:ext uri="{FF2B5EF4-FFF2-40B4-BE49-F238E27FC236}">
                <a16:creationId xmlns:a16="http://schemas.microsoft.com/office/drawing/2014/main" id="{769D0D18-3D13-5B3D-4FED-32C1B2BD8E0C}"/>
              </a:ext>
            </a:extLst>
          </p:cNvPr>
          <p:cNvPicPr>
            <a:picLocks noChangeAspect="1"/>
          </p:cNvPicPr>
          <p:nvPr/>
        </p:nvPicPr>
        <p:blipFill>
          <a:blip r:embed="rId8"/>
          <a:stretch>
            <a:fillRect/>
          </a:stretch>
        </p:blipFill>
        <p:spPr>
          <a:xfrm>
            <a:off x="369315" y="759754"/>
            <a:ext cx="2692400" cy="825500"/>
          </a:xfrm>
          <a:prstGeom prst="rect">
            <a:avLst/>
          </a:prstGeom>
        </p:spPr>
      </p:pic>
    </p:spTree>
    <p:extLst>
      <p:ext uri="{BB962C8B-B14F-4D97-AF65-F5344CB8AC3E}">
        <p14:creationId xmlns:p14="http://schemas.microsoft.com/office/powerpoint/2010/main" val="201303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28FA14F-1A7F-4B96-2A60-AE52E107987E}"/>
              </a:ext>
            </a:extLst>
          </p:cNvPr>
          <p:cNvSpPr>
            <a:spLocks noGrp="1"/>
          </p:cNvSpPr>
          <p:nvPr>
            <p:ph type="title"/>
          </p:nvPr>
        </p:nvSpPr>
        <p:spPr>
          <a:xfrm>
            <a:off x="700635" y="0"/>
            <a:ext cx="10691265" cy="730059"/>
          </a:xfrm>
        </p:spPr>
        <p:txBody>
          <a:bodyPr/>
          <a:lstStyle/>
          <a:p>
            <a:pPr algn="ctr"/>
            <a:r>
              <a:rPr lang="en-US"/>
              <a:t>Let’s look at form: </a:t>
            </a:r>
            <a:r>
              <a:rPr lang="en-US">
                <a:solidFill>
                  <a:srgbClr val="FF2F92"/>
                </a:solidFill>
              </a:rPr>
              <a:t>stage directions</a:t>
            </a:r>
          </a:p>
        </p:txBody>
      </p:sp>
      <p:sp>
        <p:nvSpPr>
          <p:cNvPr id="6" name="TextBox 5">
            <a:extLst>
              <a:ext uri="{FF2B5EF4-FFF2-40B4-BE49-F238E27FC236}">
                <a16:creationId xmlns:a16="http://schemas.microsoft.com/office/drawing/2014/main" id="{9F56BFD3-78CD-B2F8-A3A6-C7DC718DD299}"/>
              </a:ext>
            </a:extLst>
          </p:cNvPr>
          <p:cNvSpPr txBox="1"/>
          <p:nvPr/>
        </p:nvSpPr>
        <p:spPr>
          <a:xfrm>
            <a:off x="700635" y="976745"/>
            <a:ext cx="4852555" cy="2031325"/>
          </a:xfrm>
          <a:prstGeom prst="rect">
            <a:avLst/>
          </a:prstGeom>
          <a:noFill/>
          <a:ln>
            <a:solidFill>
              <a:srgbClr val="FF2F92"/>
            </a:solidFill>
          </a:ln>
        </p:spPr>
        <p:txBody>
          <a:bodyPr wrap="square" rtlCol="0">
            <a:spAutoFit/>
          </a:bodyPr>
          <a:lstStyle/>
          <a:p>
            <a:r>
              <a:rPr lang="en-US">
                <a:latin typeface="Avenir Next" panose="020B0503020202020204" pitchFamily="34" charset="0"/>
              </a:rPr>
              <a:t>Watch the film versions and add to your notes on the stage directions.</a:t>
            </a:r>
          </a:p>
          <a:p>
            <a:endParaRPr lang="en-US">
              <a:latin typeface="Avenir Next" panose="020B0503020202020204" pitchFamily="34" charset="0"/>
            </a:endParaRPr>
          </a:p>
          <a:p>
            <a:r>
              <a:rPr lang="en-US">
                <a:latin typeface="Avenir Next" panose="020B0503020202020204" pitchFamily="34" charset="0"/>
              </a:rPr>
              <a:t>Think about what you see and hear.</a:t>
            </a:r>
          </a:p>
          <a:p>
            <a:endParaRPr lang="en-US">
              <a:latin typeface="Avenir Next" panose="020B0503020202020204" pitchFamily="34" charset="0"/>
            </a:endParaRPr>
          </a:p>
          <a:p>
            <a:r>
              <a:rPr lang="en-US">
                <a:latin typeface="Avenir Next" panose="020B0503020202020204" pitchFamily="34" charset="0"/>
              </a:rPr>
              <a:t>How is the setting presented?</a:t>
            </a:r>
          </a:p>
          <a:p>
            <a:r>
              <a:rPr lang="en-US">
                <a:latin typeface="Avenir Next" panose="020B0503020202020204" pitchFamily="34" charset="0"/>
              </a:rPr>
              <a:t>What is the effect of the music?</a:t>
            </a:r>
          </a:p>
        </p:txBody>
      </p:sp>
      <p:pic>
        <p:nvPicPr>
          <p:cNvPr id="4" name="Picture 3">
            <a:extLst>
              <a:ext uri="{FF2B5EF4-FFF2-40B4-BE49-F238E27FC236}">
                <a16:creationId xmlns:a16="http://schemas.microsoft.com/office/drawing/2014/main" id="{1DC3B0E8-E11F-07AD-3AF0-6A5CAFD14212}"/>
              </a:ext>
            </a:extLst>
          </p:cNvPr>
          <p:cNvPicPr>
            <a:picLocks noChangeAspect="1"/>
          </p:cNvPicPr>
          <p:nvPr/>
        </p:nvPicPr>
        <p:blipFill>
          <a:blip r:embed="rId5"/>
          <a:stretch>
            <a:fillRect/>
          </a:stretch>
        </p:blipFill>
        <p:spPr>
          <a:xfrm>
            <a:off x="4813764" y="1665468"/>
            <a:ext cx="1478852" cy="21312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Online Media 1" descr="A Streetcar Named Desire 1995">
            <a:hlinkClick r:id="" action="ppaction://media"/>
            <a:extLst>
              <a:ext uri="{FF2B5EF4-FFF2-40B4-BE49-F238E27FC236}">
                <a16:creationId xmlns:a16="http://schemas.microsoft.com/office/drawing/2014/main" id="{80E0C493-A9C7-BD8C-58CB-6342C717F87E}"/>
              </a:ext>
            </a:extLst>
          </p:cNvPr>
          <p:cNvPicPr>
            <a:picLocks noRot="1" noChangeAspect="1"/>
          </p:cNvPicPr>
          <p:nvPr>
            <a:videoFile r:link="rId1"/>
          </p:nvPr>
        </p:nvPicPr>
        <p:blipFill>
          <a:blip r:embed="rId6"/>
          <a:stretch>
            <a:fillRect/>
          </a:stretch>
        </p:blipFill>
        <p:spPr>
          <a:xfrm>
            <a:off x="232626" y="3243929"/>
            <a:ext cx="4477264" cy="3357948"/>
          </a:xfrm>
          <a:prstGeom prst="rect">
            <a:avLst/>
          </a:prstGeom>
        </p:spPr>
      </p:pic>
      <p:pic>
        <p:nvPicPr>
          <p:cNvPr id="3" name="Online Media 2" descr="Streetcar Named Desire opening scene">
            <a:hlinkClick r:id="" action="ppaction://media"/>
            <a:extLst>
              <a:ext uri="{FF2B5EF4-FFF2-40B4-BE49-F238E27FC236}">
                <a16:creationId xmlns:a16="http://schemas.microsoft.com/office/drawing/2014/main" id="{FA8B9694-70F1-EB59-BE59-75D153BA2C89}"/>
              </a:ext>
            </a:extLst>
          </p:cNvPr>
          <p:cNvPicPr>
            <a:picLocks noRot="1" noChangeAspect="1"/>
          </p:cNvPicPr>
          <p:nvPr>
            <a:videoFile r:link="rId2"/>
          </p:nvPr>
        </p:nvPicPr>
        <p:blipFill>
          <a:blip r:embed="rId7"/>
          <a:stretch>
            <a:fillRect/>
          </a:stretch>
        </p:blipFill>
        <p:spPr>
          <a:xfrm>
            <a:off x="6638812" y="1746191"/>
            <a:ext cx="5301726" cy="2995475"/>
          </a:xfrm>
          <a:prstGeom prst="rect">
            <a:avLst/>
          </a:prstGeom>
        </p:spPr>
      </p:pic>
    </p:spTree>
    <p:extLst>
      <p:ext uri="{BB962C8B-B14F-4D97-AF65-F5344CB8AC3E}">
        <p14:creationId xmlns:p14="http://schemas.microsoft.com/office/powerpoint/2010/main" val="201557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
                </p:tgtEl>
              </p:cMediaNode>
            </p:video>
            <p:seq concurrent="1" nextAc="seek">
              <p:cTn id="12" restart="whenNotActive" fill="hold" evtFilter="cancelBubble" nodeType="interactiveSeq">
                <p:stCondLst>
                  <p:cond evt="onClick" delay="0">
                    <p:tgtEl>
                      <p:spTgt spid="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
                                        </p:tgtEl>
                                      </p:cBhvr>
                                    </p:cmd>
                                  </p:childTnLst>
                                </p:cTn>
                              </p:par>
                            </p:childTnLst>
                          </p:cTn>
                        </p:par>
                      </p:childTnLst>
                    </p:cTn>
                  </p:par>
                </p:childTnLst>
              </p:cTn>
              <p:nextCondLst>
                <p:cond evt="onClick" delay="0">
                  <p:tgtEl>
                    <p:spTgt spid="2"/>
                  </p:tgtEl>
                </p:cond>
              </p:nextCondLst>
            </p:seq>
            <p:video>
              <p:cMediaNode vol="80000">
                <p:cTn id="17" fill="hold" display="0">
                  <p:stCondLst>
                    <p:cond delay="indefinite"/>
                  </p:stCondLst>
                </p:cTn>
                <p:tgtEl>
                  <p:spTgt spid="3"/>
                </p:tgtEl>
              </p:cMediaNode>
            </p:video>
            <p:seq concurrent="1" nextAc="seek">
              <p:cTn id="18" restart="whenNotActive" fill="hold" evtFilter="cancelBubble" nodeType="interactiveSeq">
                <p:stCondLst>
                  <p:cond evt="onClick" delay="0">
                    <p:tgtEl>
                      <p:spTgt spid="3"/>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 screen&#10;&#10;Description automatically generated">
            <a:extLst>
              <a:ext uri="{FF2B5EF4-FFF2-40B4-BE49-F238E27FC236}">
                <a16:creationId xmlns:a16="http://schemas.microsoft.com/office/drawing/2014/main" id="{2E769FB2-21DF-8502-7319-08D09144BC3B}"/>
              </a:ext>
            </a:extLst>
          </p:cNvPr>
          <p:cNvPicPr>
            <a:picLocks noChangeAspect="1"/>
          </p:cNvPicPr>
          <p:nvPr/>
        </p:nvPicPr>
        <p:blipFill>
          <a:blip r:embed="rId3"/>
          <a:stretch>
            <a:fillRect/>
          </a:stretch>
        </p:blipFill>
        <p:spPr>
          <a:xfrm>
            <a:off x="719787" y="1143000"/>
            <a:ext cx="3667736" cy="52993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itle 1">
            <a:extLst>
              <a:ext uri="{FF2B5EF4-FFF2-40B4-BE49-F238E27FC236}">
                <a16:creationId xmlns:a16="http://schemas.microsoft.com/office/drawing/2014/main" id="{05447C26-FF95-701C-1766-7415E66EE591}"/>
              </a:ext>
            </a:extLst>
          </p:cNvPr>
          <p:cNvSpPr>
            <a:spLocks noGrp="1"/>
          </p:cNvSpPr>
          <p:nvPr>
            <p:ph type="title"/>
          </p:nvPr>
        </p:nvSpPr>
        <p:spPr>
          <a:xfrm>
            <a:off x="700635" y="0"/>
            <a:ext cx="10691265" cy="730059"/>
          </a:xfrm>
        </p:spPr>
        <p:txBody>
          <a:bodyPr/>
          <a:lstStyle/>
          <a:p>
            <a:pPr algn="ctr"/>
            <a:r>
              <a:rPr lang="en-US"/>
              <a:t>Analysing </a:t>
            </a:r>
            <a:r>
              <a:rPr lang="en-US">
                <a:solidFill>
                  <a:srgbClr val="FF2F92"/>
                </a:solidFill>
              </a:rPr>
              <a:t>stage directions</a:t>
            </a:r>
          </a:p>
        </p:txBody>
      </p:sp>
      <p:pic>
        <p:nvPicPr>
          <p:cNvPr id="7" name="Picture 6" descr="A close-up of a chart&#10;&#10;Description automatically generated">
            <a:extLst>
              <a:ext uri="{FF2B5EF4-FFF2-40B4-BE49-F238E27FC236}">
                <a16:creationId xmlns:a16="http://schemas.microsoft.com/office/drawing/2014/main" id="{C13B5F72-A2A1-6CB6-4708-A7E4328CB611}"/>
              </a:ext>
            </a:extLst>
          </p:cNvPr>
          <p:cNvPicPr>
            <a:picLocks noChangeAspect="1"/>
          </p:cNvPicPr>
          <p:nvPr/>
        </p:nvPicPr>
        <p:blipFill>
          <a:blip r:embed="rId4"/>
          <a:stretch>
            <a:fillRect/>
          </a:stretch>
        </p:blipFill>
        <p:spPr>
          <a:xfrm>
            <a:off x="7804479" y="1007075"/>
            <a:ext cx="3872953" cy="56161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C03153EB-B125-6C6C-EC02-1EC68EE641FF}"/>
              </a:ext>
            </a:extLst>
          </p:cNvPr>
          <p:cNvSpPr txBox="1"/>
          <p:nvPr/>
        </p:nvSpPr>
        <p:spPr>
          <a:xfrm>
            <a:off x="5058033" y="1500785"/>
            <a:ext cx="2075935" cy="1200329"/>
          </a:xfrm>
          <a:prstGeom prst="rect">
            <a:avLst/>
          </a:prstGeom>
          <a:noFill/>
          <a:ln>
            <a:solidFill>
              <a:srgbClr val="FF2F92"/>
            </a:solidFill>
          </a:ln>
        </p:spPr>
        <p:txBody>
          <a:bodyPr wrap="square" rtlCol="0">
            <a:spAutoFit/>
          </a:bodyPr>
          <a:lstStyle/>
          <a:p>
            <a:r>
              <a:rPr lang="en-US" dirty="0">
                <a:latin typeface="Avenir Next" panose="020B0503020202020204" pitchFamily="34" charset="0"/>
              </a:rPr>
              <a:t>Remember to use the resources in your booklet to help you analyse.</a:t>
            </a:r>
          </a:p>
        </p:txBody>
      </p:sp>
      <p:grpSp>
        <p:nvGrpSpPr>
          <p:cNvPr id="9" name="Group 8">
            <a:extLst>
              <a:ext uri="{FF2B5EF4-FFF2-40B4-BE49-F238E27FC236}">
                <a16:creationId xmlns:a16="http://schemas.microsoft.com/office/drawing/2014/main" id="{3B0B577E-53A6-7E24-B2C4-BA1BD7EA2A7C}"/>
              </a:ext>
            </a:extLst>
          </p:cNvPr>
          <p:cNvGrpSpPr/>
          <p:nvPr/>
        </p:nvGrpSpPr>
        <p:grpSpPr>
          <a:xfrm>
            <a:off x="5484883" y="3471840"/>
            <a:ext cx="1078062" cy="1892734"/>
            <a:chOff x="11319092" y="-57667"/>
            <a:chExt cx="1078062" cy="1892734"/>
          </a:xfrm>
        </p:grpSpPr>
        <p:pic>
          <p:nvPicPr>
            <p:cNvPr id="10" name="Picture 9">
              <a:extLst>
                <a:ext uri="{FF2B5EF4-FFF2-40B4-BE49-F238E27FC236}">
                  <a16:creationId xmlns:a16="http://schemas.microsoft.com/office/drawing/2014/main" id="{4FBDA1B6-E41D-43B0-AA4F-E2ADEA1B528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11" name="TextBox 10">
              <a:extLst>
                <a:ext uri="{FF2B5EF4-FFF2-40B4-BE49-F238E27FC236}">
                  <a16:creationId xmlns:a16="http://schemas.microsoft.com/office/drawing/2014/main" id="{565B01B2-D4AC-B425-B6AA-59D13B0F8E97}"/>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a:latin typeface="The Hand Black" panose="03070502030502020204" pitchFamily="66" charset="0"/>
                </a:rPr>
                <a:t>Page 12 in the booklet</a:t>
              </a:r>
            </a:p>
          </p:txBody>
        </p:sp>
      </p:grpSp>
    </p:spTree>
    <p:extLst>
      <p:ext uri="{BB962C8B-B14F-4D97-AF65-F5344CB8AC3E}">
        <p14:creationId xmlns:p14="http://schemas.microsoft.com/office/powerpoint/2010/main" val="3314068176"/>
      </p:ext>
    </p:extLst>
  </p:cSld>
  <p:clrMapOvr>
    <a:masterClrMapping/>
  </p:clrMapOvr>
</p:sld>
</file>

<file path=ppt/theme/theme1.xml><?xml version="1.0" encoding="utf-8"?>
<a:theme xmlns:a="http://schemas.openxmlformats.org/drawingml/2006/main" name="ChronicleVTI">
  <a:themeElements>
    <a:clrScheme name="AnalogousFromLightSeedRightStep">
      <a:dk1>
        <a:srgbClr val="000000"/>
      </a:dk1>
      <a:lt1>
        <a:srgbClr val="FFFFFF"/>
      </a:lt1>
      <a:dk2>
        <a:srgbClr val="243341"/>
      </a:dk2>
      <a:lt2>
        <a:srgbClr val="E8E2E7"/>
      </a:lt2>
      <a:accent1>
        <a:srgbClr val="7DAD88"/>
      </a:accent1>
      <a:accent2>
        <a:srgbClr val="6FAC96"/>
      </a:accent2>
      <a:accent3>
        <a:srgbClr val="7DA9AC"/>
      </a:accent3>
      <a:accent4>
        <a:srgbClr val="7B9EBE"/>
      </a:accent4>
      <a:accent5>
        <a:srgbClr val="9399CA"/>
      </a:accent5>
      <a:accent6>
        <a:srgbClr val="8F7BBE"/>
      </a:accent6>
      <a:hlink>
        <a:srgbClr val="AE699F"/>
      </a:hlink>
      <a:folHlink>
        <a:srgbClr val="7F7F7F"/>
      </a:folHlink>
    </a:clrScheme>
    <a:fontScheme name="Univers Calisto">
      <a:majorFont>
        <a:latin typeface="Univers Condensed"/>
        <a:ea typeface=""/>
        <a:cs typeface=""/>
      </a:majorFont>
      <a:minorFont>
        <a:latin typeface="Calisto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ronicleVTI" id="{508E4D90-5116-4BF0-876B-3F422DD1F65F}" vid="{AA21DC3D-92A8-43A4-8358-ED428371CD5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58305</TotalTime>
  <Words>3051</Words>
  <Application>Microsoft Macintosh PowerPoint</Application>
  <PresentationFormat>Widescreen</PresentationFormat>
  <Paragraphs>230</Paragraphs>
  <Slides>20</Slides>
  <Notes>16</Notes>
  <HiddenSlides>0</HiddenSlides>
  <MMClips>2</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20</vt:i4>
      </vt:variant>
    </vt:vector>
  </HeadingPairs>
  <TitlesOfParts>
    <vt:vector size="31" baseType="lpstr">
      <vt:lpstr>Arial</vt:lpstr>
      <vt:lpstr>Avenir Next</vt:lpstr>
      <vt:lpstr>Calibri</vt:lpstr>
      <vt:lpstr>Calibri Light</vt:lpstr>
      <vt:lpstr>Calisto MT</vt:lpstr>
      <vt:lpstr>FoundersGrotesk</vt:lpstr>
      <vt:lpstr>Helvetica Neue</vt:lpstr>
      <vt:lpstr>The Hand Black</vt:lpstr>
      <vt:lpstr>Univers Condensed</vt:lpstr>
      <vt:lpstr>Wingdings</vt:lpstr>
      <vt:lpstr>ChronicleVTI</vt:lpstr>
      <vt:lpstr>Scene 1 Stage Directions</vt:lpstr>
      <vt:lpstr>Read the synopsis and condense it into 10 bullet points</vt:lpstr>
      <vt:lpstr>Now you know a bit more about the play, can you guess what is happening in each image? Who are the characters? What is the mood?</vt:lpstr>
      <vt:lpstr>This is the epigraph to the play…</vt:lpstr>
      <vt:lpstr>More information</vt:lpstr>
      <vt:lpstr>Let’s look at form: stage directions</vt:lpstr>
      <vt:lpstr>Let’s look at form: stage directions</vt:lpstr>
      <vt:lpstr>Let’s look at form: stage directions</vt:lpstr>
      <vt:lpstr>Analysing stage directions</vt:lpstr>
      <vt:lpstr>Analysing stage directions</vt:lpstr>
      <vt:lpstr>Analysing stage directions</vt:lpstr>
      <vt:lpstr>Analysing stage directions</vt:lpstr>
      <vt:lpstr>Analysing stage directions</vt:lpstr>
      <vt:lpstr>PowerPoint Presentation</vt:lpstr>
      <vt:lpstr>Try using some sentence stems</vt:lpstr>
      <vt:lpstr>Use your booklet to help you</vt:lpstr>
      <vt:lpstr>Success Criteria</vt:lpstr>
      <vt:lpstr>PowerPoint Presentation</vt:lpstr>
      <vt:lpstr>Peer assessment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Sophie Duckworth</dc:creator>
  <cp:lastModifiedBy>Sophie Duckworth</cp:lastModifiedBy>
  <cp:revision>256</cp:revision>
  <dcterms:created xsi:type="dcterms:W3CDTF">2023-08-06T09:09:45Z</dcterms:created>
  <dcterms:modified xsi:type="dcterms:W3CDTF">2023-11-11T09:47:34Z</dcterms:modified>
</cp:coreProperties>
</file>