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811" r:id="rId2"/>
    <p:sldId id="813" r:id="rId3"/>
    <p:sldId id="812" r:id="rId4"/>
    <p:sldId id="851" r:id="rId5"/>
    <p:sldId id="814" r:id="rId6"/>
    <p:sldId id="819" r:id="rId7"/>
    <p:sldId id="829" r:id="rId8"/>
    <p:sldId id="820" r:id="rId9"/>
    <p:sldId id="830" r:id="rId10"/>
    <p:sldId id="828" r:id="rId11"/>
    <p:sldId id="827" r:id="rId12"/>
    <p:sldId id="822" r:id="rId13"/>
    <p:sldId id="823" r:id="rId14"/>
    <p:sldId id="825" r:id="rId15"/>
    <p:sldId id="826" r:id="rId16"/>
    <p:sldId id="815" r:id="rId17"/>
    <p:sldId id="831" r:id="rId18"/>
    <p:sldId id="832" r:id="rId19"/>
    <p:sldId id="834" r:id="rId20"/>
    <p:sldId id="835" r:id="rId21"/>
    <p:sldId id="836" r:id="rId22"/>
    <p:sldId id="937" r:id="rId23"/>
    <p:sldId id="141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B2"/>
    <a:srgbClr val="E56082"/>
    <a:srgbClr val="D4FFDA"/>
    <a:srgbClr val="C9C9FF"/>
    <a:srgbClr val="FBF4EA"/>
    <a:srgbClr val="FF6F3C"/>
    <a:srgbClr val="FFA673"/>
    <a:srgbClr val="B22222"/>
    <a:srgbClr val="4DFFBE"/>
    <a:srgbClr val="88D8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09"/>
    <p:restoredTop sz="83767"/>
  </p:normalViewPr>
  <p:slideViewPr>
    <p:cSldViewPr snapToGrid="0">
      <p:cViewPr varScale="1">
        <p:scale>
          <a:sx n="101" d="100"/>
          <a:sy n="101" d="100"/>
        </p:scale>
        <p:origin x="976" y="18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7CB669-DD70-2430-621A-DCEDAF41751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0E647FA-3499-040E-FF77-C328AD2438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7D723A-754D-FA43-BBAC-398761D050A7}" type="datetimeFigureOut">
              <a:rPr lang="en-GB" smtClean="0"/>
              <a:t>23/08/2026</a:t>
            </a:fld>
            <a:endParaRPr lang="en-GB"/>
          </a:p>
        </p:txBody>
      </p:sp>
      <p:sp>
        <p:nvSpPr>
          <p:cNvPr id="4" name="Footer Placeholder 3">
            <a:extLst>
              <a:ext uri="{FF2B5EF4-FFF2-40B4-BE49-F238E27FC236}">
                <a16:creationId xmlns:a16="http://schemas.microsoft.com/office/drawing/2014/main" id="{86500EF4-C63D-3FD8-0C37-94C500FE2C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A27741C-D514-1FB8-D759-4334C092C2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1D6206-9C99-7548-930B-6B8C46E81D97}" type="slidenum">
              <a:rPr lang="en-GB" smtClean="0"/>
              <a:t>‹#›</a:t>
            </a:fld>
            <a:endParaRPr lang="en-GB"/>
          </a:p>
        </p:txBody>
      </p:sp>
    </p:spTree>
    <p:extLst>
      <p:ext uri="{BB962C8B-B14F-4D97-AF65-F5344CB8AC3E}">
        <p14:creationId xmlns:p14="http://schemas.microsoft.com/office/powerpoint/2010/main" val="30396655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3E1F52-51FD-4145-9BC7-571DB5434544}" type="datetimeFigureOut">
              <a:rPr lang="en-GB" smtClean="0"/>
              <a:t>23/08/2026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37DAE-9BA2-D140-BEA3-34193806CE2A}" type="slidenum">
              <a:rPr lang="en-GB" smtClean="0"/>
              <a:t>‹#›</a:t>
            </a:fld>
            <a:endParaRPr lang="en-GB"/>
          </a:p>
        </p:txBody>
      </p:sp>
    </p:spTree>
    <p:extLst>
      <p:ext uri="{BB962C8B-B14F-4D97-AF65-F5344CB8AC3E}">
        <p14:creationId xmlns:p14="http://schemas.microsoft.com/office/powerpoint/2010/main" val="3321298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pupils time to look at these pages in their booklets. Take any questions or clarify any misconceptions. </a:t>
            </a:r>
          </a:p>
          <a:p>
            <a:endParaRPr lang="en-GB" dirty="0"/>
          </a:p>
          <a:p>
            <a:r>
              <a:rPr lang="en-GB" dirty="0"/>
              <a:t>This is in the exam skills section of the booklet</a:t>
            </a:r>
          </a:p>
        </p:txBody>
      </p:sp>
      <p:sp>
        <p:nvSpPr>
          <p:cNvPr id="4" name="Slide Number Placeholder 3"/>
          <p:cNvSpPr>
            <a:spLocks noGrp="1"/>
          </p:cNvSpPr>
          <p:nvPr>
            <p:ph type="sldNum" sz="quarter" idx="5"/>
          </p:nvPr>
        </p:nvSpPr>
        <p:spPr/>
        <p:txBody>
          <a:bodyPr/>
          <a:lstStyle/>
          <a:p>
            <a:fld id="{51937DAE-9BA2-D140-BEA3-34193806CE2A}" type="slidenum">
              <a:rPr lang="en-GB" smtClean="0"/>
              <a:t>2</a:t>
            </a:fld>
            <a:endParaRPr lang="en-GB"/>
          </a:p>
        </p:txBody>
      </p:sp>
    </p:spTree>
    <p:extLst>
      <p:ext uri="{BB962C8B-B14F-4D97-AF65-F5344CB8AC3E}">
        <p14:creationId xmlns:p14="http://schemas.microsoft.com/office/powerpoint/2010/main" val="1647465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27BD1-5352-2658-E698-D80CF2245A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8AAF9E-A8D8-AD29-C690-3B25554AE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22EFB2-92A2-F11C-134B-24AD76B39B5B}"/>
              </a:ext>
            </a:extLst>
          </p:cNvPr>
          <p:cNvSpPr>
            <a:spLocks noGrp="1"/>
          </p:cNvSpPr>
          <p:nvPr>
            <p:ph type="body" idx="1"/>
          </p:nvPr>
        </p:nvSpPr>
        <p:spPr/>
        <p:txBody>
          <a:bodyPr/>
          <a:lstStyle/>
          <a:p>
            <a:r>
              <a:rPr lang="en-GB" dirty="0"/>
              <a:t>Animated slide</a:t>
            </a:r>
          </a:p>
          <a:p>
            <a:endParaRPr lang="en-GB" dirty="0"/>
          </a:p>
          <a:p>
            <a:r>
              <a:rPr lang="en-GB" dirty="0"/>
              <a:t>Model how to decide on the shots you will describe. Click to move through these and stop to explain each one. </a:t>
            </a:r>
          </a:p>
          <a:p>
            <a:endParaRPr lang="en-GB" dirty="0"/>
          </a:p>
          <a:p>
            <a:endParaRPr lang="en-GB" dirty="0"/>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6D8F24A5-8E52-A6CE-4B63-3EE74D8F2832}"/>
              </a:ext>
            </a:extLst>
          </p:cNvPr>
          <p:cNvSpPr>
            <a:spLocks noGrp="1"/>
          </p:cNvSpPr>
          <p:nvPr>
            <p:ph type="sldNum" sz="quarter" idx="5"/>
          </p:nvPr>
        </p:nvSpPr>
        <p:spPr/>
        <p:txBody>
          <a:bodyPr/>
          <a:lstStyle/>
          <a:p>
            <a:fld id="{51937DAE-9BA2-D140-BEA3-34193806CE2A}" type="slidenum">
              <a:rPr lang="en-GB" smtClean="0"/>
              <a:t>11</a:t>
            </a:fld>
            <a:endParaRPr lang="en-GB"/>
          </a:p>
        </p:txBody>
      </p:sp>
    </p:spTree>
    <p:extLst>
      <p:ext uri="{BB962C8B-B14F-4D97-AF65-F5344CB8AC3E}">
        <p14:creationId xmlns:p14="http://schemas.microsoft.com/office/powerpoint/2010/main" val="3329604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35217-848F-6C54-0A35-4BF4DD7C22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9068B1-054B-085B-CC56-C9B5580BCB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0988CB-7A76-9FE3-9D60-038493493F96}"/>
              </a:ext>
            </a:extLst>
          </p:cNvPr>
          <p:cNvSpPr>
            <a:spLocks noGrp="1"/>
          </p:cNvSpPr>
          <p:nvPr>
            <p:ph type="body" idx="1"/>
          </p:nvPr>
        </p:nvSpPr>
        <p:spPr/>
        <p:txBody>
          <a:bodyPr/>
          <a:lstStyle/>
          <a:p>
            <a:r>
              <a:rPr lang="en-GB" dirty="0"/>
              <a:t>Animated slide</a:t>
            </a:r>
          </a:p>
          <a:p>
            <a:endParaRPr lang="en-GB" dirty="0"/>
          </a:p>
          <a:p>
            <a:r>
              <a:rPr lang="en-GB" dirty="0"/>
              <a:t>Model how to brainstorm words and phrases that will form the basis of the descriptive writing. Explain that they can use their imagination to add details that aren’t in the image. </a:t>
            </a:r>
          </a:p>
          <a:p>
            <a:endParaRPr lang="en-GB" dirty="0"/>
          </a:p>
          <a:p>
            <a:r>
              <a:rPr lang="en-GB" dirty="0"/>
              <a:t>Prompt pupils to consider how VIVID ME has supported this brainstorm.</a:t>
            </a:r>
          </a:p>
        </p:txBody>
      </p:sp>
      <p:sp>
        <p:nvSpPr>
          <p:cNvPr id="4" name="Slide Number Placeholder 3">
            <a:extLst>
              <a:ext uri="{FF2B5EF4-FFF2-40B4-BE49-F238E27FC236}">
                <a16:creationId xmlns:a16="http://schemas.microsoft.com/office/drawing/2014/main" id="{16BD1EE6-78D6-AFE8-C7B1-0B8915848AD6}"/>
              </a:ext>
            </a:extLst>
          </p:cNvPr>
          <p:cNvSpPr>
            <a:spLocks noGrp="1"/>
          </p:cNvSpPr>
          <p:nvPr>
            <p:ph type="sldNum" sz="quarter" idx="5"/>
          </p:nvPr>
        </p:nvSpPr>
        <p:spPr/>
        <p:txBody>
          <a:bodyPr/>
          <a:lstStyle/>
          <a:p>
            <a:fld id="{51937DAE-9BA2-D140-BEA3-34193806CE2A}" type="slidenum">
              <a:rPr lang="en-GB" smtClean="0"/>
              <a:t>12</a:t>
            </a:fld>
            <a:endParaRPr lang="en-GB"/>
          </a:p>
        </p:txBody>
      </p:sp>
    </p:spTree>
    <p:extLst>
      <p:ext uri="{BB962C8B-B14F-4D97-AF65-F5344CB8AC3E}">
        <p14:creationId xmlns:p14="http://schemas.microsoft.com/office/powerpoint/2010/main" val="3987924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DFF56-1E90-2BC0-7EC0-1F03F5289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194DAB-988E-221F-907B-FCAFC9A9E6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9DC38F-C986-D9EB-FE08-2AF9FEF86BDE}"/>
              </a:ext>
            </a:extLst>
          </p:cNvPr>
          <p:cNvSpPr>
            <a:spLocks noGrp="1"/>
          </p:cNvSpPr>
          <p:nvPr>
            <p:ph type="body" idx="1"/>
          </p:nvPr>
        </p:nvSpPr>
        <p:spPr/>
        <p:txBody>
          <a:bodyPr/>
          <a:lstStyle/>
          <a:p>
            <a:r>
              <a:rPr lang="en-GB" dirty="0"/>
              <a:t>Animated slide</a:t>
            </a:r>
          </a:p>
          <a:p>
            <a:endParaRPr lang="en-GB" dirty="0"/>
          </a:p>
          <a:p>
            <a:r>
              <a:rPr lang="en-GB" b="1" dirty="0"/>
              <a:t>Teacher notes:</a:t>
            </a:r>
          </a:p>
          <a:p>
            <a:r>
              <a:rPr lang="en-GB" dirty="0"/>
              <a:t>Demonstrates setting the scene and establishing mood (eerie, forgotten)</a:t>
            </a:r>
          </a:p>
          <a:p>
            <a:r>
              <a:rPr lang="en-GB" dirty="0"/>
              <a:t>Uses </a:t>
            </a:r>
            <a:r>
              <a:rPr lang="en-GB" b="1" dirty="0"/>
              <a:t>VIVID ME</a:t>
            </a:r>
            <a:r>
              <a:rPr lang="en-GB" dirty="0"/>
              <a:t>: vivid vocabulary (</a:t>
            </a:r>
            <a:r>
              <a:rPr lang="en-GB" i="1" dirty="0"/>
              <a:t>eerie, crumbling</a:t>
            </a:r>
            <a:r>
              <a:rPr lang="en-GB" dirty="0"/>
              <a:t>), imagery (</a:t>
            </a:r>
            <a:r>
              <a:rPr lang="en-GB" i="1" dirty="0"/>
              <a:t>light filtered, long shadows</a:t>
            </a:r>
            <a:r>
              <a:rPr lang="en-GB" dirty="0"/>
              <a:t>), mood</a:t>
            </a:r>
          </a:p>
          <a:p>
            <a:r>
              <a:rPr lang="en-GB" dirty="0"/>
              <a:t>Great for showing </a:t>
            </a:r>
            <a:r>
              <a:rPr lang="en-GB" b="1" dirty="0"/>
              <a:t>panoramic description</a:t>
            </a:r>
            <a:endParaRPr lang="en-GB" dirty="0"/>
          </a:p>
        </p:txBody>
      </p:sp>
      <p:sp>
        <p:nvSpPr>
          <p:cNvPr id="4" name="Slide Number Placeholder 3">
            <a:extLst>
              <a:ext uri="{FF2B5EF4-FFF2-40B4-BE49-F238E27FC236}">
                <a16:creationId xmlns:a16="http://schemas.microsoft.com/office/drawing/2014/main" id="{617631DC-94E0-7CD1-8028-D22060ABA64E}"/>
              </a:ext>
            </a:extLst>
          </p:cNvPr>
          <p:cNvSpPr>
            <a:spLocks noGrp="1"/>
          </p:cNvSpPr>
          <p:nvPr>
            <p:ph type="sldNum" sz="quarter" idx="5"/>
          </p:nvPr>
        </p:nvSpPr>
        <p:spPr/>
        <p:txBody>
          <a:bodyPr/>
          <a:lstStyle/>
          <a:p>
            <a:fld id="{51937DAE-9BA2-D140-BEA3-34193806CE2A}" type="slidenum">
              <a:rPr lang="en-GB" smtClean="0"/>
              <a:t>13</a:t>
            </a:fld>
            <a:endParaRPr lang="en-GB"/>
          </a:p>
        </p:txBody>
      </p:sp>
    </p:spTree>
    <p:extLst>
      <p:ext uri="{BB962C8B-B14F-4D97-AF65-F5344CB8AC3E}">
        <p14:creationId xmlns:p14="http://schemas.microsoft.com/office/powerpoint/2010/main" val="360265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DB19A-BDE0-C91F-5E3B-C0E9DB0A6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D57E1D-688E-D13C-4DEB-D3D2ECE537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DD0A3-310C-CCF5-7BA2-BB7ED1B42EAF}"/>
              </a:ext>
            </a:extLst>
          </p:cNvPr>
          <p:cNvSpPr>
            <a:spLocks noGrp="1"/>
          </p:cNvSpPr>
          <p:nvPr>
            <p:ph type="body" idx="1"/>
          </p:nvPr>
        </p:nvSpPr>
        <p:spPr/>
        <p:txBody>
          <a:bodyPr/>
          <a:lstStyle/>
          <a:p>
            <a:r>
              <a:rPr lang="en-GB" dirty="0"/>
              <a:t>Animated slide</a:t>
            </a:r>
          </a:p>
          <a:p>
            <a:endParaRPr lang="en-GB" dirty="0"/>
          </a:p>
          <a:p>
            <a:r>
              <a:rPr lang="en-GB" sz="1200" b="1" i="0" u="none" strike="noStrike" kern="1200" dirty="0">
                <a:solidFill>
                  <a:schemeClr val="tx1"/>
                </a:solidFill>
                <a:effectLst/>
                <a:latin typeface="+mn-lt"/>
                <a:ea typeface="+mn-ea"/>
                <a:cs typeface="+mn-cs"/>
              </a:rPr>
              <a:t>Teacher Notes:</a:t>
            </a:r>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Zooms in on a </a:t>
            </a:r>
            <a:r>
              <a:rPr lang="en-GB" sz="1200" b="1" i="0" u="none" strike="noStrike" kern="1200" dirty="0">
                <a:solidFill>
                  <a:schemeClr val="tx1"/>
                </a:solidFill>
                <a:effectLst/>
                <a:latin typeface="+mn-lt"/>
                <a:ea typeface="+mn-ea"/>
                <a:cs typeface="+mn-cs"/>
              </a:rPr>
              <a:t>single object</a:t>
            </a:r>
            <a:r>
              <a:rPr lang="en-GB" sz="1200" b="0" i="0" u="none" strike="noStrike" kern="1200" dirty="0">
                <a:solidFill>
                  <a:schemeClr val="tx1"/>
                </a:solidFill>
                <a:effectLst/>
                <a:latin typeface="+mn-lt"/>
                <a:ea typeface="+mn-ea"/>
                <a:cs typeface="+mn-cs"/>
              </a:rPr>
              <a:t> that symbolises the room’s decay</a:t>
            </a:r>
          </a:p>
          <a:p>
            <a:r>
              <a:rPr lang="en-GB" sz="1200" b="0" i="0" u="none" strike="noStrike" kern="1200" dirty="0">
                <a:solidFill>
                  <a:schemeClr val="tx1"/>
                </a:solidFill>
                <a:effectLst/>
                <a:latin typeface="+mn-lt"/>
                <a:ea typeface="+mn-ea"/>
                <a:cs typeface="+mn-cs"/>
              </a:rPr>
              <a:t>Strong </a:t>
            </a:r>
            <a:r>
              <a:rPr lang="en-GB" sz="1200" b="1" i="0" u="none" strike="noStrike" kern="1200" dirty="0">
                <a:solidFill>
                  <a:schemeClr val="tx1"/>
                </a:solidFill>
                <a:effectLst/>
                <a:latin typeface="+mn-lt"/>
                <a:ea typeface="+mn-ea"/>
                <a:cs typeface="+mn-cs"/>
              </a:rPr>
              <a:t>imagery</a:t>
            </a:r>
            <a:r>
              <a:rPr lang="en-GB" sz="1200" b="0" i="0" u="none" strike="noStrike" kern="1200" dirty="0">
                <a:solidFill>
                  <a:schemeClr val="tx1"/>
                </a:solidFill>
                <a:effectLst/>
                <a:latin typeface="+mn-lt"/>
                <a:ea typeface="+mn-ea"/>
                <a:cs typeface="+mn-cs"/>
              </a:rPr>
              <a:t> and </a:t>
            </a:r>
            <a:r>
              <a:rPr lang="en-GB" sz="1200" b="1" i="0" u="none" strike="noStrike" kern="1200" dirty="0">
                <a:solidFill>
                  <a:schemeClr val="tx1"/>
                </a:solidFill>
                <a:effectLst/>
                <a:latin typeface="+mn-lt"/>
                <a:ea typeface="+mn-ea"/>
                <a:cs typeface="+mn-cs"/>
              </a:rPr>
              <a:t>personification</a:t>
            </a:r>
            <a:r>
              <a:rPr lang="en-GB" sz="1200" b="0" i="0" u="none" strike="noStrike" kern="1200" dirty="0">
                <a:solidFill>
                  <a:schemeClr val="tx1"/>
                </a:solidFill>
                <a:effectLst/>
                <a:latin typeface="+mn-lt"/>
                <a:ea typeface="+mn-ea"/>
                <a:cs typeface="+mn-cs"/>
              </a:rPr>
              <a:t> (chair </a:t>
            </a:r>
            <a:r>
              <a:rPr lang="en-GB" sz="1200" b="0" i="1" u="none" strike="noStrike" kern="1200" dirty="0">
                <a:solidFill>
                  <a:schemeClr val="tx1"/>
                </a:solidFill>
                <a:effectLst/>
                <a:latin typeface="+mn-lt"/>
                <a:ea typeface="+mn-ea"/>
                <a:cs typeface="+mn-cs"/>
              </a:rPr>
              <a:t>slumped</a:t>
            </a:r>
            <a:r>
              <a:rPr lang="en-GB" sz="1200" b="0" i="0" u="none" strike="noStrike" kern="1200" dirty="0">
                <a:solidFill>
                  <a:schemeClr val="tx1"/>
                </a:solidFill>
                <a:effectLst/>
                <a:latin typeface="+mn-lt"/>
                <a:ea typeface="+mn-ea"/>
                <a:cs typeface="+mn-cs"/>
              </a:rPr>
              <a:t>, fabric </a:t>
            </a:r>
            <a:r>
              <a:rPr lang="en-GB" sz="1200" b="0" i="1" u="none" strike="noStrike" kern="1200" dirty="0">
                <a:solidFill>
                  <a:schemeClr val="tx1"/>
                </a:solidFill>
                <a:effectLst/>
                <a:latin typeface="+mn-lt"/>
                <a:ea typeface="+mn-ea"/>
                <a:cs typeface="+mn-cs"/>
              </a:rPr>
              <a:t>sagging</a:t>
            </a:r>
            <a:r>
              <a:rPr lang="en-GB" sz="1200" b="0" i="0" u="none" strike="noStrike" kern="1200" dirty="0">
                <a:solidFill>
                  <a:schemeClr val="tx1"/>
                </a:solidFill>
                <a:effectLst/>
                <a:latin typeface="+mn-lt"/>
                <a:ea typeface="+mn-ea"/>
                <a:cs typeface="+mn-cs"/>
              </a:rPr>
              <a:t>, dust </a:t>
            </a:r>
            <a:r>
              <a:rPr lang="en-GB" sz="1200" b="0" i="1" u="none" strike="noStrike" kern="1200" dirty="0">
                <a:solidFill>
                  <a:schemeClr val="tx1"/>
                </a:solidFill>
                <a:effectLst/>
                <a:latin typeface="+mn-lt"/>
                <a:ea typeface="+mn-ea"/>
                <a:cs typeface="+mn-cs"/>
              </a:rPr>
              <a:t>like ash</a:t>
            </a:r>
            <a:r>
              <a:rPr lang="en-GB" sz="1200" b="0" i="0" u="none" strike="noStrike" kern="1200" dirty="0">
                <a:solidFill>
                  <a:schemeClr val="tx1"/>
                </a:solidFill>
                <a:effectLst/>
                <a:latin typeface="+mn-lt"/>
                <a:ea typeface="+mn-ea"/>
                <a:cs typeface="+mn-cs"/>
              </a:rPr>
              <a:t>)</a:t>
            </a:r>
          </a:p>
          <a:p>
            <a:r>
              <a:rPr lang="en-GB" sz="1200" b="0" i="0" u="none" strike="noStrike" kern="1200" dirty="0">
                <a:solidFill>
                  <a:schemeClr val="tx1"/>
                </a:solidFill>
                <a:effectLst/>
                <a:latin typeface="+mn-lt"/>
                <a:ea typeface="+mn-ea"/>
                <a:cs typeface="+mn-cs"/>
              </a:rPr>
              <a:t>Highlights mood and interesting focus (VIVID ME) without telling a story</a:t>
            </a:r>
          </a:p>
        </p:txBody>
      </p:sp>
      <p:sp>
        <p:nvSpPr>
          <p:cNvPr id="4" name="Slide Number Placeholder 3">
            <a:extLst>
              <a:ext uri="{FF2B5EF4-FFF2-40B4-BE49-F238E27FC236}">
                <a16:creationId xmlns:a16="http://schemas.microsoft.com/office/drawing/2014/main" id="{6E7B00FB-F73C-9BA6-F346-88A2D9A19469}"/>
              </a:ext>
            </a:extLst>
          </p:cNvPr>
          <p:cNvSpPr>
            <a:spLocks noGrp="1"/>
          </p:cNvSpPr>
          <p:nvPr>
            <p:ph type="sldNum" sz="quarter" idx="5"/>
          </p:nvPr>
        </p:nvSpPr>
        <p:spPr/>
        <p:txBody>
          <a:bodyPr/>
          <a:lstStyle/>
          <a:p>
            <a:fld id="{51937DAE-9BA2-D140-BEA3-34193806CE2A}" type="slidenum">
              <a:rPr lang="en-GB" smtClean="0"/>
              <a:t>14</a:t>
            </a:fld>
            <a:endParaRPr lang="en-GB"/>
          </a:p>
        </p:txBody>
      </p:sp>
    </p:spTree>
    <p:extLst>
      <p:ext uri="{BB962C8B-B14F-4D97-AF65-F5344CB8AC3E}">
        <p14:creationId xmlns:p14="http://schemas.microsoft.com/office/powerpoint/2010/main" val="3640796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DBAF0-F277-DC76-A584-904FAAFFE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5FD16F-CA13-B1EC-4960-251298950E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456E31-CD65-3818-F26C-0A78AE6B5063}"/>
              </a:ext>
            </a:extLst>
          </p:cNvPr>
          <p:cNvSpPr>
            <a:spLocks noGrp="1"/>
          </p:cNvSpPr>
          <p:nvPr>
            <p:ph type="body" idx="1"/>
          </p:nvPr>
        </p:nvSpPr>
        <p:spPr/>
        <p:txBody>
          <a:bodyPr/>
          <a:lstStyle/>
          <a:p>
            <a:r>
              <a:rPr lang="en-GB" dirty="0"/>
              <a:t>Animated slide</a:t>
            </a:r>
          </a:p>
          <a:p>
            <a:endParaRPr lang="en-GB" dirty="0"/>
          </a:p>
          <a:p>
            <a:r>
              <a:rPr lang="en-GB" sz="1200" b="1" i="0" u="none" strike="noStrike" kern="1200" dirty="0">
                <a:solidFill>
                  <a:schemeClr val="tx1"/>
                </a:solidFill>
                <a:effectLst/>
                <a:latin typeface="+mn-lt"/>
                <a:ea typeface="+mn-ea"/>
                <a:cs typeface="+mn-cs"/>
              </a:rPr>
              <a:t>Teacher Notes:</a:t>
            </a:r>
            <a:endParaRPr lang="en-GB" sz="1200" b="0" i="0" u="none" strike="noStrike" kern="1200" dirty="0">
              <a:solidFill>
                <a:schemeClr val="tx1"/>
              </a:solidFill>
              <a:effectLst/>
              <a:latin typeface="+mn-lt"/>
              <a:ea typeface="+mn-ea"/>
              <a:cs typeface="+mn-cs"/>
            </a:endParaRPr>
          </a:p>
          <a:p>
            <a:r>
              <a:rPr lang="en-GB" dirty="0"/>
              <a:t>Focuses on </a:t>
            </a:r>
            <a:r>
              <a:rPr lang="en-GB" b="1" dirty="0"/>
              <a:t>texture, movement, and atmosphere</a:t>
            </a:r>
            <a:endParaRPr lang="en-GB" dirty="0"/>
          </a:p>
          <a:p>
            <a:r>
              <a:rPr lang="en-GB" dirty="0"/>
              <a:t>Uses </a:t>
            </a:r>
            <a:r>
              <a:rPr lang="en-GB" b="1" dirty="0"/>
              <a:t>figurative language</a:t>
            </a:r>
            <a:r>
              <a:rPr lang="en-GB" dirty="0"/>
              <a:t> (simile: </a:t>
            </a:r>
            <a:r>
              <a:rPr lang="en-GB" i="1" dirty="0"/>
              <a:t>like drying leaves</a:t>
            </a:r>
            <a:r>
              <a:rPr lang="en-GB" dirty="0"/>
              <a:t>, metaphor: </a:t>
            </a:r>
            <a:r>
              <a:rPr lang="en-GB" i="1" dirty="0"/>
              <a:t>cracks like veins</a:t>
            </a:r>
            <a:r>
              <a:rPr lang="en-GB" dirty="0"/>
              <a:t>)</a:t>
            </a:r>
          </a:p>
          <a:p>
            <a:r>
              <a:rPr lang="en-GB" dirty="0"/>
              <a:t>Great for modelling close-up detail that builds tone and mood</a:t>
            </a:r>
          </a:p>
        </p:txBody>
      </p:sp>
      <p:sp>
        <p:nvSpPr>
          <p:cNvPr id="4" name="Slide Number Placeholder 3">
            <a:extLst>
              <a:ext uri="{FF2B5EF4-FFF2-40B4-BE49-F238E27FC236}">
                <a16:creationId xmlns:a16="http://schemas.microsoft.com/office/drawing/2014/main" id="{E26E706D-0075-4073-5878-4B2BE89B34EF}"/>
              </a:ext>
            </a:extLst>
          </p:cNvPr>
          <p:cNvSpPr>
            <a:spLocks noGrp="1"/>
          </p:cNvSpPr>
          <p:nvPr>
            <p:ph type="sldNum" sz="quarter" idx="5"/>
          </p:nvPr>
        </p:nvSpPr>
        <p:spPr/>
        <p:txBody>
          <a:bodyPr/>
          <a:lstStyle/>
          <a:p>
            <a:fld id="{51937DAE-9BA2-D140-BEA3-34193806CE2A}" type="slidenum">
              <a:rPr lang="en-GB" smtClean="0"/>
              <a:t>15</a:t>
            </a:fld>
            <a:endParaRPr lang="en-GB"/>
          </a:p>
        </p:txBody>
      </p:sp>
    </p:spTree>
    <p:extLst>
      <p:ext uri="{BB962C8B-B14F-4D97-AF65-F5344CB8AC3E}">
        <p14:creationId xmlns:p14="http://schemas.microsoft.com/office/powerpoint/2010/main" val="4201415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task will be in the booklet so pupils can annotate as they go. The same steps will be followed with the steps moving from We Do to You Do.</a:t>
            </a:r>
          </a:p>
          <a:p>
            <a:endParaRPr lang="en-GB" dirty="0"/>
          </a:p>
          <a:p>
            <a:r>
              <a:rPr lang="en-GB" dirty="0"/>
              <a:t>As this is the We Do, use the questions to elicit responses from pupils. They should add to their booklet when you have collectively decided on a tone.</a:t>
            </a:r>
          </a:p>
          <a:p>
            <a:endParaRPr lang="en-GB" dirty="0"/>
          </a:p>
          <a:p>
            <a:r>
              <a:rPr lang="en-GB" dirty="0"/>
              <a:t>Possible tones:</a:t>
            </a:r>
          </a:p>
          <a:p>
            <a:r>
              <a:rPr lang="en-GB" b="1" dirty="0"/>
              <a:t>Warm and welcoming</a:t>
            </a:r>
            <a:endParaRPr lang="en-GB" dirty="0"/>
          </a:p>
          <a:p>
            <a:r>
              <a:rPr lang="en-GB" b="1" dirty="0"/>
              <a:t>Joyful and carefree</a:t>
            </a:r>
            <a:endParaRPr lang="en-GB" dirty="0"/>
          </a:p>
          <a:p>
            <a:r>
              <a:rPr lang="en-GB" b="1" dirty="0"/>
              <a:t>Peaceful and slow-paced</a:t>
            </a:r>
            <a:endParaRPr lang="en-GB" dirty="0"/>
          </a:p>
          <a:p>
            <a:r>
              <a:rPr lang="en-GB" b="1" dirty="0"/>
              <a:t>Bustling but calm</a:t>
            </a:r>
            <a:endParaRPr lang="en-GB" dirty="0"/>
          </a:p>
          <a:p>
            <a:r>
              <a:rPr lang="en-GB" b="1" dirty="0"/>
              <a:t>Sunlit and serene</a:t>
            </a:r>
            <a:endParaRPr lang="en-GB" dirty="0"/>
          </a:p>
          <a:p>
            <a:r>
              <a:rPr lang="en-GB" b="1" dirty="0"/>
              <a:t>Cosy and inviting</a:t>
            </a:r>
            <a:endParaRPr lang="en-GB" dirty="0"/>
          </a:p>
          <a:p>
            <a:r>
              <a:rPr lang="en-GB" b="1" dirty="0"/>
              <a:t>Cheerful and content</a:t>
            </a:r>
            <a:endParaRPr lang="en-GB" dirty="0"/>
          </a:p>
          <a:p>
            <a:r>
              <a:rPr lang="en-GB" b="1" dirty="0"/>
              <a:t>Gentle and nostalgic</a:t>
            </a:r>
            <a:endParaRPr lang="en-GB" dirty="0"/>
          </a:p>
          <a:p>
            <a:r>
              <a:rPr lang="en-GB" b="1" dirty="0"/>
              <a:t>Friendly and familiar</a:t>
            </a:r>
            <a:endParaRPr lang="en-GB" dirty="0"/>
          </a:p>
          <a:p>
            <a:r>
              <a:rPr lang="en-GB" b="1" dirty="0"/>
              <a:t>Vibrant and full of life</a:t>
            </a:r>
            <a:endParaRPr lang="en-GB" dirty="0"/>
          </a:p>
          <a:p>
            <a:r>
              <a:rPr lang="en-GB" dirty="0"/>
              <a:t> </a:t>
            </a:r>
          </a:p>
        </p:txBody>
      </p:sp>
      <p:sp>
        <p:nvSpPr>
          <p:cNvPr id="4" name="Slide Number Placeholder 3"/>
          <p:cNvSpPr>
            <a:spLocks noGrp="1"/>
          </p:cNvSpPr>
          <p:nvPr>
            <p:ph type="sldNum" sz="quarter" idx="5"/>
          </p:nvPr>
        </p:nvSpPr>
        <p:spPr/>
        <p:txBody>
          <a:bodyPr/>
          <a:lstStyle/>
          <a:p>
            <a:fld id="{51937DAE-9BA2-D140-BEA3-34193806CE2A}" type="slidenum">
              <a:rPr lang="en-GB" smtClean="0"/>
              <a:t>16</a:t>
            </a:fld>
            <a:endParaRPr lang="en-GB"/>
          </a:p>
        </p:txBody>
      </p:sp>
    </p:spTree>
    <p:extLst>
      <p:ext uri="{BB962C8B-B14F-4D97-AF65-F5344CB8AC3E}">
        <p14:creationId xmlns:p14="http://schemas.microsoft.com/office/powerpoint/2010/main" val="30811135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286E5-C9FC-A098-BE08-D4EA61782A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89242B-3C4B-9583-9442-30B3225720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251E33-19CE-31A4-8E51-ABA6F0665D12}"/>
              </a:ext>
            </a:extLst>
          </p:cNvPr>
          <p:cNvSpPr>
            <a:spLocks noGrp="1"/>
          </p:cNvSpPr>
          <p:nvPr>
            <p:ph type="body" idx="1"/>
          </p:nvPr>
        </p:nvSpPr>
        <p:spPr/>
        <p:txBody>
          <a:bodyPr/>
          <a:lstStyle/>
          <a:p>
            <a:r>
              <a:rPr lang="en-GB" dirty="0"/>
              <a:t>The We Do will be in the booklet so pupils can annotate as they go. The same steps will be followed with the steps moving from We Do to You Do.</a:t>
            </a:r>
          </a:p>
          <a:p>
            <a:endParaRPr lang="en-GB" dirty="0"/>
          </a:p>
          <a:p>
            <a:r>
              <a:rPr lang="en-GB" dirty="0"/>
              <a:t>As this is the We Do, elicit responses from pupils. They should add to their booklet when you have collectively decided on the shots.</a:t>
            </a:r>
          </a:p>
          <a:p>
            <a:endParaRPr lang="en-GB" dirty="0"/>
          </a:p>
          <a:p>
            <a:r>
              <a:rPr lang="en-GB" dirty="0"/>
              <a:t>Suggested snapshots:</a:t>
            </a:r>
          </a:p>
          <a:p>
            <a:r>
              <a:rPr lang="en-GB" sz="1200" b="1" i="0" u="none" strike="noStrike" kern="1200" dirty="0">
                <a:solidFill>
                  <a:schemeClr val="tx1"/>
                </a:solidFill>
                <a:effectLst/>
                <a:latin typeface="+mn-lt"/>
                <a:ea typeface="+mn-ea"/>
                <a:cs typeface="+mn-cs"/>
              </a:rPr>
              <a:t>Wide shot (panorama):</a:t>
            </a:r>
            <a:r>
              <a:rPr lang="en-GB" sz="1200" b="0" i="0" u="none" strike="noStrike" kern="1200" dirty="0">
                <a:solidFill>
                  <a:schemeClr val="tx1"/>
                </a:solidFill>
                <a:effectLst/>
                <a:latin typeface="+mn-lt"/>
                <a:ea typeface="+mn-ea"/>
                <a:cs typeface="+mn-cs"/>
              </a:rPr>
              <a:t> cobbled street in a colourful town</a:t>
            </a:r>
            <a:br>
              <a:rPr lang="en-GB" dirty="0"/>
            </a:br>
            <a:r>
              <a:rPr lang="en-GB" sz="1200" b="1" i="0" u="none" strike="noStrike" kern="1200" dirty="0">
                <a:solidFill>
                  <a:schemeClr val="tx1"/>
                </a:solidFill>
                <a:effectLst/>
                <a:latin typeface="+mn-lt"/>
                <a:ea typeface="+mn-ea"/>
                <a:cs typeface="+mn-cs"/>
              </a:rPr>
              <a:t>Mid shot:</a:t>
            </a:r>
            <a:r>
              <a:rPr lang="en-GB" sz="1200" b="0" i="0" u="none" strike="noStrike" kern="1200" dirty="0">
                <a:solidFill>
                  <a:schemeClr val="tx1"/>
                </a:solidFill>
                <a:effectLst/>
                <a:latin typeface="+mn-lt"/>
                <a:ea typeface="+mn-ea"/>
                <a:cs typeface="+mn-cs"/>
              </a:rPr>
              <a:t> family walking hand in hand</a:t>
            </a:r>
            <a:br>
              <a:rPr lang="en-GB" dirty="0"/>
            </a:br>
            <a:r>
              <a:rPr lang="en-GB" sz="1200" b="1" i="0" u="none" strike="noStrike" kern="1200" dirty="0">
                <a:solidFill>
                  <a:schemeClr val="tx1"/>
                </a:solidFill>
                <a:effectLst/>
                <a:latin typeface="+mn-lt"/>
                <a:ea typeface="+mn-ea"/>
                <a:cs typeface="+mn-cs"/>
              </a:rPr>
              <a:t>Close-up:</a:t>
            </a:r>
            <a:r>
              <a:rPr lang="en-GB" sz="1200" b="0" i="0" u="none" strike="noStrike" kern="1200" dirty="0">
                <a:solidFill>
                  <a:schemeClr val="tx1"/>
                </a:solidFill>
                <a:effectLst/>
                <a:latin typeface="+mn-lt"/>
                <a:ea typeface="+mn-ea"/>
                <a:cs typeface="+mn-cs"/>
              </a:rPr>
              <a:t> flower baskets hanging from window ledges</a:t>
            </a:r>
            <a:r>
              <a:rPr lang="en-GB" dirty="0"/>
              <a:t> </a:t>
            </a:r>
          </a:p>
        </p:txBody>
      </p:sp>
      <p:sp>
        <p:nvSpPr>
          <p:cNvPr id="4" name="Slide Number Placeholder 3">
            <a:extLst>
              <a:ext uri="{FF2B5EF4-FFF2-40B4-BE49-F238E27FC236}">
                <a16:creationId xmlns:a16="http://schemas.microsoft.com/office/drawing/2014/main" id="{93D0B0E6-3B8A-6F77-348B-2B2F4492611C}"/>
              </a:ext>
            </a:extLst>
          </p:cNvPr>
          <p:cNvSpPr>
            <a:spLocks noGrp="1"/>
          </p:cNvSpPr>
          <p:nvPr>
            <p:ph type="sldNum" sz="quarter" idx="5"/>
          </p:nvPr>
        </p:nvSpPr>
        <p:spPr/>
        <p:txBody>
          <a:bodyPr/>
          <a:lstStyle/>
          <a:p>
            <a:fld id="{51937DAE-9BA2-D140-BEA3-34193806CE2A}" type="slidenum">
              <a:rPr lang="en-GB" smtClean="0"/>
              <a:t>17</a:t>
            </a:fld>
            <a:endParaRPr lang="en-GB"/>
          </a:p>
        </p:txBody>
      </p:sp>
    </p:spTree>
    <p:extLst>
      <p:ext uri="{BB962C8B-B14F-4D97-AF65-F5344CB8AC3E}">
        <p14:creationId xmlns:p14="http://schemas.microsoft.com/office/powerpoint/2010/main" val="1650940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2A46D-DE7E-03E5-5F1E-48FB38A664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223F25-22B7-EA7F-524C-68B134DA5F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22A3E2-2A0F-1045-DA1B-CC08C2EDE675}"/>
              </a:ext>
            </a:extLst>
          </p:cNvPr>
          <p:cNvSpPr>
            <a:spLocks noGrp="1"/>
          </p:cNvSpPr>
          <p:nvPr>
            <p:ph type="body" idx="1"/>
          </p:nvPr>
        </p:nvSpPr>
        <p:spPr/>
        <p:txBody>
          <a:bodyPr/>
          <a:lstStyle/>
          <a:p>
            <a:pPr marL="171450" indent="-171450">
              <a:buFont typeface="Arial" panose="020B0604020202020204" pitchFamily="34" charset="0"/>
              <a:buChar char="•"/>
            </a:pPr>
            <a:r>
              <a:rPr lang="en-GB" dirty="0"/>
              <a:t>This is now the ‘You Do Together’ stage. Pupils to work in pairs or groups of 3 to add notes to each box as you did in the model (I Do). Walk around and check understanding / offer guidance where necessary before pupils practice alone (you do). </a:t>
            </a:r>
          </a:p>
          <a:p>
            <a:pPr marL="171450" indent="-171450">
              <a:buFont typeface="Arial" panose="020B0604020202020204" pitchFamily="34" charset="0"/>
              <a:buChar char="•"/>
            </a:pPr>
            <a:r>
              <a:rPr lang="en-GB" dirty="0"/>
              <a:t>Guiding questions are on the slide to support</a:t>
            </a:r>
          </a:p>
          <a:p>
            <a:pPr marL="171450" indent="-171450">
              <a:buFont typeface="Arial" panose="020B0604020202020204" pitchFamily="34" charset="0"/>
              <a:buChar char="•"/>
            </a:pPr>
            <a:r>
              <a:rPr lang="en-GB" dirty="0"/>
              <a:t>Allow 5 minutes for this task and elicit feedback.</a:t>
            </a:r>
          </a:p>
          <a:p>
            <a:pPr marL="171450" indent="-171450">
              <a:buFont typeface="Arial" panose="020B0604020202020204" pitchFamily="34" charset="0"/>
              <a:buChar char="•"/>
            </a:pPr>
            <a:r>
              <a:rPr lang="en-GB" dirty="0"/>
              <a:t>Prompt pupils to use the guide in their booklet. </a:t>
            </a:r>
          </a:p>
          <a:p>
            <a:endParaRPr lang="en-GB" dirty="0"/>
          </a:p>
          <a:p>
            <a:r>
              <a:rPr lang="en-GB" dirty="0"/>
              <a:t>Suggested notes:</a:t>
            </a:r>
          </a:p>
          <a:p>
            <a:r>
              <a:rPr lang="en-GB" sz="1200" b="1" i="0" u="none" strike="noStrike" kern="1200" dirty="0">
                <a:solidFill>
                  <a:schemeClr val="tx1"/>
                </a:solidFill>
                <a:effectLst/>
                <a:latin typeface="+mn-lt"/>
                <a:ea typeface="+mn-ea"/>
                <a:cs typeface="+mn-cs"/>
              </a:rPr>
              <a:t>Wide shot: cobbled street in a colourful town</a:t>
            </a:r>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Cobbled</a:t>
            </a:r>
          </a:p>
          <a:p>
            <a:r>
              <a:rPr lang="en-GB" sz="1200" b="0" i="0" u="none" strike="noStrike" kern="1200" dirty="0">
                <a:solidFill>
                  <a:schemeClr val="tx1"/>
                </a:solidFill>
                <a:effectLst/>
                <a:latin typeface="+mn-lt"/>
                <a:ea typeface="+mn-ea"/>
                <a:cs typeface="+mn-cs"/>
              </a:rPr>
              <a:t>Pastel walls</a:t>
            </a:r>
          </a:p>
          <a:p>
            <a:r>
              <a:rPr lang="en-GB" sz="1200" b="0" i="0" u="none" strike="noStrike" kern="1200" dirty="0">
                <a:solidFill>
                  <a:schemeClr val="tx1"/>
                </a:solidFill>
                <a:effectLst/>
                <a:latin typeface="+mn-lt"/>
                <a:ea typeface="+mn-ea"/>
                <a:cs typeface="+mn-cs"/>
              </a:rPr>
              <a:t>Sunshine</a:t>
            </a:r>
          </a:p>
          <a:p>
            <a:r>
              <a:rPr lang="en-GB" sz="1200" b="0" i="0" u="none" strike="noStrike" kern="1200" dirty="0">
                <a:solidFill>
                  <a:schemeClr val="tx1"/>
                </a:solidFill>
                <a:effectLst/>
                <a:latin typeface="+mn-lt"/>
                <a:ea typeface="+mn-ea"/>
                <a:cs typeface="+mn-cs"/>
              </a:rPr>
              <a:t>Shutters</a:t>
            </a:r>
          </a:p>
          <a:p>
            <a:r>
              <a:rPr lang="en-GB" sz="1200" b="0" i="0" u="none" strike="noStrike" kern="1200" dirty="0">
                <a:solidFill>
                  <a:schemeClr val="tx1"/>
                </a:solidFill>
                <a:effectLst/>
                <a:latin typeface="+mn-lt"/>
                <a:ea typeface="+mn-ea"/>
                <a:cs typeface="+mn-cs"/>
              </a:rPr>
              <a:t>Cafe tables</a:t>
            </a:r>
          </a:p>
          <a:p>
            <a:endParaRPr lang="en-GB" sz="1200" b="0" i="0" u="none" strike="noStrike" kern="1200" dirty="0">
              <a:solidFill>
                <a:schemeClr val="tx1"/>
              </a:solidFill>
              <a:effectLst/>
              <a:latin typeface="+mn-lt"/>
              <a:ea typeface="+mn-ea"/>
              <a:cs typeface="+mn-cs"/>
            </a:endParaRPr>
          </a:p>
          <a:p>
            <a:r>
              <a:rPr lang="en-GB" sz="1200" b="1" i="0" u="none" strike="noStrike" kern="1200" dirty="0">
                <a:solidFill>
                  <a:schemeClr val="tx1"/>
                </a:solidFill>
                <a:effectLst/>
                <a:latin typeface="+mn-lt"/>
                <a:ea typeface="+mn-ea"/>
                <a:cs typeface="+mn-cs"/>
              </a:rPr>
              <a:t>Mid shot: family walking hand in hand</a:t>
            </a:r>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Linked hands</a:t>
            </a:r>
          </a:p>
          <a:p>
            <a:r>
              <a:rPr lang="en-GB" sz="1200" b="0" i="0" u="none" strike="noStrike" kern="1200" dirty="0">
                <a:solidFill>
                  <a:schemeClr val="tx1"/>
                </a:solidFill>
                <a:effectLst/>
                <a:latin typeface="+mn-lt"/>
                <a:ea typeface="+mn-ea"/>
                <a:cs typeface="+mn-cs"/>
              </a:rPr>
              <a:t>Swinging arms</a:t>
            </a:r>
          </a:p>
          <a:p>
            <a:r>
              <a:rPr lang="en-GB" sz="1200" b="0" i="0" u="none" strike="noStrike" kern="1200" dirty="0">
                <a:solidFill>
                  <a:schemeClr val="tx1"/>
                </a:solidFill>
                <a:effectLst/>
                <a:latin typeface="+mn-lt"/>
                <a:ea typeface="+mn-ea"/>
                <a:cs typeface="+mn-cs"/>
              </a:rPr>
              <a:t>Strolling</a:t>
            </a:r>
          </a:p>
          <a:p>
            <a:r>
              <a:rPr lang="en-GB" sz="1200" b="0" i="0" u="none" strike="noStrike" kern="1200" dirty="0">
                <a:solidFill>
                  <a:schemeClr val="tx1"/>
                </a:solidFill>
                <a:effectLst/>
                <a:latin typeface="+mn-lt"/>
                <a:ea typeface="+mn-ea"/>
                <a:cs typeface="+mn-cs"/>
              </a:rPr>
              <a:t>Laughter</a:t>
            </a:r>
          </a:p>
          <a:p>
            <a:r>
              <a:rPr lang="en-GB" sz="1200" b="0" i="0" u="none" strike="noStrike" kern="1200" dirty="0">
                <a:solidFill>
                  <a:schemeClr val="tx1"/>
                </a:solidFill>
                <a:effectLst/>
                <a:latin typeface="+mn-lt"/>
                <a:ea typeface="+mn-ea"/>
                <a:cs typeface="+mn-cs"/>
              </a:rPr>
              <a:t>Casual</a:t>
            </a:r>
          </a:p>
          <a:p>
            <a:endParaRPr lang="en-GB" sz="1200" b="0" i="0" u="none" strike="noStrike" kern="1200" dirty="0">
              <a:solidFill>
                <a:schemeClr val="tx1"/>
              </a:solidFill>
              <a:effectLst/>
              <a:latin typeface="+mn-lt"/>
              <a:ea typeface="+mn-ea"/>
              <a:cs typeface="+mn-cs"/>
            </a:endParaRPr>
          </a:p>
          <a:p>
            <a:r>
              <a:rPr lang="en-GB" sz="1200" b="1" i="0" u="none" strike="noStrike" kern="1200" dirty="0">
                <a:solidFill>
                  <a:schemeClr val="tx1"/>
                </a:solidFill>
                <a:effectLst/>
                <a:latin typeface="+mn-lt"/>
                <a:ea typeface="+mn-ea"/>
                <a:cs typeface="+mn-cs"/>
              </a:rPr>
              <a:t>Close-up: flower baskets</a:t>
            </a:r>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Cascading petals</a:t>
            </a:r>
          </a:p>
          <a:p>
            <a:r>
              <a:rPr lang="en-GB" sz="1200" b="0" i="0" u="none" strike="noStrike" kern="1200" dirty="0">
                <a:solidFill>
                  <a:schemeClr val="tx1"/>
                </a:solidFill>
                <a:effectLst/>
                <a:latin typeface="+mn-lt"/>
                <a:ea typeface="+mn-ea"/>
                <a:cs typeface="+mn-cs"/>
              </a:rPr>
              <a:t>Delicate blooms</a:t>
            </a:r>
          </a:p>
          <a:p>
            <a:r>
              <a:rPr lang="en-GB" sz="1200" b="0" i="0" u="none" strike="noStrike" kern="1200" dirty="0">
                <a:solidFill>
                  <a:schemeClr val="tx1"/>
                </a:solidFill>
                <a:effectLst/>
                <a:latin typeface="+mn-lt"/>
                <a:ea typeface="+mn-ea"/>
                <a:cs typeface="+mn-cs"/>
              </a:rPr>
              <a:t>Bursting with colour</a:t>
            </a:r>
          </a:p>
          <a:p>
            <a:r>
              <a:rPr lang="en-GB" sz="1200" b="0" i="0" u="none" strike="noStrike" kern="1200" dirty="0">
                <a:solidFill>
                  <a:schemeClr val="tx1"/>
                </a:solidFill>
                <a:effectLst/>
                <a:latin typeface="+mn-lt"/>
                <a:ea typeface="+mn-ea"/>
                <a:cs typeface="+mn-cs"/>
              </a:rPr>
              <a:t>Baskets woven with ivy</a:t>
            </a:r>
          </a:p>
          <a:p>
            <a:r>
              <a:rPr lang="en-GB" sz="1200" b="0" i="0" u="none" strike="noStrike" kern="1200" dirty="0">
                <a:solidFill>
                  <a:schemeClr val="tx1"/>
                </a:solidFill>
                <a:effectLst/>
                <a:latin typeface="+mn-lt"/>
                <a:ea typeface="+mn-ea"/>
                <a:cs typeface="+mn-cs"/>
              </a:rPr>
              <a:t>Dancing in the breeze</a:t>
            </a:r>
          </a:p>
          <a:p>
            <a:endParaRPr lang="en-GB" dirty="0"/>
          </a:p>
        </p:txBody>
      </p:sp>
      <p:sp>
        <p:nvSpPr>
          <p:cNvPr id="4" name="Slide Number Placeholder 3">
            <a:extLst>
              <a:ext uri="{FF2B5EF4-FFF2-40B4-BE49-F238E27FC236}">
                <a16:creationId xmlns:a16="http://schemas.microsoft.com/office/drawing/2014/main" id="{13FC934D-9761-66B7-165E-B5B45BD45A38}"/>
              </a:ext>
            </a:extLst>
          </p:cNvPr>
          <p:cNvSpPr>
            <a:spLocks noGrp="1"/>
          </p:cNvSpPr>
          <p:nvPr>
            <p:ph type="sldNum" sz="quarter" idx="5"/>
          </p:nvPr>
        </p:nvSpPr>
        <p:spPr/>
        <p:txBody>
          <a:bodyPr/>
          <a:lstStyle/>
          <a:p>
            <a:fld id="{51937DAE-9BA2-D140-BEA3-34193806CE2A}" type="slidenum">
              <a:rPr lang="en-GB" smtClean="0"/>
              <a:t>18</a:t>
            </a:fld>
            <a:endParaRPr lang="en-GB"/>
          </a:p>
        </p:txBody>
      </p:sp>
    </p:spTree>
    <p:extLst>
      <p:ext uri="{BB962C8B-B14F-4D97-AF65-F5344CB8AC3E}">
        <p14:creationId xmlns:p14="http://schemas.microsoft.com/office/powerpoint/2010/main" val="1286977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22FD4-805A-03BE-A599-F8FFE89DCA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F4AFA5-6958-F284-0693-5F9EEC681A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B07161-A6F6-A278-872C-39DA2E79B040}"/>
              </a:ext>
            </a:extLst>
          </p:cNvPr>
          <p:cNvSpPr>
            <a:spLocks noGrp="1"/>
          </p:cNvSpPr>
          <p:nvPr>
            <p:ph type="body" idx="1"/>
          </p:nvPr>
        </p:nvSpPr>
        <p:spPr/>
        <p:txBody>
          <a:bodyPr/>
          <a:lstStyle/>
          <a:p>
            <a:pPr marL="171450" indent="-171450">
              <a:buFont typeface="Arial" panose="020B0604020202020204" pitchFamily="34" charset="0"/>
              <a:buChar char="•"/>
            </a:pPr>
            <a:r>
              <a:rPr lang="en-GB" dirty="0"/>
              <a:t>This is a continuation of the ‘You Do Together’ stage. Pupils to work in pairs or groups of 3 to write a collective mini paragraph suing the criteria. The skills in the criteria will all be covered in depth in subsequent lessons so don’t worry about pupils hitting them all now. You may even wish to take some out for now. A suggested, easier criteria is as follows:</a:t>
            </a:r>
          </a:p>
          <a:p>
            <a:pPr marL="171450" indent="-171450">
              <a:buFont typeface="Arial" panose="020B0604020202020204" pitchFamily="34" charset="0"/>
              <a:buChar char="•"/>
            </a:pPr>
            <a:endParaRPr lang="en-GB" dirty="0"/>
          </a:p>
          <a:p>
            <a:pPr>
              <a:buFont typeface="Wingdings" pitchFamily="2" charset="2"/>
              <a:buChar char="Ø"/>
            </a:pPr>
            <a:r>
              <a:rPr lang="en-US" sz="1200" kern="1200" dirty="0">
                <a:solidFill>
                  <a:schemeClr val="tx1"/>
                </a:solidFill>
                <a:latin typeface="+mn-lt"/>
                <a:ea typeface="+mn-ea"/>
                <a:cs typeface="+mn-cs"/>
              </a:rPr>
              <a:t>Use varied sentence lengths and structures</a:t>
            </a:r>
          </a:p>
          <a:p>
            <a:pPr>
              <a:buFont typeface="Wingdings" pitchFamily="2" charset="2"/>
              <a:buChar char="Ø"/>
            </a:pPr>
            <a:r>
              <a:rPr lang="en-US" sz="1200" kern="1200" dirty="0">
                <a:solidFill>
                  <a:schemeClr val="tx1"/>
                </a:solidFill>
                <a:latin typeface="+mn-lt"/>
                <a:ea typeface="+mn-ea"/>
                <a:cs typeface="+mn-cs"/>
              </a:rPr>
              <a:t>Try to use at least 4 elements of VIVID ME</a:t>
            </a:r>
          </a:p>
          <a:p>
            <a:pPr>
              <a:buFont typeface="Wingdings" pitchFamily="2" charset="2"/>
              <a:buChar char="Ø"/>
            </a:pPr>
            <a:r>
              <a:rPr lang="en-US" sz="1200" kern="1200" dirty="0">
                <a:solidFill>
                  <a:schemeClr val="tx1"/>
                </a:solidFill>
                <a:latin typeface="+mn-lt"/>
                <a:ea typeface="+mn-ea"/>
                <a:cs typeface="+mn-cs"/>
              </a:rPr>
              <a:t>Make sure all your choices match your tone</a:t>
            </a:r>
          </a:p>
          <a:p>
            <a:pPr>
              <a:buFont typeface="Wingdings" pitchFamily="2" charset="2"/>
              <a:buChar char="Ø"/>
            </a:pPr>
            <a:r>
              <a:rPr lang="en-US" sz="1200" kern="1200" dirty="0">
                <a:solidFill>
                  <a:schemeClr val="tx1"/>
                </a:solidFill>
                <a:latin typeface="+mn-lt"/>
                <a:ea typeface="+mn-ea"/>
                <a:cs typeface="+mn-cs"/>
              </a:rPr>
              <a:t>Aim to make the reader feel like they are there</a:t>
            </a:r>
            <a:endParaRPr lang="en-GB" sz="1200" kern="1200" dirty="0">
              <a:solidFill>
                <a:schemeClr val="tx1"/>
              </a:solidFill>
              <a:latin typeface="+mn-lt"/>
              <a:ea typeface="+mn-ea"/>
              <a:cs typeface="+mn-cs"/>
            </a:endParaRP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Allow 7 minutes for this task and elicit feedback.</a:t>
            </a:r>
          </a:p>
          <a:p>
            <a:pPr marL="171450" indent="-171450">
              <a:buFont typeface="Arial" panose="020B0604020202020204" pitchFamily="34" charset="0"/>
              <a:buChar char="•"/>
            </a:pPr>
            <a:r>
              <a:rPr lang="en-GB" dirty="0"/>
              <a:t>Prompt pupils to use the guide in their booklet. </a:t>
            </a:r>
          </a:p>
          <a:p>
            <a:endParaRPr lang="en-GB" dirty="0"/>
          </a:p>
          <a:p>
            <a:endParaRPr lang="en-GB" dirty="0"/>
          </a:p>
        </p:txBody>
      </p:sp>
      <p:sp>
        <p:nvSpPr>
          <p:cNvPr id="4" name="Slide Number Placeholder 3">
            <a:extLst>
              <a:ext uri="{FF2B5EF4-FFF2-40B4-BE49-F238E27FC236}">
                <a16:creationId xmlns:a16="http://schemas.microsoft.com/office/drawing/2014/main" id="{CC19A69F-646C-0A5F-03D8-9E52484F4D1B}"/>
              </a:ext>
            </a:extLst>
          </p:cNvPr>
          <p:cNvSpPr>
            <a:spLocks noGrp="1"/>
          </p:cNvSpPr>
          <p:nvPr>
            <p:ph type="sldNum" sz="quarter" idx="5"/>
          </p:nvPr>
        </p:nvSpPr>
        <p:spPr/>
        <p:txBody>
          <a:bodyPr/>
          <a:lstStyle/>
          <a:p>
            <a:fld id="{51937DAE-9BA2-D140-BEA3-34193806CE2A}" type="slidenum">
              <a:rPr lang="en-GB" smtClean="0"/>
              <a:t>19</a:t>
            </a:fld>
            <a:endParaRPr lang="en-GB"/>
          </a:p>
        </p:txBody>
      </p:sp>
    </p:spTree>
    <p:extLst>
      <p:ext uri="{BB962C8B-B14F-4D97-AF65-F5344CB8AC3E}">
        <p14:creationId xmlns:p14="http://schemas.microsoft.com/office/powerpoint/2010/main" val="2944382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25DD7-B513-AB64-7377-E11CF70B4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89F14-7DBC-3ED6-2ADE-595B75A7DA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19CCE-CB82-A363-AF19-C29A5635307D}"/>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This is the final stage of I do, We do, You do: You Do Independently. Here pupils complete the task unaided.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This is in the DWT section of the booklet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Use the same success criteria you used for the previous task – edit slide where necessary.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If you feel pupils need a quick reminder before they complete this task by themselves, return to your model from earlier and deconstruct it using the success criteria.</a:t>
            </a:r>
          </a:p>
        </p:txBody>
      </p:sp>
      <p:sp>
        <p:nvSpPr>
          <p:cNvPr id="4" name="Slide Number Placeholder 3">
            <a:extLst>
              <a:ext uri="{FF2B5EF4-FFF2-40B4-BE49-F238E27FC236}">
                <a16:creationId xmlns:a16="http://schemas.microsoft.com/office/drawing/2014/main" id="{DC0A1BA2-A427-1150-24EC-B3B28654D62F}"/>
              </a:ext>
            </a:extLst>
          </p:cNvPr>
          <p:cNvSpPr>
            <a:spLocks noGrp="1"/>
          </p:cNvSpPr>
          <p:nvPr>
            <p:ph type="sldNum" sz="quarter" idx="5"/>
          </p:nvPr>
        </p:nvSpPr>
        <p:spPr/>
        <p:txBody>
          <a:bodyPr/>
          <a:lstStyle/>
          <a:p>
            <a:fld id="{51937DAE-9BA2-D140-BEA3-34193806CE2A}" type="slidenum">
              <a:rPr lang="en-GB" smtClean="0"/>
              <a:t>20</a:t>
            </a:fld>
            <a:endParaRPr lang="en-GB"/>
          </a:p>
        </p:txBody>
      </p:sp>
    </p:spTree>
    <p:extLst>
      <p:ext uri="{BB962C8B-B14F-4D97-AF65-F5344CB8AC3E}">
        <p14:creationId xmlns:p14="http://schemas.microsoft.com/office/powerpoint/2010/main" val="1114300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a:t>
            </a:r>
          </a:p>
          <a:p>
            <a:endParaRPr lang="en-GB" dirty="0"/>
          </a:p>
          <a:p>
            <a:r>
              <a:rPr lang="en-GB" sz="1200" b="0" i="0" u="none" strike="noStrike" kern="1200" dirty="0">
                <a:solidFill>
                  <a:schemeClr val="tx1"/>
                </a:solidFill>
                <a:effectLst/>
                <a:latin typeface="+mn-lt"/>
                <a:ea typeface="+mn-ea"/>
                <a:cs typeface="+mn-cs"/>
              </a:rPr>
              <a:t>Explain that narrative writing moves the reader through a sequence of actions (a plot), while descriptive writing pauses and focuses on details to build atmosphere. Read both extracts aloud. Emphasise that description is about painting a vivid image, not progressing through events.</a:t>
            </a:r>
          </a:p>
          <a:p>
            <a:endParaRPr lang="en-GB" sz="1200" b="1" i="0" u="none" strike="noStrike" kern="1200" dirty="0">
              <a:solidFill>
                <a:schemeClr val="tx1"/>
              </a:solidFill>
              <a:effectLst/>
              <a:latin typeface="+mn-lt"/>
              <a:ea typeface="+mn-ea"/>
              <a:cs typeface="+mn-cs"/>
            </a:endParaRPr>
          </a:p>
          <a:p>
            <a:endParaRPr lang="en-GB" sz="1200" b="1" i="0" u="none" strike="noStrike" kern="1200" dirty="0">
              <a:solidFill>
                <a:schemeClr val="tx1"/>
              </a:solidFill>
              <a:effectLst/>
              <a:latin typeface="+mn-lt"/>
              <a:ea typeface="+mn-ea"/>
              <a:cs typeface="+mn-cs"/>
            </a:endParaRPr>
          </a:p>
          <a:p>
            <a:r>
              <a:rPr lang="en-GB" sz="1200" b="1" i="0" u="none" strike="noStrike" kern="1200" dirty="0">
                <a:solidFill>
                  <a:schemeClr val="tx1"/>
                </a:solidFill>
                <a:effectLst/>
                <a:latin typeface="+mn-lt"/>
                <a:ea typeface="+mn-ea"/>
                <a:cs typeface="+mn-cs"/>
              </a:rPr>
              <a:t>Answers:</a:t>
            </a:r>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Extract 1 is narrative – it includes action, character movement and suspense.</a:t>
            </a:r>
          </a:p>
          <a:p>
            <a:r>
              <a:rPr lang="en-GB" sz="1200" b="0" i="0" u="none" strike="noStrike" kern="1200" dirty="0">
                <a:solidFill>
                  <a:schemeClr val="tx1"/>
                </a:solidFill>
                <a:effectLst/>
                <a:latin typeface="+mn-lt"/>
                <a:ea typeface="+mn-ea"/>
                <a:cs typeface="+mn-cs"/>
              </a:rPr>
              <a:t>Extract 2 is descriptive – it focuses on setting and sensory detail.</a:t>
            </a:r>
          </a:p>
        </p:txBody>
      </p:sp>
      <p:sp>
        <p:nvSpPr>
          <p:cNvPr id="4" name="Slide Number Placeholder 3"/>
          <p:cNvSpPr>
            <a:spLocks noGrp="1"/>
          </p:cNvSpPr>
          <p:nvPr>
            <p:ph type="sldNum" sz="quarter" idx="5"/>
          </p:nvPr>
        </p:nvSpPr>
        <p:spPr/>
        <p:txBody>
          <a:bodyPr/>
          <a:lstStyle/>
          <a:p>
            <a:fld id="{51937DAE-9BA2-D140-BEA3-34193806CE2A}" type="slidenum">
              <a:rPr lang="en-GB" smtClean="0"/>
              <a:t>3</a:t>
            </a:fld>
            <a:endParaRPr lang="en-GB"/>
          </a:p>
        </p:txBody>
      </p:sp>
    </p:spTree>
    <p:extLst>
      <p:ext uri="{BB962C8B-B14F-4D97-AF65-F5344CB8AC3E}">
        <p14:creationId xmlns:p14="http://schemas.microsoft.com/office/powerpoint/2010/main" val="763084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elicit feedback and ask pupils to read out the parts they have highlighted – </a:t>
            </a:r>
            <a:r>
              <a:rPr lang="en-GB" sz="1200" b="0" i="0" u="none" strike="noStrike" kern="1200" dirty="0">
                <a:solidFill>
                  <a:schemeClr val="tx1"/>
                </a:solidFill>
                <a:effectLst/>
                <a:latin typeface="+mn-lt"/>
                <a:ea typeface="+mn-ea"/>
                <a:cs typeface="+mn-cs"/>
              </a:rPr>
              <a:t>pose the question: "What effect did that sentence have on you as the reader?"</a:t>
            </a:r>
            <a:endParaRPr lang="en-GB" dirty="0"/>
          </a:p>
        </p:txBody>
      </p:sp>
      <p:sp>
        <p:nvSpPr>
          <p:cNvPr id="4" name="Slide Number Placeholder 3"/>
          <p:cNvSpPr>
            <a:spLocks noGrp="1"/>
          </p:cNvSpPr>
          <p:nvPr>
            <p:ph type="sldNum" sz="quarter" idx="5"/>
          </p:nvPr>
        </p:nvSpPr>
        <p:spPr/>
        <p:txBody>
          <a:bodyPr/>
          <a:lstStyle/>
          <a:p>
            <a:fld id="{51937DAE-9BA2-D140-BEA3-34193806CE2A}" type="slidenum">
              <a:rPr lang="en-GB" smtClean="0"/>
              <a:t>21</a:t>
            </a:fld>
            <a:endParaRPr lang="en-GB"/>
          </a:p>
        </p:txBody>
      </p:sp>
    </p:spTree>
    <p:extLst>
      <p:ext uri="{BB962C8B-B14F-4D97-AF65-F5344CB8AC3E}">
        <p14:creationId xmlns:p14="http://schemas.microsoft.com/office/powerpoint/2010/main" val="3040445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Directed writing: https://</a:t>
            </a:r>
            <a:r>
              <a:rPr lang="en-US" dirty="0" err="1"/>
              <a:t>www.msduckworthsclassroom.com</a:t>
            </a:r>
            <a:r>
              <a:rPr lang="en-US" dirty="0"/>
              <a:t>/product-page/cie-0500-0990-language-paper-2-directed-writing-scheme-of-work-2027</a:t>
            </a:r>
          </a:p>
          <a:p>
            <a:r>
              <a:rPr lang="en-US" dirty="0"/>
              <a:t>Composition: https://</a:t>
            </a:r>
            <a:r>
              <a:rPr lang="en-US" dirty="0" err="1"/>
              <a:t>www.msduckworthsclassroom.com</a:t>
            </a:r>
            <a:r>
              <a:rPr lang="en-US" dirty="0"/>
              <a:t>/product-page/cie-0500-0990-language-paper-2-composition-scheme-of-work-2027</a:t>
            </a:r>
          </a:p>
          <a:p>
            <a:r>
              <a:rPr lang="en-US" dirty="0"/>
              <a:t>Full Language Paper 2: https://</a:t>
            </a:r>
            <a:r>
              <a:rPr lang="en-US" dirty="0" err="1"/>
              <a:t>www.msduckworthsclassroom.com</a:t>
            </a:r>
            <a:r>
              <a:rPr lang="en-US" dirty="0"/>
              <a:t>/product-page/cie-0500-0990-language-paper-2-full-scheme-of-work-2027</a:t>
            </a:r>
          </a:p>
        </p:txBody>
      </p:sp>
      <p:sp>
        <p:nvSpPr>
          <p:cNvPr id="4" name="Slide Number Placeholder 3"/>
          <p:cNvSpPr>
            <a:spLocks noGrp="1"/>
          </p:cNvSpPr>
          <p:nvPr>
            <p:ph type="sldNum" sz="quarter" idx="5"/>
          </p:nvPr>
        </p:nvSpPr>
        <p:spPr/>
        <p:txBody>
          <a:bodyPr/>
          <a:lstStyle/>
          <a:p>
            <a:fld id="{8A6D193B-AD80-0B4B-9BBF-88E336AFA09D}" type="slidenum">
              <a:rPr lang="en-US" smtClean="0"/>
              <a:t>23</a:t>
            </a:fld>
            <a:endParaRPr lang="en-US"/>
          </a:p>
        </p:txBody>
      </p:sp>
    </p:spTree>
    <p:extLst>
      <p:ext uri="{BB962C8B-B14F-4D97-AF65-F5344CB8AC3E}">
        <p14:creationId xmlns:p14="http://schemas.microsoft.com/office/powerpoint/2010/main" val="3702998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1937DAE-9BA2-D140-BEA3-34193806CE2A}" type="slidenum">
              <a:rPr lang="en-GB" smtClean="0"/>
              <a:t>4</a:t>
            </a:fld>
            <a:endParaRPr lang="en-GB"/>
          </a:p>
        </p:txBody>
      </p:sp>
    </p:spTree>
    <p:extLst>
      <p:ext uri="{BB962C8B-B14F-4D97-AF65-F5344CB8AC3E}">
        <p14:creationId xmlns:p14="http://schemas.microsoft.com/office/powerpoint/2010/main" val="1396761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8B40E-2E01-C5F8-7280-990138921D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F5CA71-9F49-FA78-4D04-76E9749814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CB038B-ECFF-A60A-8B6D-54540D58D623}"/>
              </a:ext>
            </a:extLst>
          </p:cNvPr>
          <p:cNvSpPr>
            <a:spLocks noGrp="1"/>
          </p:cNvSpPr>
          <p:nvPr>
            <p:ph type="body" idx="1"/>
          </p:nvPr>
        </p:nvSpPr>
        <p:spPr/>
        <p:txBody>
          <a:bodyPr/>
          <a:lstStyle/>
          <a:p>
            <a:r>
              <a:rPr lang="en-GB" dirty="0"/>
              <a:t>Animated slide</a:t>
            </a:r>
          </a:p>
          <a:p>
            <a:endParaRPr lang="en-GB" dirty="0"/>
          </a:p>
          <a:p>
            <a:r>
              <a:rPr lang="en-GB" dirty="0"/>
              <a:t>Teacher notes:</a:t>
            </a:r>
          </a:p>
          <a:p>
            <a:endParaRPr lang="en-GB" dirty="0"/>
          </a:p>
          <a:p>
            <a:r>
              <a:rPr lang="en-GB" sz="1200" b="0" i="0" u="none" strike="noStrike" kern="1200" dirty="0">
                <a:solidFill>
                  <a:schemeClr val="tx1"/>
                </a:solidFill>
                <a:effectLst/>
                <a:latin typeface="+mn-lt"/>
                <a:ea typeface="+mn-ea"/>
                <a:cs typeface="+mn-cs"/>
              </a:rPr>
              <a:t>Explain the analogy.</a:t>
            </a:r>
            <a:endParaRPr lang="en-GB" dirty="0"/>
          </a:p>
        </p:txBody>
      </p:sp>
      <p:sp>
        <p:nvSpPr>
          <p:cNvPr id="4" name="Slide Number Placeholder 3">
            <a:extLst>
              <a:ext uri="{FF2B5EF4-FFF2-40B4-BE49-F238E27FC236}">
                <a16:creationId xmlns:a16="http://schemas.microsoft.com/office/drawing/2014/main" id="{AC477D77-9BD3-5895-6D3C-15FCF42EB6F5}"/>
              </a:ext>
            </a:extLst>
          </p:cNvPr>
          <p:cNvSpPr>
            <a:spLocks noGrp="1"/>
          </p:cNvSpPr>
          <p:nvPr>
            <p:ph type="sldNum" sz="quarter" idx="5"/>
          </p:nvPr>
        </p:nvSpPr>
        <p:spPr/>
        <p:txBody>
          <a:bodyPr/>
          <a:lstStyle/>
          <a:p>
            <a:fld id="{51937DAE-9BA2-D140-BEA3-34193806CE2A}" type="slidenum">
              <a:rPr lang="en-GB" smtClean="0"/>
              <a:t>5</a:t>
            </a:fld>
            <a:endParaRPr lang="en-GB"/>
          </a:p>
        </p:txBody>
      </p:sp>
    </p:spTree>
    <p:extLst>
      <p:ext uri="{BB962C8B-B14F-4D97-AF65-F5344CB8AC3E}">
        <p14:creationId xmlns:p14="http://schemas.microsoft.com/office/powerpoint/2010/main" val="830969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a:t>
            </a:r>
          </a:p>
          <a:p>
            <a:endParaRPr lang="en-GB" dirty="0"/>
          </a:p>
          <a:p>
            <a:r>
              <a:rPr lang="en-GB" dirty="0"/>
              <a:t>Ask pupils if they know what these different types of shot are. You may wish to probe further and ask why they are used and what they show before moving onto the model on the next slide. </a:t>
            </a:r>
          </a:p>
          <a:p>
            <a:endParaRPr lang="en-GB" dirty="0"/>
          </a:p>
          <a:p>
            <a:r>
              <a:rPr lang="en-GB" sz="1200" b="0" i="0" u="none" strike="noStrike" kern="1200" dirty="0">
                <a:solidFill>
                  <a:schemeClr val="tx1"/>
                </a:solidFill>
                <a:effectLst/>
                <a:latin typeface="+mn-lt"/>
                <a:ea typeface="+mn-ea"/>
                <a:cs typeface="+mn-cs"/>
              </a:rPr>
              <a:t>Remind pupils that, just like a photographer, descriptive writers choose what to focus on:</a:t>
            </a:r>
          </a:p>
          <a:p>
            <a:r>
              <a:rPr lang="en-GB" sz="1200" b="0" i="0" u="none" strike="noStrike" kern="1200" dirty="0">
                <a:solidFill>
                  <a:schemeClr val="tx1"/>
                </a:solidFill>
                <a:effectLst/>
                <a:latin typeface="+mn-lt"/>
                <a:ea typeface="+mn-ea"/>
                <a:cs typeface="+mn-cs"/>
              </a:rPr>
              <a:t>The </a:t>
            </a:r>
            <a:r>
              <a:rPr lang="en-GB" sz="1200" b="1" i="0" u="none" strike="noStrike" kern="1200" dirty="0">
                <a:solidFill>
                  <a:schemeClr val="tx1"/>
                </a:solidFill>
                <a:effectLst/>
                <a:latin typeface="+mn-lt"/>
                <a:ea typeface="+mn-ea"/>
                <a:cs typeface="+mn-cs"/>
              </a:rPr>
              <a:t>wide shot</a:t>
            </a:r>
            <a:r>
              <a:rPr lang="en-GB" sz="1200" b="0" i="0" u="none" strike="noStrike" kern="1200" dirty="0">
                <a:solidFill>
                  <a:schemeClr val="tx1"/>
                </a:solidFill>
                <a:effectLst/>
                <a:latin typeface="+mn-lt"/>
                <a:ea typeface="+mn-ea"/>
                <a:cs typeface="+mn-cs"/>
              </a:rPr>
              <a:t> gives the whole picture</a:t>
            </a:r>
          </a:p>
          <a:p>
            <a:r>
              <a:rPr lang="en-GB" sz="1200" b="0" i="0" u="none" strike="noStrike" kern="1200" dirty="0">
                <a:solidFill>
                  <a:schemeClr val="tx1"/>
                </a:solidFill>
                <a:effectLst/>
                <a:latin typeface="+mn-lt"/>
                <a:ea typeface="+mn-ea"/>
                <a:cs typeface="+mn-cs"/>
              </a:rPr>
              <a:t>The </a:t>
            </a:r>
            <a:r>
              <a:rPr lang="en-GB" sz="1200" b="1" i="0" u="none" strike="noStrike" kern="1200" dirty="0">
                <a:solidFill>
                  <a:schemeClr val="tx1"/>
                </a:solidFill>
                <a:effectLst/>
                <a:latin typeface="+mn-lt"/>
                <a:ea typeface="+mn-ea"/>
                <a:cs typeface="+mn-cs"/>
              </a:rPr>
              <a:t>mid shot</a:t>
            </a:r>
            <a:r>
              <a:rPr lang="en-GB" sz="1200" b="0" i="0" u="none" strike="noStrike" kern="1200" dirty="0">
                <a:solidFill>
                  <a:schemeClr val="tx1"/>
                </a:solidFill>
                <a:effectLst/>
                <a:latin typeface="+mn-lt"/>
                <a:ea typeface="+mn-ea"/>
                <a:cs typeface="+mn-cs"/>
              </a:rPr>
              <a:t> draws attention to a key part of the scene</a:t>
            </a:r>
          </a:p>
          <a:p>
            <a:r>
              <a:rPr lang="en-GB" sz="1200" b="0" i="0" u="none" strike="noStrike" kern="1200" dirty="0">
                <a:solidFill>
                  <a:schemeClr val="tx1"/>
                </a:solidFill>
                <a:effectLst/>
                <a:latin typeface="+mn-lt"/>
                <a:ea typeface="+mn-ea"/>
                <a:cs typeface="+mn-cs"/>
              </a:rPr>
              <a:t>The </a:t>
            </a:r>
            <a:r>
              <a:rPr lang="en-GB" sz="1200" b="1" i="0" u="none" strike="noStrike" kern="1200" dirty="0">
                <a:solidFill>
                  <a:schemeClr val="tx1"/>
                </a:solidFill>
                <a:effectLst/>
                <a:latin typeface="+mn-lt"/>
                <a:ea typeface="+mn-ea"/>
                <a:cs typeface="+mn-cs"/>
              </a:rPr>
              <a:t>close-up</a:t>
            </a:r>
            <a:r>
              <a:rPr lang="en-GB" sz="1200" b="0" i="0" u="none" strike="noStrike" kern="1200" dirty="0">
                <a:solidFill>
                  <a:schemeClr val="tx1"/>
                </a:solidFill>
                <a:effectLst/>
                <a:latin typeface="+mn-lt"/>
                <a:ea typeface="+mn-ea"/>
                <a:cs typeface="+mn-cs"/>
              </a:rPr>
              <a:t> zooms in on a small but telling detail</a:t>
            </a:r>
          </a:p>
          <a:p>
            <a:r>
              <a:rPr lang="en-GB" sz="1200" b="0" i="0" u="none" strike="noStrike" kern="1200" dirty="0">
                <a:solidFill>
                  <a:schemeClr val="tx1"/>
                </a:solidFill>
                <a:effectLst/>
                <a:latin typeface="+mn-lt"/>
                <a:ea typeface="+mn-ea"/>
                <a:cs typeface="+mn-cs"/>
              </a:rPr>
              <a:t>Encourage pupils to visualise their writing like a series of still photographs.</a:t>
            </a:r>
          </a:p>
          <a:p>
            <a:endParaRPr lang="en-GB" dirty="0"/>
          </a:p>
        </p:txBody>
      </p:sp>
      <p:sp>
        <p:nvSpPr>
          <p:cNvPr id="4" name="Slide Number Placeholder 3"/>
          <p:cNvSpPr>
            <a:spLocks noGrp="1"/>
          </p:cNvSpPr>
          <p:nvPr>
            <p:ph type="sldNum" sz="quarter" idx="5"/>
          </p:nvPr>
        </p:nvSpPr>
        <p:spPr/>
        <p:txBody>
          <a:bodyPr/>
          <a:lstStyle/>
          <a:p>
            <a:fld id="{51937DAE-9BA2-D140-BEA3-34193806CE2A}" type="slidenum">
              <a:rPr lang="en-GB" smtClean="0"/>
              <a:t>6</a:t>
            </a:fld>
            <a:endParaRPr lang="en-GB"/>
          </a:p>
        </p:txBody>
      </p:sp>
    </p:spTree>
    <p:extLst>
      <p:ext uri="{BB962C8B-B14F-4D97-AF65-F5344CB8AC3E}">
        <p14:creationId xmlns:p14="http://schemas.microsoft.com/office/powerpoint/2010/main" val="4004080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Elicit some ideas before playing the slide</a:t>
            </a:r>
          </a:p>
        </p:txBody>
      </p:sp>
      <p:sp>
        <p:nvSpPr>
          <p:cNvPr id="4" name="Slide Number Placeholder 3"/>
          <p:cNvSpPr>
            <a:spLocks noGrp="1"/>
          </p:cNvSpPr>
          <p:nvPr>
            <p:ph type="sldNum" sz="quarter" idx="5"/>
          </p:nvPr>
        </p:nvSpPr>
        <p:spPr/>
        <p:txBody>
          <a:bodyPr/>
          <a:lstStyle/>
          <a:p>
            <a:fld id="{51937DAE-9BA2-D140-BEA3-34193806CE2A}" type="slidenum">
              <a:rPr lang="en-GB" smtClean="0"/>
              <a:t>7</a:t>
            </a:fld>
            <a:endParaRPr lang="en-GB"/>
          </a:p>
        </p:txBody>
      </p:sp>
    </p:spTree>
    <p:extLst>
      <p:ext uri="{BB962C8B-B14F-4D97-AF65-F5344CB8AC3E}">
        <p14:creationId xmlns:p14="http://schemas.microsoft.com/office/powerpoint/2010/main" val="878039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EFCD6-6B45-F9D5-8555-35F855015C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2F103B-8A07-8A86-3461-456FA9D503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074139-0D26-26E8-B71C-F6AAAE3833BF}"/>
              </a:ext>
            </a:extLst>
          </p:cNvPr>
          <p:cNvSpPr>
            <a:spLocks noGrp="1"/>
          </p:cNvSpPr>
          <p:nvPr>
            <p:ph type="body" idx="1"/>
          </p:nvPr>
        </p:nvSpPr>
        <p:spPr/>
        <p:txBody>
          <a:bodyPr/>
          <a:lstStyle/>
          <a:p>
            <a:r>
              <a:rPr lang="en-GB" dirty="0"/>
              <a:t>Animated slide</a:t>
            </a:r>
          </a:p>
          <a:p>
            <a:endParaRPr lang="en-GB" dirty="0"/>
          </a:p>
          <a:p>
            <a:r>
              <a:rPr lang="en-GB" dirty="0"/>
              <a:t>Elicit feedback after 7 minutes. Ask pupils to elaborate on how they made their decisions.</a:t>
            </a:r>
          </a:p>
          <a:p>
            <a:endParaRPr lang="en-GB" dirty="0"/>
          </a:p>
          <a:p>
            <a:r>
              <a:rPr lang="en-GB" sz="1200" b="0" i="0" u="none" strike="noStrike" kern="1200" dirty="0">
                <a:solidFill>
                  <a:schemeClr val="tx1"/>
                </a:solidFill>
                <a:effectLst/>
                <a:latin typeface="+mn-lt"/>
                <a:ea typeface="+mn-ea"/>
                <a:cs typeface="+mn-cs"/>
              </a:rPr>
              <a:t>Tone is important as before you describe, you must consider: </a:t>
            </a:r>
            <a:r>
              <a:rPr lang="en-GB" sz="1200" b="0" i="1" u="none" strike="noStrike" kern="1200" dirty="0">
                <a:solidFill>
                  <a:schemeClr val="tx1"/>
                </a:solidFill>
                <a:effectLst/>
                <a:latin typeface="+mn-lt"/>
                <a:ea typeface="+mn-ea"/>
                <a:cs typeface="+mn-cs"/>
              </a:rPr>
              <a:t>What do I want the reader to feel?</a:t>
            </a:r>
            <a:r>
              <a:rPr lang="en-GB" sz="1200" b="0" i="0" u="none" strike="noStrike" kern="1200" dirty="0">
                <a:solidFill>
                  <a:schemeClr val="tx1"/>
                </a:solidFill>
                <a:effectLst/>
                <a:latin typeface="+mn-lt"/>
                <a:ea typeface="+mn-ea"/>
                <a:cs typeface="+mn-cs"/>
              </a:rPr>
              <a:t> Then let that feeling influence everything else you write.</a:t>
            </a:r>
          </a:p>
          <a:p>
            <a:endParaRPr lang="en-GB" dirty="0"/>
          </a:p>
          <a:p>
            <a:endParaRPr lang="en-GB" dirty="0"/>
          </a:p>
          <a:p>
            <a:endParaRPr lang="en-GB" dirty="0"/>
          </a:p>
          <a:p>
            <a:r>
              <a:rPr lang="en-GB" sz="1200" b="1" i="0" u="none" strike="noStrike" kern="1200" dirty="0">
                <a:solidFill>
                  <a:schemeClr val="tx1"/>
                </a:solidFill>
                <a:effectLst/>
                <a:latin typeface="+mn-lt"/>
                <a:ea typeface="+mn-ea"/>
                <a:cs typeface="+mn-cs"/>
              </a:rPr>
              <a:t>Optional Challenge Question:</a:t>
            </a:r>
          </a:p>
          <a:p>
            <a:r>
              <a:rPr lang="en-GB" sz="1200" b="0" i="1" u="none" strike="noStrike" kern="1200" dirty="0">
                <a:solidFill>
                  <a:schemeClr val="tx1"/>
                </a:solidFill>
                <a:effectLst/>
                <a:latin typeface="+mn-lt"/>
                <a:ea typeface="+mn-ea"/>
                <a:cs typeface="+mn-cs"/>
              </a:rPr>
              <a:t>Could two writers describe the images image with completely different tones? What would they focus on to make that happen?</a:t>
            </a:r>
            <a:endParaRPr lang="en-GB" sz="1200" b="0" i="0" u="none" strike="noStrike" kern="1200" dirty="0">
              <a:solidFill>
                <a:schemeClr val="tx1"/>
              </a:solidFill>
              <a:effectLst/>
              <a:latin typeface="+mn-lt"/>
              <a:ea typeface="+mn-ea"/>
              <a:cs typeface="+mn-cs"/>
            </a:endParaRPr>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FA9C461F-7815-98A9-8738-2180BC471A0E}"/>
              </a:ext>
            </a:extLst>
          </p:cNvPr>
          <p:cNvSpPr>
            <a:spLocks noGrp="1"/>
          </p:cNvSpPr>
          <p:nvPr>
            <p:ph type="sldNum" sz="quarter" idx="5"/>
          </p:nvPr>
        </p:nvSpPr>
        <p:spPr/>
        <p:txBody>
          <a:bodyPr/>
          <a:lstStyle/>
          <a:p>
            <a:fld id="{51937DAE-9BA2-D140-BEA3-34193806CE2A}" type="slidenum">
              <a:rPr lang="en-GB" smtClean="0"/>
              <a:t>8</a:t>
            </a:fld>
            <a:endParaRPr lang="en-GB"/>
          </a:p>
        </p:txBody>
      </p:sp>
    </p:spTree>
    <p:extLst>
      <p:ext uri="{BB962C8B-B14F-4D97-AF65-F5344CB8AC3E}">
        <p14:creationId xmlns:p14="http://schemas.microsoft.com/office/powerpoint/2010/main" val="3828866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and explain</a:t>
            </a:r>
          </a:p>
        </p:txBody>
      </p:sp>
      <p:sp>
        <p:nvSpPr>
          <p:cNvPr id="4" name="Slide Number Placeholder 3"/>
          <p:cNvSpPr>
            <a:spLocks noGrp="1"/>
          </p:cNvSpPr>
          <p:nvPr>
            <p:ph type="sldNum" sz="quarter" idx="5"/>
          </p:nvPr>
        </p:nvSpPr>
        <p:spPr/>
        <p:txBody>
          <a:bodyPr/>
          <a:lstStyle/>
          <a:p>
            <a:fld id="{51937DAE-9BA2-D140-BEA3-34193806CE2A}" type="slidenum">
              <a:rPr lang="en-GB" smtClean="0"/>
              <a:t>9</a:t>
            </a:fld>
            <a:endParaRPr lang="en-GB"/>
          </a:p>
        </p:txBody>
      </p:sp>
    </p:spTree>
    <p:extLst>
      <p:ext uri="{BB962C8B-B14F-4D97-AF65-F5344CB8AC3E}">
        <p14:creationId xmlns:p14="http://schemas.microsoft.com/office/powerpoint/2010/main" val="248020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CDE03-92EB-FB9B-84B9-54C504B55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7368D7-DABC-6092-B2DC-D6491F4351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9AE99A-75F8-29FD-E45A-DDDC0CED98F9}"/>
              </a:ext>
            </a:extLst>
          </p:cNvPr>
          <p:cNvSpPr>
            <a:spLocks noGrp="1"/>
          </p:cNvSpPr>
          <p:nvPr>
            <p:ph type="body" idx="1"/>
          </p:nvPr>
        </p:nvSpPr>
        <p:spPr/>
        <p:txBody>
          <a:bodyPr/>
          <a:lstStyle/>
          <a:p>
            <a:r>
              <a:rPr lang="en-GB" dirty="0"/>
              <a:t>Animated slide</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Model how to brainstorm ideas for tone. Read through the guiding questions</a:t>
            </a:r>
          </a:p>
          <a:p>
            <a:pPr marL="171450" indent="-171450">
              <a:buFont typeface="Arial" panose="020B0604020202020204" pitchFamily="34" charset="0"/>
              <a:buChar char="•"/>
            </a:pPr>
            <a:r>
              <a:rPr lang="en-GB" dirty="0"/>
              <a:t>Talk through your choices explaining how the tone will guide the rest of your decisions later on with regards to selecting snapshots. </a:t>
            </a:r>
          </a:p>
          <a:p>
            <a:pPr marL="171450" indent="-171450">
              <a:buFont typeface="Arial" panose="020B0604020202020204" pitchFamily="34" charset="0"/>
              <a:buChar char="•"/>
            </a:pPr>
            <a:r>
              <a:rPr lang="en-GB" dirty="0"/>
              <a:t>Click to reveal the tone you have decided on. Then explain how you came to this decision. Note that you will begin with an image as this is more visual however prompts will be used later on to reflect the style of the exam. </a:t>
            </a:r>
          </a:p>
          <a:p>
            <a:pPr marL="171450" indent="-171450">
              <a:buFont typeface="Arial" panose="020B0604020202020204" pitchFamily="34" charset="0"/>
              <a:buChar char="•"/>
            </a:pPr>
            <a:r>
              <a:rPr lang="en-GB" sz="1200" b="0" i="0" u="none" strike="noStrike" kern="1200" dirty="0">
                <a:solidFill>
                  <a:schemeClr val="tx1"/>
                </a:solidFill>
                <a:effectLst/>
                <a:latin typeface="+mn-lt"/>
                <a:ea typeface="+mn-ea"/>
                <a:cs typeface="+mn-cs"/>
              </a:rPr>
              <a:t>This tone is created through:</a:t>
            </a:r>
          </a:p>
          <a:p>
            <a:pPr marL="628650" lvl="1" indent="-171450">
              <a:buFont typeface="Arial" panose="020B0604020202020204" pitchFamily="34" charset="0"/>
              <a:buChar char="•"/>
            </a:pPr>
            <a:r>
              <a:rPr lang="en-GB" sz="1200" b="1" i="0" u="none" strike="noStrike" kern="1200" dirty="0">
                <a:solidFill>
                  <a:schemeClr val="tx1"/>
                </a:solidFill>
                <a:effectLst/>
                <a:latin typeface="+mn-lt"/>
                <a:ea typeface="+mn-ea"/>
                <a:cs typeface="+mn-cs"/>
              </a:rPr>
              <a:t>Lighting</a:t>
            </a:r>
            <a:r>
              <a:rPr lang="en-GB" sz="1200" b="0" i="0" u="none" strike="noStrike" kern="1200" dirty="0">
                <a:solidFill>
                  <a:schemeClr val="tx1"/>
                </a:solidFill>
                <a:effectLst/>
                <a:latin typeface="+mn-lt"/>
                <a:ea typeface="+mn-ea"/>
                <a:cs typeface="+mn-cs"/>
              </a:rPr>
              <a:t>: Muted, yellow-grey light filters through the dirty window, casting tired, dim shadows.</a:t>
            </a:r>
          </a:p>
          <a:p>
            <a:pPr marL="628650" lvl="1" indent="-171450">
              <a:buFont typeface="Arial" panose="020B0604020202020204" pitchFamily="34" charset="0"/>
              <a:buChar char="•"/>
            </a:pPr>
            <a:r>
              <a:rPr lang="en-GB" sz="1200" b="1" i="0" u="none" strike="noStrike" kern="1200" dirty="0">
                <a:solidFill>
                  <a:schemeClr val="tx1"/>
                </a:solidFill>
                <a:effectLst/>
                <a:latin typeface="+mn-lt"/>
                <a:ea typeface="+mn-ea"/>
                <a:cs typeface="+mn-cs"/>
              </a:rPr>
              <a:t>Colour palette</a:t>
            </a:r>
            <a:r>
              <a:rPr lang="en-GB" sz="1200" b="0" i="0" u="none" strike="noStrike" kern="1200" dirty="0">
                <a:solidFill>
                  <a:schemeClr val="tx1"/>
                </a:solidFill>
                <a:effectLst/>
                <a:latin typeface="+mn-lt"/>
                <a:ea typeface="+mn-ea"/>
                <a:cs typeface="+mn-cs"/>
              </a:rPr>
              <a:t>: Faded greens and browns dominate the scene, drained of warmth or vibrancy.</a:t>
            </a:r>
          </a:p>
          <a:p>
            <a:pPr marL="628650" lvl="1" indent="-171450">
              <a:buFont typeface="Arial" panose="020B0604020202020204" pitchFamily="34" charset="0"/>
              <a:buChar char="•"/>
            </a:pPr>
            <a:r>
              <a:rPr lang="en-GB" sz="1200" b="1" i="0" u="none" strike="noStrike" kern="1200" dirty="0">
                <a:solidFill>
                  <a:schemeClr val="tx1"/>
                </a:solidFill>
                <a:effectLst/>
                <a:latin typeface="+mn-lt"/>
                <a:ea typeface="+mn-ea"/>
                <a:cs typeface="+mn-cs"/>
              </a:rPr>
              <a:t>Condition</a:t>
            </a:r>
            <a:r>
              <a:rPr lang="en-GB" sz="1200" b="0" i="0" u="none" strike="noStrike" kern="1200" dirty="0">
                <a:solidFill>
                  <a:schemeClr val="tx1"/>
                </a:solidFill>
                <a:effectLst/>
                <a:latin typeface="+mn-lt"/>
                <a:ea typeface="+mn-ea"/>
                <a:cs typeface="+mn-cs"/>
              </a:rPr>
              <a:t>: Everything in the room is worn, decaying or damaged – from the cracked, peeling wallpaper to the dust-covered chair and scuffed floorboards.</a:t>
            </a:r>
          </a:p>
          <a:p>
            <a:pPr marL="628650" lvl="1" indent="-171450">
              <a:buFont typeface="Arial" panose="020B0604020202020204" pitchFamily="34" charset="0"/>
              <a:buChar char="•"/>
            </a:pPr>
            <a:r>
              <a:rPr lang="en-GB" sz="1200" b="1" i="0" u="none" strike="noStrike" kern="1200" dirty="0">
                <a:solidFill>
                  <a:schemeClr val="tx1"/>
                </a:solidFill>
                <a:effectLst/>
                <a:latin typeface="+mn-lt"/>
                <a:ea typeface="+mn-ea"/>
                <a:cs typeface="+mn-cs"/>
              </a:rPr>
              <a:t>Atmosphere</a:t>
            </a:r>
            <a:r>
              <a:rPr lang="en-GB" sz="1200" b="0" i="0" u="none" strike="noStrike" kern="1200" dirty="0">
                <a:solidFill>
                  <a:schemeClr val="tx1"/>
                </a:solidFill>
                <a:effectLst/>
                <a:latin typeface="+mn-lt"/>
                <a:ea typeface="+mn-ea"/>
                <a:cs typeface="+mn-cs"/>
              </a:rPr>
              <a:t>: The room feels untouched for years – still, empty, and steeped in time. There's a quiet </a:t>
            </a:r>
            <a:r>
              <a:rPr lang="en-GB" sz="1200" b="1" i="0" u="none" strike="noStrike" kern="1200" dirty="0">
                <a:solidFill>
                  <a:schemeClr val="tx1"/>
                </a:solidFill>
                <a:effectLst/>
                <a:latin typeface="+mn-lt"/>
                <a:ea typeface="+mn-ea"/>
                <a:cs typeface="+mn-cs"/>
              </a:rPr>
              <a:t>sadness</a:t>
            </a:r>
            <a:r>
              <a:rPr lang="en-GB" sz="1200" b="0" i="0" u="none" strike="noStrike" kern="1200" dirty="0">
                <a:solidFill>
                  <a:schemeClr val="tx1"/>
                </a:solidFill>
                <a:effectLst/>
                <a:latin typeface="+mn-lt"/>
                <a:ea typeface="+mn-ea"/>
                <a:cs typeface="+mn-cs"/>
              </a:rPr>
              <a:t> or </a:t>
            </a:r>
            <a:r>
              <a:rPr lang="en-GB" sz="1200" b="1" i="0" u="none" strike="noStrike" kern="1200" dirty="0">
                <a:solidFill>
                  <a:schemeClr val="tx1"/>
                </a:solidFill>
                <a:effectLst/>
                <a:latin typeface="+mn-lt"/>
                <a:ea typeface="+mn-ea"/>
                <a:cs typeface="+mn-cs"/>
              </a:rPr>
              <a:t>loneliness</a:t>
            </a:r>
            <a:r>
              <a:rPr lang="en-GB" sz="1200" b="0" i="0" u="none" strike="noStrike" kern="1200" dirty="0">
                <a:solidFill>
                  <a:schemeClr val="tx1"/>
                </a:solidFill>
                <a:effectLst/>
                <a:latin typeface="+mn-lt"/>
                <a:ea typeface="+mn-ea"/>
                <a:cs typeface="+mn-cs"/>
              </a:rPr>
              <a:t> hanging in the air.</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the I Do part of I Do, We Do, You Do. If you are unfamiliar with this approach, please see my blog post on </a:t>
            </a:r>
            <a:r>
              <a:rPr lang="en-GB" dirty="0" err="1"/>
              <a:t>www.msduckworthsclassroom.com</a:t>
            </a:r>
            <a:r>
              <a:rPr lang="en-GB"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Detailed guiding questions:</a:t>
            </a:r>
          </a:p>
          <a:p>
            <a:r>
              <a:rPr lang="en-GB" b="1" dirty="0"/>
              <a:t>What mood do you want to create for the reader?</a:t>
            </a:r>
            <a:endParaRPr lang="en-GB" dirty="0"/>
          </a:p>
          <a:p>
            <a:r>
              <a:rPr lang="en-GB" dirty="0"/>
              <a:t>Do you want the scene to feel calm, eerie, nostalgic, joyful, tense, or something else?</a:t>
            </a:r>
          </a:p>
          <a:p>
            <a:r>
              <a:rPr lang="en-GB" b="1" dirty="0"/>
              <a:t>What feelings do you want your description to create?</a:t>
            </a:r>
            <a:endParaRPr lang="en-GB" dirty="0"/>
          </a:p>
          <a:p>
            <a:r>
              <a:rPr lang="en-GB" dirty="0"/>
              <a:t>Should the reader feel relaxed, uncomfortable, curious, unsettled, or peaceful?</a:t>
            </a:r>
          </a:p>
          <a:p>
            <a:r>
              <a:rPr lang="en-GB" b="1" dirty="0"/>
              <a:t>What kind of colours would you imagine in the scene?</a:t>
            </a:r>
            <a:endParaRPr lang="en-GB" dirty="0"/>
          </a:p>
          <a:p>
            <a:r>
              <a:rPr lang="en-GB" dirty="0"/>
              <a:t>Are they warm or cold? Bright or faded?</a:t>
            </a:r>
          </a:p>
          <a:p>
            <a:r>
              <a:rPr lang="en-GB" dirty="0"/>
              <a:t>How might these colours affect the atmosphere?</a:t>
            </a:r>
          </a:p>
          <a:p>
            <a:r>
              <a:rPr lang="en-GB" b="1" dirty="0"/>
              <a:t>What is the lighting like?</a:t>
            </a:r>
            <a:endParaRPr lang="en-GB" dirty="0"/>
          </a:p>
          <a:p>
            <a:r>
              <a:rPr lang="en-GB" dirty="0"/>
              <a:t>Is it bright, dim, soft, flickering, natural, or artificial?</a:t>
            </a:r>
          </a:p>
          <a:p>
            <a:r>
              <a:rPr lang="en-GB" dirty="0"/>
              <a:t>What kind of shadows might be created?</a:t>
            </a:r>
          </a:p>
          <a:p>
            <a:r>
              <a:rPr lang="en-GB" b="1" dirty="0"/>
              <a:t>What condition is the place in?</a:t>
            </a:r>
            <a:endParaRPr lang="en-GB" dirty="0"/>
          </a:p>
          <a:p>
            <a:r>
              <a:rPr lang="en-GB" dirty="0"/>
              <a:t>Is it neat or messy? New or old? Well-loved or abandoned?</a:t>
            </a:r>
          </a:p>
          <a:p>
            <a:r>
              <a:rPr lang="en-GB" dirty="0"/>
              <a:t>Are there signs of decay, damage, or age?</a:t>
            </a:r>
          </a:p>
          <a:p>
            <a:r>
              <a:rPr lang="en-GB" b="1" dirty="0"/>
              <a:t>What objects might be there, and what do they suggest?</a:t>
            </a:r>
            <a:endParaRPr lang="en-GB" dirty="0"/>
          </a:p>
          <a:p>
            <a:r>
              <a:rPr lang="en-GB" dirty="0"/>
              <a:t>Are they useful, broken, out of place, or symbolic?</a:t>
            </a:r>
          </a:p>
          <a:p>
            <a:r>
              <a:rPr lang="en-GB" dirty="0"/>
              <a:t>Do they reveal something about the setting or the people who were once there?</a:t>
            </a:r>
          </a:p>
          <a:p>
            <a:r>
              <a:rPr lang="en-GB" b="1" dirty="0"/>
              <a:t>What textures and materials might be important to describe?</a:t>
            </a:r>
            <a:endParaRPr lang="en-GB" dirty="0"/>
          </a:p>
          <a:p>
            <a:r>
              <a:rPr lang="en-GB" dirty="0"/>
              <a:t>Think about rough wood, peeling paint, rusted metal, soft fabric, cold stone.</a:t>
            </a:r>
          </a:p>
          <a:p>
            <a:r>
              <a:rPr lang="en-GB" b="1" dirty="0"/>
              <a:t>If this place had a voice, what would it ‘say’ to the reader?</a:t>
            </a:r>
            <a:endParaRPr lang="en-GB" dirty="0"/>
          </a:p>
          <a:p>
            <a:r>
              <a:rPr lang="en-GB" dirty="0"/>
              <a:t>Would it whisper, sigh, shout, or stay silent?</a:t>
            </a:r>
          </a:p>
          <a:p>
            <a:r>
              <a:rPr lang="en-GB" b="1" dirty="0"/>
              <a:t>How can your language choices match the tone you want to create?</a:t>
            </a:r>
            <a:endParaRPr lang="en-GB" dirty="0"/>
          </a:p>
          <a:p>
            <a:r>
              <a:rPr lang="en-GB" dirty="0"/>
              <a:t>Will you use soft, flowing words or harsh, brittle ones?</a:t>
            </a:r>
          </a:p>
          <a:p>
            <a:r>
              <a:rPr lang="en-GB" dirty="0"/>
              <a:t>Will you use similes, metaphors, or personification to bring out the mood?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9C370076-8CEE-6205-3651-11E66F3036D3}"/>
              </a:ext>
            </a:extLst>
          </p:cNvPr>
          <p:cNvSpPr>
            <a:spLocks noGrp="1"/>
          </p:cNvSpPr>
          <p:nvPr>
            <p:ph type="sldNum" sz="quarter" idx="5"/>
          </p:nvPr>
        </p:nvSpPr>
        <p:spPr/>
        <p:txBody>
          <a:bodyPr/>
          <a:lstStyle/>
          <a:p>
            <a:fld id="{51937DAE-9BA2-D140-BEA3-34193806CE2A}" type="slidenum">
              <a:rPr lang="en-GB" smtClean="0"/>
              <a:t>10</a:t>
            </a:fld>
            <a:endParaRPr lang="en-GB"/>
          </a:p>
        </p:txBody>
      </p:sp>
    </p:spTree>
    <p:extLst>
      <p:ext uri="{BB962C8B-B14F-4D97-AF65-F5344CB8AC3E}">
        <p14:creationId xmlns:p14="http://schemas.microsoft.com/office/powerpoint/2010/main" val="11849761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5.svg"/><Relationship Id="rId1" Type="http://schemas.openxmlformats.org/officeDocument/2006/relationships/slideMaster" Target="../slideMasters/slideMaster1.xml"/><Relationship Id="rId6" Type="http://schemas.microsoft.com/office/2007/relationships/hdphoto" Target="../media/hdphoto7.wdp"/><Relationship Id="rId5" Type="http://schemas.openxmlformats.org/officeDocument/2006/relationships/image" Target="../media/image31.png"/><Relationship Id="rId4" Type="http://schemas.openxmlformats.org/officeDocument/2006/relationships/image" Target="../media/image30.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8.wdp"/><Relationship Id="rId2" Type="http://schemas.openxmlformats.org/officeDocument/2006/relationships/image" Target="../media/image5.svg"/><Relationship Id="rId1" Type="http://schemas.openxmlformats.org/officeDocument/2006/relationships/slideMaster" Target="../slideMasters/slideMaster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0.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sv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30.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9.wdp"/><Relationship Id="rId2" Type="http://schemas.openxmlformats.org/officeDocument/2006/relationships/image" Target="../media/image5.sv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32.png"/><Relationship Id="rId4" Type="http://schemas.openxmlformats.org/officeDocument/2006/relationships/image" Target="../media/image30.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27.svg"/><Relationship Id="rId2" Type="http://schemas.openxmlformats.org/officeDocument/2006/relationships/image" Target="../media/image5.svg"/><Relationship Id="rId1" Type="http://schemas.openxmlformats.org/officeDocument/2006/relationships/slideMaster" Target="../slideMasters/slideMaster1.xml"/><Relationship Id="rId6" Type="http://schemas.microsoft.com/office/2007/relationships/hdphoto" Target="../media/hdphoto7.wdp"/><Relationship Id="rId5" Type="http://schemas.openxmlformats.org/officeDocument/2006/relationships/image" Target="../media/image31.png"/><Relationship Id="rId4" Type="http://schemas.openxmlformats.org/officeDocument/2006/relationships/image" Target="../media/image30.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sv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27.svg"/><Relationship Id="rId4" Type="http://schemas.openxmlformats.org/officeDocument/2006/relationships/image" Target="../media/image30.svg"/></Relationships>
</file>

<file path=ppt/slideLayouts/_rels/slideLayout2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4.pn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6.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7.png"/></Relationships>
</file>

<file path=ppt/slideLayouts/_rels/slideLayout31.xml.rels><?xml version="1.0" encoding="UTF-8" standalone="yes"?>
<Relationships xmlns="http://schemas.openxmlformats.org/package/2006/relationships"><Relationship Id="rId3" Type="http://schemas.microsoft.com/office/2007/relationships/hdphoto" Target="../media/hdphoto11.wdp"/><Relationship Id="rId7"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Master" Target="../slideMasters/slideMaster1.xml"/><Relationship Id="rId6" Type="http://schemas.microsoft.com/office/2007/relationships/hdphoto" Target="../media/hdphoto12.wdp"/><Relationship Id="rId5" Type="http://schemas.openxmlformats.org/officeDocument/2006/relationships/image" Target="../media/image39.png"/><Relationship Id="rId4" Type="http://schemas.openxmlformats.org/officeDocument/2006/relationships/image" Target="../media/image3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Master" Target="../slideMasters/slideMaster1.xml"/><Relationship Id="rId4" Type="http://schemas.microsoft.com/office/2007/relationships/hdphoto" Target="../media/hdphoto12.wdp"/></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1.xml"/><Relationship Id="rId5" Type="http://schemas.microsoft.com/office/2007/relationships/hdphoto" Target="../media/hdphoto13.wdp"/><Relationship Id="rId4" Type="http://schemas.openxmlformats.org/officeDocument/2006/relationships/image" Target="../media/image4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4.png"/><Relationship Id="rId4" Type="http://schemas.microsoft.com/office/2007/relationships/hdphoto" Target="../media/hdphoto13.wdp"/></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sv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svg"/><Relationship Id="rId1" Type="http://schemas.openxmlformats.org/officeDocument/2006/relationships/slideMaster" Target="../slideMasters/slideMaster1.xml"/><Relationship Id="rId5" Type="http://schemas.openxmlformats.org/officeDocument/2006/relationships/image" Target="../media/image12.png"/><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BF4E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B5C14E4-554D-BE08-D7A7-95535574F58D}"/>
              </a:ext>
            </a:extLst>
          </p:cNvPr>
          <p:cNvSpPr>
            <a:spLocks noGrp="1"/>
          </p:cNvSpPr>
          <p:nvPr>
            <p:ph type="subTitle" idx="1"/>
          </p:nvPr>
        </p:nvSpPr>
        <p:spPr>
          <a:xfrm>
            <a:off x="1523998" y="3276459"/>
            <a:ext cx="6203325" cy="2643014"/>
          </a:xfrm>
          <a:ln>
            <a:solidFill>
              <a:srgbClr val="0097B2"/>
            </a:solidFill>
          </a:ln>
        </p:spPr>
        <p:txBody>
          <a:bodyPr/>
          <a:lstStyle>
            <a:lvl1pPr marL="0" indent="0" algn="ctr">
              <a:buNone/>
              <a:defRPr sz="2400" b="0" i="0">
                <a:latin typeface="Calibri Light" panose="020F0302020204030204" pitchFamily="34" charset="0"/>
                <a:cs typeface="Calibri Light" panose="020F03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
        <p:nvSpPr>
          <p:cNvPr id="2" name="Title 1">
            <a:extLst>
              <a:ext uri="{FF2B5EF4-FFF2-40B4-BE49-F238E27FC236}">
                <a16:creationId xmlns:a16="http://schemas.microsoft.com/office/drawing/2014/main" id="{43491436-E9E3-E906-685A-08F2F116D837}"/>
              </a:ext>
            </a:extLst>
          </p:cNvPr>
          <p:cNvSpPr>
            <a:spLocks noGrp="1"/>
          </p:cNvSpPr>
          <p:nvPr>
            <p:ph type="ctrTitle"/>
          </p:nvPr>
        </p:nvSpPr>
        <p:spPr>
          <a:xfrm>
            <a:off x="1523998" y="1226544"/>
            <a:ext cx="6203325" cy="1752601"/>
          </a:xfrm>
          <a:ln>
            <a:solidFill>
              <a:srgbClr val="0097B2"/>
            </a:solidFill>
          </a:ln>
        </p:spPr>
        <p:txBody>
          <a:bodyPr anchor="b">
            <a:noAutofit/>
          </a:bodyPr>
          <a:lstStyle>
            <a:lvl1pPr algn="ctr">
              <a:defRPr sz="4400">
                <a:latin typeface="Montserrat" pitchFamily="2" charset="77"/>
              </a:defRPr>
            </a:lvl1pPr>
          </a:lstStyle>
          <a:p>
            <a:r>
              <a:rPr lang="en-GB" dirty="0"/>
              <a:t>Click to edit Master title style</a:t>
            </a:r>
          </a:p>
        </p:txBody>
      </p:sp>
      <p:sp>
        <p:nvSpPr>
          <p:cNvPr id="15" name="Content Placeholder 16">
            <a:extLst>
              <a:ext uri="{FF2B5EF4-FFF2-40B4-BE49-F238E27FC236}">
                <a16:creationId xmlns:a16="http://schemas.microsoft.com/office/drawing/2014/main" id="{2BFF688D-03F8-484D-4DA1-6E5DE9D04C61}"/>
              </a:ext>
            </a:extLst>
          </p:cNvPr>
          <p:cNvSpPr>
            <a:spLocks noGrp="1"/>
          </p:cNvSpPr>
          <p:nvPr>
            <p:ph sz="quarter" idx="10"/>
          </p:nvPr>
        </p:nvSpPr>
        <p:spPr>
          <a:xfrm>
            <a:off x="203046" y="35433"/>
            <a:ext cx="2819400" cy="447675"/>
          </a:xfrm>
          <a:noFill/>
          <a:ln>
            <a:noFill/>
          </a:ln>
        </p:spPr>
        <p:txBody>
          <a:bodyPr>
            <a:noAutofit/>
          </a:bodyPr>
          <a:lstStyle>
            <a:lvl1pPr marL="0" indent="0">
              <a:buNone/>
              <a:defRPr sz="3600" b="0" i="0">
                <a:solidFill>
                  <a:srgbClr val="0097B2"/>
                </a:solidFill>
                <a:latin typeface="Trade Gothic Inline" panose="020B0504030203020204" pitchFamily="34" charset="0"/>
              </a:defRPr>
            </a:lvl1pPr>
          </a:lstStyle>
          <a:p>
            <a:pPr lvl="0"/>
            <a:endParaRPr lang="en-GB" dirty="0"/>
          </a:p>
        </p:txBody>
      </p:sp>
      <p:sp>
        <p:nvSpPr>
          <p:cNvPr id="26" name="TextBox 25">
            <a:extLst>
              <a:ext uri="{FF2B5EF4-FFF2-40B4-BE49-F238E27FC236}">
                <a16:creationId xmlns:a16="http://schemas.microsoft.com/office/drawing/2014/main" id="{C36F11CB-7826-CC84-75DD-C3EE58EA4375}"/>
              </a:ext>
            </a:extLst>
          </p:cNvPr>
          <p:cNvSpPr txBox="1"/>
          <p:nvPr userDrawn="1"/>
        </p:nvSpPr>
        <p:spPr>
          <a:xfrm>
            <a:off x="92549" y="565532"/>
            <a:ext cx="3369979" cy="369332"/>
          </a:xfrm>
          <a:prstGeom prst="rect">
            <a:avLst/>
          </a:prstGeom>
          <a:ln w="9525">
            <a:solidFill>
              <a:srgbClr val="0097B2"/>
            </a:solidFill>
          </a:ln>
        </p:spPr>
        <p:style>
          <a:lnRef idx="2">
            <a:schemeClr val="dk1"/>
          </a:lnRef>
          <a:fillRef idx="1">
            <a:schemeClr val="lt1"/>
          </a:fillRef>
          <a:effectRef idx="0">
            <a:schemeClr val="dk1"/>
          </a:effectRef>
          <a:fontRef idx="minor">
            <a:schemeClr val="dk1"/>
          </a:fontRef>
        </p:style>
        <p:txBody>
          <a:bodyPr wrap="square" rtlCol="0">
            <a:spAutoFit/>
          </a:bodyPr>
          <a:lstStyle/>
          <a:p>
            <a:fld id="{6DAA917C-A0D8-4B44-ADA4-093D6E024C92}" type="datetime2">
              <a:rPr lang="en-GB" smtClean="0">
                <a:latin typeface="Calibri Light" panose="020F0302020204030204" pitchFamily="34" charset="0"/>
                <a:cs typeface="Calibri Light" panose="020F0302020204030204" pitchFamily="34" charset="0"/>
              </a:rPr>
              <a:t>Sunday, 23 August 2026</a:t>
            </a:fld>
            <a:endParaRPr lang="en-GB" dirty="0">
              <a:latin typeface="Calibri Light" panose="020F0302020204030204" pitchFamily="34" charset="0"/>
              <a:cs typeface="Calibri Light" panose="020F0302020204030204" pitchFamily="34" charset="0"/>
            </a:endParaRPr>
          </a:p>
        </p:txBody>
      </p:sp>
      <p:pic>
        <p:nvPicPr>
          <p:cNvPr id="11" name="Picture 10" descr="A row of books in a row&#10;&#10;AI-generated content may be incorrect.">
            <a:extLst>
              <a:ext uri="{FF2B5EF4-FFF2-40B4-BE49-F238E27FC236}">
                <a16:creationId xmlns:a16="http://schemas.microsoft.com/office/drawing/2014/main" id="{941CC036-ACC8-68C5-76C8-E30BB73CB97A}"/>
              </a:ext>
            </a:extLst>
          </p:cNvPr>
          <p:cNvPicPr>
            <a:picLocks noChangeAspect="1"/>
          </p:cNvPicPr>
          <p:nvPr userDrawn="1"/>
        </p:nvPicPr>
        <p:blipFill>
          <a:blip r:embed="rId2"/>
          <a:stretch>
            <a:fillRect/>
          </a:stretch>
        </p:blipFill>
        <p:spPr>
          <a:xfrm>
            <a:off x="8385414" y="2102844"/>
            <a:ext cx="3074019" cy="30740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Freeform 3">
            <a:extLst>
              <a:ext uri="{FF2B5EF4-FFF2-40B4-BE49-F238E27FC236}">
                <a16:creationId xmlns:a16="http://schemas.microsoft.com/office/drawing/2014/main" id="{10CCCC09-8C04-9E73-AD1F-B58E9E4242A5}"/>
              </a:ext>
            </a:extLst>
          </p:cNvPr>
          <p:cNvSpPr/>
          <p:nvPr userDrawn="1"/>
        </p:nvSpPr>
        <p:spPr>
          <a:xfrm rot="5400000">
            <a:off x="10429240" y="-341477"/>
            <a:ext cx="1422400" cy="210312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4" name="Freeform 5">
            <a:extLst>
              <a:ext uri="{FF2B5EF4-FFF2-40B4-BE49-F238E27FC236}">
                <a16:creationId xmlns:a16="http://schemas.microsoft.com/office/drawing/2014/main" id="{E28EEC47-B502-A42C-3B6A-C9C8156451DF}"/>
              </a:ext>
            </a:extLst>
          </p:cNvPr>
          <p:cNvSpPr/>
          <p:nvPr userDrawn="1"/>
        </p:nvSpPr>
        <p:spPr>
          <a:xfrm rot="16200000">
            <a:off x="368238" y="4950396"/>
            <a:ext cx="1539367" cy="227584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8" name="Content Placeholder 17">
            <a:extLst>
              <a:ext uri="{FF2B5EF4-FFF2-40B4-BE49-F238E27FC236}">
                <a16:creationId xmlns:a16="http://schemas.microsoft.com/office/drawing/2014/main" id="{8E8E10D4-8E30-BAD2-078F-BFDAEA2EFB7A}"/>
              </a:ext>
            </a:extLst>
          </p:cNvPr>
          <p:cNvSpPr>
            <a:spLocks noGrp="1"/>
          </p:cNvSpPr>
          <p:nvPr>
            <p:ph sz="quarter" idx="12"/>
          </p:nvPr>
        </p:nvSpPr>
        <p:spPr>
          <a:xfrm>
            <a:off x="6466687" y="455001"/>
            <a:ext cx="5320076" cy="474229"/>
          </a:xfrm>
          <a:solidFill>
            <a:schemeClr val="bg1"/>
          </a:solidFill>
          <a:ln>
            <a:solidFill>
              <a:srgbClr val="0097B2"/>
            </a:solidFill>
          </a:ln>
        </p:spPr>
        <p:txBody>
          <a:bodyPr>
            <a:normAutofit/>
          </a:bodyPr>
          <a:lstStyle>
            <a:lvl1pPr marL="0" indent="0">
              <a:buNone/>
              <a:defRPr sz="1800" b="0" i="0">
                <a:latin typeface="Calibri Light" panose="020F0302020204030204" pitchFamily="34" charset="0"/>
                <a:cs typeface="Calibri Light" panose="020F0302020204030204" pitchFamily="34" charset="0"/>
              </a:defRPr>
            </a:lvl1pPr>
          </a:lstStyle>
          <a:p>
            <a:pPr lvl="0"/>
            <a:r>
              <a:rPr lang="en-GB" dirty="0"/>
              <a:t>Click to edit Master text styles</a:t>
            </a:r>
          </a:p>
        </p:txBody>
      </p:sp>
      <p:pic>
        <p:nvPicPr>
          <p:cNvPr id="10" name="Picture 2" descr="Checking or Really Checking? | Durrington Research School">
            <a:extLst>
              <a:ext uri="{FF2B5EF4-FFF2-40B4-BE49-F238E27FC236}">
                <a16:creationId xmlns:a16="http://schemas.microsoft.com/office/drawing/2014/main" id="{B01FEC3C-58E0-CBB3-33F8-7A2C2DC86C6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2549" y="6088316"/>
            <a:ext cx="1153912" cy="606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17514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Rec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02794"/>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Picture 10" descr="A light bulb and gears with arrows&#10;&#10;Description automatically generated">
            <a:extLst>
              <a:ext uri="{FF2B5EF4-FFF2-40B4-BE49-F238E27FC236}">
                <a16:creationId xmlns:a16="http://schemas.microsoft.com/office/drawing/2014/main" id="{686F1DD3-4F40-29F5-6F75-8DCDB473FE9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5396" b="89928" l="10000" r="90000">
                        <a14:foregroundMark x1="26557" y1="21403" x2="26557" y2="21403"/>
                        <a14:foregroundMark x1="41967" y1="41007" x2="41967" y2="41007"/>
                        <a14:foregroundMark x1="70000" y1="22122" x2="70000" y2="22122"/>
                        <a14:foregroundMark x1="26557" y1="70504" x2="26557" y2="70504"/>
                        <a14:foregroundMark x1="43115" y1="80935" x2="43115" y2="80935"/>
                        <a14:foregroundMark x1="54754" y1="15827" x2="54754" y2="15827"/>
                        <a14:foregroundMark x1="43115" y1="80935" x2="43115" y2="80935"/>
                        <a14:foregroundMark x1="43115" y1="80935" x2="43115" y2="80935"/>
                        <a14:foregroundMark x1="43115" y1="82374" x2="43115" y2="82374"/>
                        <a14:foregroundMark x1="43115" y1="82374" x2="43115" y2="82374"/>
                        <a14:foregroundMark x1="72623" y1="5396" x2="72623" y2="5396"/>
                        <a14:foregroundMark x1="41967" y1="80935" x2="41967" y2="80935"/>
                        <a14:foregroundMark x1="44426" y1="79496" x2="45082" y2="81655"/>
                        <a14:foregroundMark x1="56557" y1="15827" x2="55902" y2="13129"/>
                      </a14:backgroundRemoval>
                    </a14:imgEffect>
                  </a14:imgLayer>
                </a14:imgProps>
              </a:ext>
            </a:extLst>
          </a:blip>
          <a:stretch>
            <a:fillRect/>
          </a:stretch>
        </p:blipFill>
        <p:spPr>
          <a:xfrm>
            <a:off x="202772" y="707620"/>
            <a:ext cx="853868" cy="778280"/>
          </a:xfrm>
          <a:prstGeom prst="rect">
            <a:avLst/>
          </a:prstGeom>
        </p:spPr>
      </p:pic>
      <p:pic>
        <p:nvPicPr>
          <p:cNvPr id="12" name="Picture 11">
            <a:extLst>
              <a:ext uri="{FF2B5EF4-FFF2-40B4-BE49-F238E27FC236}">
                <a16:creationId xmlns:a16="http://schemas.microsoft.com/office/drawing/2014/main" id="{A53F1F22-486A-EF1F-3043-C07FDB9ACC7C}"/>
              </a:ext>
            </a:extLst>
          </p:cNvPr>
          <p:cNvPicPr>
            <a:picLocks noChangeAspect="1"/>
          </p:cNvPicPr>
          <p:nvPr userDrawn="1"/>
        </p:nvPicPr>
        <p:blipFill>
          <a:blip r:embed="rId4"/>
          <a:stretch>
            <a:fillRect/>
          </a:stretch>
        </p:blipFill>
        <p:spPr>
          <a:xfrm>
            <a:off x="250190" y="396469"/>
            <a:ext cx="806450" cy="311150"/>
          </a:xfrm>
          <a:prstGeom prst="rect">
            <a:avLst/>
          </a:prstGeom>
        </p:spPr>
      </p:pic>
      <p:sp>
        <p:nvSpPr>
          <p:cNvPr id="8" name="AutoShape 4">
            <a:extLst>
              <a:ext uri="{FF2B5EF4-FFF2-40B4-BE49-F238E27FC236}">
                <a16:creationId xmlns:a16="http://schemas.microsoft.com/office/drawing/2014/main" id="{6A42FC28-EBE5-D560-83F2-F955D610A248}"/>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55938240-7F1E-D5F6-2EE0-EFB75A75EBE0}"/>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889382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the book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02794"/>
            <a:ext cx="10515600" cy="1009651"/>
          </a:xfrm>
        </p:spPr>
        <p:txBody>
          <a:bodyPr/>
          <a:lstStyle>
            <a:lvl1pPr algn="ctr">
              <a:defRPr>
                <a:latin typeface="Montserrat" pitchFamily="2" charset="77"/>
              </a:defRPr>
            </a:lvl1pPr>
          </a:lstStyle>
          <a:p>
            <a:r>
              <a:rPr lang="en-GB" dirty="0"/>
              <a:t>Click to edit Master title style</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8" name="AutoShape 4">
            <a:extLst>
              <a:ext uri="{FF2B5EF4-FFF2-40B4-BE49-F238E27FC236}">
                <a16:creationId xmlns:a16="http://schemas.microsoft.com/office/drawing/2014/main" id="{6A42FC28-EBE5-D560-83F2-F955D610A248}"/>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55938240-7F1E-D5F6-2EE0-EFB75A75EBE0}"/>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6" descr="A person with a book and arrow pointing to a book&#10;&#10;AI-generated content may be incorrect.">
            <a:extLst>
              <a:ext uri="{FF2B5EF4-FFF2-40B4-BE49-F238E27FC236}">
                <a16:creationId xmlns:a16="http://schemas.microsoft.com/office/drawing/2014/main" id="{5768E4E3-977E-DE33-2A96-0BC89195C1C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10000" b="94045" l="10000" r="91630">
                        <a14:foregroundMark x1="34130" y1="67528" x2="34130" y2="67528"/>
                        <a14:foregroundMark x1="29783" y1="29551" x2="29783" y2="29551"/>
                        <a14:foregroundMark x1="64348" y1="31348" x2="64348" y2="31348"/>
                        <a14:foregroundMark x1="76087" y1="30674" x2="76087" y2="30674"/>
                        <a14:foregroundMark x1="76087" y1="31348" x2="61522" y2="31573"/>
                        <a14:foregroundMark x1="61522" y1="31573" x2="59891" y2="43034"/>
                        <a14:foregroundMark x1="59891" y1="43034" x2="87826" y2="39663"/>
                        <a14:foregroundMark x1="87826" y1="39663" x2="86522" y2="32022"/>
                        <a14:foregroundMark x1="83696" y1="29775" x2="76413" y2="36517"/>
                        <a14:foregroundMark x1="76413" y1="36517" x2="79674" y2="27079"/>
                        <a14:foregroundMark x1="79674" y1="27079" x2="79348" y2="26180"/>
                        <a14:foregroundMark x1="78478" y1="25955" x2="68478" y2="26966"/>
                        <a14:foregroundMark x1="68478" y1="26966" x2="60978" y2="32697"/>
                        <a14:foregroundMark x1="60978" y1="32697" x2="57500" y2="40562"/>
                        <a14:foregroundMark x1="57500" y1="40562" x2="50870" y2="44607"/>
                        <a14:foregroundMark x1="91739" y1="43708" x2="91739" y2="43708"/>
                        <a14:foregroundMark x1="29348" y1="25730" x2="29348" y2="25730"/>
                        <a14:foregroundMark x1="28913" y1="25056" x2="26304" y2="24607"/>
                        <a14:foregroundMark x1="25000" y1="22135" x2="17609" y2="29888"/>
                        <a14:foregroundMark x1="17609" y1="29888" x2="30435" y2="25056"/>
                        <a14:foregroundMark x1="30435" y1="25056" x2="26957" y2="21910"/>
                        <a14:foregroundMark x1="50198" y1="41684" x2="50435" y2="44382"/>
                        <a14:foregroundMark x1="49783" y1="36966" x2="49892" y2="38203"/>
                        <a14:foregroundMark x1="18478" y1="50225" x2="21957" y2="46854"/>
                        <a14:foregroundMark x1="20000" y1="75843" x2="20000" y2="75843"/>
                        <a14:foregroundMark x1="26957" y1="75843" x2="26957" y2="75843"/>
                        <a14:foregroundMark x1="32609" y1="76966" x2="32609" y2="76966"/>
                        <a14:foregroundMark x1="35652" y1="77865" x2="35652" y2="77865"/>
                        <a14:foregroundMark x1="42174" y1="77865" x2="42174" y2="77865"/>
                        <a14:foregroundMark x1="51087" y1="78315" x2="51087" y2="78315"/>
                        <a14:foregroundMark x1="63478" y1="76742" x2="63478" y2="76742"/>
                        <a14:foregroundMark x1="68478" y1="77640" x2="68478" y2="77640"/>
                        <a14:foregroundMark x1="76739" y1="78090" x2="76739" y2="78090"/>
                        <a14:foregroundMark x1="72826" y1="86854" x2="72826" y2="86854"/>
                        <a14:foregroundMark x1="72826" y1="94045" x2="72826" y2="94045"/>
                        <a14:foregroundMark x1="64348" y1="90674" x2="64348" y2="90674"/>
                        <a14:foregroundMark x1="58478" y1="91124" x2="58478" y2="91124"/>
                        <a14:foregroundMark x1="51304" y1="90225" x2="51304" y2="90225"/>
                        <a14:foregroundMark x1="46522" y1="90000" x2="46522" y2="90000"/>
                        <a14:foregroundMark x1="36522" y1="87528" x2="36522" y2="87528"/>
                        <a14:foregroundMark x1="28696" y1="87753" x2="28696" y2="87753"/>
                        <a14:backgroundMark x1="26957" y1="87978" x2="26957" y2="87978"/>
                        <a14:backgroundMark x1="27174" y1="92472" x2="27174" y2="92472"/>
                        <a14:backgroundMark x1="50000" y1="40337" x2="50000" y2="40337"/>
                        <a14:backgroundMark x1="47826" y1="39663" x2="49783" y2="39888"/>
                        <a14:backgroundMark x1="49783" y1="39663" x2="49783" y2="39663"/>
                        <a14:backgroundMark x1="49348" y1="40337" x2="50870" y2="40787"/>
                      </a14:backgroundRemoval>
                    </a14:imgEffect>
                  </a14:imgLayer>
                </a14:imgProps>
              </a:ext>
            </a:extLst>
          </a:blip>
          <a:stretch>
            <a:fillRect/>
          </a:stretch>
        </p:blipFill>
        <p:spPr>
          <a:xfrm>
            <a:off x="8389495" y="2101621"/>
            <a:ext cx="3502510" cy="3388298"/>
          </a:xfrm>
          <a:prstGeom prst="rect">
            <a:avLst/>
          </a:prstGeom>
        </p:spPr>
      </p:pic>
    </p:spTree>
    <p:extLst>
      <p:ext uri="{BB962C8B-B14F-4D97-AF65-F5344CB8AC3E}">
        <p14:creationId xmlns:p14="http://schemas.microsoft.com/office/powerpoint/2010/main" val="2323826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Informatio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73124"/>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9" name="Picture 8" descr="A yellow paper with a checklist&#10;&#10;Description automatically generated">
            <a:extLst>
              <a:ext uri="{FF2B5EF4-FFF2-40B4-BE49-F238E27FC236}">
                <a16:creationId xmlns:a16="http://schemas.microsoft.com/office/drawing/2014/main" id="{BFE575A5-D847-A476-811E-F758AE28F961}"/>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35" b="91205" l="9906" r="89937">
                        <a14:foregroundMark x1="31604" y1="91205" x2="31604" y2="91205"/>
                        <a14:foregroundMark x1="53459" y1="32085" x2="53459" y2="32085"/>
                        <a14:foregroundMark x1="43082" y1="28176" x2="43082" y2="28176"/>
                        <a14:foregroundMark x1="44969" y1="28502" x2="44969" y2="28502"/>
                        <a14:foregroundMark x1="45283" y1="43485" x2="45283" y2="43485"/>
                        <a14:foregroundMark x1="44497" y1="49674" x2="44497" y2="49674"/>
                        <a14:foregroundMark x1="45597" y1="58632" x2="45597" y2="58632"/>
                        <a14:foregroundMark x1="44969" y1="65472" x2="44969" y2="65472"/>
                        <a14:foregroundMark x1="46384" y1="74756" x2="46384" y2="74756"/>
                        <a14:foregroundMark x1="44969" y1="82085" x2="44969" y2="82085"/>
                        <a14:foregroundMark x1="44969" y1="82085" x2="44969" y2="82085"/>
                        <a14:foregroundMark x1="44969" y1="81270" x2="44969" y2="81270"/>
                      </a14:backgroundRemoval>
                    </a14:imgEffect>
                  </a14:imgLayer>
                </a14:imgProps>
              </a:ext>
            </a:extLst>
          </a:blip>
          <a:stretch>
            <a:fillRect/>
          </a:stretch>
        </p:blipFill>
        <p:spPr>
          <a:xfrm>
            <a:off x="0" y="273124"/>
            <a:ext cx="1175491" cy="1134829"/>
          </a:xfrm>
          <a:prstGeom prst="rect">
            <a:avLst/>
          </a:prstGeom>
        </p:spPr>
      </p:pic>
      <p:sp>
        <p:nvSpPr>
          <p:cNvPr id="8" name="AutoShape 4">
            <a:extLst>
              <a:ext uri="{FF2B5EF4-FFF2-40B4-BE49-F238E27FC236}">
                <a16:creationId xmlns:a16="http://schemas.microsoft.com/office/drawing/2014/main" id="{88845F61-8379-3457-EA09-CF2268E87D2B}"/>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FFB77ADB-386E-40B1-021A-0391FF67C96D}"/>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4278791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focu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8" name="Picture 7" descr="A screen shot of a phone&#10;&#10;AI-generated content may be incorrect.">
            <a:extLst>
              <a:ext uri="{FF2B5EF4-FFF2-40B4-BE49-F238E27FC236}">
                <a16:creationId xmlns:a16="http://schemas.microsoft.com/office/drawing/2014/main" id="{BE8D2DBA-B20A-5544-7BB4-9D3BE32638C3}"/>
              </a:ext>
            </a:extLst>
          </p:cNvPr>
          <p:cNvPicPr>
            <a:picLocks noChangeAspect="1"/>
          </p:cNvPicPr>
          <p:nvPr userDrawn="1"/>
        </p:nvPicPr>
        <p:blipFill>
          <a:blip r:embed="rId2"/>
          <a:stretch>
            <a:fillRect/>
          </a:stretch>
        </p:blipFill>
        <p:spPr>
          <a:xfrm>
            <a:off x="133212" y="136525"/>
            <a:ext cx="1409976" cy="1362582"/>
          </a:xfrm>
          <a:prstGeom prst="ellipse">
            <a:avLst/>
          </a:prstGeom>
          <a:ln>
            <a:noFill/>
          </a:ln>
          <a:effectLst>
            <a:softEdge rad="112500"/>
          </a:effectLst>
        </p:spPr>
      </p:pic>
      <p:sp>
        <p:nvSpPr>
          <p:cNvPr id="9" name="AutoShape 4">
            <a:extLst>
              <a:ext uri="{FF2B5EF4-FFF2-40B4-BE49-F238E27FC236}">
                <a16:creationId xmlns:a16="http://schemas.microsoft.com/office/drawing/2014/main" id="{2AAF84FA-C0F8-F97E-6140-B17CB2158C75}"/>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8FB40265-8ED2-BC39-F5A0-276AF88178A3}"/>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6">
            <a:extLst>
              <a:ext uri="{FF2B5EF4-FFF2-40B4-BE49-F238E27FC236}">
                <a16:creationId xmlns:a16="http://schemas.microsoft.com/office/drawing/2014/main" id="{8B1FF7AC-6797-B043-DBFE-95DAEEBE75B3}"/>
              </a:ext>
            </a:extLst>
          </p:cNvPr>
          <p:cNvPicPr>
            <a:picLocks noChangeAspect="1"/>
          </p:cNvPicPr>
          <p:nvPr userDrawn="1"/>
        </p:nvPicPr>
        <p:blipFill>
          <a:blip r:embed="rId3">
            <a:duotone>
              <a:schemeClr val="accent2">
                <a:shade val="45000"/>
                <a:satMod val="135000"/>
              </a:schemeClr>
              <a:prstClr val="white"/>
            </a:duotone>
          </a:blip>
          <a:stretch>
            <a:fillRect/>
          </a:stretch>
        </p:blipFill>
        <p:spPr>
          <a:xfrm>
            <a:off x="3524250" y="424116"/>
            <a:ext cx="5143500" cy="825500"/>
          </a:xfrm>
          <a:prstGeom prst="rect">
            <a:avLst/>
          </a:prstGeom>
        </p:spPr>
      </p:pic>
    </p:spTree>
    <p:extLst>
      <p:ext uri="{BB962C8B-B14F-4D97-AF65-F5344CB8AC3E}">
        <p14:creationId xmlns:p14="http://schemas.microsoft.com/office/powerpoint/2010/main" val="10107586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Mod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21455"/>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Picture 7">
            <a:extLst>
              <a:ext uri="{FF2B5EF4-FFF2-40B4-BE49-F238E27FC236}">
                <a16:creationId xmlns:a16="http://schemas.microsoft.com/office/drawing/2014/main" id="{C94F2C02-0C03-AD22-9DE2-4642D8B32D70}"/>
              </a:ext>
            </a:extLst>
          </p:cNvPr>
          <p:cNvPicPr>
            <a:picLocks noChangeAspect="1"/>
          </p:cNvPicPr>
          <p:nvPr userDrawn="1"/>
        </p:nvPicPr>
        <p:blipFill>
          <a:blip r:embed="rId2"/>
          <a:stretch>
            <a:fillRect/>
          </a:stretch>
        </p:blipFill>
        <p:spPr>
          <a:xfrm>
            <a:off x="147492" y="931861"/>
            <a:ext cx="1018735" cy="501650"/>
          </a:xfrm>
          <a:prstGeom prst="rect">
            <a:avLst/>
          </a:prstGeom>
        </p:spPr>
      </p:pic>
      <p:sp>
        <p:nvSpPr>
          <p:cNvPr id="9" name="AutoShape 4">
            <a:extLst>
              <a:ext uri="{FF2B5EF4-FFF2-40B4-BE49-F238E27FC236}">
                <a16:creationId xmlns:a16="http://schemas.microsoft.com/office/drawing/2014/main" id="{8F484C58-A489-2B7D-81C4-63366EAFAEF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2C4FDD30-9A65-16E4-90D1-E921E12E081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4105009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odel _ I d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1404730" y="221455"/>
            <a:ext cx="9515061"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9" name="AutoShape 4">
            <a:extLst>
              <a:ext uri="{FF2B5EF4-FFF2-40B4-BE49-F238E27FC236}">
                <a16:creationId xmlns:a16="http://schemas.microsoft.com/office/drawing/2014/main" id="{8F484C58-A489-2B7D-81C4-63366EAFAEF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2C4FDD30-9A65-16E4-90D1-E921E12E081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6">
            <a:extLst>
              <a:ext uri="{FF2B5EF4-FFF2-40B4-BE49-F238E27FC236}">
                <a16:creationId xmlns:a16="http://schemas.microsoft.com/office/drawing/2014/main" id="{BD22B4E9-3F60-FE2C-9552-8CD8E2F853D7}"/>
              </a:ext>
            </a:extLst>
          </p:cNvPr>
          <p:cNvPicPr>
            <a:picLocks noChangeAspect="1"/>
          </p:cNvPicPr>
          <p:nvPr userDrawn="1"/>
        </p:nvPicPr>
        <p:blipFill>
          <a:blip r:embed="rId2">
            <a:duotone>
              <a:schemeClr val="accent4">
                <a:shade val="45000"/>
                <a:satMod val="135000"/>
              </a:schemeClr>
              <a:prstClr val="white"/>
            </a:duotone>
          </a:blip>
          <a:stretch>
            <a:fillRect/>
          </a:stretch>
        </p:blipFill>
        <p:spPr>
          <a:xfrm>
            <a:off x="290442" y="681037"/>
            <a:ext cx="706785" cy="707945"/>
          </a:xfrm>
          <a:prstGeom prst="rect">
            <a:avLst/>
          </a:prstGeom>
        </p:spPr>
      </p:pic>
    </p:spTree>
    <p:extLst>
      <p:ext uri="{BB962C8B-B14F-4D97-AF65-F5344CB8AC3E}">
        <p14:creationId xmlns:p14="http://schemas.microsoft.com/office/powerpoint/2010/main" val="1030313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Model _ We d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1404730" y="221455"/>
            <a:ext cx="9515061"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9" name="AutoShape 4">
            <a:extLst>
              <a:ext uri="{FF2B5EF4-FFF2-40B4-BE49-F238E27FC236}">
                <a16:creationId xmlns:a16="http://schemas.microsoft.com/office/drawing/2014/main" id="{8F484C58-A489-2B7D-81C4-63366EAFAEF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2C4FDD30-9A65-16E4-90D1-E921E12E081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8" name="Picture 7">
            <a:extLst>
              <a:ext uri="{FF2B5EF4-FFF2-40B4-BE49-F238E27FC236}">
                <a16:creationId xmlns:a16="http://schemas.microsoft.com/office/drawing/2014/main" id="{D23F4AEC-0D45-B9D9-5A5C-9E197DAB0F00}"/>
              </a:ext>
            </a:extLst>
          </p:cNvPr>
          <p:cNvPicPr>
            <a:picLocks noChangeAspect="1"/>
          </p:cNvPicPr>
          <p:nvPr userDrawn="1"/>
        </p:nvPicPr>
        <p:blipFill>
          <a:blip r:embed="rId2">
            <a:duotone>
              <a:schemeClr val="accent4">
                <a:shade val="45000"/>
                <a:satMod val="135000"/>
              </a:schemeClr>
              <a:prstClr val="white"/>
            </a:duotone>
          </a:blip>
          <a:stretch>
            <a:fillRect/>
          </a:stretch>
        </p:blipFill>
        <p:spPr>
          <a:xfrm>
            <a:off x="238677" y="848878"/>
            <a:ext cx="997089" cy="594595"/>
          </a:xfrm>
          <a:prstGeom prst="rect">
            <a:avLst/>
          </a:prstGeom>
        </p:spPr>
      </p:pic>
    </p:spTree>
    <p:extLst>
      <p:ext uri="{BB962C8B-B14F-4D97-AF65-F5344CB8AC3E}">
        <p14:creationId xmlns:p14="http://schemas.microsoft.com/office/powerpoint/2010/main" val="3898470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2_Model _ You do togeth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1404730" y="221456"/>
            <a:ext cx="9515061" cy="836382"/>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9" name="AutoShape 4">
            <a:extLst>
              <a:ext uri="{FF2B5EF4-FFF2-40B4-BE49-F238E27FC236}">
                <a16:creationId xmlns:a16="http://schemas.microsoft.com/office/drawing/2014/main" id="{8F484C58-A489-2B7D-81C4-63366EAFAEF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2C4FDD30-9A65-16E4-90D1-E921E12E081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6">
            <a:extLst>
              <a:ext uri="{FF2B5EF4-FFF2-40B4-BE49-F238E27FC236}">
                <a16:creationId xmlns:a16="http://schemas.microsoft.com/office/drawing/2014/main" id="{86EE2314-EE68-A3D1-5E19-A96C9B698423}"/>
              </a:ext>
            </a:extLst>
          </p:cNvPr>
          <p:cNvPicPr>
            <a:picLocks noChangeAspect="1"/>
          </p:cNvPicPr>
          <p:nvPr userDrawn="1"/>
        </p:nvPicPr>
        <p:blipFill>
          <a:blip r:embed="rId2">
            <a:duotone>
              <a:schemeClr val="accent4">
                <a:shade val="45000"/>
                <a:satMod val="135000"/>
              </a:schemeClr>
              <a:prstClr val="white"/>
            </a:duotone>
          </a:blip>
          <a:stretch>
            <a:fillRect/>
          </a:stretch>
        </p:blipFill>
        <p:spPr>
          <a:xfrm>
            <a:off x="294864" y="1057837"/>
            <a:ext cx="1908309" cy="510453"/>
          </a:xfrm>
          <a:prstGeom prst="rect">
            <a:avLst/>
          </a:prstGeom>
        </p:spPr>
      </p:pic>
    </p:spTree>
    <p:extLst>
      <p:ext uri="{BB962C8B-B14F-4D97-AF65-F5344CB8AC3E}">
        <p14:creationId xmlns:p14="http://schemas.microsoft.com/office/powerpoint/2010/main" val="3634492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3_Model _ You do independent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1404730" y="221456"/>
            <a:ext cx="9515061" cy="836382"/>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9" name="AutoShape 4">
            <a:extLst>
              <a:ext uri="{FF2B5EF4-FFF2-40B4-BE49-F238E27FC236}">
                <a16:creationId xmlns:a16="http://schemas.microsoft.com/office/drawing/2014/main" id="{8F484C58-A489-2B7D-81C4-63366EAFAEF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2C4FDD30-9A65-16E4-90D1-E921E12E081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8" name="Picture 7">
            <a:extLst>
              <a:ext uri="{FF2B5EF4-FFF2-40B4-BE49-F238E27FC236}">
                <a16:creationId xmlns:a16="http://schemas.microsoft.com/office/drawing/2014/main" id="{7144EC3B-A88E-844C-8A13-092E0BF104F6}"/>
              </a:ext>
            </a:extLst>
          </p:cNvPr>
          <p:cNvPicPr>
            <a:picLocks noChangeAspect="1"/>
          </p:cNvPicPr>
          <p:nvPr userDrawn="1"/>
        </p:nvPicPr>
        <p:blipFill>
          <a:blip r:embed="rId2">
            <a:duotone>
              <a:schemeClr val="accent4">
                <a:shade val="45000"/>
                <a:satMod val="135000"/>
              </a:schemeClr>
              <a:prstClr val="white"/>
            </a:duotone>
          </a:blip>
          <a:stretch>
            <a:fillRect/>
          </a:stretch>
        </p:blipFill>
        <p:spPr>
          <a:xfrm>
            <a:off x="178905" y="1028285"/>
            <a:ext cx="2743200" cy="552037"/>
          </a:xfrm>
          <a:prstGeom prst="rect">
            <a:avLst/>
          </a:prstGeom>
        </p:spPr>
      </p:pic>
    </p:spTree>
    <p:extLst>
      <p:ext uri="{BB962C8B-B14F-4D97-AF65-F5344CB8AC3E}">
        <p14:creationId xmlns:p14="http://schemas.microsoft.com/office/powerpoint/2010/main" val="3126678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odel answ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21455"/>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9" name="Picture 8">
            <a:extLst>
              <a:ext uri="{FF2B5EF4-FFF2-40B4-BE49-F238E27FC236}">
                <a16:creationId xmlns:a16="http://schemas.microsoft.com/office/drawing/2014/main" id="{BFC2776F-0D11-A191-A2CA-A14F08C7A84F}"/>
              </a:ext>
            </a:extLst>
          </p:cNvPr>
          <p:cNvPicPr>
            <a:picLocks noChangeAspect="1"/>
          </p:cNvPicPr>
          <p:nvPr userDrawn="1"/>
        </p:nvPicPr>
        <p:blipFill>
          <a:blip r:embed="rId2"/>
          <a:stretch>
            <a:fillRect/>
          </a:stretch>
        </p:blipFill>
        <p:spPr>
          <a:xfrm>
            <a:off x="220889" y="1025705"/>
            <a:ext cx="2904545" cy="366593"/>
          </a:xfrm>
          <a:prstGeom prst="rect">
            <a:avLst/>
          </a:prstGeom>
        </p:spPr>
      </p:pic>
      <p:sp>
        <p:nvSpPr>
          <p:cNvPr id="8" name="AutoShape 4">
            <a:extLst>
              <a:ext uri="{FF2B5EF4-FFF2-40B4-BE49-F238E27FC236}">
                <a16:creationId xmlns:a16="http://schemas.microsoft.com/office/drawing/2014/main" id="{FABAC737-1AFD-0E6D-E737-3A0955B80CA5}"/>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93E3FA57-B7C9-C108-50B2-B9A4B5F4B40A}"/>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26169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ask">
    <p:bg>
      <p:bgPr>
        <a:solidFill>
          <a:srgbClr val="FFA67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43681"/>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7" name="AutoShape 4">
            <a:extLst>
              <a:ext uri="{FF2B5EF4-FFF2-40B4-BE49-F238E27FC236}">
                <a16:creationId xmlns:a16="http://schemas.microsoft.com/office/drawing/2014/main" id="{3FB9C495-CC3F-2D6F-E8FF-78BB707BB48D}"/>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0" name="AutoShape 4">
            <a:extLst>
              <a:ext uri="{FF2B5EF4-FFF2-40B4-BE49-F238E27FC236}">
                <a16:creationId xmlns:a16="http://schemas.microsoft.com/office/drawing/2014/main" id="{B5100407-77DB-0587-0A33-7998D3007563}"/>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8" name="Graphic 7" descr="Stopwatch">
            <a:extLst>
              <a:ext uri="{FF2B5EF4-FFF2-40B4-BE49-F238E27FC236}">
                <a16:creationId xmlns:a16="http://schemas.microsoft.com/office/drawing/2014/main" id="{BB9FA2A0-30E8-9B34-3A1E-396BE842A43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3728" y="5853331"/>
            <a:ext cx="816129" cy="739337"/>
          </a:xfrm>
          <a:prstGeom prst="rect">
            <a:avLst/>
          </a:prstGeom>
        </p:spPr>
      </p:pic>
      <p:sp>
        <p:nvSpPr>
          <p:cNvPr id="11" name="Text Placeholder 14">
            <a:extLst>
              <a:ext uri="{FF2B5EF4-FFF2-40B4-BE49-F238E27FC236}">
                <a16:creationId xmlns:a16="http://schemas.microsoft.com/office/drawing/2014/main" id="{537240D9-B313-A365-BBEB-34B27BC6185A}"/>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spTree>
    <p:extLst>
      <p:ext uri="{BB962C8B-B14F-4D97-AF65-F5344CB8AC3E}">
        <p14:creationId xmlns:p14="http://schemas.microsoft.com/office/powerpoint/2010/main" val="32355724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Non exam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21455"/>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Picture 7">
            <a:extLst>
              <a:ext uri="{FF2B5EF4-FFF2-40B4-BE49-F238E27FC236}">
                <a16:creationId xmlns:a16="http://schemas.microsoft.com/office/drawing/2014/main" id="{4AFCBCFB-63F2-E2B3-CE5F-4A3B93E389C5}"/>
              </a:ext>
            </a:extLst>
          </p:cNvPr>
          <p:cNvPicPr>
            <a:picLocks noChangeAspect="1"/>
          </p:cNvPicPr>
          <p:nvPr userDrawn="1"/>
        </p:nvPicPr>
        <p:blipFill>
          <a:blip r:embed="rId2"/>
          <a:stretch>
            <a:fillRect/>
          </a:stretch>
        </p:blipFill>
        <p:spPr>
          <a:xfrm>
            <a:off x="184150" y="1069695"/>
            <a:ext cx="2503633" cy="416205"/>
          </a:xfrm>
          <a:prstGeom prst="rect">
            <a:avLst/>
          </a:prstGeom>
        </p:spPr>
      </p:pic>
      <p:sp>
        <p:nvSpPr>
          <p:cNvPr id="9" name="AutoShape 4">
            <a:extLst>
              <a:ext uri="{FF2B5EF4-FFF2-40B4-BE49-F238E27FC236}">
                <a16:creationId xmlns:a16="http://schemas.microsoft.com/office/drawing/2014/main" id="{CEEB2323-4064-8016-A6F3-1B0B26A1DE70}"/>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3F835412-2E4E-410A-C086-0D35BE05528C}"/>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7411577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ought tr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21455"/>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533400" y="1207652"/>
            <a:ext cx="10515600" cy="4351338"/>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9" name="AutoShape 4">
            <a:extLst>
              <a:ext uri="{FF2B5EF4-FFF2-40B4-BE49-F238E27FC236}">
                <a16:creationId xmlns:a16="http://schemas.microsoft.com/office/drawing/2014/main" id="{CEEB2323-4064-8016-A6F3-1B0B26A1DE70}"/>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3F835412-2E4E-410A-C086-0D35BE05528C}"/>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Graphic 6" descr="Stopwatch">
            <a:extLst>
              <a:ext uri="{FF2B5EF4-FFF2-40B4-BE49-F238E27FC236}">
                <a16:creationId xmlns:a16="http://schemas.microsoft.com/office/drawing/2014/main" id="{BF26DC72-3BDC-EBE9-E790-673DEA15039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30134" y="5837239"/>
            <a:ext cx="816129" cy="739337"/>
          </a:xfrm>
          <a:prstGeom prst="rect">
            <a:avLst/>
          </a:prstGeom>
        </p:spPr>
      </p:pic>
      <p:sp>
        <p:nvSpPr>
          <p:cNvPr id="10" name="Text Placeholder 14">
            <a:extLst>
              <a:ext uri="{FF2B5EF4-FFF2-40B4-BE49-F238E27FC236}">
                <a16:creationId xmlns:a16="http://schemas.microsoft.com/office/drawing/2014/main" id="{E089887E-B6AA-EE68-CEFC-FF66B059D8BC}"/>
              </a:ext>
            </a:extLst>
          </p:cNvPr>
          <p:cNvSpPr>
            <a:spLocks noGrp="1"/>
          </p:cNvSpPr>
          <p:nvPr>
            <p:ph type="body" sz="quarter" idx="13"/>
          </p:nvPr>
        </p:nvSpPr>
        <p:spPr>
          <a:xfrm>
            <a:off x="89144"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12" name="Graphic 11">
            <a:extLst>
              <a:ext uri="{FF2B5EF4-FFF2-40B4-BE49-F238E27FC236}">
                <a16:creationId xmlns:a16="http://schemas.microsoft.com/office/drawing/2014/main" id="{8547D467-3925-943A-6E87-738DF9A4694C}"/>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998302" y="2890724"/>
            <a:ext cx="2355498" cy="1548672"/>
          </a:xfrm>
          <a:prstGeom prst="rect">
            <a:avLst/>
          </a:prstGeom>
        </p:spPr>
      </p:pic>
    </p:spTree>
    <p:extLst>
      <p:ext uri="{BB962C8B-B14F-4D97-AF65-F5344CB8AC3E}">
        <p14:creationId xmlns:p14="http://schemas.microsoft.com/office/powerpoint/2010/main" val="11494832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W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042676"/>
            <a:ext cx="10515600" cy="4351338"/>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2"/>
          <a:stretch>
            <a:fillRect/>
          </a:stretch>
        </p:blipFill>
        <p:spPr>
          <a:xfrm>
            <a:off x="228600" y="968799"/>
            <a:ext cx="1269512" cy="443647"/>
          </a:xfrm>
          <a:prstGeom prst="rect">
            <a:avLst/>
          </a:prstGeom>
        </p:spPr>
      </p:pic>
      <p:pic>
        <p:nvPicPr>
          <p:cNvPr id="16" name="Picture 15">
            <a:extLst>
              <a:ext uri="{FF2B5EF4-FFF2-40B4-BE49-F238E27FC236}">
                <a16:creationId xmlns:a16="http://schemas.microsoft.com/office/drawing/2014/main" id="{CA52C61F-4E52-849A-A5FA-0C5FBB1959DD}"/>
              </a:ext>
            </a:extLst>
          </p:cNvPr>
          <p:cNvPicPr>
            <a:picLocks noChangeAspect="1"/>
          </p:cNvPicPr>
          <p:nvPr userDrawn="1"/>
        </p:nvPicPr>
        <p:blipFill>
          <a:blip r:embed="rId3"/>
          <a:stretch>
            <a:fillRect/>
          </a:stretch>
        </p:blipFill>
        <p:spPr>
          <a:xfrm>
            <a:off x="2698750" y="227505"/>
            <a:ext cx="6794500" cy="1054100"/>
          </a:xfrm>
          <a:prstGeom prst="rect">
            <a:avLst/>
          </a:prstGeom>
        </p:spPr>
      </p:pic>
      <p:pic>
        <p:nvPicPr>
          <p:cNvPr id="2" name="Graphic 1" descr="Stopwatch">
            <a:extLst>
              <a:ext uri="{FF2B5EF4-FFF2-40B4-BE49-F238E27FC236}">
                <a16:creationId xmlns:a16="http://schemas.microsoft.com/office/drawing/2014/main" id="{5BE6D0A9-3A15-7AB3-CE33-6D3D3C84EAAF}"/>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81596" y="5789825"/>
            <a:ext cx="816129" cy="739337"/>
          </a:xfrm>
          <a:prstGeom prst="rect">
            <a:avLst/>
          </a:prstGeom>
        </p:spPr>
      </p:pic>
      <p:sp>
        <p:nvSpPr>
          <p:cNvPr id="9" name="Text Placeholder 14">
            <a:extLst>
              <a:ext uri="{FF2B5EF4-FFF2-40B4-BE49-F238E27FC236}">
                <a16:creationId xmlns:a16="http://schemas.microsoft.com/office/drawing/2014/main" id="{916E861B-E735-09FE-9789-460BB182A05F}"/>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sp>
        <p:nvSpPr>
          <p:cNvPr id="4" name="AutoShape 4">
            <a:extLst>
              <a:ext uri="{FF2B5EF4-FFF2-40B4-BE49-F238E27FC236}">
                <a16:creationId xmlns:a16="http://schemas.microsoft.com/office/drawing/2014/main" id="{2D798CA9-CD5F-9A17-DCA8-09012FCBA9E3}"/>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5" name="AutoShape 4">
            <a:extLst>
              <a:ext uri="{FF2B5EF4-FFF2-40B4-BE49-F238E27FC236}">
                <a16:creationId xmlns:a16="http://schemas.microsoft.com/office/drawing/2014/main" id="{180BACE3-A182-BB8B-D5CF-76DB9A388943}"/>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091051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flec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321926" y="2320269"/>
            <a:ext cx="4815840" cy="3516313"/>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821820" y="1415280"/>
            <a:ext cx="6230067" cy="5367442"/>
          </a:xfrm>
          <a:prstGeom prst="rect">
            <a:avLst/>
          </a:prstGeom>
        </p:spPr>
      </p:pic>
      <p:pic>
        <p:nvPicPr>
          <p:cNvPr id="9" name="Picture 8" descr="A pink highlighter with a white cap&#10;&#10;Description automatically generated">
            <a:extLst>
              <a:ext uri="{FF2B5EF4-FFF2-40B4-BE49-F238E27FC236}">
                <a16:creationId xmlns:a16="http://schemas.microsoft.com/office/drawing/2014/main" id="{02250671-BF3D-F846-52EB-223555E800D7}"/>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8763" b="91753" l="9966" r="94674">
                        <a14:foregroundMark x1="90722" y1="31787" x2="90722" y2="31787"/>
                        <a14:foregroundMark x1="16495" y1="92268" x2="16495" y2="92268"/>
                        <a14:foregroundMark x1="74914" y1="8763" x2="74914" y2="8763"/>
                        <a14:foregroundMark x1="93471" y1="29897" x2="93471" y2="29897"/>
                        <a14:foregroundMark x1="94674" y1="29381" x2="94674" y2="29381"/>
                      </a14:backgroundRemoval>
                    </a14:imgEffect>
                  </a14:imgLayer>
                </a14:imgProps>
              </a:ext>
            </a:extLst>
          </a:blip>
          <a:stretch>
            <a:fillRect/>
          </a:stretch>
        </p:blipFill>
        <p:spPr>
          <a:xfrm rot="205282">
            <a:off x="6388466" y="1492313"/>
            <a:ext cx="2758982" cy="2758982"/>
          </a:xfrm>
          <a:prstGeom prst="rect">
            <a:avLst/>
          </a:prstGeom>
        </p:spPr>
      </p:pic>
      <p:pic>
        <p:nvPicPr>
          <p:cNvPr id="14" name="Picture 13">
            <a:extLst>
              <a:ext uri="{FF2B5EF4-FFF2-40B4-BE49-F238E27FC236}">
                <a16:creationId xmlns:a16="http://schemas.microsoft.com/office/drawing/2014/main" id="{5CAEEF30-E488-F747-6971-6A71AD452B54}"/>
              </a:ext>
            </a:extLst>
          </p:cNvPr>
          <p:cNvPicPr>
            <a:picLocks noChangeAspect="1"/>
          </p:cNvPicPr>
          <p:nvPr userDrawn="1"/>
        </p:nvPicPr>
        <p:blipFill>
          <a:blip r:embed="rId7"/>
          <a:stretch>
            <a:fillRect/>
          </a:stretch>
        </p:blipFill>
        <p:spPr>
          <a:xfrm>
            <a:off x="4038600" y="195918"/>
            <a:ext cx="4025900" cy="825500"/>
          </a:xfrm>
          <a:prstGeom prst="rect">
            <a:avLst/>
          </a:prstGeom>
        </p:spPr>
      </p:pic>
      <p:sp>
        <p:nvSpPr>
          <p:cNvPr id="12" name="AutoShape 4">
            <a:extLst>
              <a:ext uri="{FF2B5EF4-FFF2-40B4-BE49-F238E27FC236}">
                <a16:creationId xmlns:a16="http://schemas.microsoft.com/office/drawing/2014/main" id="{22C9D38F-1D47-935C-F89F-E365BED6C1E7}"/>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3" name="AutoShape 4">
            <a:extLst>
              <a:ext uri="{FF2B5EF4-FFF2-40B4-BE49-F238E27FC236}">
                <a16:creationId xmlns:a16="http://schemas.microsoft.com/office/drawing/2014/main" id="{4F1209CA-AE08-D19E-9CF7-70DE9923378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30268188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flection with p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321925" y="2320270"/>
            <a:ext cx="5732017" cy="3051830"/>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568472" y="1463201"/>
            <a:ext cx="7777491" cy="5609672"/>
          </a:xfrm>
          <a:prstGeom prst="rect">
            <a:avLst/>
          </a:prstGeom>
        </p:spPr>
      </p:pic>
      <p:pic>
        <p:nvPicPr>
          <p:cNvPr id="14" name="Picture 13">
            <a:extLst>
              <a:ext uri="{FF2B5EF4-FFF2-40B4-BE49-F238E27FC236}">
                <a16:creationId xmlns:a16="http://schemas.microsoft.com/office/drawing/2014/main" id="{5CAEEF30-E488-F747-6971-6A71AD452B54}"/>
              </a:ext>
            </a:extLst>
          </p:cNvPr>
          <p:cNvPicPr>
            <a:picLocks noChangeAspect="1"/>
          </p:cNvPicPr>
          <p:nvPr userDrawn="1"/>
        </p:nvPicPr>
        <p:blipFill>
          <a:blip r:embed="rId5"/>
          <a:stretch>
            <a:fillRect/>
          </a:stretch>
        </p:blipFill>
        <p:spPr>
          <a:xfrm>
            <a:off x="4038600" y="195918"/>
            <a:ext cx="4025900" cy="825500"/>
          </a:xfrm>
          <a:prstGeom prst="rect">
            <a:avLst/>
          </a:prstGeom>
        </p:spPr>
      </p:pic>
      <p:sp>
        <p:nvSpPr>
          <p:cNvPr id="12" name="AutoShape 4">
            <a:extLst>
              <a:ext uri="{FF2B5EF4-FFF2-40B4-BE49-F238E27FC236}">
                <a16:creationId xmlns:a16="http://schemas.microsoft.com/office/drawing/2014/main" id="{22C9D38F-1D47-935C-F89F-E365BED6C1E7}"/>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3" name="AutoShape 4">
            <a:extLst>
              <a:ext uri="{FF2B5EF4-FFF2-40B4-BE49-F238E27FC236}">
                <a16:creationId xmlns:a16="http://schemas.microsoft.com/office/drawing/2014/main" id="{4F1209CA-AE08-D19E-9CF7-70DE99233784}"/>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4" descr="Generated image">
            <a:extLst>
              <a:ext uri="{FF2B5EF4-FFF2-40B4-BE49-F238E27FC236}">
                <a16:creationId xmlns:a16="http://schemas.microsoft.com/office/drawing/2014/main" id="{4DF1E67D-EC1B-B4EE-B6AF-C36AD109AF4B}"/>
              </a:ext>
            </a:extLst>
          </p:cNvPr>
          <p:cNvPicPr>
            <a:picLocks noChangeAspect="1" noChangeArrowheads="1"/>
          </p:cNvPicPr>
          <p:nvPr userDrawn="1"/>
        </p:nvPicPr>
        <p:blipFill>
          <a:blip r:embed="rId6">
            <a:extLst>
              <a:ext uri="{BEBA8EAE-BF5A-486C-A8C5-ECC9F3942E4B}">
                <a14:imgProps xmlns:a14="http://schemas.microsoft.com/office/drawing/2010/main">
                  <a14:imgLayer r:embed="rId7">
                    <a14:imgEffect>
                      <a14:backgroundRemoval t="9766" b="92773" l="9961" r="89844">
                        <a14:foregroundMark x1="87500" y1="17871" x2="87988" y2="21094"/>
                        <a14:foregroundMark x1="88477" y1="20215" x2="84180" y2="9863"/>
                        <a14:foregroundMark x1="12598" y1="92773" x2="16797" y2="87598"/>
                      </a14:backgroundRemoval>
                    </a14:imgEffect>
                  </a14:imgLayer>
                </a14:imgProps>
              </a:ext>
              <a:ext uri="{28A0092B-C50C-407E-A947-70E740481C1C}">
                <a14:useLocalDpi xmlns:a14="http://schemas.microsoft.com/office/drawing/2010/main" val="0"/>
              </a:ext>
            </a:extLst>
          </a:blip>
          <a:srcRect/>
          <a:stretch>
            <a:fillRect/>
          </a:stretch>
        </p:blipFill>
        <p:spPr bwMode="auto">
          <a:xfrm>
            <a:off x="7645107" y="1953720"/>
            <a:ext cx="28956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555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flection no highlight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321926" y="2320269"/>
            <a:ext cx="4815840" cy="3516313"/>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821820" y="1415280"/>
            <a:ext cx="6230067" cy="5367442"/>
          </a:xfrm>
          <a:prstGeom prst="rect">
            <a:avLst/>
          </a:prstGeom>
        </p:spPr>
      </p:pic>
      <p:pic>
        <p:nvPicPr>
          <p:cNvPr id="14" name="Picture 13">
            <a:extLst>
              <a:ext uri="{FF2B5EF4-FFF2-40B4-BE49-F238E27FC236}">
                <a16:creationId xmlns:a16="http://schemas.microsoft.com/office/drawing/2014/main" id="{5CAEEF30-E488-F747-6971-6A71AD452B54}"/>
              </a:ext>
            </a:extLst>
          </p:cNvPr>
          <p:cNvPicPr>
            <a:picLocks noChangeAspect="1"/>
          </p:cNvPicPr>
          <p:nvPr userDrawn="1"/>
        </p:nvPicPr>
        <p:blipFill>
          <a:blip r:embed="rId5"/>
          <a:stretch>
            <a:fillRect/>
          </a:stretch>
        </p:blipFill>
        <p:spPr>
          <a:xfrm>
            <a:off x="4038600" y="195918"/>
            <a:ext cx="4025900" cy="825500"/>
          </a:xfrm>
          <a:prstGeom prst="rect">
            <a:avLst/>
          </a:prstGeom>
        </p:spPr>
      </p:pic>
      <p:sp>
        <p:nvSpPr>
          <p:cNvPr id="9" name="AutoShape 4">
            <a:extLst>
              <a:ext uri="{FF2B5EF4-FFF2-40B4-BE49-F238E27FC236}">
                <a16:creationId xmlns:a16="http://schemas.microsoft.com/office/drawing/2014/main" id="{1E1DB8D1-6B97-B365-A741-8FCFDF33CE68}"/>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2" name="AutoShape 4">
            <a:extLst>
              <a:ext uri="{FF2B5EF4-FFF2-40B4-BE49-F238E27FC236}">
                <a16:creationId xmlns:a16="http://schemas.microsoft.com/office/drawing/2014/main" id="{14DDD018-761F-CFF2-2BFA-259EA43470C3}"/>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462870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flection with discuss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321926" y="2320269"/>
            <a:ext cx="4815840" cy="3516313"/>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821820" y="1415280"/>
            <a:ext cx="6230067" cy="5367442"/>
          </a:xfrm>
          <a:prstGeom prst="rect">
            <a:avLst/>
          </a:prstGeom>
        </p:spPr>
      </p:pic>
      <p:pic>
        <p:nvPicPr>
          <p:cNvPr id="14" name="Picture 13">
            <a:extLst>
              <a:ext uri="{FF2B5EF4-FFF2-40B4-BE49-F238E27FC236}">
                <a16:creationId xmlns:a16="http://schemas.microsoft.com/office/drawing/2014/main" id="{5CAEEF30-E488-F747-6971-6A71AD452B54}"/>
              </a:ext>
            </a:extLst>
          </p:cNvPr>
          <p:cNvPicPr>
            <a:picLocks noChangeAspect="1"/>
          </p:cNvPicPr>
          <p:nvPr userDrawn="1"/>
        </p:nvPicPr>
        <p:blipFill>
          <a:blip r:embed="rId5"/>
          <a:stretch>
            <a:fillRect/>
          </a:stretch>
        </p:blipFill>
        <p:spPr>
          <a:xfrm>
            <a:off x="4038600" y="195918"/>
            <a:ext cx="4025900" cy="825500"/>
          </a:xfrm>
          <a:prstGeom prst="rect">
            <a:avLst/>
          </a:prstGeom>
        </p:spPr>
      </p:pic>
      <p:sp>
        <p:nvSpPr>
          <p:cNvPr id="9" name="AutoShape 4">
            <a:extLst>
              <a:ext uri="{FF2B5EF4-FFF2-40B4-BE49-F238E27FC236}">
                <a16:creationId xmlns:a16="http://schemas.microsoft.com/office/drawing/2014/main" id="{1E1DB8D1-6B97-B365-A741-8FCFDF33CE68}"/>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2" name="AutoShape 4">
            <a:extLst>
              <a:ext uri="{FF2B5EF4-FFF2-40B4-BE49-F238E27FC236}">
                <a16:creationId xmlns:a16="http://schemas.microsoft.com/office/drawing/2014/main" id="{14DDD018-761F-CFF2-2BFA-259EA43470C3}"/>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2" descr="Generated image">
            <a:extLst>
              <a:ext uri="{FF2B5EF4-FFF2-40B4-BE49-F238E27FC236}">
                <a16:creationId xmlns:a16="http://schemas.microsoft.com/office/drawing/2014/main" id="{359CC5B4-95FA-15DD-09BA-5DAB7ACEB590}"/>
              </a:ext>
            </a:extLst>
          </p:cNvPr>
          <p:cNvPicPr>
            <a:picLocks noChangeAspect="1" noChangeArrowheads="1"/>
          </p:cNvPicPr>
          <p:nvPr userDrawn="1"/>
        </p:nvPicPr>
        <p:blipFill>
          <a:blip r:embed="rId6">
            <a:extLst>
              <a:ext uri="{BEBA8EAE-BF5A-486C-A8C5-ECC9F3942E4B}">
                <a14:imgProps xmlns:a14="http://schemas.microsoft.com/office/drawing/2010/main">
                  <a14:imgLayer r:embed="rId7">
                    <a14:imgEffect>
                      <a14:backgroundRemoval t="10000" b="90000" l="10000" r="90000">
                        <a14:foregroundMark x1="30371" y1="13770" x2="24902" y2="57031"/>
                        <a14:foregroundMark x1="24902" y1="57031" x2="35742" y2="73145"/>
                        <a14:foregroundMark x1="35742" y1="73145" x2="52148" y2="73340"/>
                        <a14:foregroundMark x1="52148" y1="73340" x2="67969" y2="68359"/>
                        <a14:foregroundMark x1="67969" y1="68359" x2="74414" y2="52441"/>
                        <a14:foregroundMark x1="74414" y1="52441" x2="61621" y2="30371"/>
                        <a14:foregroundMark x1="61621" y1="30371" x2="34180" y2="25684"/>
                        <a14:foregroundMark x1="34180" y1="25684" x2="27539" y2="26465"/>
                        <a14:foregroundMark x1="23242" y1="22070" x2="23340" y2="75293"/>
                        <a14:foregroundMark x1="23340" y1="75293" x2="41699" y2="81152"/>
                        <a14:foregroundMark x1="41699" y1="81152" x2="78809" y2="72852"/>
                        <a14:foregroundMark x1="78809" y1="72852" x2="83984" y2="52734"/>
                        <a14:foregroundMark x1="83984" y1="52734" x2="75781" y2="20898"/>
                        <a14:foregroundMark x1="75781" y1="20898" x2="56836" y2="13965"/>
                        <a14:foregroundMark x1="56836" y1="13965" x2="16113" y2="16992"/>
                        <a14:foregroundMark x1="16113" y1="16602" x2="16602" y2="76074"/>
                        <a14:foregroundMark x1="16602" y1="76074" x2="53125" y2="80566"/>
                        <a14:foregroundMark x1="53125" y1="80566" x2="73340" y2="78613"/>
                        <a14:foregroundMark x1="73340" y1="78613" x2="79688" y2="79297"/>
                        <a14:foregroundMark x1="74512" y1="73340" x2="30566" y2="55859"/>
                        <a14:foregroundMark x1="30566" y1="55859" x2="29590" y2="54785"/>
                        <a14:foregroundMark x1="81250" y1="20117" x2="81250" y2="20117"/>
                        <a14:foregroundMark x1="81250" y1="20117" x2="66016" y2="15820"/>
                        <a14:foregroundMark x1="66016" y1="15820" x2="85742" y2="19629"/>
                        <a14:foregroundMark x1="85742" y1="19629" x2="85938" y2="25684"/>
                        <a14:foregroundMark x1="87500" y1="39063" x2="87500" y2="39063"/>
                        <a14:foregroundMark x1="87500" y1="39063" x2="87891" y2="59180"/>
                        <a14:foregroundMark x1="87891" y1="63867" x2="87891" y2="80469"/>
                      </a14:backgroundRemoval>
                    </a14:imgEffect>
                  </a14:imgLayer>
                </a14:imgProps>
              </a:ext>
              <a:ext uri="{28A0092B-C50C-407E-A947-70E740481C1C}">
                <a14:useLocalDpi xmlns:a14="http://schemas.microsoft.com/office/drawing/2010/main" val="0"/>
              </a:ext>
            </a:extLst>
          </a:blip>
          <a:srcRect/>
          <a:stretch>
            <a:fillRect/>
          </a:stretch>
        </p:blipFill>
        <p:spPr bwMode="auto">
          <a:xfrm>
            <a:off x="7752809" y="2049261"/>
            <a:ext cx="3264794" cy="3264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8318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flection with Thought Tra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275080" y="2254250"/>
            <a:ext cx="4815840" cy="3516313"/>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30134"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89144"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821820" y="1415280"/>
            <a:ext cx="6230067" cy="5367442"/>
          </a:xfrm>
          <a:prstGeom prst="rect">
            <a:avLst/>
          </a:prstGeom>
        </p:spPr>
      </p:pic>
      <p:pic>
        <p:nvPicPr>
          <p:cNvPr id="9" name="Picture 8" descr="A pink highlighter with a white cap&#10;&#10;Description automatically generated">
            <a:extLst>
              <a:ext uri="{FF2B5EF4-FFF2-40B4-BE49-F238E27FC236}">
                <a16:creationId xmlns:a16="http://schemas.microsoft.com/office/drawing/2014/main" id="{02250671-BF3D-F846-52EB-223555E800D7}"/>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8763" b="91753" l="9966" r="94674">
                        <a14:foregroundMark x1="90722" y1="31787" x2="90722" y2="31787"/>
                        <a14:foregroundMark x1="16495" y1="92268" x2="16495" y2="92268"/>
                        <a14:foregroundMark x1="74914" y1="8763" x2="74914" y2="8763"/>
                        <a14:foregroundMark x1="93471" y1="29897" x2="93471" y2="29897"/>
                        <a14:foregroundMark x1="94674" y1="29381" x2="94674" y2="29381"/>
                      </a14:backgroundRemoval>
                    </a14:imgEffect>
                  </a14:imgLayer>
                </a14:imgProps>
              </a:ext>
            </a:extLst>
          </a:blip>
          <a:stretch>
            <a:fillRect/>
          </a:stretch>
        </p:blipFill>
        <p:spPr>
          <a:xfrm rot="205282">
            <a:off x="6225871" y="1488770"/>
            <a:ext cx="2636577" cy="2636577"/>
          </a:xfrm>
          <a:prstGeom prst="rect">
            <a:avLst/>
          </a:prstGeom>
        </p:spPr>
      </p:pic>
      <p:pic>
        <p:nvPicPr>
          <p:cNvPr id="13" name="Graphic 12">
            <a:extLst>
              <a:ext uri="{FF2B5EF4-FFF2-40B4-BE49-F238E27FC236}">
                <a16:creationId xmlns:a16="http://schemas.microsoft.com/office/drawing/2014/main" id="{8BA76342-DDA1-9B59-9928-3D3A8C058415}"/>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8406285" y="3750194"/>
            <a:ext cx="2584539" cy="1699260"/>
          </a:xfrm>
          <a:prstGeom prst="rect">
            <a:avLst/>
          </a:prstGeom>
        </p:spPr>
      </p:pic>
      <p:pic>
        <p:nvPicPr>
          <p:cNvPr id="14" name="Picture 13">
            <a:extLst>
              <a:ext uri="{FF2B5EF4-FFF2-40B4-BE49-F238E27FC236}">
                <a16:creationId xmlns:a16="http://schemas.microsoft.com/office/drawing/2014/main" id="{522E3AC0-AD32-ADA5-D967-D1D3A6CB67A0}"/>
              </a:ext>
            </a:extLst>
          </p:cNvPr>
          <p:cNvPicPr>
            <a:picLocks noChangeAspect="1"/>
          </p:cNvPicPr>
          <p:nvPr userDrawn="1"/>
        </p:nvPicPr>
        <p:blipFill>
          <a:blip r:embed="rId8"/>
          <a:stretch>
            <a:fillRect/>
          </a:stretch>
        </p:blipFill>
        <p:spPr>
          <a:xfrm>
            <a:off x="4284587" y="261937"/>
            <a:ext cx="4025900" cy="825500"/>
          </a:xfrm>
          <a:prstGeom prst="rect">
            <a:avLst/>
          </a:prstGeom>
        </p:spPr>
      </p:pic>
      <p:sp>
        <p:nvSpPr>
          <p:cNvPr id="12" name="AutoShape 4">
            <a:extLst>
              <a:ext uri="{FF2B5EF4-FFF2-40B4-BE49-F238E27FC236}">
                <a16:creationId xmlns:a16="http://schemas.microsoft.com/office/drawing/2014/main" id="{1163BEEC-4529-4608-3101-A00BD5CD7606}"/>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6" name="AutoShape 4">
            <a:extLst>
              <a:ext uri="{FF2B5EF4-FFF2-40B4-BE49-F238E27FC236}">
                <a16:creationId xmlns:a16="http://schemas.microsoft.com/office/drawing/2014/main" id="{B446CAF5-6F8D-9359-7EB7-D4E2D48437F2}"/>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5950853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Reflection with no highlighter  Thought Tra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275080" y="2254250"/>
            <a:ext cx="4815840" cy="3516313"/>
          </a:xfrm>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Graphic 10" descr="Stopwatch">
            <a:extLst>
              <a:ext uri="{FF2B5EF4-FFF2-40B4-BE49-F238E27FC236}">
                <a16:creationId xmlns:a16="http://schemas.microsoft.com/office/drawing/2014/main" id="{08F1E690-20AD-2DA8-A372-BF07DB8C2DE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pic>
        <p:nvPicPr>
          <p:cNvPr id="8" name="Picture 7">
            <a:extLst>
              <a:ext uri="{FF2B5EF4-FFF2-40B4-BE49-F238E27FC236}">
                <a16:creationId xmlns:a16="http://schemas.microsoft.com/office/drawing/2014/main" id="{B9D26B03-B783-4CB2-0F93-FDA1B382D387}"/>
              </a:ext>
            </a:extLst>
          </p:cNvPr>
          <p:cNvPicPr>
            <a:picLocks noChangeAspect="1"/>
          </p:cNvPicPr>
          <p:nvPr userDrawn="1"/>
        </p:nvPicPr>
        <p:blipFill>
          <a:blip r:embed="rId3"/>
          <a:stretch>
            <a:fillRect/>
          </a:stretch>
        </p:blipFill>
        <p:spPr>
          <a:xfrm>
            <a:off x="228600" y="968799"/>
            <a:ext cx="1269512" cy="443647"/>
          </a:xfrm>
          <a:prstGeom prst="rect">
            <a:avLst/>
          </a:prstGeom>
        </p:spPr>
      </p:pic>
      <p:sp>
        <p:nvSpPr>
          <p:cNvPr id="15" name="Text Placeholder 14">
            <a:extLst>
              <a:ext uri="{FF2B5EF4-FFF2-40B4-BE49-F238E27FC236}">
                <a16:creationId xmlns:a16="http://schemas.microsoft.com/office/drawing/2014/main" id="{8B88DBA4-72C1-B1D6-A182-2F388C2620D9}"/>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2" name="Graphic 1">
            <a:extLst>
              <a:ext uri="{FF2B5EF4-FFF2-40B4-BE49-F238E27FC236}">
                <a16:creationId xmlns:a16="http://schemas.microsoft.com/office/drawing/2014/main" id="{74BBDFEE-BC7C-86DE-5FE9-DBCB3EEE3224}"/>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21139329">
            <a:off x="821820" y="1415280"/>
            <a:ext cx="6230067" cy="5367442"/>
          </a:xfrm>
          <a:prstGeom prst="rect">
            <a:avLst/>
          </a:prstGeom>
        </p:spPr>
      </p:pic>
      <p:pic>
        <p:nvPicPr>
          <p:cNvPr id="13" name="Graphic 12">
            <a:extLst>
              <a:ext uri="{FF2B5EF4-FFF2-40B4-BE49-F238E27FC236}">
                <a16:creationId xmlns:a16="http://schemas.microsoft.com/office/drawing/2014/main" id="{8BA76342-DDA1-9B59-9928-3D3A8C058415}"/>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310487" y="2579370"/>
            <a:ext cx="2584539" cy="1699260"/>
          </a:xfrm>
          <a:prstGeom prst="rect">
            <a:avLst/>
          </a:prstGeom>
        </p:spPr>
      </p:pic>
      <p:pic>
        <p:nvPicPr>
          <p:cNvPr id="14" name="Picture 13">
            <a:extLst>
              <a:ext uri="{FF2B5EF4-FFF2-40B4-BE49-F238E27FC236}">
                <a16:creationId xmlns:a16="http://schemas.microsoft.com/office/drawing/2014/main" id="{522E3AC0-AD32-ADA5-D967-D1D3A6CB67A0}"/>
              </a:ext>
            </a:extLst>
          </p:cNvPr>
          <p:cNvPicPr>
            <a:picLocks noChangeAspect="1"/>
          </p:cNvPicPr>
          <p:nvPr userDrawn="1"/>
        </p:nvPicPr>
        <p:blipFill>
          <a:blip r:embed="rId6"/>
          <a:stretch>
            <a:fillRect/>
          </a:stretch>
        </p:blipFill>
        <p:spPr>
          <a:xfrm>
            <a:off x="4284587" y="261937"/>
            <a:ext cx="4025900" cy="825500"/>
          </a:xfrm>
          <a:prstGeom prst="rect">
            <a:avLst/>
          </a:prstGeom>
        </p:spPr>
      </p:pic>
      <p:sp>
        <p:nvSpPr>
          <p:cNvPr id="9" name="AutoShape 4">
            <a:extLst>
              <a:ext uri="{FF2B5EF4-FFF2-40B4-BE49-F238E27FC236}">
                <a16:creationId xmlns:a16="http://schemas.microsoft.com/office/drawing/2014/main" id="{0DC923EE-742B-FB05-316C-DF8D768448F0}"/>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2" name="AutoShape 4">
            <a:extLst>
              <a:ext uri="{FF2B5EF4-FFF2-40B4-BE49-F238E27FC236}">
                <a16:creationId xmlns:a16="http://schemas.microsoft.com/office/drawing/2014/main" id="{3A499200-7D6B-1001-90C5-9E4FA30BC1BB}"/>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0039248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omework">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1338580" y="1853247"/>
            <a:ext cx="9514840" cy="3516313"/>
          </a:xfrm>
          <a:ln>
            <a:solidFill>
              <a:srgbClr val="E5608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4" name="Picture 13" descr="A person sitting at a desk&#10;&#10;Description automatically generated">
            <a:extLst>
              <a:ext uri="{FF2B5EF4-FFF2-40B4-BE49-F238E27FC236}">
                <a16:creationId xmlns:a16="http://schemas.microsoft.com/office/drawing/2014/main" id="{6DEA98D2-6666-3709-1B29-15CBE6CD7B76}"/>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8832" b="89820" l="9076" r="89809">
                        <a14:foregroundMark x1="57962" y1="8982" x2="57962" y2="8982"/>
                        <a14:foregroundMark x1="9076" y1="48204" x2="9076" y2="48204"/>
                        <a14:foregroundMark x1="36624" y1="66467" x2="36624" y2="66467"/>
                      </a14:backgroundRemoval>
                    </a14:imgEffect>
                  </a14:imgLayer>
                </a14:imgProps>
              </a:ext>
            </a:extLst>
          </a:blip>
          <a:stretch>
            <a:fillRect/>
          </a:stretch>
        </p:blipFill>
        <p:spPr>
          <a:xfrm>
            <a:off x="0" y="4961397"/>
            <a:ext cx="2094466" cy="2227871"/>
          </a:xfrm>
          <a:prstGeom prst="rect">
            <a:avLst/>
          </a:prstGeom>
        </p:spPr>
      </p:pic>
      <p:pic>
        <p:nvPicPr>
          <p:cNvPr id="16" name="Picture 15">
            <a:extLst>
              <a:ext uri="{FF2B5EF4-FFF2-40B4-BE49-F238E27FC236}">
                <a16:creationId xmlns:a16="http://schemas.microsoft.com/office/drawing/2014/main" id="{FB871E09-035D-A27E-1E67-887C02E82369}"/>
              </a:ext>
            </a:extLst>
          </p:cNvPr>
          <p:cNvPicPr>
            <a:picLocks noChangeAspect="1"/>
          </p:cNvPicPr>
          <p:nvPr userDrawn="1"/>
        </p:nvPicPr>
        <p:blipFill>
          <a:blip r:embed="rId4">
            <a:duotone>
              <a:schemeClr val="accent1">
                <a:shade val="45000"/>
                <a:satMod val="135000"/>
              </a:schemeClr>
              <a:prstClr val="white"/>
            </a:duotone>
          </a:blip>
          <a:stretch>
            <a:fillRect/>
          </a:stretch>
        </p:blipFill>
        <p:spPr>
          <a:xfrm>
            <a:off x="3804920" y="266701"/>
            <a:ext cx="5372100" cy="825500"/>
          </a:xfrm>
          <a:prstGeom prst="rect">
            <a:avLst/>
          </a:prstGeom>
        </p:spPr>
      </p:pic>
      <p:sp>
        <p:nvSpPr>
          <p:cNvPr id="2" name="AutoShape 4">
            <a:extLst>
              <a:ext uri="{FF2B5EF4-FFF2-40B4-BE49-F238E27FC236}">
                <a16:creationId xmlns:a16="http://schemas.microsoft.com/office/drawing/2014/main" id="{19E6BB58-1FD3-87A9-4404-403C7FEA9ADD}"/>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8" name="AutoShape 4">
            <a:extLst>
              <a:ext uri="{FF2B5EF4-FFF2-40B4-BE49-F238E27FC236}">
                <a16:creationId xmlns:a16="http://schemas.microsoft.com/office/drawing/2014/main" id="{61749898-F389-3459-6891-3AE7635DAC5D}"/>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89955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ependent tas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30065"/>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180247"/>
            <a:ext cx="10515600" cy="3996716"/>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9" name="Picture 8">
            <a:extLst>
              <a:ext uri="{FF2B5EF4-FFF2-40B4-BE49-F238E27FC236}">
                <a16:creationId xmlns:a16="http://schemas.microsoft.com/office/drawing/2014/main" id="{E9D933C1-AA64-8425-A5B2-2FA7BCB7E245}"/>
              </a:ext>
            </a:extLst>
          </p:cNvPr>
          <p:cNvPicPr>
            <a:picLocks noChangeAspect="1"/>
          </p:cNvPicPr>
          <p:nvPr userDrawn="1"/>
        </p:nvPicPr>
        <p:blipFill>
          <a:blip r:embed="rId2"/>
          <a:stretch>
            <a:fillRect/>
          </a:stretch>
        </p:blipFill>
        <p:spPr>
          <a:xfrm>
            <a:off x="593090" y="1551440"/>
            <a:ext cx="3765550" cy="563268"/>
          </a:xfrm>
          <a:prstGeom prst="rect">
            <a:avLst/>
          </a:prstGeom>
        </p:spPr>
      </p:pic>
      <p:pic>
        <p:nvPicPr>
          <p:cNvPr id="8" name="Graphic 7" descr="Stopwatch">
            <a:extLst>
              <a:ext uri="{FF2B5EF4-FFF2-40B4-BE49-F238E27FC236}">
                <a16:creationId xmlns:a16="http://schemas.microsoft.com/office/drawing/2014/main" id="{ED207E79-3FA5-C008-A2F9-38D6E869DF9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83728" y="5853331"/>
            <a:ext cx="816129" cy="739337"/>
          </a:xfrm>
          <a:prstGeom prst="rect">
            <a:avLst/>
          </a:prstGeom>
        </p:spPr>
      </p:pic>
      <p:sp>
        <p:nvSpPr>
          <p:cNvPr id="13" name="Text Placeholder 14">
            <a:extLst>
              <a:ext uri="{FF2B5EF4-FFF2-40B4-BE49-F238E27FC236}">
                <a16:creationId xmlns:a16="http://schemas.microsoft.com/office/drawing/2014/main" id="{F4398350-B71C-5F63-2544-F322DDA5DBB8}"/>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sp>
        <p:nvSpPr>
          <p:cNvPr id="16" name="AutoShape 4">
            <a:extLst>
              <a:ext uri="{FF2B5EF4-FFF2-40B4-BE49-F238E27FC236}">
                <a16:creationId xmlns:a16="http://schemas.microsoft.com/office/drawing/2014/main" id="{B9B234B2-366E-6D55-FACC-88F4C740DF8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7" name="AutoShape 4">
            <a:extLst>
              <a:ext uri="{FF2B5EF4-FFF2-40B4-BE49-F238E27FC236}">
                <a16:creationId xmlns:a16="http://schemas.microsoft.com/office/drawing/2014/main" id="{152C71F0-2A6D-A6FE-0BA8-4E854146B389}"/>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87809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ick Quiz">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Picture 10" descr="A stopwatch with a red and blue number&#10;&#10;Description automatically generated">
            <a:extLst>
              <a:ext uri="{FF2B5EF4-FFF2-40B4-BE49-F238E27FC236}">
                <a16:creationId xmlns:a16="http://schemas.microsoft.com/office/drawing/2014/main" id="{E936F709-CF83-352A-7602-1AA22D9E3C5C}"/>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5345" b="90690" l="9877" r="89815">
                        <a14:foregroundMark x1="60957" y1="8621" x2="60957" y2="8621"/>
                        <a14:foregroundMark x1="60648" y1="5345" x2="60648" y2="5345"/>
                        <a14:foregroundMark x1="55247" y1="90690" x2="55247" y2="90690"/>
                        <a14:foregroundMark x1="19444" y1="72586" x2="19444" y2="72586"/>
                        <a14:foregroundMark x1="15123" y1="54138" x2="15123" y2="54138"/>
                        <a14:foregroundMark x1="21914" y1="37069" x2="21914" y2="37069"/>
                      </a14:backgroundRemoval>
                    </a14:imgEffect>
                  </a14:imgLayer>
                </a14:imgProps>
              </a:ext>
            </a:extLst>
          </a:blip>
          <a:stretch>
            <a:fillRect/>
          </a:stretch>
        </p:blipFill>
        <p:spPr>
          <a:xfrm>
            <a:off x="395826" y="181323"/>
            <a:ext cx="1341948" cy="1201126"/>
          </a:xfrm>
          <a:prstGeom prst="rect">
            <a:avLst/>
          </a:prstGeom>
        </p:spPr>
      </p:pic>
      <p:pic>
        <p:nvPicPr>
          <p:cNvPr id="12" name="Picture 11">
            <a:extLst>
              <a:ext uri="{FF2B5EF4-FFF2-40B4-BE49-F238E27FC236}">
                <a16:creationId xmlns:a16="http://schemas.microsoft.com/office/drawing/2014/main" id="{76633E21-EC30-EB4E-BF18-B35E95F74FB8}"/>
              </a:ext>
            </a:extLst>
          </p:cNvPr>
          <p:cNvPicPr>
            <a:picLocks noChangeAspect="1"/>
          </p:cNvPicPr>
          <p:nvPr userDrawn="1"/>
        </p:nvPicPr>
        <p:blipFill>
          <a:blip r:embed="rId4"/>
          <a:stretch>
            <a:fillRect/>
          </a:stretch>
        </p:blipFill>
        <p:spPr>
          <a:xfrm>
            <a:off x="3859140" y="184443"/>
            <a:ext cx="4686519" cy="616390"/>
          </a:xfrm>
          <a:prstGeom prst="rect">
            <a:avLst/>
          </a:prstGeom>
        </p:spPr>
      </p:pic>
      <p:pic>
        <p:nvPicPr>
          <p:cNvPr id="2" name="Picture 2" descr="Checking or Really Checking? | Durrington Research School">
            <a:extLst>
              <a:ext uri="{FF2B5EF4-FFF2-40B4-BE49-F238E27FC236}">
                <a16:creationId xmlns:a16="http://schemas.microsoft.com/office/drawing/2014/main" id="{F5AC1E0A-E434-189D-ED35-342C76FE03F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390012" y="947396"/>
            <a:ext cx="1411976" cy="7424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AutoShape 4">
            <a:extLst>
              <a:ext uri="{FF2B5EF4-FFF2-40B4-BE49-F238E27FC236}">
                <a16:creationId xmlns:a16="http://schemas.microsoft.com/office/drawing/2014/main" id="{481F91AC-3FD2-D92D-E6D2-8E23AC99EDE6}"/>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E9CAE7F1-4D07-7F4F-7170-EC26CE1604AC}"/>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3400937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swer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Picture 7" descr="A stopwatch with a red and blue number&#10;&#10;Description automatically generated">
            <a:extLst>
              <a:ext uri="{FF2B5EF4-FFF2-40B4-BE49-F238E27FC236}">
                <a16:creationId xmlns:a16="http://schemas.microsoft.com/office/drawing/2014/main" id="{F3DC7636-13B0-CD65-7D66-9DA684CD97A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5345" b="90690" l="9877" r="89815">
                        <a14:foregroundMark x1="60957" y1="8621" x2="60957" y2="8621"/>
                        <a14:foregroundMark x1="60648" y1="5345" x2="60648" y2="5345"/>
                        <a14:foregroundMark x1="55247" y1="90690" x2="55247" y2="90690"/>
                        <a14:foregroundMark x1="19444" y1="72586" x2="19444" y2="72586"/>
                        <a14:foregroundMark x1="15123" y1="54138" x2="15123" y2="54138"/>
                        <a14:foregroundMark x1="21914" y1="37069" x2="21914" y2="37069"/>
                      </a14:backgroundRemoval>
                    </a14:imgEffect>
                  </a14:imgLayer>
                </a14:imgProps>
              </a:ext>
            </a:extLst>
          </a:blip>
          <a:stretch>
            <a:fillRect/>
          </a:stretch>
        </p:blipFill>
        <p:spPr>
          <a:xfrm>
            <a:off x="7482426" y="86676"/>
            <a:ext cx="1044091" cy="934526"/>
          </a:xfrm>
          <a:prstGeom prst="rect">
            <a:avLst/>
          </a:prstGeom>
        </p:spPr>
      </p:pic>
      <p:pic>
        <p:nvPicPr>
          <p:cNvPr id="13" name="Picture 12">
            <a:extLst>
              <a:ext uri="{FF2B5EF4-FFF2-40B4-BE49-F238E27FC236}">
                <a16:creationId xmlns:a16="http://schemas.microsoft.com/office/drawing/2014/main" id="{B38562F2-4BE4-428E-7877-0ED21560E986}"/>
              </a:ext>
            </a:extLst>
          </p:cNvPr>
          <p:cNvPicPr>
            <a:picLocks noChangeAspect="1"/>
          </p:cNvPicPr>
          <p:nvPr userDrawn="1"/>
        </p:nvPicPr>
        <p:blipFill>
          <a:blip r:embed="rId4"/>
          <a:stretch>
            <a:fillRect/>
          </a:stretch>
        </p:blipFill>
        <p:spPr>
          <a:xfrm>
            <a:off x="209886" y="340797"/>
            <a:ext cx="2237827" cy="262561"/>
          </a:xfrm>
          <a:prstGeom prst="rect">
            <a:avLst/>
          </a:prstGeom>
        </p:spPr>
      </p:pic>
      <p:pic>
        <p:nvPicPr>
          <p:cNvPr id="14" name="Picture 13" descr="A purple pen with a yellow cap&#10;&#10;Description automatically generated">
            <a:extLst>
              <a:ext uri="{FF2B5EF4-FFF2-40B4-BE49-F238E27FC236}">
                <a16:creationId xmlns:a16="http://schemas.microsoft.com/office/drawing/2014/main" id="{4D559812-D8C3-86B0-26D7-590C8CE75E6E}"/>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9019" b="89715" l="4290" r="89934">
                        <a14:foregroundMark x1="76568" y1="74842" x2="76568" y2="74842"/>
                        <a14:foregroundMark x1="76568" y1="74842" x2="11386" y2="9177"/>
                        <a14:foregroundMark x1="86799" y1="87658" x2="86799" y2="87658"/>
                        <a14:foregroundMark x1="4290" y1="15190" x2="4290" y2="15190"/>
                        <a14:foregroundMark x1="6601" y1="12975" x2="6601" y2="17563"/>
                      </a14:backgroundRemoval>
                    </a14:imgEffect>
                  </a14:imgLayer>
                </a14:imgProps>
              </a:ext>
            </a:extLst>
          </a:blip>
          <a:stretch>
            <a:fillRect/>
          </a:stretch>
        </p:blipFill>
        <p:spPr>
          <a:xfrm>
            <a:off x="838200" y="590514"/>
            <a:ext cx="837103" cy="873018"/>
          </a:xfrm>
          <a:prstGeom prst="rect">
            <a:avLst/>
          </a:prstGeom>
        </p:spPr>
      </p:pic>
      <p:pic>
        <p:nvPicPr>
          <p:cNvPr id="15" name="Picture 14">
            <a:extLst>
              <a:ext uri="{FF2B5EF4-FFF2-40B4-BE49-F238E27FC236}">
                <a16:creationId xmlns:a16="http://schemas.microsoft.com/office/drawing/2014/main" id="{180FD067-F513-E67C-3905-3AC149D8E2B2}"/>
              </a:ext>
            </a:extLst>
          </p:cNvPr>
          <p:cNvPicPr>
            <a:picLocks noChangeAspect="1"/>
          </p:cNvPicPr>
          <p:nvPr userDrawn="1"/>
        </p:nvPicPr>
        <p:blipFill>
          <a:blip r:embed="rId7"/>
          <a:stretch>
            <a:fillRect/>
          </a:stretch>
        </p:blipFill>
        <p:spPr>
          <a:xfrm>
            <a:off x="5029036" y="93936"/>
            <a:ext cx="2453390" cy="927266"/>
          </a:xfrm>
          <a:prstGeom prst="rect">
            <a:avLst/>
          </a:prstGeom>
        </p:spPr>
      </p:pic>
      <p:sp>
        <p:nvSpPr>
          <p:cNvPr id="2" name="AutoShape 4">
            <a:extLst>
              <a:ext uri="{FF2B5EF4-FFF2-40B4-BE49-F238E27FC236}">
                <a16:creationId xmlns:a16="http://schemas.microsoft.com/office/drawing/2014/main" id="{C34517FD-3023-A1F5-1D1A-B485AD093027}"/>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2F2E57E8-E326-2984-C44A-09397B9FE019}"/>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8629916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rk your work">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3" name="Picture 12">
            <a:extLst>
              <a:ext uri="{FF2B5EF4-FFF2-40B4-BE49-F238E27FC236}">
                <a16:creationId xmlns:a16="http://schemas.microsoft.com/office/drawing/2014/main" id="{B38562F2-4BE4-428E-7877-0ED21560E986}"/>
              </a:ext>
            </a:extLst>
          </p:cNvPr>
          <p:cNvPicPr>
            <a:picLocks noChangeAspect="1"/>
          </p:cNvPicPr>
          <p:nvPr userDrawn="1"/>
        </p:nvPicPr>
        <p:blipFill>
          <a:blip r:embed="rId2"/>
          <a:stretch>
            <a:fillRect/>
          </a:stretch>
        </p:blipFill>
        <p:spPr>
          <a:xfrm>
            <a:off x="3581400" y="406419"/>
            <a:ext cx="5289454" cy="620604"/>
          </a:xfrm>
          <a:prstGeom prst="rect">
            <a:avLst/>
          </a:prstGeom>
        </p:spPr>
      </p:pic>
      <p:pic>
        <p:nvPicPr>
          <p:cNvPr id="14" name="Picture 13" descr="A purple pen with a yellow cap&#10;&#10;Description automatically generated">
            <a:extLst>
              <a:ext uri="{FF2B5EF4-FFF2-40B4-BE49-F238E27FC236}">
                <a16:creationId xmlns:a16="http://schemas.microsoft.com/office/drawing/2014/main" id="{4D559812-D8C3-86B0-26D7-590C8CE75E6E}"/>
              </a:ext>
            </a:extLst>
          </p:cNvPr>
          <p:cNvPicPr>
            <a:picLocks noChangeAspect="1"/>
          </p:cNvPicPr>
          <p:nvPr userDrawn="1"/>
        </p:nvPicPr>
        <p:blipFill>
          <a:blip r:embed="rId3">
            <a:extLst>
              <a:ext uri="{BEBA8EAE-BF5A-486C-A8C5-ECC9F3942E4B}">
                <a14:imgProps xmlns:a14="http://schemas.microsoft.com/office/drawing/2010/main">
                  <a14:imgLayer r:embed="rId4">
                    <a14:imgEffect>
                      <a14:backgroundRemoval t="9019" b="89715" l="4290" r="89934">
                        <a14:foregroundMark x1="76568" y1="74842" x2="76568" y2="74842"/>
                        <a14:foregroundMark x1="76568" y1="74842" x2="11386" y2="9177"/>
                        <a14:foregroundMark x1="86799" y1="87658" x2="86799" y2="87658"/>
                        <a14:foregroundMark x1="4290" y1="15190" x2="4290" y2="15190"/>
                        <a14:foregroundMark x1="6601" y1="12975" x2="6601" y2="17563"/>
                      </a14:backgroundRemoval>
                    </a14:imgEffect>
                  </a14:imgLayer>
                </a14:imgProps>
              </a:ext>
            </a:extLst>
          </a:blip>
          <a:stretch>
            <a:fillRect/>
          </a:stretch>
        </p:blipFill>
        <p:spPr>
          <a:xfrm>
            <a:off x="5659581" y="977747"/>
            <a:ext cx="837103" cy="873018"/>
          </a:xfrm>
          <a:prstGeom prst="rect">
            <a:avLst/>
          </a:prstGeom>
        </p:spPr>
      </p:pic>
      <p:sp>
        <p:nvSpPr>
          <p:cNvPr id="2" name="AutoShape 4">
            <a:extLst>
              <a:ext uri="{FF2B5EF4-FFF2-40B4-BE49-F238E27FC236}">
                <a16:creationId xmlns:a16="http://schemas.microsoft.com/office/drawing/2014/main" id="{4E5DDF3F-7A30-0F9E-1B00-B6D179568A4D}"/>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8" name="AutoShape 4">
            <a:extLst>
              <a:ext uri="{FF2B5EF4-FFF2-40B4-BE49-F238E27FC236}">
                <a16:creationId xmlns:a16="http://schemas.microsoft.com/office/drawing/2014/main" id="{FA65BA63-5F45-20E3-D20F-AFA4DA39BB3B}"/>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30013781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Picture 10">
            <a:extLst>
              <a:ext uri="{FF2B5EF4-FFF2-40B4-BE49-F238E27FC236}">
                <a16:creationId xmlns:a16="http://schemas.microsoft.com/office/drawing/2014/main" id="{D941A25E-51F5-CA79-66EE-E0DEC7657F5E}"/>
              </a:ext>
            </a:extLst>
          </p:cNvPr>
          <p:cNvPicPr>
            <a:picLocks noChangeAspect="1"/>
          </p:cNvPicPr>
          <p:nvPr userDrawn="1"/>
        </p:nvPicPr>
        <p:blipFill>
          <a:blip r:embed="rId2"/>
          <a:stretch>
            <a:fillRect/>
          </a:stretch>
        </p:blipFill>
        <p:spPr>
          <a:xfrm>
            <a:off x="232865" y="924560"/>
            <a:ext cx="1671896" cy="480855"/>
          </a:xfrm>
          <a:prstGeom prst="rect">
            <a:avLst/>
          </a:prstGeom>
        </p:spPr>
      </p:pic>
      <p:pic>
        <p:nvPicPr>
          <p:cNvPr id="13" name="Picture 12">
            <a:extLst>
              <a:ext uri="{FF2B5EF4-FFF2-40B4-BE49-F238E27FC236}">
                <a16:creationId xmlns:a16="http://schemas.microsoft.com/office/drawing/2014/main" id="{D8DA6489-4527-4452-9CFE-5F69E80B5AC1}"/>
              </a:ext>
            </a:extLst>
          </p:cNvPr>
          <p:cNvPicPr>
            <a:picLocks noChangeAspect="1"/>
          </p:cNvPicPr>
          <p:nvPr userDrawn="1"/>
        </p:nvPicPr>
        <p:blipFill>
          <a:blip r:embed="rId3"/>
          <a:stretch>
            <a:fillRect/>
          </a:stretch>
        </p:blipFill>
        <p:spPr>
          <a:xfrm>
            <a:off x="3517900" y="228380"/>
            <a:ext cx="4635500" cy="825500"/>
          </a:xfrm>
          <a:prstGeom prst="rect">
            <a:avLst/>
          </a:prstGeom>
        </p:spPr>
      </p:pic>
      <p:sp>
        <p:nvSpPr>
          <p:cNvPr id="2" name="AutoShape 4">
            <a:extLst>
              <a:ext uri="{FF2B5EF4-FFF2-40B4-BE49-F238E27FC236}">
                <a16:creationId xmlns:a16="http://schemas.microsoft.com/office/drawing/2014/main" id="{098F64BD-4093-786E-AD4C-87ECF4D41023}"/>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8" name="AutoShape 4">
            <a:extLst>
              <a:ext uri="{FF2B5EF4-FFF2-40B4-BE49-F238E27FC236}">
                <a16:creationId xmlns:a16="http://schemas.microsoft.com/office/drawing/2014/main" id="{D1CF4CFA-096A-B96A-AB0F-EB5F6E501489}"/>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12" name="Picture 11" descr="A pen writing on a white background&#10;&#10;Description automatically generated">
            <a:extLst>
              <a:ext uri="{FF2B5EF4-FFF2-40B4-BE49-F238E27FC236}">
                <a16:creationId xmlns:a16="http://schemas.microsoft.com/office/drawing/2014/main" id="{F290F516-477F-9CFE-8B68-D700515672EA}"/>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9884" b="89922" l="3926" r="89876">
                        <a14:foregroundMark x1="75620" y1="35853" x2="75620" y2="35853"/>
                        <a14:foregroundMark x1="75620" y1="35853" x2="64256" y2="57752"/>
                        <a14:foregroundMark x1="64256" y1="57752" x2="64256" y2="57752"/>
                        <a14:foregroundMark x1="3926" y1="86822" x2="3926" y2="86822"/>
                        <a14:foregroundMark x1="3926" y1="84496" x2="3926" y2="84496"/>
                        <a14:foregroundMark x1="86364" y1="27519" x2="89463" y2="24612"/>
                        <a14:foregroundMark x1="83884" y1="15698" x2="75000" y2="10078"/>
                      </a14:backgroundRemoval>
                    </a14:imgEffect>
                  </a14:imgLayer>
                </a14:imgProps>
              </a:ext>
            </a:extLst>
          </a:blip>
          <a:stretch>
            <a:fillRect/>
          </a:stretch>
        </p:blipFill>
        <p:spPr>
          <a:xfrm>
            <a:off x="1337403" y="641130"/>
            <a:ext cx="1070517" cy="1141295"/>
          </a:xfrm>
          <a:prstGeom prst="rect">
            <a:avLst/>
          </a:prstGeom>
        </p:spPr>
      </p:pic>
    </p:spTree>
    <p:extLst>
      <p:ext uri="{BB962C8B-B14F-4D97-AF65-F5344CB8AC3E}">
        <p14:creationId xmlns:p14="http://schemas.microsoft.com/office/powerpoint/2010/main" val="42638887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eer feedback">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1" name="Picture 10">
            <a:extLst>
              <a:ext uri="{FF2B5EF4-FFF2-40B4-BE49-F238E27FC236}">
                <a16:creationId xmlns:a16="http://schemas.microsoft.com/office/drawing/2014/main" id="{D941A25E-51F5-CA79-66EE-E0DEC7657F5E}"/>
              </a:ext>
            </a:extLst>
          </p:cNvPr>
          <p:cNvPicPr>
            <a:picLocks noChangeAspect="1"/>
          </p:cNvPicPr>
          <p:nvPr userDrawn="1"/>
        </p:nvPicPr>
        <p:blipFill>
          <a:blip r:embed="rId2"/>
          <a:stretch>
            <a:fillRect/>
          </a:stretch>
        </p:blipFill>
        <p:spPr>
          <a:xfrm>
            <a:off x="232865" y="924560"/>
            <a:ext cx="1671896" cy="480855"/>
          </a:xfrm>
          <a:prstGeom prst="rect">
            <a:avLst/>
          </a:prstGeom>
        </p:spPr>
      </p:pic>
      <p:sp>
        <p:nvSpPr>
          <p:cNvPr id="2" name="AutoShape 4">
            <a:extLst>
              <a:ext uri="{FF2B5EF4-FFF2-40B4-BE49-F238E27FC236}">
                <a16:creationId xmlns:a16="http://schemas.microsoft.com/office/drawing/2014/main" id="{098F64BD-4093-786E-AD4C-87ECF4D41023}"/>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8" name="AutoShape 4">
            <a:extLst>
              <a:ext uri="{FF2B5EF4-FFF2-40B4-BE49-F238E27FC236}">
                <a16:creationId xmlns:a16="http://schemas.microsoft.com/office/drawing/2014/main" id="{D1CF4CFA-096A-B96A-AB0F-EB5F6E501489}"/>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12" name="Picture 11" descr="A pen writing on a white background&#10;&#10;Description automatically generated">
            <a:extLst>
              <a:ext uri="{FF2B5EF4-FFF2-40B4-BE49-F238E27FC236}">
                <a16:creationId xmlns:a16="http://schemas.microsoft.com/office/drawing/2014/main" id="{F290F516-477F-9CFE-8B68-D700515672EA}"/>
              </a:ext>
            </a:extLst>
          </p:cNvPr>
          <p:cNvPicPr>
            <a:picLocks noChangeAspect="1"/>
          </p:cNvPicPr>
          <p:nvPr userDrawn="1"/>
        </p:nvPicPr>
        <p:blipFill>
          <a:blip r:embed="rId3">
            <a:extLst>
              <a:ext uri="{BEBA8EAE-BF5A-486C-A8C5-ECC9F3942E4B}">
                <a14:imgProps xmlns:a14="http://schemas.microsoft.com/office/drawing/2010/main">
                  <a14:imgLayer r:embed="rId4">
                    <a14:imgEffect>
                      <a14:backgroundRemoval t="9884" b="89922" l="3926" r="89876">
                        <a14:foregroundMark x1="75620" y1="35853" x2="75620" y2="35853"/>
                        <a14:foregroundMark x1="75620" y1="35853" x2="64256" y2="57752"/>
                        <a14:foregroundMark x1="64256" y1="57752" x2="64256" y2="57752"/>
                        <a14:foregroundMark x1="3926" y1="86822" x2="3926" y2="86822"/>
                        <a14:foregroundMark x1="3926" y1="84496" x2="3926" y2="84496"/>
                        <a14:foregroundMark x1="86364" y1="27519" x2="89463" y2="24612"/>
                        <a14:foregroundMark x1="83884" y1="15698" x2="75000" y2="10078"/>
                      </a14:backgroundRemoval>
                    </a14:imgEffect>
                  </a14:imgLayer>
                </a14:imgProps>
              </a:ext>
            </a:extLst>
          </a:blip>
          <a:stretch>
            <a:fillRect/>
          </a:stretch>
        </p:blipFill>
        <p:spPr>
          <a:xfrm>
            <a:off x="1337403" y="641130"/>
            <a:ext cx="1070517" cy="1141295"/>
          </a:xfrm>
          <a:prstGeom prst="rect">
            <a:avLst/>
          </a:prstGeom>
        </p:spPr>
      </p:pic>
      <p:pic>
        <p:nvPicPr>
          <p:cNvPr id="7" name="Picture 6">
            <a:extLst>
              <a:ext uri="{FF2B5EF4-FFF2-40B4-BE49-F238E27FC236}">
                <a16:creationId xmlns:a16="http://schemas.microsoft.com/office/drawing/2014/main" id="{00E51DDB-4F02-FBF8-DB4F-EC09A8339F62}"/>
              </a:ext>
            </a:extLst>
          </p:cNvPr>
          <p:cNvPicPr>
            <a:picLocks noChangeAspect="1"/>
          </p:cNvPicPr>
          <p:nvPr userDrawn="1"/>
        </p:nvPicPr>
        <p:blipFill>
          <a:blip r:embed="rId5">
            <a:duotone>
              <a:schemeClr val="accent2">
                <a:shade val="45000"/>
                <a:satMod val="135000"/>
              </a:schemeClr>
              <a:prstClr val="white"/>
            </a:duotone>
          </a:blip>
          <a:stretch>
            <a:fillRect/>
          </a:stretch>
        </p:blipFill>
        <p:spPr>
          <a:xfrm>
            <a:off x="3094774" y="408771"/>
            <a:ext cx="6489163" cy="737405"/>
          </a:xfrm>
          <a:prstGeom prst="rect">
            <a:avLst/>
          </a:prstGeom>
        </p:spPr>
      </p:pic>
      <p:pic>
        <p:nvPicPr>
          <p:cNvPr id="9" name="Graphic 8" descr="Stopwatch">
            <a:extLst>
              <a:ext uri="{FF2B5EF4-FFF2-40B4-BE49-F238E27FC236}">
                <a16:creationId xmlns:a16="http://schemas.microsoft.com/office/drawing/2014/main" id="{0763BFC2-933E-CC8C-01EE-FD30CA78BA74}"/>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340990" y="5837239"/>
            <a:ext cx="816129" cy="739337"/>
          </a:xfrm>
          <a:prstGeom prst="rect">
            <a:avLst/>
          </a:prstGeom>
        </p:spPr>
      </p:pic>
      <p:sp>
        <p:nvSpPr>
          <p:cNvPr id="10" name="Text Placeholder 14">
            <a:extLst>
              <a:ext uri="{FF2B5EF4-FFF2-40B4-BE49-F238E27FC236}">
                <a16:creationId xmlns:a16="http://schemas.microsoft.com/office/drawing/2014/main" id="{74159441-8131-16DB-EB1E-C59F4EAC9561}"/>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spTree>
    <p:extLst>
      <p:ext uri="{BB962C8B-B14F-4D97-AF65-F5344CB8AC3E}">
        <p14:creationId xmlns:p14="http://schemas.microsoft.com/office/powerpoint/2010/main" val="25141895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tes for teacher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2" name="Picture 1">
            <a:extLst>
              <a:ext uri="{FF2B5EF4-FFF2-40B4-BE49-F238E27FC236}">
                <a16:creationId xmlns:a16="http://schemas.microsoft.com/office/drawing/2014/main" id="{6FD55554-E773-34A8-C2FD-11E5509EA425}"/>
              </a:ext>
            </a:extLst>
          </p:cNvPr>
          <p:cNvPicPr>
            <a:picLocks noChangeAspect="1"/>
          </p:cNvPicPr>
          <p:nvPr userDrawn="1"/>
        </p:nvPicPr>
        <p:blipFill>
          <a:blip r:embed="rId2"/>
          <a:stretch>
            <a:fillRect/>
          </a:stretch>
        </p:blipFill>
        <p:spPr>
          <a:xfrm>
            <a:off x="3169582" y="136525"/>
            <a:ext cx="5441018" cy="1016282"/>
          </a:xfrm>
          <a:prstGeom prst="rect">
            <a:avLst/>
          </a:prstGeom>
        </p:spPr>
      </p:pic>
      <p:sp>
        <p:nvSpPr>
          <p:cNvPr id="8" name="AutoShape 4">
            <a:extLst>
              <a:ext uri="{FF2B5EF4-FFF2-40B4-BE49-F238E27FC236}">
                <a16:creationId xmlns:a16="http://schemas.microsoft.com/office/drawing/2014/main" id="{DDA8B210-D05D-849C-096C-2D5117BEADDC}"/>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5D5A0FF9-CA31-9134-EE4D-F61CA590A3D6}"/>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3736138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uidanc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2" name="Picture 11">
            <a:extLst>
              <a:ext uri="{FF2B5EF4-FFF2-40B4-BE49-F238E27FC236}">
                <a16:creationId xmlns:a16="http://schemas.microsoft.com/office/drawing/2014/main" id="{DC028B7B-0F72-324D-C992-4FC5B0C6385A}"/>
              </a:ext>
            </a:extLst>
          </p:cNvPr>
          <p:cNvPicPr>
            <a:picLocks noChangeAspect="1"/>
          </p:cNvPicPr>
          <p:nvPr userDrawn="1"/>
        </p:nvPicPr>
        <p:blipFill>
          <a:blip r:embed="rId2"/>
          <a:stretch>
            <a:fillRect/>
          </a:stretch>
        </p:blipFill>
        <p:spPr>
          <a:xfrm>
            <a:off x="212273" y="987582"/>
            <a:ext cx="2155368" cy="402583"/>
          </a:xfrm>
          <a:prstGeom prst="rect">
            <a:avLst/>
          </a:prstGeom>
        </p:spPr>
      </p:pic>
      <p:sp>
        <p:nvSpPr>
          <p:cNvPr id="13" name="Title 1">
            <a:extLst>
              <a:ext uri="{FF2B5EF4-FFF2-40B4-BE49-F238E27FC236}">
                <a16:creationId xmlns:a16="http://schemas.microsoft.com/office/drawing/2014/main" id="{21B76880-6DB7-7D95-CB8D-652F9EAA269C}"/>
              </a:ext>
            </a:extLst>
          </p:cNvPr>
          <p:cNvSpPr>
            <a:spLocks noGrp="1"/>
          </p:cNvSpPr>
          <p:nvPr>
            <p:ph type="title"/>
          </p:nvPr>
        </p:nvSpPr>
        <p:spPr>
          <a:xfrm>
            <a:off x="838200" y="248542"/>
            <a:ext cx="10515600" cy="1009651"/>
          </a:xfrm>
        </p:spPr>
        <p:txBody>
          <a:bodyPr/>
          <a:lstStyle>
            <a:lvl1pPr algn="ctr">
              <a:defRPr>
                <a:latin typeface="Montserrat" pitchFamily="2" charset="77"/>
              </a:defRPr>
            </a:lvl1pPr>
          </a:lstStyle>
          <a:p>
            <a:r>
              <a:rPr lang="en-GB" dirty="0"/>
              <a:t>Click to edit Master title style</a:t>
            </a:r>
          </a:p>
        </p:txBody>
      </p:sp>
      <p:sp>
        <p:nvSpPr>
          <p:cNvPr id="2" name="AutoShape 4">
            <a:extLst>
              <a:ext uri="{FF2B5EF4-FFF2-40B4-BE49-F238E27FC236}">
                <a16:creationId xmlns:a16="http://schemas.microsoft.com/office/drawing/2014/main" id="{C0440EEF-E1D5-CE39-B71B-E0C7BD58D00E}"/>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8" name="AutoShape 4">
            <a:extLst>
              <a:ext uri="{FF2B5EF4-FFF2-40B4-BE49-F238E27FC236}">
                <a16:creationId xmlns:a16="http://schemas.microsoft.com/office/drawing/2014/main" id="{222B8539-72CD-6C18-D067-2D7FA4F611EA}"/>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33741787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less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8" name="Title 1">
            <a:extLst>
              <a:ext uri="{FF2B5EF4-FFF2-40B4-BE49-F238E27FC236}">
                <a16:creationId xmlns:a16="http://schemas.microsoft.com/office/drawing/2014/main" id="{8B3051FD-3755-7C61-0A1B-20527035581C}"/>
              </a:ext>
            </a:extLst>
          </p:cNvPr>
          <p:cNvSpPr>
            <a:spLocks noGrp="1"/>
          </p:cNvSpPr>
          <p:nvPr>
            <p:ph type="title"/>
          </p:nvPr>
        </p:nvSpPr>
        <p:spPr>
          <a:xfrm>
            <a:off x="838200" y="248542"/>
            <a:ext cx="10515600" cy="1009651"/>
          </a:xfrm>
        </p:spPr>
        <p:txBody>
          <a:bodyPr/>
          <a:lstStyle>
            <a:lvl1pPr algn="ctr">
              <a:defRPr>
                <a:latin typeface="Montserrat" pitchFamily="2" charset="77"/>
              </a:defRPr>
            </a:lvl1pPr>
          </a:lstStyle>
          <a:p>
            <a:r>
              <a:rPr lang="en-GB" dirty="0"/>
              <a:t>Click to edit Master title style</a:t>
            </a:r>
          </a:p>
        </p:txBody>
      </p:sp>
      <p:sp>
        <p:nvSpPr>
          <p:cNvPr id="2" name="AutoShape 4">
            <a:extLst>
              <a:ext uri="{FF2B5EF4-FFF2-40B4-BE49-F238E27FC236}">
                <a16:creationId xmlns:a16="http://schemas.microsoft.com/office/drawing/2014/main" id="{C25D4013-800B-636C-E591-DD6D582A0CB4}"/>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3FCAD2D6-123B-2E78-FE42-C580671A21F6}"/>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3427881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3EE5B-15A1-9D0E-8828-05321DE3886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8445EE9-3F56-D136-5227-A378107BCDB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9E28A93-C6FA-B7DE-AF37-8D39A8C57B85}"/>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A7B37D13-E01F-B15C-2449-59053D7F204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B7A7B1-11F2-FA3A-C6FB-1422DD7A158C}"/>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16608343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97673-E343-84BA-0A00-DE7BBC7B33A3}"/>
              </a:ext>
            </a:extLst>
          </p:cNvPr>
          <p:cNvSpPr>
            <a:spLocks noGrp="1"/>
          </p:cNvSpPr>
          <p:nvPr>
            <p:ph type="title"/>
          </p:nvPr>
        </p:nvSpPr>
        <p:spPr>
          <a:xfrm>
            <a:off x="838200" y="365126"/>
            <a:ext cx="10515600" cy="941388"/>
          </a:xfrm>
        </p:spPr>
        <p:txBody>
          <a:bodyPr/>
          <a:lstStyle>
            <a:lvl1pP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4C4F311D-528F-81DD-8931-44DBA0079946}"/>
              </a:ext>
            </a:extLst>
          </p:cNvPr>
          <p:cNvSpPr>
            <a:spLocks noGrp="1"/>
          </p:cNvSpPr>
          <p:nvPr>
            <p:ph sz="half" idx="1"/>
          </p:nvPr>
        </p:nvSpPr>
        <p:spPr>
          <a:xfrm>
            <a:off x="838200" y="1825625"/>
            <a:ext cx="5181600" cy="4351338"/>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Content Placeholder 3">
            <a:extLst>
              <a:ext uri="{FF2B5EF4-FFF2-40B4-BE49-F238E27FC236}">
                <a16:creationId xmlns:a16="http://schemas.microsoft.com/office/drawing/2014/main" id="{2BA220DC-3683-3779-5DC3-28CA3E48DF9A}"/>
              </a:ext>
            </a:extLst>
          </p:cNvPr>
          <p:cNvSpPr>
            <a:spLocks noGrp="1"/>
          </p:cNvSpPr>
          <p:nvPr>
            <p:ph sz="half" idx="2"/>
          </p:nvPr>
        </p:nvSpPr>
        <p:spPr>
          <a:xfrm>
            <a:off x="6172200" y="1825625"/>
            <a:ext cx="5181600" cy="4351338"/>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9EFF34D1-250F-2323-43F3-D4355C38989B}"/>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6" name="Footer Placeholder 5">
            <a:extLst>
              <a:ext uri="{FF2B5EF4-FFF2-40B4-BE49-F238E27FC236}">
                <a16:creationId xmlns:a16="http://schemas.microsoft.com/office/drawing/2014/main" id="{C6237446-80BB-604D-945B-B09FE8BE6F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35DCBB-CF3E-D7F6-D4CB-092F97A3D9AD}"/>
              </a:ext>
            </a:extLst>
          </p:cNvPr>
          <p:cNvSpPr>
            <a:spLocks noGrp="1"/>
          </p:cNvSpPr>
          <p:nvPr>
            <p:ph type="sldNum" sz="quarter" idx="12"/>
          </p:nvPr>
        </p:nvSpPr>
        <p:spPr/>
        <p:txBody>
          <a:bodyPr/>
          <a:lstStyle/>
          <a:p>
            <a:fld id="{47EE87C8-2B44-2949-9375-62EB355D39DA}" type="slidenum">
              <a:rPr lang="en-GB" smtClean="0"/>
              <a:t>‹#›</a:t>
            </a:fld>
            <a:endParaRPr lang="en-GB"/>
          </a:p>
        </p:txBody>
      </p:sp>
      <p:sp>
        <p:nvSpPr>
          <p:cNvPr id="10" name="AutoShape 4">
            <a:extLst>
              <a:ext uri="{FF2B5EF4-FFF2-40B4-BE49-F238E27FC236}">
                <a16:creationId xmlns:a16="http://schemas.microsoft.com/office/drawing/2014/main" id="{D7E2C8E3-41F4-B3AF-7557-FB51A9DC934A}"/>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EE296AD3-9793-53FD-56BB-B3468EF1BF27}"/>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657887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oup Tas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96862"/>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180247"/>
            <a:ext cx="10515600" cy="3996716"/>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3" name="Picture 12">
            <a:extLst>
              <a:ext uri="{FF2B5EF4-FFF2-40B4-BE49-F238E27FC236}">
                <a16:creationId xmlns:a16="http://schemas.microsoft.com/office/drawing/2014/main" id="{8094E4AA-D230-609C-1307-507974CB588D}"/>
              </a:ext>
            </a:extLst>
          </p:cNvPr>
          <p:cNvPicPr>
            <a:picLocks noChangeAspect="1"/>
          </p:cNvPicPr>
          <p:nvPr userDrawn="1"/>
        </p:nvPicPr>
        <p:blipFill>
          <a:blip r:embed="rId2"/>
          <a:stretch>
            <a:fillRect/>
          </a:stretch>
        </p:blipFill>
        <p:spPr>
          <a:xfrm>
            <a:off x="749054" y="1665288"/>
            <a:ext cx="2410706" cy="417438"/>
          </a:xfrm>
          <a:prstGeom prst="rect">
            <a:avLst/>
          </a:prstGeom>
        </p:spPr>
      </p:pic>
      <p:pic>
        <p:nvPicPr>
          <p:cNvPr id="8" name="Graphic 7" descr="Stopwatch">
            <a:extLst>
              <a:ext uri="{FF2B5EF4-FFF2-40B4-BE49-F238E27FC236}">
                <a16:creationId xmlns:a16="http://schemas.microsoft.com/office/drawing/2014/main" id="{DF6E9D82-6EBB-9B0C-1176-E94DE48A804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83728" y="5853331"/>
            <a:ext cx="816129" cy="739337"/>
          </a:xfrm>
          <a:prstGeom prst="rect">
            <a:avLst/>
          </a:prstGeom>
        </p:spPr>
      </p:pic>
      <p:sp>
        <p:nvSpPr>
          <p:cNvPr id="9" name="Text Placeholder 14">
            <a:extLst>
              <a:ext uri="{FF2B5EF4-FFF2-40B4-BE49-F238E27FC236}">
                <a16:creationId xmlns:a16="http://schemas.microsoft.com/office/drawing/2014/main" id="{DD6A815B-304A-7F45-A56E-32034080E953}"/>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sp>
        <p:nvSpPr>
          <p:cNvPr id="11" name="AutoShape 4">
            <a:extLst>
              <a:ext uri="{FF2B5EF4-FFF2-40B4-BE49-F238E27FC236}">
                <a16:creationId xmlns:a16="http://schemas.microsoft.com/office/drawing/2014/main" id="{ABE0DD37-2D9E-E04D-E5CD-404BD419EA30}"/>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2" name="AutoShape 4">
            <a:extLst>
              <a:ext uri="{FF2B5EF4-FFF2-40B4-BE49-F238E27FC236}">
                <a16:creationId xmlns:a16="http://schemas.microsoft.com/office/drawing/2014/main" id="{19039112-B349-19C6-B412-56D4ECD2FE69}"/>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7433513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6E5A2-3615-D73F-EC98-0C4EC7776AF7}"/>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D644F232-820E-1452-51BD-D98288200C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1D81DBC-B245-DB1E-95C9-F8A11953A81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3FCD841-2D7B-8868-409F-71118AA3AC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C87BC2F-0A10-C22A-82E7-ACAFDAF5AC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30DD66B3-AEC2-0523-63E0-0D042C5B5D4C}"/>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8" name="Footer Placeholder 7">
            <a:extLst>
              <a:ext uri="{FF2B5EF4-FFF2-40B4-BE49-F238E27FC236}">
                <a16:creationId xmlns:a16="http://schemas.microsoft.com/office/drawing/2014/main" id="{4192B9AC-21D9-D0CE-3E95-D8E518CFC20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13621C0-8FA8-78CC-5C4D-79936BEE04EC}"/>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8707606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5CEE2-CD2A-F47D-A48F-43B4C9726D80}"/>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194872BE-38A2-81D5-D1A3-E5F51216D984}"/>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4" name="Footer Placeholder 3">
            <a:extLst>
              <a:ext uri="{FF2B5EF4-FFF2-40B4-BE49-F238E27FC236}">
                <a16:creationId xmlns:a16="http://schemas.microsoft.com/office/drawing/2014/main" id="{9CC2AC9D-E8BE-7898-DAD7-B525FD307D5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46E0579-AA2A-2229-FA5F-584397E09EA7}"/>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29827546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1E882D-49E8-630C-7215-DD29AD2A904C}"/>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3" name="Footer Placeholder 2">
            <a:extLst>
              <a:ext uri="{FF2B5EF4-FFF2-40B4-BE49-F238E27FC236}">
                <a16:creationId xmlns:a16="http://schemas.microsoft.com/office/drawing/2014/main" id="{724413B8-C1FA-A4FF-D2F7-ED1FF9708D9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16A8340-9337-6DA0-B27E-CDDAF86B18F6}"/>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26494536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D739A-7863-805C-4E92-011408701A4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12052FA-2A6A-9396-A092-362ACCCCA9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84DF518-299F-FD04-E295-654AF071EA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52D20A-90B6-E235-EF2E-9F438599418E}"/>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6" name="Footer Placeholder 5">
            <a:extLst>
              <a:ext uri="{FF2B5EF4-FFF2-40B4-BE49-F238E27FC236}">
                <a16:creationId xmlns:a16="http://schemas.microsoft.com/office/drawing/2014/main" id="{420D1A3D-0200-B161-626C-C5DB82C84BF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A69EF3E-A58A-AE6A-B328-9AAAFE851BAB}"/>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33740632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235A2-CE6A-C851-7F92-5AA119DAFC8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7F4B6AFC-CD60-AF8E-C592-4F47AE0DBF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7B52DB1-BC31-2C4E-6F5E-0AEF0B4977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855D924-E71D-1FE2-2D36-066B21AC5CF0}"/>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6" name="Footer Placeholder 5">
            <a:extLst>
              <a:ext uri="{FF2B5EF4-FFF2-40B4-BE49-F238E27FC236}">
                <a16:creationId xmlns:a16="http://schemas.microsoft.com/office/drawing/2014/main" id="{BA6762D8-4A90-9505-19AB-E1EED4B06E7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C545165-74ED-C7B4-9424-A8A77395C4A4}"/>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22415821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FF543-2DAD-9711-0115-F753F76F3DE3}"/>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26E6D0C-16A1-4CC1-757F-545DA40618B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428182D-7202-B39C-AFE3-B76103530191}"/>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1F5A5B6E-3A08-250E-EBE5-5C8036D550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560C77-F5A8-689A-30FB-03AF1B854C0D}"/>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6378651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6E0D10E-4D62-B9D5-C224-86DB436191B7}"/>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F970516-B415-0889-64DA-1E27949CACB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2478D37-314E-F2F8-141F-43747036D6D8}"/>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702EBBCA-C378-8DD3-092B-0926D255F8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0A162F-6DCC-7B61-B25A-7C9D4B1CCB4C}"/>
              </a:ext>
            </a:extLst>
          </p:cNvPr>
          <p:cNvSpPr>
            <a:spLocks noGrp="1"/>
          </p:cNvSpPr>
          <p:nvPr>
            <p:ph type="sldNum" sz="quarter" idx="12"/>
          </p:nvPr>
        </p:nvSpPr>
        <p:spPr/>
        <p:txBody>
          <a:bodyPr/>
          <a:lstStyle/>
          <a:p>
            <a:fld id="{47EE87C8-2B44-2949-9375-62EB355D39DA}" type="slidenum">
              <a:rPr lang="en-GB" smtClean="0"/>
              <a:t>‹#›</a:t>
            </a:fld>
            <a:endParaRPr lang="en-GB"/>
          </a:p>
        </p:txBody>
      </p:sp>
    </p:spTree>
    <p:extLst>
      <p:ext uri="{BB962C8B-B14F-4D97-AF65-F5344CB8AC3E}">
        <p14:creationId xmlns:p14="http://schemas.microsoft.com/office/powerpoint/2010/main" val="2225810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ir tas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96862"/>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180247"/>
            <a:ext cx="10515600" cy="3996716"/>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Graphic 7" descr="Stopwatch">
            <a:extLst>
              <a:ext uri="{FF2B5EF4-FFF2-40B4-BE49-F238E27FC236}">
                <a16:creationId xmlns:a16="http://schemas.microsoft.com/office/drawing/2014/main" id="{DF6E9D82-6EBB-9B0C-1176-E94DE48A804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3728" y="5853331"/>
            <a:ext cx="816129" cy="739337"/>
          </a:xfrm>
          <a:prstGeom prst="rect">
            <a:avLst/>
          </a:prstGeom>
        </p:spPr>
      </p:pic>
      <p:sp>
        <p:nvSpPr>
          <p:cNvPr id="9" name="Text Placeholder 14">
            <a:extLst>
              <a:ext uri="{FF2B5EF4-FFF2-40B4-BE49-F238E27FC236}">
                <a16:creationId xmlns:a16="http://schemas.microsoft.com/office/drawing/2014/main" id="{DD6A815B-304A-7F45-A56E-32034080E953}"/>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pic>
        <p:nvPicPr>
          <p:cNvPr id="11" name="Picture 10">
            <a:extLst>
              <a:ext uri="{FF2B5EF4-FFF2-40B4-BE49-F238E27FC236}">
                <a16:creationId xmlns:a16="http://schemas.microsoft.com/office/drawing/2014/main" id="{E3FFA9C3-A994-02DF-D23E-1D7F98B5583F}"/>
              </a:ext>
            </a:extLst>
          </p:cNvPr>
          <p:cNvPicPr>
            <a:picLocks noChangeAspect="1"/>
          </p:cNvPicPr>
          <p:nvPr userDrawn="1"/>
        </p:nvPicPr>
        <p:blipFill>
          <a:blip r:embed="rId3"/>
          <a:stretch>
            <a:fillRect/>
          </a:stretch>
        </p:blipFill>
        <p:spPr>
          <a:xfrm>
            <a:off x="838200" y="1680909"/>
            <a:ext cx="2365216" cy="495569"/>
          </a:xfrm>
          <a:prstGeom prst="rect">
            <a:avLst/>
          </a:prstGeom>
        </p:spPr>
      </p:pic>
      <p:sp>
        <p:nvSpPr>
          <p:cNvPr id="12" name="AutoShape 4">
            <a:extLst>
              <a:ext uri="{FF2B5EF4-FFF2-40B4-BE49-F238E27FC236}">
                <a16:creationId xmlns:a16="http://schemas.microsoft.com/office/drawing/2014/main" id="{5CC8702F-6BB7-1AA1-2FC9-37E5E9FDB345}"/>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3" name="AutoShape 4">
            <a:extLst>
              <a:ext uri="{FF2B5EF4-FFF2-40B4-BE49-F238E27FC236}">
                <a16:creationId xmlns:a16="http://schemas.microsoft.com/office/drawing/2014/main" id="{3B1F6394-C04C-F02A-AB9E-BC42D1AB1D96}"/>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045898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Pair task DISCUSS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96862"/>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180247"/>
            <a:ext cx="7671816" cy="3493696"/>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Graphic 7" descr="Stopwatch">
            <a:extLst>
              <a:ext uri="{FF2B5EF4-FFF2-40B4-BE49-F238E27FC236}">
                <a16:creationId xmlns:a16="http://schemas.microsoft.com/office/drawing/2014/main" id="{DF6E9D82-6EBB-9B0C-1176-E94DE48A804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3728" y="5853331"/>
            <a:ext cx="816129" cy="739337"/>
          </a:xfrm>
          <a:prstGeom prst="rect">
            <a:avLst/>
          </a:prstGeom>
        </p:spPr>
      </p:pic>
      <p:sp>
        <p:nvSpPr>
          <p:cNvPr id="9" name="Text Placeholder 14">
            <a:extLst>
              <a:ext uri="{FF2B5EF4-FFF2-40B4-BE49-F238E27FC236}">
                <a16:creationId xmlns:a16="http://schemas.microsoft.com/office/drawing/2014/main" id="{DD6A815B-304A-7F45-A56E-32034080E953}"/>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pic>
        <p:nvPicPr>
          <p:cNvPr id="11" name="Picture 10">
            <a:extLst>
              <a:ext uri="{FF2B5EF4-FFF2-40B4-BE49-F238E27FC236}">
                <a16:creationId xmlns:a16="http://schemas.microsoft.com/office/drawing/2014/main" id="{E3FFA9C3-A994-02DF-D23E-1D7F98B5583F}"/>
              </a:ext>
            </a:extLst>
          </p:cNvPr>
          <p:cNvPicPr>
            <a:picLocks noChangeAspect="1"/>
          </p:cNvPicPr>
          <p:nvPr userDrawn="1"/>
        </p:nvPicPr>
        <p:blipFill>
          <a:blip r:embed="rId3"/>
          <a:stretch>
            <a:fillRect/>
          </a:stretch>
        </p:blipFill>
        <p:spPr>
          <a:xfrm>
            <a:off x="838200" y="1680909"/>
            <a:ext cx="2365216" cy="495569"/>
          </a:xfrm>
          <a:prstGeom prst="rect">
            <a:avLst/>
          </a:prstGeom>
        </p:spPr>
      </p:pic>
      <p:sp>
        <p:nvSpPr>
          <p:cNvPr id="12" name="AutoShape 4">
            <a:extLst>
              <a:ext uri="{FF2B5EF4-FFF2-40B4-BE49-F238E27FC236}">
                <a16:creationId xmlns:a16="http://schemas.microsoft.com/office/drawing/2014/main" id="{5CC8702F-6BB7-1AA1-2FC9-37E5E9FDB345}"/>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3" name="AutoShape 4">
            <a:extLst>
              <a:ext uri="{FF2B5EF4-FFF2-40B4-BE49-F238E27FC236}">
                <a16:creationId xmlns:a16="http://schemas.microsoft.com/office/drawing/2014/main" id="{3B1F6394-C04C-F02A-AB9E-BC42D1AB1D96}"/>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2" descr="Generated image">
            <a:extLst>
              <a:ext uri="{FF2B5EF4-FFF2-40B4-BE49-F238E27FC236}">
                <a16:creationId xmlns:a16="http://schemas.microsoft.com/office/drawing/2014/main" id="{813425FD-AEB7-D3DF-F371-3E9F94E2B1CA}"/>
              </a:ext>
            </a:extLst>
          </p:cNvPr>
          <p:cNvPicPr>
            <a:picLocks noChangeAspect="1" noChangeArrowheads="1"/>
          </p:cNvPicPr>
          <p:nvPr userDrawn="1"/>
        </p:nvPicPr>
        <p:blipFill>
          <a:blip r:embed="rId4">
            <a:extLst>
              <a:ext uri="{BEBA8EAE-BF5A-486C-A8C5-ECC9F3942E4B}">
                <a14:imgProps xmlns:a14="http://schemas.microsoft.com/office/drawing/2010/main">
                  <a14:imgLayer r:embed="rId5">
                    <a14:imgEffect>
                      <a14:backgroundRemoval t="10000" b="90000" l="10000" r="90000">
                        <a14:foregroundMark x1="30371" y1="13770" x2="24902" y2="57031"/>
                        <a14:foregroundMark x1="24902" y1="57031" x2="35742" y2="73145"/>
                        <a14:foregroundMark x1="35742" y1="73145" x2="52148" y2="73340"/>
                        <a14:foregroundMark x1="52148" y1="73340" x2="67969" y2="68359"/>
                        <a14:foregroundMark x1="67969" y1="68359" x2="74414" y2="52441"/>
                        <a14:foregroundMark x1="74414" y1="52441" x2="61621" y2="30371"/>
                        <a14:foregroundMark x1="61621" y1="30371" x2="34180" y2="25684"/>
                        <a14:foregroundMark x1="34180" y1="25684" x2="27539" y2="26465"/>
                        <a14:foregroundMark x1="23242" y1="22070" x2="23340" y2="75293"/>
                        <a14:foregroundMark x1="23340" y1="75293" x2="41699" y2="81152"/>
                        <a14:foregroundMark x1="41699" y1="81152" x2="78809" y2="72852"/>
                        <a14:foregroundMark x1="78809" y1="72852" x2="83984" y2="52734"/>
                        <a14:foregroundMark x1="83984" y1="52734" x2="75781" y2="20898"/>
                        <a14:foregroundMark x1="75781" y1="20898" x2="56836" y2="13965"/>
                        <a14:foregroundMark x1="56836" y1="13965" x2="16113" y2="16992"/>
                        <a14:foregroundMark x1="16113" y1="16602" x2="16602" y2="76074"/>
                        <a14:foregroundMark x1="16602" y1="76074" x2="53125" y2="80566"/>
                        <a14:foregroundMark x1="53125" y1="80566" x2="73340" y2="78613"/>
                        <a14:foregroundMark x1="73340" y1="78613" x2="79688" y2="79297"/>
                        <a14:foregroundMark x1="74512" y1="73340" x2="30566" y2="55859"/>
                        <a14:foregroundMark x1="30566" y1="55859" x2="29590" y2="54785"/>
                        <a14:foregroundMark x1="81250" y1="20117" x2="81250" y2="20117"/>
                        <a14:foregroundMark x1="81250" y1="20117" x2="66016" y2="15820"/>
                        <a14:foregroundMark x1="66016" y1="15820" x2="85742" y2="19629"/>
                        <a14:foregroundMark x1="85742" y1="19629" x2="85938" y2="25684"/>
                        <a14:foregroundMark x1="87500" y1="39063" x2="87500" y2="39063"/>
                        <a14:foregroundMark x1="87500" y1="39063" x2="87891" y2="59180"/>
                        <a14:foregroundMark x1="87891" y1="63867" x2="87891" y2="80469"/>
                      </a14:backgroundRemoval>
                    </a14:imgEffect>
                  </a14:imgLayer>
                </a14:imgProps>
              </a:ext>
              <a:ext uri="{28A0092B-C50C-407E-A947-70E740481C1C}">
                <a14:useLocalDpi xmlns:a14="http://schemas.microsoft.com/office/drawing/2010/main" val="0"/>
              </a:ext>
            </a:extLst>
          </a:blip>
          <a:srcRect/>
          <a:stretch>
            <a:fillRect/>
          </a:stretch>
        </p:blipFill>
        <p:spPr bwMode="auto">
          <a:xfrm>
            <a:off x="8718525" y="1796603"/>
            <a:ext cx="3264794" cy="3264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549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ir Discuss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48542"/>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042676"/>
            <a:ext cx="10305288" cy="3661209"/>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13" name="Graphic 12" descr="Stopwatch">
            <a:extLst>
              <a:ext uri="{FF2B5EF4-FFF2-40B4-BE49-F238E27FC236}">
                <a16:creationId xmlns:a16="http://schemas.microsoft.com/office/drawing/2014/main" id="{D036E069-3C3A-95D6-18B6-C7D73030ECD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0990" y="5837239"/>
            <a:ext cx="816129" cy="739337"/>
          </a:xfrm>
          <a:prstGeom prst="rect">
            <a:avLst/>
          </a:prstGeom>
        </p:spPr>
      </p:pic>
      <p:sp>
        <p:nvSpPr>
          <p:cNvPr id="14" name="Text Placeholder 14">
            <a:extLst>
              <a:ext uri="{FF2B5EF4-FFF2-40B4-BE49-F238E27FC236}">
                <a16:creationId xmlns:a16="http://schemas.microsoft.com/office/drawing/2014/main" id="{04A2C94A-321F-F396-32A3-A0B6CB5CF774}"/>
              </a:ext>
            </a:extLst>
          </p:cNvPr>
          <p:cNvSpPr>
            <a:spLocks noGrp="1"/>
          </p:cNvSpPr>
          <p:nvPr>
            <p:ph type="body" sz="quarter" idx="13"/>
          </p:nvPr>
        </p:nvSpPr>
        <p:spPr>
          <a:xfrm>
            <a:off x="0" y="6538912"/>
            <a:ext cx="1498111"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600" b="0" i="0">
                <a:latin typeface="Calibri Light" panose="020F0302020204030204" pitchFamily="34" charset="0"/>
                <a:cs typeface="Calibri Light" panose="020F0302020204030204" pitchFamily="34" charset="0"/>
              </a:defRPr>
            </a:lvl1pPr>
          </a:lstStyle>
          <a:p>
            <a:pPr lvl="0"/>
            <a:endParaRPr lang="en-GB" dirty="0"/>
          </a:p>
        </p:txBody>
      </p:sp>
      <p:pic>
        <p:nvPicPr>
          <p:cNvPr id="15" name="Picture 14">
            <a:extLst>
              <a:ext uri="{FF2B5EF4-FFF2-40B4-BE49-F238E27FC236}">
                <a16:creationId xmlns:a16="http://schemas.microsoft.com/office/drawing/2014/main" id="{10026C00-3FBB-FF53-B9E1-B88739043C5E}"/>
              </a:ext>
            </a:extLst>
          </p:cNvPr>
          <p:cNvPicPr>
            <a:picLocks noChangeAspect="1"/>
          </p:cNvPicPr>
          <p:nvPr userDrawn="1"/>
        </p:nvPicPr>
        <p:blipFill>
          <a:blip r:embed="rId3"/>
          <a:stretch>
            <a:fillRect/>
          </a:stretch>
        </p:blipFill>
        <p:spPr>
          <a:xfrm>
            <a:off x="856593" y="1659402"/>
            <a:ext cx="3337560" cy="360539"/>
          </a:xfrm>
          <a:prstGeom prst="rect">
            <a:avLst/>
          </a:prstGeom>
        </p:spPr>
      </p:pic>
      <p:sp>
        <p:nvSpPr>
          <p:cNvPr id="8" name="AutoShape 4">
            <a:extLst>
              <a:ext uri="{FF2B5EF4-FFF2-40B4-BE49-F238E27FC236}">
                <a16:creationId xmlns:a16="http://schemas.microsoft.com/office/drawing/2014/main" id="{59CE7ADB-75BA-AFA4-F3C3-A9DF4D684AA1}"/>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9" name="AutoShape 4">
            <a:extLst>
              <a:ext uri="{FF2B5EF4-FFF2-40B4-BE49-F238E27FC236}">
                <a16:creationId xmlns:a16="http://schemas.microsoft.com/office/drawing/2014/main" id="{0F59FE80-D0C7-F8F4-CB0B-0577574A924C}"/>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2616113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use_Write_Sha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xfrm>
            <a:off x="838200" y="2180247"/>
            <a:ext cx="7315200" cy="3996716"/>
          </a:xfrm>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8" name="Graphic 7" descr="Stopwatch">
            <a:extLst>
              <a:ext uri="{FF2B5EF4-FFF2-40B4-BE49-F238E27FC236}">
                <a16:creationId xmlns:a16="http://schemas.microsoft.com/office/drawing/2014/main" id="{DF6E9D82-6EBB-9B0C-1176-E94DE48A804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3728" y="5853331"/>
            <a:ext cx="816129" cy="739337"/>
          </a:xfrm>
          <a:prstGeom prst="rect">
            <a:avLst/>
          </a:prstGeom>
        </p:spPr>
      </p:pic>
      <p:sp>
        <p:nvSpPr>
          <p:cNvPr id="9" name="Text Placeholder 14">
            <a:extLst>
              <a:ext uri="{FF2B5EF4-FFF2-40B4-BE49-F238E27FC236}">
                <a16:creationId xmlns:a16="http://schemas.microsoft.com/office/drawing/2014/main" id="{DD6A815B-304A-7F45-A56E-32034080E953}"/>
              </a:ext>
            </a:extLst>
          </p:cNvPr>
          <p:cNvSpPr>
            <a:spLocks noGrp="1"/>
          </p:cNvSpPr>
          <p:nvPr>
            <p:ph type="body" sz="quarter" idx="13"/>
          </p:nvPr>
        </p:nvSpPr>
        <p:spPr>
          <a:xfrm>
            <a:off x="1" y="6538912"/>
            <a:ext cx="1179320" cy="315913"/>
          </a:xfrm>
        </p:spPr>
        <p:style>
          <a:lnRef idx="2">
            <a:schemeClr val="dk1"/>
          </a:lnRef>
          <a:fillRef idx="1">
            <a:schemeClr val="lt1"/>
          </a:fillRef>
          <a:effectRef idx="0">
            <a:schemeClr val="dk1"/>
          </a:effectRef>
          <a:fontRef idx="minor">
            <a:schemeClr val="dk1"/>
          </a:fontRef>
        </p:style>
        <p:txBody>
          <a:bodyPr>
            <a:normAutofit/>
          </a:bodyPr>
          <a:lstStyle>
            <a:lvl1pPr marL="0" indent="0" algn="ctr">
              <a:buNone/>
              <a:defRPr sz="1400" b="0" i="0">
                <a:latin typeface="Calibri Light" panose="020F0302020204030204" pitchFamily="34" charset="0"/>
                <a:cs typeface="Calibri Light" panose="020F0302020204030204" pitchFamily="34" charset="0"/>
              </a:defRPr>
            </a:lvl1pPr>
          </a:lstStyle>
          <a:p>
            <a:pPr lvl="0"/>
            <a:endParaRPr lang="en-GB" dirty="0"/>
          </a:p>
        </p:txBody>
      </p:sp>
      <p:sp>
        <p:nvSpPr>
          <p:cNvPr id="12" name="AutoShape 4">
            <a:extLst>
              <a:ext uri="{FF2B5EF4-FFF2-40B4-BE49-F238E27FC236}">
                <a16:creationId xmlns:a16="http://schemas.microsoft.com/office/drawing/2014/main" id="{5CC8702F-6BB7-1AA1-2FC9-37E5E9FDB345}"/>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3" name="AutoShape 4">
            <a:extLst>
              <a:ext uri="{FF2B5EF4-FFF2-40B4-BE49-F238E27FC236}">
                <a16:creationId xmlns:a16="http://schemas.microsoft.com/office/drawing/2014/main" id="{3B1F6394-C04C-F02A-AB9E-BC42D1AB1D96}"/>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pic>
        <p:nvPicPr>
          <p:cNvPr id="7" name="Picture 6" descr="A black and white sign with a pencil and arrow&#10;&#10;AI-generated content may be incorrect.">
            <a:extLst>
              <a:ext uri="{FF2B5EF4-FFF2-40B4-BE49-F238E27FC236}">
                <a16:creationId xmlns:a16="http://schemas.microsoft.com/office/drawing/2014/main" id="{4C455A47-D5BC-6DF0-52E9-BC25A01E067B}"/>
              </a:ext>
            </a:extLst>
          </p:cNvPr>
          <p:cNvPicPr>
            <a:picLocks noChangeAspect="1"/>
          </p:cNvPicPr>
          <p:nvPr userDrawn="1"/>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503" b="90497" l="9957" r="93182">
                        <a14:foregroundMark x1="16126" y1="39620" x2="16126" y2="39620"/>
                        <a14:foregroundMark x1="28571" y1="40205" x2="28571" y2="40205"/>
                        <a14:foregroundMark x1="33874" y1="35965" x2="33874" y2="35965"/>
                        <a14:foregroundMark x1="42641" y1="33918" x2="42641" y2="33918"/>
                        <a14:foregroundMark x1="42424" y1="46053" x2="42424" y2="46053"/>
                        <a14:foregroundMark x1="43074" y1="54678" x2="43074" y2="54678"/>
                        <a14:foregroundMark x1="79762" y1="43713" x2="79762" y2="43713"/>
                        <a14:foregroundMark x1="73810" y1="9649" x2="73810" y2="9649"/>
                        <a14:foregroundMark x1="11688" y1="84064" x2="11688" y2="84064"/>
                        <a14:foregroundMark x1="14610" y1="84649" x2="14610" y2="84649"/>
                        <a14:foregroundMark x1="19372" y1="86111" x2="19372" y2="86111"/>
                        <a14:foregroundMark x1="26407" y1="84942" x2="26407" y2="84942"/>
                        <a14:foregroundMark x1="30844" y1="84064" x2="30844" y2="84064"/>
                        <a14:foregroundMark x1="36905" y1="84942" x2="36905" y2="84942"/>
                        <a14:foregroundMark x1="40260" y1="84942" x2="40260" y2="84942"/>
                        <a14:foregroundMark x1="47727" y1="82602" x2="47727" y2="82602"/>
                        <a14:foregroundMark x1="53896" y1="83187" x2="53896" y2="83187"/>
                        <a14:foregroundMark x1="57576" y1="83772" x2="57576" y2="83772"/>
                        <a14:foregroundMark x1="60606" y1="84649" x2="60606" y2="84649"/>
                        <a14:foregroundMark x1="62662" y1="84942" x2="62662" y2="84942"/>
                        <a14:foregroundMark x1="65693" y1="84942" x2="65693" y2="84942"/>
                        <a14:foregroundMark x1="69913" y1="82018" x2="69913" y2="82018"/>
                        <a14:foregroundMark x1="75108" y1="83187" x2="75108" y2="83187"/>
                        <a14:foregroundMark x1="81061" y1="84357" x2="81061" y2="84357"/>
                        <a14:foregroundMark x1="86147" y1="84064" x2="86147" y2="84064"/>
                        <a14:foregroundMark x1="92316" y1="84649" x2="92316" y2="84649"/>
                        <a14:foregroundMark x1="93182" y1="90497" x2="93182" y2="90497"/>
                      </a14:backgroundRemoval>
                    </a14:imgEffect>
                  </a14:imgLayer>
                </a14:imgProps>
              </a:ext>
            </a:extLst>
          </a:blip>
          <a:stretch>
            <a:fillRect/>
          </a:stretch>
        </p:blipFill>
        <p:spPr>
          <a:xfrm>
            <a:off x="8807872" y="2951152"/>
            <a:ext cx="2378299" cy="1760559"/>
          </a:xfrm>
          <a:prstGeom prst="rect">
            <a:avLst/>
          </a:prstGeom>
        </p:spPr>
      </p:pic>
      <p:pic>
        <p:nvPicPr>
          <p:cNvPr id="10" name="Picture 9">
            <a:extLst>
              <a:ext uri="{FF2B5EF4-FFF2-40B4-BE49-F238E27FC236}">
                <a16:creationId xmlns:a16="http://schemas.microsoft.com/office/drawing/2014/main" id="{6A882BE5-1573-D291-F3F8-9F76FB2DA4EF}"/>
              </a:ext>
            </a:extLst>
          </p:cNvPr>
          <p:cNvPicPr>
            <a:picLocks noChangeAspect="1"/>
          </p:cNvPicPr>
          <p:nvPr userDrawn="1"/>
        </p:nvPicPr>
        <p:blipFill>
          <a:blip r:embed="rId5">
            <a:duotone>
              <a:schemeClr val="accent4">
                <a:shade val="45000"/>
                <a:satMod val="135000"/>
              </a:schemeClr>
              <a:prstClr val="white"/>
            </a:duotone>
          </a:blip>
          <a:stretch>
            <a:fillRect/>
          </a:stretch>
        </p:blipFill>
        <p:spPr>
          <a:xfrm>
            <a:off x="2209800" y="329529"/>
            <a:ext cx="7772400" cy="746242"/>
          </a:xfrm>
          <a:prstGeom prst="rect">
            <a:avLst/>
          </a:prstGeom>
        </p:spPr>
      </p:pic>
    </p:spTree>
    <p:extLst>
      <p:ext uri="{BB962C8B-B14F-4D97-AF65-F5344CB8AC3E}">
        <p14:creationId xmlns:p14="http://schemas.microsoft.com/office/powerpoint/2010/main" val="3948755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heckpoi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20CD-9B99-E42E-626F-AC727EB25190}"/>
              </a:ext>
            </a:extLst>
          </p:cNvPr>
          <p:cNvSpPr>
            <a:spLocks noGrp="1"/>
          </p:cNvSpPr>
          <p:nvPr>
            <p:ph type="title"/>
          </p:nvPr>
        </p:nvSpPr>
        <p:spPr>
          <a:xfrm>
            <a:off x="838200" y="219511"/>
            <a:ext cx="10515600" cy="1009651"/>
          </a:xfrm>
        </p:spPr>
        <p:txBody>
          <a:bodyPr/>
          <a:lstStyle>
            <a:lvl1pPr algn="ctr">
              <a:defRPr>
                <a:latin typeface="Montserrat" pitchFamily="2" charset="77"/>
              </a:defRPr>
            </a:lvl1pPr>
          </a:lstStyle>
          <a:p>
            <a:r>
              <a:rPr lang="en-GB" dirty="0"/>
              <a:t>Click to edit Master title style</a:t>
            </a:r>
          </a:p>
        </p:txBody>
      </p:sp>
      <p:sp>
        <p:nvSpPr>
          <p:cNvPr id="3" name="Content Placeholder 2">
            <a:extLst>
              <a:ext uri="{FF2B5EF4-FFF2-40B4-BE49-F238E27FC236}">
                <a16:creationId xmlns:a16="http://schemas.microsoft.com/office/drawing/2014/main" id="{2A75B79D-292A-875D-586C-98CD6929A7FD}"/>
              </a:ext>
            </a:extLst>
          </p:cNvPr>
          <p:cNvSpPr>
            <a:spLocks noGrp="1"/>
          </p:cNvSpPr>
          <p:nvPr>
            <p:ph idx="1"/>
          </p:nvPr>
        </p:nvSpPr>
        <p:spPr>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8E2C092-FA8B-6244-64F9-526A1E463417}"/>
              </a:ext>
            </a:extLst>
          </p:cNvPr>
          <p:cNvSpPr>
            <a:spLocks noGrp="1"/>
          </p:cNvSpPr>
          <p:nvPr>
            <p:ph type="dt" sz="half" idx="10"/>
          </p:nvPr>
        </p:nvSpPr>
        <p:spPr/>
        <p:txBody>
          <a:body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47F88872-D2C7-4B94-6557-B2AF24363F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330DD-BF3D-B4C0-C522-95D307D2C96E}"/>
              </a:ext>
            </a:extLst>
          </p:cNvPr>
          <p:cNvSpPr>
            <a:spLocks noGrp="1"/>
          </p:cNvSpPr>
          <p:nvPr>
            <p:ph type="sldNum" sz="quarter" idx="12"/>
          </p:nvPr>
        </p:nvSpPr>
        <p:spPr/>
        <p:txBody>
          <a:bodyPr/>
          <a:lstStyle/>
          <a:p>
            <a:fld id="{47EE87C8-2B44-2949-9375-62EB355D39DA}" type="slidenum">
              <a:rPr lang="en-GB" smtClean="0"/>
              <a:t>‹#›</a:t>
            </a:fld>
            <a:endParaRPr lang="en-GB"/>
          </a:p>
        </p:txBody>
      </p:sp>
      <p:pic>
        <p:nvPicPr>
          <p:cNvPr id="9" name="Picture 8" descr="Text&#10;&#10;Description automatically generated">
            <a:extLst>
              <a:ext uri="{FF2B5EF4-FFF2-40B4-BE49-F238E27FC236}">
                <a16:creationId xmlns:a16="http://schemas.microsoft.com/office/drawing/2014/main" id="{15BD9E9D-7D1B-39A7-5F4E-CFB43EDD118F}"/>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8272" b="94118" l="594" r="98132">
                        <a14:foregroundMark x1="7895" y1="47978" x2="1443" y2="48346"/>
                        <a14:foregroundMark x1="1443" y1="48346" x2="5178" y2="94485"/>
                        <a14:foregroundMark x1="5178" y1="94485" x2="18251" y2="88971"/>
                        <a14:foregroundMark x1="19949" y1="53860" x2="16299" y2="69118"/>
                        <a14:foregroundMark x1="16299" y1="69118" x2="10357" y2="74265"/>
                        <a14:foregroundMark x1="10357" y1="74265" x2="8574" y2="71140"/>
                        <a14:foregroundMark x1="764" y1="51103" x2="934" y2="50735"/>
                        <a14:foregroundMark x1="84041" y1="11029" x2="91426" y2="9007"/>
                        <a14:foregroundMark x1="91426" y1="9007" x2="95925" y2="20588"/>
                        <a14:foregroundMark x1="95925" y1="20588" x2="97793" y2="35110"/>
                        <a14:foregroundMark x1="97793" y1="35110" x2="97368" y2="49081"/>
                        <a14:foregroundMark x1="97368" y1="49081" x2="90068" y2="55699"/>
                        <a14:foregroundMark x1="90068" y1="55699" x2="89304" y2="55699"/>
                        <a14:foregroundMark x1="98132" y1="44669" x2="93718" y2="8272"/>
                        <a14:foregroundMark x1="90323" y1="37500" x2="88625" y2="20956"/>
                        <a14:foregroundMark x1="83616" y1="25551" x2="84126" y2="39706"/>
                        <a14:foregroundMark x1="84126" y1="39706" x2="84211" y2="40257"/>
                        <a14:foregroundMark x1="76655" y1="30515" x2="77674" y2="43382"/>
                        <a14:foregroundMark x1="75382" y1="40625" x2="75382" y2="40625"/>
                        <a14:foregroundMark x1="67742" y1="36029" x2="67742" y2="36029"/>
                        <a14:foregroundMark x1="57640" y1="43015" x2="57640" y2="43015"/>
                        <a14:foregroundMark x1="51952" y1="39338" x2="51952" y2="39338"/>
                        <a14:foregroundMark x1="42699" y1="43382" x2="42699" y2="43382"/>
                        <a14:foregroundMark x1="39304" y1="46140" x2="39304" y2="46140"/>
                        <a14:foregroundMark x1="31494" y1="48897" x2="31494" y2="48897"/>
                      </a14:backgroundRemoval>
                    </a14:imgEffect>
                  </a14:imgLayer>
                </a14:imgProps>
              </a:ext>
            </a:extLst>
          </a:blip>
          <a:stretch>
            <a:fillRect/>
          </a:stretch>
        </p:blipFill>
        <p:spPr>
          <a:xfrm rot="705345">
            <a:off x="74431" y="687830"/>
            <a:ext cx="2036041" cy="940243"/>
          </a:xfrm>
          <a:prstGeom prst="rect">
            <a:avLst/>
          </a:prstGeom>
        </p:spPr>
      </p:pic>
      <p:sp>
        <p:nvSpPr>
          <p:cNvPr id="8" name="AutoShape 4">
            <a:extLst>
              <a:ext uri="{FF2B5EF4-FFF2-40B4-BE49-F238E27FC236}">
                <a16:creationId xmlns:a16="http://schemas.microsoft.com/office/drawing/2014/main" id="{CB5EF3C0-7468-B2BA-22E5-C56D240CE3C6}"/>
              </a:ext>
            </a:extLst>
          </p:cNvPr>
          <p:cNvSpPr/>
          <p:nvPr userDrawn="1"/>
        </p:nvSpPr>
        <p:spPr>
          <a:xfrm>
            <a:off x="0" y="148590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
        <p:nvSpPr>
          <p:cNvPr id="11" name="AutoShape 4">
            <a:extLst>
              <a:ext uri="{FF2B5EF4-FFF2-40B4-BE49-F238E27FC236}">
                <a16:creationId xmlns:a16="http://schemas.microsoft.com/office/drawing/2014/main" id="{4BBFC999-F4C1-F197-759F-E998D657D2FF}"/>
              </a:ext>
            </a:extLst>
          </p:cNvPr>
          <p:cNvSpPr/>
          <p:nvPr userDrawn="1"/>
        </p:nvSpPr>
        <p:spPr>
          <a:xfrm>
            <a:off x="7376160" y="1488440"/>
            <a:ext cx="4815840" cy="0"/>
          </a:xfrm>
          <a:prstGeom prst="line">
            <a:avLst/>
          </a:prstGeom>
          <a:ln w="114300" cap="flat">
            <a:solidFill>
              <a:srgbClr val="FFA673"/>
            </a:solidFill>
            <a:prstDash val="solid"/>
            <a:headEnd type="none" w="sm" len="sm"/>
            <a:tailEnd type="none" w="sm" len="sm"/>
          </a:ln>
        </p:spPr>
        <p:txBody>
          <a:bodyPr/>
          <a:lstStyle/>
          <a:p>
            <a:endParaRPr lang="en-GB" dirty="0"/>
          </a:p>
        </p:txBody>
      </p:sp>
    </p:spTree>
    <p:extLst>
      <p:ext uri="{BB962C8B-B14F-4D97-AF65-F5344CB8AC3E}">
        <p14:creationId xmlns:p14="http://schemas.microsoft.com/office/powerpoint/2010/main" val="11295885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A673"/>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EE7A77-394F-1F9D-2E99-3F3783CF6D85}"/>
              </a:ext>
            </a:extLst>
          </p:cNvPr>
          <p:cNvSpPr/>
          <p:nvPr userDrawn="1"/>
        </p:nvSpPr>
        <p:spPr>
          <a:xfrm>
            <a:off x="136634" y="136525"/>
            <a:ext cx="11918731" cy="6584950"/>
          </a:xfrm>
          <a:prstGeom prst="rect">
            <a:avLst/>
          </a:prstGeom>
          <a:solidFill>
            <a:srgbClr val="FBF4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B4D29A34-25CE-155D-9863-28BD3D8A89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11E0DCC9-D7DE-1EFD-F236-00706C4D07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Date Placeholder 3">
            <a:extLst>
              <a:ext uri="{FF2B5EF4-FFF2-40B4-BE49-F238E27FC236}">
                <a16:creationId xmlns:a16="http://schemas.microsoft.com/office/drawing/2014/main" id="{FC5CAC83-BFBF-08BB-B52E-86D5954541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54D539-49CC-6C42-95B0-D9B1466882A2}" type="datetimeFigureOut">
              <a:rPr lang="en-GB" smtClean="0"/>
              <a:t>23/08/2026</a:t>
            </a:fld>
            <a:endParaRPr lang="en-GB"/>
          </a:p>
        </p:txBody>
      </p:sp>
      <p:sp>
        <p:nvSpPr>
          <p:cNvPr id="5" name="Footer Placeholder 4">
            <a:extLst>
              <a:ext uri="{FF2B5EF4-FFF2-40B4-BE49-F238E27FC236}">
                <a16:creationId xmlns:a16="http://schemas.microsoft.com/office/drawing/2014/main" id="{15C96A49-B42E-9EA1-BE37-2F9B86E94F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1E4DD0BA-2DFC-885D-C186-FB5CBD8CAC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EE87C8-2B44-2949-9375-62EB355D39DA}" type="slidenum">
              <a:rPr lang="en-GB" smtClean="0"/>
              <a:t>‹#›</a:t>
            </a:fld>
            <a:endParaRPr lang="en-GB"/>
          </a:p>
        </p:txBody>
      </p:sp>
    </p:spTree>
    <p:extLst>
      <p:ext uri="{BB962C8B-B14F-4D97-AF65-F5344CB8AC3E}">
        <p14:creationId xmlns:p14="http://schemas.microsoft.com/office/powerpoint/2010/main" val="1826021512"/>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73" r:id="rId4"/>
    <p:sldLayoutId id="2147483678" r:id="rId5"/>
    <p:sldLayoutId id="2147483692" r:id="rId6"/>
    <p:sldLayoutId id="2147483666" r:id="rId7"/>
    <p:sldLayoutId id="2147483690" r:id="rId8"/>
    <p:sldLayoutId id="2147483650" r:id="rId9"/>
    <p:sldLayoutId id="2147483660" r:id="rId10"/>
    <p:sldLayoutId id="2147483685" r:id="rId11"/>
    <p:sldLayoutId id="2147483661" r:id="rId12"/>
    <p:sldLayoutId id="2147483684" r:id="rId13"/>
    <p:sldLayoutId id="2147483663" r:id="rId14"/>
    <p:sldLayoutId id="2147483686" r:id="rId15"/>
    <p:sldLayoutId id="2147483687" r:id="rId16"/>
    <p:sldLayoutId id="2147483688" r:id="rId17"/>
    <p:sldLayoutId id="2147483689" r:id="rId18"/>
    <p:sldLayoutId id="2147483681" r:id="rId19"/>
    <p:sldLayoutId id="2147483682" r:id="rId20"/>
    <p:sldLayoutId id="2147483695" r:id="rId21"/>
    <p:sldLayoutId id="2147483667" r:id="rId22"/>
    <p:sldLayoutId id="2147483668" r:id="rId23"/>
    <p:sldLayoutId id="2147483694" r:id="rId24"/>
    <p:sldLayoutId id="2147483676" r:id="rId25"/>
    <p:sldLayoutId id="2147483693" r:id="rId26"/>
    <p:sldLayoutId id="2147483669" r:id="rId27"/>
    <p:sldLayoutId id="2147483683" r:id="rId28"/>
    <p:sldLayoutId id="2147483670" r:id="rId29"/>
    <p:sldLayoutId id="2147483664" r:id="rId30"/>
    <p:sldLayoutId id="2147483665" r:id="rId31"/>
    <p:sldLayoutId id="2147483680" r:id="rId32"/>
    <p:sldLayoutId id="2147483662" r:id="rId33"/>
    <p:sldLayoutId id="2147483691" r:id="rId34"/>
    <p:sldLayoutId id="2147483674" r:id="rId35"/>
    <p:sldLayoutId id="2147483679" r:id="rId36"/>
    <p:sldLayoutId id="2147483675" r:id="rId37"/>
    <p:sldLayoutId id="2147483651" r:id="rId38"/>
    <p:sldLayoutId id="2147483652" r:id="rId39"/>
    <p:sldLayoutId id="2147483653" r:id="rId40"/>
    <p:sldLayoutId id="2147483654" r:id="rId41"/>
    <p:sldLayoutId id="2147483655" r:id="rId42"/>
    <p:sldLayoutId id="2147483656" r:id="rId43"/>
    <p:sldLayoutId id="2147483657" r:id="rId44"/>
    <p:sldLayoutId id="2147483658" r:id="rId45"/>
    <p:sldLayoutId id="2147483659"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4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microsoft.com/office/2007/relationships/hdphoto" Target="../media/hdphoto18.wdp"/><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microsoft.com/office/2007/relationships/hdphoto" Target="../media/hdphoto18.wdp"/><Relationship Id="rId4"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microsoft.com/office/2007/relationships/hdphoto" Target="../media/hdphoto19.wdp"/><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microsoft.com/office/2007/relationships/hdphoto" Target="../media/hdphoto19.wdp"/><Relationship Id="rId4"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microsoft.com/office/2007/relationships/hdphoto" Target="../media/hdphoto19.wdp"/><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microsoft.com/office/2007/relationships/hdphoto" Target="../media/hdphoto17.wdp"/><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microsoft.com/office/2007/relationships/hdphoto" Target="../media/hdphoto17.wdp"/><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20.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60.png"/><Relationship Id="rId7"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2.xml"/><Relationship Id="rId6" Type="http://schemas.openxmlformats.org/officeDocument/2006/relationships/image" Target="../media/image61.png"/><Relationship Id="rId5" Type="http://schemas.openxmlformats.org/officeDocument/2006/relationships/image" Target="../media/image24.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8" Type="http://schemas.openxmlformats.org/officeDocument/2006/relationships/hyperlink" Target="https://www.facebook.com/MsDuckworthsClassroom/" TargetMode="External"/><Relationship Id="rId3" Type="http://schemas.openxmlformats.org/officeDocument/2006/relationships/image" Target="../media/image62.png"/><Relationship Id="rId7" Type="http://schemas.openxmlformats.org/officeDocument/2006/relationships/hyperlink" Target="https://www.instagram.com/msduckworths_classroom/" TargetMode="External"/><Relationship Id="rId2" Type="http://schemas.openxmlformats.org/officeDocument/2006/relationships/notesSlide" Target="../notesSlides/notesSlide21.xml"/><Relationship Id="rId1" Type="http://schemas.openxmlformats.org/officeDocument/2006/relationships/slideLayout" Target="../slideLayouts/slideLayout42.xml"/><Relationship Id="rId6" Type="http://schemas.openxmlformats.org/officeDocument/2006/relationships/hyperlink" Target="https://www.msduckworthsclassroom.com/product-page/cie-0500-0990-language-paper-2-directed-writing-scheme-of-work-2027" TargetMode="External"/><Relationship Id="rId5" Type="http://schemas.openxmlformats.org/officeDocument/2006/relationships/hyperlink" Target="https://www.msduckworthsclassroom.com/product-page/cie-0500-0990-language-paper-2-composition-scheme-of-work-2027" TargetMode="External"/><Relationship Id="rId4" Type="http://schemas.openxmlformats.org/officeDocument/2006/relationships/hyperlink" Target="https://www.msduckworthsclassroom.com/product-page/cie-0500-0990-language-paper-2-full-scheme-of-work-2027" TargetMode="External"/><Relationship Id="rId9" Type="http://schemas.openxmlformats.org/officeDocument/2006/relationships/hyperlink" Target="https://twitter.com/duckworth_m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microsoft.com/office/2007/relationships/hdphoto" Target="../media/hdphoto14.wdp"/></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microsoft.com/office/2007/relationships/hdphoto" Target="../media/hdphoto15.wdp"/></Relationships>
</file>

<file path=ppt/slides/_rels/slide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6.wdp"/></Relationships>
</file>

<file path=ppt/slides/_rels/slide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55.png"/><Relationship Id="rId4" Type="http://schemas.microsoft.com/office/2007/relationships/hdphoto" Target="../media/hdphoto17.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1E7F09B-3707-E6BA-0169-3C0A5D0D82BB}"/>
              </a:ext>
            </a:extLst>
          </p:cNvPr>
          <p:cNvSpPr>
            <a:spLocks noGrp="1"/>
          </p:cNvSpPr>
          <p:nvPr>
            <p:ph type="subTitle" idx="1"/>
          </p:nvPr>
        </p:nvSpPr>
        <p:spPr>
          <a:xfrm>
            <a:off x="1523999" y="3276459"/>
            <a:ext cx="5120640" cy="2643014"/>
          </a:xfrm>
        </p:spPr>
        <p:txBody>
          <a:bodyPr/>
          <a:lstStyle/>
          <a:p>
            <a:r>
              <a:rPr lang="en-GB" dirty="0"/>
              <a:t>Do now:</a:t>
            </a:r>
          </a:p>
          <a:p>
            <a:r>
              <a:rPr lang="en-GB" dirty="0"/>
              <a:t>Write your own definition of the difference between descriptive and narrative writing.</a:t>
            </a:r>
          </a:p>
          <a:p>
            <a:r>
              <a:rPr lang="en-GB" dirty="0"/>
              <a:t>Tell a partner. Do they agree?</a:t>
            </a:r>
          </a:p>
        </p:txBody>
      </p:sp>
      <p:sp>
        <p:nvSpPr>
          <p:cNvPr id="3" name="Title 2">
            <a:extLst>
              <a:ext uri="{FF2B5EF4-FFF2-40B4-BE49-F238E27FC236}">
                <a16:creationId xmlns:a16="http://schemas.microsoft.com/office/drawing/2014/main" id="{F25EF149-46F0-0648-4AEC-4D3764A53F87}"/>
              </a:ext>
            </a:extLst>
          </p:cNvPr>
          <p:cNvSpPr>
            <a:spLocks noGrp="1"/>
          </p:cNvSpPr>
          <p:nvPr>
            <p:ph type="ctrTitle"/>
          </p:nvPr>
        </p:nvSpPr>
        <p:spPr>
          <a:xfrm>
            <a:off x="1523999" y="1226544"/>
            <a:ext cx="5120640" cy="1752601"/>
          </a:xfrm>
        </p:spPr>
        <p:txBody>
          <a:bodyPr/>
          <a:lstStyle/>
          <a:p>
            <a:r>
              <a:rPr lang="en-GB" dirty="0"/>
              <a:t>Descriptive writing</a:t>
            </a:r>
          </a:p>
        </p:txBody>
      </p:sp>
      <p:sp>
        <p:nvSpPr>
          <p:cNvPr id="4" name="Content Placeholder 3">
            <a:extLst>
              <a:ext uri="{FF2B5EF4-FFF2-40B4-BE49-F238E27FC236}">
                <a16:creationId xmlns:a16="http://schemas.microsoft.com/office/drawing/2014/main" id="{B3F23685-3476-5466-D695-8213EAEC92D6}"/>
              </a:ext>
            </a:extLst>
          </p:cNvPr>
          <p:cNvSpPr>
            <a:spLocks noGrp="1"/>
          </p:cNvSpPr>
          <p:nvPr>
            <p:ph sz="quarter" idx="10"/>
          </p:nvPr>
        </p:nvSpPr>
        <p:spPr/>
        <p:txBody>
          <a:bodyPr/>
          <a:lstStyle/>
          <a:p>
            <a:r>
              <a:rPr lang="en-GB" dirty="0"/>
              <a:t>1</a:t>
            </a:r>
          </a:p>
        </p:txBody>
      </p:sp>
      <p:sp>
        <p:nvSpPr>
          <p:cNvPr id="5" name="Content Placeholder 4">
            <a:extLst>
              <a:ext uri="{FF2B5EF4-FFF2-40B4-BE49-F238E27FC236}">
                <a16:creationId xmlns:a16="http://schemas.microsoft.com/office/drawing/2014/main" id="{ADEB2BEE-78BB-2C70-1FFD-963A25CE0F7E}"/>
              </a:ext>
            </a:extLst>
          </p:cNvPr>
          <p:cNvSpPr>
            <a:spLocks noGrp="1"/>
          </p:cNvSpPr>
          <p:nvPr>
            <p:ph sz="quarter" idx="12"/>
          </p:nvPr>
        </p:nvSpPr>
        <p:spPr/>
        <p:txBody>
          <a:bodyPr>
            <a:normAutofit fontScale="70000" lnSpcReduction="20000"/>
          </a:bodyPr>
          <a:lstStyle/>
          <a:p>
            <a:r>
              <a:rPr lang="en-GB" dirty="0"/>
              <a:t>Learning question: how can I use the camera lens technique to structure my descriptive writing?</a:t>
            </a:r>
          </a:p>
        </p:txBody>
      </p:sp>
    </p:spTree>
    <p:extLst>
      <p:ext uri="{BB962C8B-B14F-4D97-AF65-F5344CB8AC3E}">
        <p14:creationId xmlns:p14="http://schemas.microsoft.com/office/powerpoint/2010/main" val="537843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842DA-83C7-DCFF-79E1-30B1974B8B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652B5D-F37B-AC01-FDC3-D34CEA662714}"/>
              </a:ext>
            </a:extLst>
          </p:cNvPr>
          <p:cNvSpPr>
            <a:spLocks noGrp="1"/>
          </p:cNvSpPr>
          <p:nvPr>
            <p:ph type="title"/>
          </p:nvPr>
        </p:nvSpPr>
        <p:spPr/>
        <p:txBody>
          <a:bodyPr/>
          <a:lstStyle/>
          <a:p>
            <a:r>
              <a:rPr lang="en-GB" dirty="0"/>
              <a:t>Through the lens…</a:t>
            </a:r>
          </a:p>
        </p:txBody>
      </p:sp>
      <p:pic>
        <p:nvPicPr>
          <p:cNvPr id="7" name="Picture 6" descr="A room with a table and chair&#10;&#10;AI-generated content may be incorrect.">
            <a:extLst>
              <a:ext uri="{FF2B5EF4-FFF2-40B4-BE49-F238E27FC236}">
                <a16:creationId xmlns:a16="http://schemas.microsoft.com/office/drawing/2014/main" id="{15639D55-587F-180C-7924-F4BD3F03551B}"/>
              </a:ext>
            </a:extLst>
          </p:cNvPr>
          <p:cNvPicPr>
            <a:picLocks noChangeAspect="1"/>
          </p:cNvPicPr>
          <p:nvPr/>
        </p:nvPicPr>
        <p:blipFill>
          <a:blip r:embed="rId3"/>
          <a:stretch>
            <a:fillRect/>
          </a:stretch>
        </p:blipFill>
        <p:spPr>
          <a:xfrm>
            <a:off x="6369292" y="2824566"/>
            <a:ext cx="5095979" cy="33824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a:extLst>
              <a:ext uri="{FF2B5EF4-FFF2-40B4-BE49-F238E27FC236}">
                <a16:creationId xmlns:a16="http://schemas.microsoft.com/office/drawing/2014/main" id="{E758A075-922D-C361-CFFC-5E6ECE7F853A}"/>
              </a:ext>
            </a:extLst>
          </p:cNvPr>
          <p:cNvSpPr txBox="1"/>
          <p:nvPr/>
        </p:nvSpPr>
        <p:spPr>
          <a:xfrm>
            <a:off x="4549358" y="1231106"/>
            <a:ext cx="2737160"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1: what is the tone?</a:t>
            </a:r>
          </a:p>
        </p:txBody>
      </p:sp>
      <p:sp>
        <p:nvSpPr>
          <p:cNvPr id="8" name="TextBox 7">
            <a:extLst>
              <a:ext uri="{FF2B5EF4-FFF2-40B4-BE49-F238E27FC236}">
                <a16:creationId xmlns:a16="http://schemas.microsoft.com/office/drawing/2014/main" id="{202F1F93-8165-41CA-7E6C-8A04F638E676}"/>
              </a:ext>
            </a:extLst>
          </p:cNvPr>
          <p:cNvSpPr txBox="1"/>
          <p:nvPr/>
        </p:nvSpPr>
        <p:spPr>
          <a:xfrm>
            <a:off x="526210" y="1880528"/>
            <a:ext cx="4270076" cy="4524315"/>
          </a:xfrm>
          <a:prstGeom prst="rect">
            <a:avLst/>
          </a:prstGeom>
          <a:noFill/>
          <a:ln>
            <a:solidFill>
              <a:srgbClr val="E56082"/>
            </a:solidFill>
          </a:ln>
        </p:spPr>
        <p:txBody>
          <a:bodyPr wrap="square">
            <a:spAutoFit/>
          </a:bodyPr>
          <a:lstStyle/>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mood do you want to create for the reader?</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feelings do you want your description to create?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kind of colours would you imagine in the scene?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is the lighting like?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condition is the place in?</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objects might be there, and what do they suggest?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textures and materials might be important to describe?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If this place had a voice, what would it ‘say’ to the reader?</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How can your language choices match the tone you want to create?</a:t>
            </a:r>
          </a:p>
        </p:txBody>
      </p:sp>
      <p:sp>
        <p:nvSpPr>
          <p:cNvPr id="11" name="TextBox 10">
            <a:extLst>
              <a:ext uri="{FF2B5EF4-FFF2-40B4-BE49-F238E27FC236}">
                <a16:creationId xmlns:a16="http://schemas.microsoft.com/office/drawing/2014/main" id="{A7E0A8AE-7584-96CE-F97C-EF10BFE73F8A}"/>
              </a:ext>
            </a:extLst>
          </p:cNvPr>
          <p:cNvSpPr txBox="1"/>
          <p:nvPr/>
        </p:nvSpPr>
        <p:spPr>
          <a:xfrm>
            <a:off x="6928893" y="2140504"/>
            <a:ext cx="3976776" cy="461665"/>
          </a:xfrm>
          <a:prstGeom prst="rect">
            <a:avLst/>
          </a:prstGeom>
          <a:noFill/>
          <a:ln>
            <a:solidFill>
              <a:srgbClr val="0097B2"/>
            </a:solidFill>
          </a:ln>
        </p:spPr>
        <p:txBody>
          <a:bodyPr wrap="square">
            <a:spAutoFit/>
          </a:bodyPr>
          <a:lstStyle/>
          <a:p>
            <a:pPr algn="ctr"/>
            <a:r>
              <a:rPr lang="en-GB" sz="2400" u="none" strike="noStrike" dirty="0">
                <a:solidFill>
                  <a:srgbClr val="000000"/>
                </a:solidFill>
                <a:effectLst/>
                <a:latin typeface="Calibri Light" panose="020F0302020204030204" pitchFamily="34" charset="0"/>
                <a:cs typeface="Calibri Light" panose="020F0302020204030204" pitchFamily="34" charset="0"/>
              </a:rPr>
              <a:t>Tone: Bleak and forgotten</a:t>
            </a:r>
            <a:endParaRPr lang="en-GB"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27467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16C6B-C6B6-B962-BD76-0B9102F019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2AADC4-9177-CB83-D591-A2A39B359636}"/>
              </a:ext>
            </a:extLst>
          </p:cNvPr>
          <p:cNvSpPr>
            <a:spLocks noGrp="1"/>
          </p:cNvSpPr>
          <p:nvPr>
            <p:ph type="title"/>
          </p:nvPr>
        </p:nvSpPr>
        <p:spPr/>
        <p:txBody>
          <a:bodyPr/>
          <a:lstStyle/>
          <a:p>
            <a:r>
              <a:rPr lang="en-GB" dirty="0"/>
              <a:t>Through the lens…</a:t>
            </a:r>
          </a:p>
        </p:txBody>
      </p:sp>
      <p:pic>
        <p:nvPicPr>
          <p:cNvPr id="7" name="Picture 6" descr="A room with a table and chair&#10;&#10;AI-generated content may be incorrect.">
            <a:extLst>
              <a:ext uri="{FF2B5EF4-FFF2-40B4-BE49-F238E27FC236}">
                <a16:creationId xmlns:a16="http://schemas.microsoft.com/office/drawing/2014/main" id="{EF622700-C93F-0760-3512-916003667744}"/>
              </a:ext>
            </a:extLst>
          </p:cNvPr>
          <p:cNvPicPr>
            <a:picLocks noChangeAspect="1"/>
          </p:cNvPicPr>
          <p:nvPr/>
        </p:nvPicPr>
        <p:blipFill>
          <a:blip r:embed="rId3"/>
          <a:stretch>
            <a:fillRect/>
          </a:stretch>
        </p:blipFill>
        <p:spPr>
          <a:xfrm>
            <a:off x="397843" y="2485512"/>
            <a:ext cx="6268833" cy="41609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a:extLst>
              <a:ext uri="{FF2B5EF4-FFF2-40B4-BE49-F238E27FC236}">
                <a16:creationId xmlns:a16="http://schemas.microsoft.com/office/drawing/2014/main" id="{77A9D1D4-3F79-98C2-C231-C00BF436C4A2}"/>
              </a:ext>
            </a:extLst>
          </p:cNvPr>
          <p:cNvSpPr txBox="1"/>
          <p:nvPr/>
        </p:nvSpPr>
        <p:spPr>
          <a:xfrm>
            <a:off x="4549358" y="1231106"/>
            <a:ext cx="3093283"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2: decide on your shots</a:t>
            </a:r>
          </a:p>
        </p:txBody>
      </p:sp>
      <p:sp>
        <p:nvSpPr>
          <p:cNvPr id="11" name="TextBox 10">
            <a:extLst>
              <a:ext uri="{FF2B5EF4-FFF2-40B4-BE49-F238E27FC236}">
                <a16:creationId xmlns:a16="http://schemas.microsoft.com/office/drawing/2014/main" id="{286D1B06-BC91-C25E-0887-EB8228F2F425}"/>
              </a:ext>
            </a:extLst>
          </p:cNvPr>
          <p:cNvSpPr txBox="1"/>
          <p:nvPr/>
        </p:nvSpPr>
        <p:spPr>
          <a:xfrm>
            <a:off x="397843" y="1866396"/>
            <a:ext cx="5989102"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Wide shot (panorama): the abandoned room</a:t>
            </a:r>
          </a:p>
        </p:txBody>
      </p:sp>
      <p:sp>
        <p:nvSpPr>
          <p:cNvPr id="13" name="TextBox 12">
            <a:extLst>
              <a:ext uri="{FF2B5EF4-FFF2-40B4-BE49-F238E27FC236}">
                <a16:creationId xmlns:a16="http://schemas.microsoft.com/office/drawing/2014/main" id="{78EF8618-168C-095E-62FA-1E2861D0628D}"/>
              </a:ext>
            </a:extLst>
          </p:cNvPr>
          <p:cNvSpPr txBox="1"/>
          <p:nvPr/>
        </p:nvSpPr>
        <p:spPr>
          <a:xfrm>
            <a:off x="7130499" y="2194232"/>
            <a:ext cx="4169463"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Mid shot: old chair</a:t>
            </a:r>
          </a:p>
        </p:txBody>
      </p:sp>
      <p:sp>
        <p:nvSpPr>
          <p:cNvPr id="15" name="TextBox 14">
            <a:extLst>
              <a:ext uri="{FF2B5EF4-FFF2-40B4-BE49-F238E27FC236}">
                <a16:creationId xmlns:a16="http://schemas.microsoft.com/office/drawing/2014/main" id="{206FECF3-B518-9F1E-0411-A4CAD01BF6BA}"/>
              </a:ext>
            </a:extLst>
          </p:cNvPr>
          <p:cNvSpPr txBox="1"/>
          <p:nvPr/>
        </p:nvSpPr>
        <p:spPr>
          <a:xfrm>
            <a:off x="8039878" y="5307993"/>
            <a:ext cx="3868807"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Close-up: wallpaper segment</a:t>
            </a:r>
          </a:p>
        </p:txBody>
      </p:sp>
      <p:pic>
        <p:nvPicPr>
          <p:cNvPr id="20" name="Picture 19" descr="A black arrow pointing to the right&#10;&#10;Description automatically generated">
            <a:extLst>
              <a:ext uri="{FF2B5EF4-FFF2-40B4-BE49-F238E27FC236}">
                <a16:creationId xmlns:a16="http://schemas.microsoft.com/office/drawing/2014/main" id="{46D7F00C-32FD-E8C1-0A68-75898C1557F2}"/>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backgroundRemoval t="10000" b="90000" l="9744" r="97444">
                        <a14:foregroundMark x1="90575" y1="45789" x2="90575" y2="45789"/>
                        <a14:foregroundMark x1="94643" y1="48197" x2="94089" y2="47632"/>
                        <a14:backgroundMark x1="96486" y1="52632" x2="95527" y2="49474"/>
                        <a14:backgroundMark x1="96486" y1="51842" x2="94569" y2="47895"/>
                        <a14:backgroundMark x1="95527" y1="51053" x2="96486" y2="51053"/>
                        <a14:backgroundMark x1="96486" y1="50263" x2="96006" y2="49474"/>
                        <a14:backgroundMark x1="95527" y1="48684" x2="96006" y2="51842"/>
                      </a14:backgroundRemoval>
                    </a14:imgEffect>
                  </a14:imgLayer>
                </a14:imgProps>
              </a:ext>
            </a:extLst>
          </a:blip>
          <a:stretch>
            <a:fillRect/>
          </a:stretch>
        </p:blipFill>
        <p:spPr>
          <a:xfrm rot="19197641" flipH="1">
            <a:off x="4026806" y="2293882"/>
            <a:ext cx="3880608" cy="2413000"/>
          </a:xfrm>
          <a:prstGeom prst="rect">
            <a:avLst/>
          </a:prstGeom>
        </p:spPr>
      </p:pic>
      <p:pic>
        <p:nvPicPr>
          <p:cNvPr id="21" name="Picture 20" descr="A black arrow pointing to the right&#10;&#10;Description automatically generated">
            <a:extLst>
              <a:ext uri="{FF2B5EF4-FFF2-40B4-BE49-F238E27FC236}">
                <a16:creationId xmlns:a16="http://schemas.microsoft.com/office/drawing/2014/main" id="{27B69B3A-FA86-E549-AB07-F5352D6838BD}"/>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backgroundRemoval t="10000" b="90000" l="9744" r="97444">
                        <a14:foregroundMark x1="90575" y1="45789" x2="90575" y2="45789"/>
                        <a14:foregroundMark x1="94643" y1="48197" x2="94089" y2="47632"/>
                        <a14:backgroundMark x1="96486" y1="52632" x2="95527" y2="49474"/>
                        <a14:backgroundMark x1="96486" y1="51842" x2="94569" y2="47895"/>
                        <a14:backgroundMark x1="95527" y1="51053" x2="96486" y2="51053"/>
                        <a14:backgroundMark x1="96486" y1="50263" x2="96006" y2="49474"/>
                        <a14:backgroundMark x1="95527" y1="48684" x2="96006" y2="51842"/>
                      </a14:backgroundRemoval>
                    </a14:imgEffect>
                  </a14:imgLayer>
                </a14:imgProps>
              </a:ext>
            </a:extLst>
          </a:blip>
          <a:stretch>
            <a:fillRect/>
          </a:stretch>
        </p:blipFill>
        <p:spPr>
          <a:xfrm flipH="1">
            <a:off x="5729817" y="4976028"/>
            <a:ext cx="2337541" cy="1550007"/>
          </a:xfrm>
          <a:prstGeom prst="rect">
            <a:avLst/>
          </a:prstGeom>
        </p:spPr>
      </p:pic>
    </p:spTree>
    <p:extLst>
      <p:ext uri="{BB962C8B-B14F-4D97-AF65-F5344CB8AC3E}">
        <p14:creationId xmlns:p14="http://schemas.microsoft.com/office/powerpoint/2010/main" val="405880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600AB-0362-C483-8034-E8A67A098D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06E7F-8279-6FF6-8CDE-5230310EE445}"/>
              </a:ext>
            </a:extLst>
          </p:cNvPr>
          <p:cNvSpPr>
            <a:spLocks noGrp="1"/>
          </p:cNvSpPr>
          <p:nvPr>
            <p:ph type="title"/>
          </p:nvPr>
        </p:nvSpPr>
        <p:spPr/>
        <p:txBody>
          <a:bodyPr/>
          <a:lstStyle/>
          <a:p>
            <a:r>
              <a:rPr lang="en-GB" dirty="0"/>
              <a:t>Through the lens…</a:t>
            </a:r>
          </a:p>
        </p:txBody>
      </p:sp>
      <p:pic>
        <p:nvPicPr>
          <p:cNvPr id="7" name="Picture 6" descr="A room with a table and chair&#10;&#10;AI-generated content may be incorrect.">
            <a:extLst>
              <a:ext uri="{FF2B5EF4-FFF2-40B4-BE49-F238E27FC236}">
                <a16:creationId xmlns:a16="http://schemas.microsoft.com/office/drawing/2014/main" id="{7BD1E1EC-E0AA-C9D5-94D6-225E809C4E56}"/>
              </a:ext>
            </a:extLst>
          </p:cNvPr>
          <p:cNvPicPr>
            <a:picLocks noChangeAspect="1"/>
          </p:cNvPicPr>
          <p:nvPr/>
        </p:nvPicPr>
        <p:blipFill>
          <a:blip r:embed="rId3"/>
          <a:stretch>
            <a:fillRect/>
          </a:stretch>
        </p:blipFill>
        <p:spPr>
          <a:xfrm>
            <a:off x="2783234" y="3366622"/>
            <a:ext cx="5048800" cy="3351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a:extLst>
              <a:ext uri="{FF2B5EF4-FFF2-40B4-BE49-F238E27FC236}">
                <a16:creationId xmlns:a16="http://schemas.microsoft.com/office/drawing/2014/main" id="{39E142B5-D653-633A-DB55-92B488DE22E6}"/>
              </a:ext>
            </a:extLst>
          </p:cNvPr>
          <p:cNvSpPr txBox="1"/>
          <p:nvPr/>
        </p:nvSpPr>
        <p:spPr>
          <a:xfrm>
            <a:off x="3634958" y="1173847"/>
            <a:ext cx="5241756"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3: brainstorm words and phrases (VIVID ME)</a:t>
            </a:r>
          </a:p>
        </p:txBody>
      </p:sp>
      <p:sp>
        <p:nvSpPr>
          <p:cNvPr id="11" name="TextBox 10">
            <a:extLst>
              <a:ext uri="{FF2B5EF4-FFF2-40B4-BE49-F238E27FC236}">
                <a16:creationId xmlns:a16="http://schemas.microsoft.com/office/drawing/2014/main" id="{862205DA-FF1C-7C6D-784A-63EC7D9A4107}"/>
              </a:ext>
            </a:extLst>
          </p:cNvPr>
          <p:cNvSpPr txBox="1"/>
          <p:nvPr/>
        </p:nvSpPr>
        <p:spPr>
          <a:xfrm>
            <a:off x="397843" y="1866396"/>
            <a:ext cx="5048800" cy="1938992"/>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Wide shot: the abandoned room</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Eerie</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Crumbling walls</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Dusty</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Shards of glass</a:t>
            </a:r>
          </a:p>
        </p:txBody>
      </p:sp>
      <p:sp>
        <p:nvSpPr>
          <p:cNvPr id="13" name="TextBox 12">
            <a:extLst>
              <a:ext uri="{FF2B5EF4-FFF2-40B4-BE49-F238E27FC236}">
                <a16:creationId xmlns:a16="http://schemas.microsoft.com/office/drawing/2014/main" id="{C5E1C764-6331-5134-DC21-ED6FA256AC2C}"/>
              </a:ext>
            </a:extLst>
          </p:cNvPr>
          <p:cNvSpPr txBox="1"/>
          <p:nvPr/>
        </p:nvSpPr>
        <p:spPr>
          <a:xfrm>
            <a:off x="7706382" y="1835184"/>
            <a:ext cx="4169463" cy="2308324"/>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Mid shot: old chair</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Brown</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Slumped</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Sagging</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Dust</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Threads</a:t>
            </a:r>
          </a:p>
        </p:txBody>
      </p:sp>
      <p:sp>
        <p:nvSpPr>
          <p:cNvPr id="15" name="TextBox 14">
            <a:extLst>
              <a:ext uri="{FF2B5EF4-FFF2-40B4-BE49-F238E27FC236}">
                <a16:creationId xmlns:a16="http://schemas.microsoft.com/office/drawing/2014/main" id="{1A549097-0EB7-9136-7E8A-6FBE2BA1B556}"/>
              </a:ext>
            </a:extLst>
          </p:cNvPr>
          <p:cNvSpPr txBox="1"/>
          <p:nvPr/>
        </p:nvSpPr>
        <p:spPr>
          <a:xfrm>
            <a:off x="8277121" y="4907642"/>
            <a:ext cx="3880607" cy="1938992"/>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Close-up: wallpaper segment</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Peeling and cracked</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Like leaves</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Flaking</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Cracks like veins</a:t>
            </a:r>
          </a:p>
        </p:txBody>
      </p:sp>
      <p:pic>
        <p:nvPicPr>
          <p:cNvPr id="20" name="Picture 19" descr="A black arrow pointing to the right&#10;&#10;Description automatically generated">
            <a:extLst>
              <a:ext uri="{FF2B5EF4-FFF2-40B4-BE49-F238E27FC236}">
                <a16:creationId xmlns:a16="http://schemas.microsoft.com/office/drawing/2014/main" id="{E9F6B51C-88CF-B6CB-0238-EE6F8A902D71}"/>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backgroundRemoval t="10000" b="90000" l="9744" r="97444">
                        <a14:foregroundMark x1="90575" y1="45789" x2="90575" y2="45789"/>
                        <a14:foregroundMark x1="94643" y1="48197" x2="94089" y2="47632"/>
                        <a14:backgroundMark x1="96486" y1="52632" x2="95527" y2="49474"/>
                        <a14:backgroundMark x1="96486" y1="51842" x2="94569" y2="47895"/>
                        <a14:backgroundMark x1="95527" y1="51053" x2="96486" y2="51053"/>
                        <a14:backgroundMark x1="96486" y1="50263" x2="96006" y2="49474"/>
                        <a14:backgroundMark x1="95527" y1="48684" x2="96006" y2="51842"/>
                      </a14:backgroundRemoval>
                    </a14:imgEffect>
                  </a14:imgLayer>
                </a14:imgProps>
              </a:ext>
            </a:extLst>
          </a:blip>
          <a:stretch>
            <a:fillRect/>
          </a:stretch>
        </p:blipFill>
        <p:spPr>
          <a:xfrm rot="19197641" flipH="1">
            <a:off x="5802153" y="3507419"/>
            <a:ext cx="2306327" cy="1744454"/>
          </a:xfrm>
          <a:prstGeom prst="rect">
            <a:avLst/>
          </a:prstGeom>
        </p:spPr>
      </p:pic>
      <p:pic>
        <p:nvPicPr>
          <p:cNvPr id="21" name="Picture 20" descr="A black arrow pointing to the right&#10;&#10;Description automatically generated">
            <a:extLst>
              <a:ext uri="{FF2B5EF4-FFF2-40B4-BE49-F238E27FC236}">
                <a16:creationId xmlns:a16="http://schemas.microsoft.com/office/drawing/2014/main" id="{4ECBCA1A-6E14-C54C-962E-27F7F354AEB1}"/>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backgroundRemoval t="10000" b="90000" l="9744" r="97444">
                        <a14:foregroundMark x1="90575" y1="45789" x2="90575" y2="45789"/>
                        <a14:foregroundMark x1="94643" y1="48197" x2="94089" y2="47632"/>
                        <a14:backgroundMark x1="96486" y1="52632" x2="95527" y2="49474"/>
                        <a14:backgroundMark x1="96486" y1="51842" x2="94569" y2="47895"/>
                        <a14:backgroundMark x1="95527" y1="51053" x2="96486" y2="51053"/>
                        <a14:backgroundMark x1="96486" y1="50263" x2="96006" y2="49474"/>
                        <a14:backgroundMark x1="95527" y1="48684" x2="96006" y2="51842"/>
                      </a14:backgroundRemoval>
                    </a14:imgEffect>
                  </a14:imgLayer>
                </a14:imgProps>
              </a:ext>
            </a:extLst>
          </a:blip>
          <a:stretch>
            <a:fillRect/>
          </a:stretch>
        </p:blipFill>
        <p:spPr>
          <a:xfrm flipH="1">
            <a:off x="7056783" y="5539572"/>
            <a:ext cx="1254610" cy="1202318"/>
          </a:xfrm>
          <a:prstGeom prst="rect">
            <a:avLst/>
          </a:prstGeom>
        </p:spPr>
      </p:pic>
    </p:spTree>
    <p:extLst>
      <p:ext uri="{BB962C8B-B14F-4D97-AF65-F5344CB8AC3E}">
        <p14:creationId xmlns:p14="http://schemas.microsoft.com/office/powerpoint/2010/main" val="23129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fade">
                                      <p:cBhvr>
                                        <p:cTn id="10" dur="500"/>
                                        <p:tgtEl>
                                          <p:spTgt spid="1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Effect transition="in" filter="fade">
                                      <p:cBhvr>
                                        <p:cTn id="13" dur="500"/>
                                        <p:tgtEl>
                                          <p:spTgt spid="11">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4" end="4"/>
                                            </p:txEl>
                                          </p:spTgt>
                                        </p:tgtEl>
                                        <p:attrNameLst>
                                          <p:attrName>style.visibility</p:attrName>
                                        </p:attrNameLst>
                                      </p:cBhvr>
                                      <p:to>
                                        <p:strVal val="visible"/>
                                      </p:to>
                                    </p:set>
                                    <p:animEffect transition="in" filter="fade">
                                      <p:cBhvr>
                                        <p:cTn id="16" dur="500"/>
                                        <p:tgtEl>
                                          <p:spTgt spid="1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animEffect transition="in" filter="fade">
                                      <p:cBhvr>
                                        <p:cTn id="21" dur="500"/>
                                        <p:tgtEl>
                                          <p:spTgt spid="13">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Effect transition="in" filter="fade">
                                      <p:cBhvr>
                                        <p:cTn id="24" dur="500"/>
                                        <p:tgtEl>
                                          <p:spTgt spid="1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xEl>
                                              <p:pRg st="3" end="3"/>
                                            </p:txEl>
                                          </p:spTgt>
                                        </p:tgtEl>
                                        <p:attrNameLst>
                                          <p:attrName>style.visibility</p:attrName>
                                        </p:attrNameLst>
                                      </p:cBhvr>
                                      <p:to>
                                        <p:strVal val="visible"/>
                                      </p:to>
                                    </p:set>
                                    <p:animEffect transition="in" filter="fade">
                                      <p:cBhvr>
                                        <p:cTn id="27" dur="500"/>
                                        <p:tgtEl>
                                          <p:spTgt spid="1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xEl>
                                              <p:pRg st="4" end="4"/>
                                            </p:txEl>
                                          </p:spTgt>
                                        </p:tgtEl>
                                        <p:attrNameLst>
                                          <p:attrName>style.visibility</p:attrName>
                                        </p:attrNameLst>
                                      </p:cBhvr>
                                      <p:to>
                                        <p:strVal val="visible"/>
                                      </p:to>
                                    </p:set>
                                    <p:animEffect transition="in" filter="fade">
                                      <p:cBhvr>
                                        <p:cTn id="30" dur="500"/>
                                        <p:tgtEl>
                                          <p:spTgt spid="13">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xEl>
                                              <p:pRg st="5" end="5"/>
                                            </p:txEl>
                                          </p:spTgt>
                                        </p:tgtEl>
                                        <p:attrNameLst>
                                          <p:attrName>style.visibility</p:attrName>
                                        </p:attrNameLst>
                                      </p:cBhvr>
                                      <p:to>
                                        <p:strVal val="visible"/>
                                      </p:to>
                                    </p:set>
                                    <p:animEffect transition="in" filter="fade">
                                      <p:cBhvr>
                                        <p:cTn id="33" dur="500"/>
                                        <p:tgtEl>
                                          <p:spTgt spid="1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xEl>
                                              <p:pRg st="1" end="1"/>
                                            </p:txEl>
                                          </p:spTgt>
                                        </p:tgtEl>
                                        <p:attrNameLst>
                                          <p:attrName>style.visibility</p:attrName>
                                        </p:attrNameLst>
                                      </p:cBhvr>
                                      <p:to>
                                        <p:strVal val="visible"/>
                                      </p:to>
                                    </p:set>
                                    <p:animEffect transition="in" filter="fade">
                                      <p:cBhvr>
                                        <p:cTn id="38" dur="500"/>
                                        <p:tgtEl>
                                          <p:spTgt spid="15">
                                            <p:txEl>
                                              <p:pRg st="1" end="1"/>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xEl>
                                              <p:pRg st="2" end="2"/>
                                            </p:txEl>
                                          </p:spTgt>
                                        </p:tgtEl>
                                        <p:attrNameLst>
                                          <p:attrName>style.visibility</p:attrName>
                                        </p:attrNameLst>
                                      </p:cBhvr>
                                      <p:to>
                                        <p:strVal val="visible"/>
                                      </p:to>
                                    </p:set>
                                    <p:animEffect transition="in" filter="fade">
                                      <p:cBhvr>
                                        <p:cTn id="41" dur="500"/>
                                        <p:tgtEl>
                                          <p:spTgt spid="15">
                                            <p:txEl>
                                              <p:pRg st="2" end="2"/>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xEl>
                                              <p:pRg st="3" end="3"/>
                                            </p:txEl>
                                          </p:spTgt>
                                        </p:tgtEl>
                                        <p:attrNameLst>
                                          <p:attrName>style.visibility</p:attrName>
                                        </p:attrNameLst>
                                      </p:cBhvr>
                                      <p:to>
                                        <p:strVal val="visible"/>
                                      </p:to>
                                    </p:set>
                                    <p:animEffect transition="in" filter="fade">
                                      <p:cBhvr>
                                        <p:cTn id="44" dur="500"/>
                                        <p:tgtEl>
                                          <p:spTgt spid="15">
                                            <p:txEl>
                                              <p:pRg st="3" end="3"/>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5">
                                            <p:txEl>
                                              <p:pRg st="4" end="4"/>
                                            </p:txEl>
                                          </p:spTgt>
                                        </p:tgtEl>
                                        <p:attrNameLst>
                                          <p:attrName>style.visibility</p:attrName>
                                        </p:attrNameLst>
                                      </p:cBhvr>
                                      <p:to>
                                        <p:strVal val="visible"/>
                                      </p:to>
                                    </p:set>
                                    <p:animEffect transition="in" filter="fade">
                                      <p:cBhvr>
                                        <p:cTn id="47"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7DEE4-EE4D-1DA8-F7EF-D0B434AC67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C1DD56-A0F2-DE23-F86B-B1B75F4A0EB5}"/>
              </a:ext>
            </a:extLst>
          </p:cNvPr>
          <p:cNvSpPr>
            <a:spLocks noGrp="1"/>
          </p:cNvSpPr>
          <p:nvPr>
            <p:ph type="title"/>
          </p:nvPr>
        </p:nvSpPr>
        <p:spPr/>
        <p:txBody>
          <a:bodyPr/>
          <a:lstStyle/>
          <a:p>
            <a:r>
              <a:rPr lang="en-GB" dirty="0"/>
              <a:t>Through the lens…</a:t>
            </a:r>
          </a:p>
        </p:txBody>
      </p:sp>
      <p:sp>
        <p:nvSpPr>
          <p:cNvPr id="9" name="TextBox 8">
            <a:extLst>
              <a:ext uri="{FF2B5EF4-FFF2-40B4-BE49-F238E27FC236}">
                <a16:creationId xmlns:a16="http://schemas.microsoft.com/office/drawing/2014/main" id="{68A22202-1259-75C9-F326-B93F5FED6790}"/>
              </a:ext>
            </a:extLst>
          </p:cNvPr>
          <p:cNvSpPr txBox="1"/>
          <p:nvPr/>
        </p:nvSpPr>
        <p:spPr>
          <a:xfrm>
            <a:off x="3796920" y="1184209"/>
            <a:ext cx="4480201"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4: turn your notes into full sentences</a:t>
            </a:r>
          </a:p>
        </p:txBody>
      </p:sp>
      <p:sp>
        <p:nvSpPr>
          <p:cNvPr id="11" name="TextBox 10">
            <a:extLst>
              <a:ext uri="{FF2B5EF4-FFF2-40B4-BE49-F238E27FC236}">
                <a16:creationId xmlns:a16="http://schemas.microsoft.com/office/drawing/2014/main" id="{F8D0079F-1AC9-FB8C-3B95-CB63D5C607AC}"/>
              </a:ext>
            </a:extLst>
          </p:cNvPr>
          <p:cNvSpPr txBox="1"/>
          <p:nvPr/>
        </p:nvSpPr>
        <p:spPr>
          <a:xfrm>
            <a:off x="440139" y="2075513"/>
            <a:ext cx="4480201" cy="1938992"/>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Wide shot: the abandoned room</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Eerie</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Crumbling walls</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Dusty</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Shards of glass</a:t>
            </a:r>
          </a:p>
        </p:txBody>
      </p:sp>
      <p:sp>
        <p:nvSpPr>
          <p:cNvPr id="13" name="TextBox 12">
            <a:extLst>
              <a:ext uri="{FF2B5EF4-FFF2-40B4-BE49-F238E27FC236}">
                <a16:creationId xmlns:a16="http://schemas.microsoft.com/office/drawing/2014/main" id="{2AE1ABB1-9BAC-D198-0264-F0367B1D9C6B}"/>
              </a:ext>
            </a:extLst>
          </p:cNvPr>
          <p:cNvSpPr txBox="1"/>
          <p:nvPr/>
        </p:nvSpPr>
        <p:spPr>
          <a:xfrm>
            <a:off x="389323" y="5279092"/>
            <a:ext cx="11295393" cy="1200329"/>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The abandoned room lay in eerie silence, its walls crumbling beneath layers of faded paint and damp. Light filtered through the broken windows, casting long shadows across the dusty wooden floor, where shards of glass and forgotten furniture rested in disarray.</a:t>
            </a:r>
            <a:endParaRPr lang="en-GB" sz="3200" dirty="0">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8B2597E8-6EA8-4824-144D-B028E5C0F239}"/>
              </a:ext>
            </a:extLst>
          </p:cNvPr>
          <p:cNvSpPr txBox="1"/>
          <p:nvPr/>
        </p:nvSpPr>
        <p:spPr>
          <a:xfrm>
            <a:off x="-4949687" y="7573617"/>
            <a:ext cx="184731" cy="369332"/>
          </a:xfrm>
          <a:prstGeom prst="rect">
            <a:avLst/>
          </a:prstGeom>
          <a:noFill/>
        </p:spPr>
        <p:txBody>
          <a:bodyPr wrap="none" rtlCol="0">
            <a:spAutoFit/>
          </a:bodyPr>
          <a:lstStyle/>
          <a:p>
            <a:endParaRPr lang="en-GB" dirty="0"/>
          </a:p>
        </p:txBody>
      </p:sp>
      <p:pic>
        <p:nvPicPr>
          <p:cNvPr id="7" name="Picture 6" descr="A room with a table and chair&#10;&#10;AI-generated content may be incorrect.">
            <a:extLst>
              <a:ext uri="{FF2B5EF4-FFF2-40B4-BE49-F238E27FC236}">
                <a16:creationId xmlns:a16="http://schemas.microsoft.com/office/drawing/2014/main" id="{1D0E55A1-CF20-442C-44F4-63502AAD0FCB}"/>
              </a:ext>
            </a:extLst>
          </p:cNvPr>
          <p:cNvPicPr>
            <a:picLocks noChangeAspect="1"/>
          </p:cNvPicPr>
          <p:nvPr/>
        </p:nvPicPr>
        <p:blipFill>
          <a:blip r:embed="rId3"/>
          <a:stretch>
            <a:fillRect/>
          </a:stretch>
        </p:blipFill>
        <p:spPr>
          <a:xfrm>
            <a:off x="7271661" y="1811990"/>
            <a:ext cx="4247425" cy="2819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black arrow pointing down&#10;&#10;Description automatically generated">
            <a:extLst>
              <a:ext uri="{FF2B5EF4-FFF2-40B4-BE49-F238E27FC236}">
                <a16:creationId xmlns:a16="http://schemas.microsoft.com/office/drawing/2014/main" id="{50EDE90A-CA6B-94EE-AD4D-567CAFD55BC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4237571">
            <a:off x="4928173" y="2299194"/>
            <a:ext cx="2122822" cy="1971592"/>
          </a:xfrm>
          <a:prstGeom prst="rect">
            <a:avLst/>
          </a:prstGeom>
        </p:spPr>
      </p:pic>
      <p:pic>
        <p:nvPicPr>
          <p:cNvPr id="5" name="Picture 4" descr="A black arrow pointing down&#10;&#10;Description automatically generated">
            <a:extLst>
              <a:ext uri="{FF2B5EF4-FFF2-40B4-BE49-F238E27FC236}">
                <a16:creationId xmlns:a16="http://schemas.microsoft.com/office/drawing/2014/main" id="{DD405440-A740-D459-51F4-2E17E6878CE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891376">
            <a:off x="2405388" y="3636483"/>
            <a:ext cx="2122822" cy="1971592"/>
          </a:xfrm>
          <a:prstGeom prst="rect">
            <a:avLst/>
          </a:prstGeom>
        </p:spPr>
      </p:pic>
    </p:spTree>
    <p:extLst>
      <p:ext uri="{BB962C8B-B14F-4D97-AF65-F5344CB8AC3E}">
        <p14:creationId xmlns:p14="http://schemas.microsoft.com/office/powerpoint/2010/main" val="334631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fade">
                                      <p:cBhvr>
                                        <p:cTn id="12" dur="500"/>
                                        <p:tgtEl>
                                          <p:spTgt spid="11">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fade">
                                      <p:cBhvr>
                                        <p:cTn id="18" dur="500"/>
                                        <p:tgtEl>
                                          <p:spTgt spid="11">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Effect transition="in" filter="fade">
                                      <p:cBhvr>
                                        <p:cTn id="21" dur="500"/>
                                        <p:tgtEl>
                                          <p:spTgt spid="11">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fade">
                                      <p:cBhvr>
                                        <p:cTn id="24" dur="500"/>
                                        <p:tgtEl>
                                          <p:spTgt spid="11">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allAtOnce"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80D40-D429-B6D6-CEBC-913E991B3F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332222-1770-5B03-449D-2670D5996B61}"/>
              </a:ext>
            </a:extLst>
          </p:cNvPr>
          <p:cNvSpPr>
            <a:spLocks noGrp="1"/>
          </p:cNvSpPr>
          <p:nvPr>
            <p:ph type="title"/>
          </p:nvPr>
        </p:nvSpPr>
        <p:spPr/>
        <p:txBody>
          <a:bodyPr/>
          <a:lstStyle/>
          <a:p>
            <a:r>
              <a:rPr lang="en-GB" dirty="0"/>
              <a:t>Through the lens…</a:t>
            </a:r>
          </a:p>
        </p:txBody>
      </p:sp>
      <p:sp>
        <p:nvSpPr>
          <p:cNvPr id="9" name="TextBox 8">
            <a:extLst>
              <a:ext uri="{FF2B5EF4-FFF2-40B4-BE49-F238E27FC236}">
                <a16:creationId xmlns:a16="http://schemas.microsoft.com/office/drawing/2014/main" id="{146E9065-07A2-A29E-2A8D-B3B0573EB0C2}"/>
              </a:ext>
            </a:extLst>
          </p:cNvPr>
          <p:cNvSpPr txBox="1"/>
          <p:nvPr/>
        </p:nvSpPr>
        <p:spPr>
          <a:xfrm>
            <a:off x="3796920" y="1184209"/>
            <a:ext cx="4480201"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4: turn your notes into full sentences</a:t>
            </a:r>
          </a:p>
        </p:txBody>
      </p:sp>
      <p:sp>
        <p:nvSpPr>
          <p:cNvPr id="11" name="TextBox 10">
            <a:extLst>
              <a:ext uri="{FF2B5EF4-FFF2-40B4-BE49-F238E27FC236}">
                <a16:creationId xmlns:a16="http://schemas.microsoft.com/office/drawing/2014/main" id="{44BF6DAD-C7A6-DB67-F60E-74F0068D953E}"/>
              </a:ext>
            </a:extLst>
          </p:cNvPr>
          <p:cNvSpPr txBox="1"/>
          <p:nvPr/>
        </p:nvSpPr>
        <p:spPr>
          <a:xfrm>
            <a:off x="440139" y="2075513"/>
            <a:ext cx="4480201" cy="2308324"/>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Mid shot: old chair</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Brown</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Slumped</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Sagging</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Dust</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Threads</a:t>
            </a:r>
          </a:p>
        </p:txBody>
      </p:sp>
      <p:sp>
        <p:nvSpPr>
          <p:cNvPr id="13" name="TextBox 12">
            <a:extLst>
              <a:ext uri="{FF2B5EF4-FFF2-40B4-BE49-F238E27FC236}">
                <a16:creationId xmlns:a16="http://schemas.microsoft.com/office/drawing/2014/main" id="{963AE787-0E9F-852D-2F5A-0B6EC2B6E4BC}"/>
              </a:ext>
            </a:extLst>
          </p:cNvPr>
          <p:cNvSpPr txBox="1"/>
          <p:nvPr/>
        </p:nvSpPr>
        <p:spPr>
          <a:xfrm>
            <a:off x="341887" y="5322776"/>
            <a:ext cx="11295393" cy="1200329"/>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An old brown upholstered chair slumped beside the window, its fabric worn to threads and sagging at the seams. Dust clung to its curves like ash, and one armrest was stained, as if it had soaked in years of forgotten stories.</a:t>
            </a:r>
            <a:endParaRPr lang="en-GB" sz="3200" dirty="0">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02F1BE28-4EB2-674B-E63E-D53F2A74C6A6}"/>
              </a:ext>
            </a:extLst>
          </p:cNvPr>
          <p:cNvSpPr txBox="1"/>
          <p:nvPr/>
        </p:nvSpPr>
        <p:spPr>
          <a:xfrm>
            <a:off x="-4949687" y="7573617"/>
            <a:ext cx="184731" cy="369332"/>
          </a:xfrm>
          <a:prstGeom prst="rect">
            <a:avLst/>
          </a:prstGeom>
          <a:noFill/>
        </p:spPr>
        <p:txBody>
          <a:bodyPr wrap="none" rtlCol="0">
            <a:spAutoFit/>
          </a:bodyPr>
          <a:lstStyle/>
          <a:p>
            <a:endParaRPr lang="en-GB" dirty="0"/>
          </a:p>
        </p:txBody>
      </p:sp>
      <p:pic>
        <p:nvPicPr>
          <p:cNvPr id="7" name="Picture 6" descr="A room with a table and chair&#10;&#10;AI-generated content may be incorrect.">
            <a:extLst>
              <a:ext uri="{FF2B5EF4-FFF2-40B4-BE49-F238E27FC236}">
                <a16:creationId xmlns:a16="http://schemas.microsoft.com/office/drawing/2014/main" id="{4C84CF78-6714-50CF-9A09-61891A7E9F0B}"/>
              </a:ext>
            </a:extLst>
          </p:cNvPr>
          <p:cNvPicPr>
            <a:picLocks noChangeAspect="1"/>
          </p:cNvPicPr>
          <p:nvPr/>
        </p:nvPicPr>
        <p:blipFill>
          <a:blip r:embed="rId3"/>
          <a:stretch>
            <a:fillRect/>
          </a:stretch>
        </p:blipFill>
        <p:spPr>
          <a:xfrm>
            <a:off x="7271661" y="1811990"/>
            <a:ext cx="4247425" cy="2819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black arrow pointing down&#10;&#10;Description automatically generated">
            <a:extLst>
              <a:ext uri="{FF2B5EF4-FFF2-40B4-BE49-F238E27FC236}">
                <a16:creationId xmlns:a16="http://schemas.microsoft.com/office/drawing/2014/main" id="{77C4D800-21AD-CD9A-3917-57D11AA36EC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4237571">
            <a:off x="4928173" y="2299194"/>
            <a:ext cx="2122822" cy="1971592"/>
          </a:xfrm>
          <a:prstGeom prst="rect">
            <a:avLst/>
          </a:prstGeom>
        </p:spPr>
      </p:pic>
      <p:pic>
        <p:nvPicPr>
          <p:cNvPr id="5" name="Picture 4" descr="A black arrow pointing down&#10;&#10;Description automatically generated">
            <a:extLst>
              <a:ext uri="{FF2B5EF4-FFF2-40B4-BE49-F238E27FC236}">
                <a16:creationId xmlns:a16="http://schemas.microsoft.com/office/drawing/2014/main" id="{B3DADCB7-0919-8ED3-886F-F3F49E0971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891376">
            <a:off x="2601209" y="3988967"/>
            <a:ext cx="1861274" cy="1728677"/>
          </a:xfrm>
          <a:prstGeom prst="rect">
            <a:avLst/>
          </a:prstGeom>
        </p:spPr>
      </p:pic>
    </p:spTree>
    <p:extLst>
      <p:ext uri="{BB962C8B-B14F-4D97-AF65-F5344CB8AC3E}">
        <p14:creationId xmlns:p14="http://schemas.microsoft.com/office/powerpoint/2010/main" val="297578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fade">
                                      <p:cBhvr>
                                        <p:cTn id="15" dur="500"/>
                                        <p:tgtEl>
                                          <p:spTgt spid="11">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xEl>
                                              <p:pRg st="2" end="2"/>
                                            </p:txEl>
                                          </p:spTgt>
                                        </p:tgtEl>
                                        <p:attrNameLst>
                                          <p:attrName>style.visibility</p:attrName>
                                        </p:attrNameLst>
                                      </p:cBhvr>
                                      <p:to>
                                        <p:strVal val="visible"/>
                                      </p:to>
                                    </p:set>
                                    <p:animEffect transition="in" filter="fade">
                                      <p:cBhvr>
                                        <p:cTn id="24" dur="500"/>
                                        <p:tgtEl>
                                          <p:spTgt spid="11">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fade">
                                      <p:cBhvr>
                                        <p:cTn id="27" dur="500"/>
                                        <p:tgtEl>
                                          <p:spTgt spid="11">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xEl>
                                              <p:pRg st="4" end="4"/>
                                            </p:txEl>
                                          </p:spTgt>
                                        </p:tgtEl>
                                        <p:attrNameLst>
                                          <p:attrName>style.visibility</p:attrName>
                                        </p:attrNameLst>
                                      </p:cBhvr>
                                      <p:to>
                                        <p:strVal val="visible"/>
                                      </p:to>
                                    </p:set>
                                    <p:animEffect transition="in" filter="fade">
                                      <p:cBhvr>
                                        <p:cTn id="30" dur="500"/>
                                        <p:tgtEl>
                                          <p:spTgt spid="11">
                                            <p:txEl>
                                              <p:pRg st="4" end="4"/>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xEl>
                                              <p:pRg st="5" end="5"/>
                                            </p:txEl>
                                          </p:spTgt>
                                        </p:tgtEl>
                                        <p:attrNameLst>
                                          <p:attrName>style.visibility</p:attrName>
                                        </p:attrNameLst>
                                      </p:cBhvr>
                                      <p:to>
                                        <p:strVal val="visible"/>
                                      </p:to>
                                    </p:set>
                                    <p:animEffect transition="in" filter="fade">
                                      <p:cBhvr>
                                        <p:cTn id="33" dur="500"/>
                                        <p:tgtEl>
                                          <p:spTgt spid="11">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5DE21-B3E1-272E-DEB8-16CEFCC946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9492CB-855B-499B-C9AE-2B97C9771E41}"/>
              </a:ext>
            </a:extLst>
          </p:cNvPr>
          <p:cNvSpPr>
            <a:spLocks noGrp="1"/>
          </p:cNvSpPr>
          <p:nvPr>
            <p:ph type="title"/>
          </p:nvPr>
        </p:nvSpPr>
        <p:spPr/>
        <p:txBody>
          <a:bodyPr/>
          <a:lstStyle/>
          <a:p>
            <a:r>
              <a:rPr lang="en-GB" dirty="0"/>
              <a:t>Through the lens…</a:t>
            </a:r>
          </a:p>
        </p:txBody>
      </p:sp>
      <p:sp>
        <p:nvSpPr>
          <p:cNvPr id="9" name="TextBox 8">
            <a:extLst>
              <a:ext uri="{FF2B5EF4-FFF2-40B4-BE49-F238E27FC236}">
                <a16:creationId xmlns:a16="http://schemas.microsoft.com/office/drawing/2014/main" id="{EF209439-EDC3-68B7-53E2-C5E7FC6670DA}"/>
              </a:ext>
            </a:extLst>
          </p:cNvPr>
          <p:cNvSpPr txBox="1"/>
          <p:nvPr/>
        </p:nvSpPr>
        <p:spPr>
          <a:xfrm>
            <a:off x="3796920" y="1184209"/>
            <a:ext cx="4480201"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4: turn your notes into full sentences</a:t>
            </a:r>
          </a:p>
        </p:txBody>
      </p:sp>
      <p:sp>
        <p:nvSpPr>
          <p:cNvPr id="11" name="TextBox 10">
            <a:extLst>
              <a:ext uri="{FF2B5EF4-FFF2-40B4-BE49-F238E27FC236}">
                <a16:creationId xmlns:a16="http://schemas.microsoft.com/office/drawing/2014/main" id="{B8958B01-83BF-A2CD-4004-704BB5738B04}"/>
              </a:ext>
            </a:extLst>
          </p:cNvPr>
          <p:cNvSpPr txBox="1"/>
          <p:nvPr/>
        </p:nvSpPr>
        <p:spPr>
          <a:xfrm>
            <a:off x="440139" y="2075513"/>
            <a:ext cx="4480201" cy="1938992"/>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Close-up: wallpaper segment</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Peeling and cracked</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Like leaves</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Flaking</a:t>
            </a:r>
          </a:p>
          <a:p>
            <a:pPr marL="342900" indent="-34290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Cracks like veins</a:t>
            </a:r>
          </a:p>
        </p:txBody>
      </p:sp>
      <p:sp>
        <p:nvSpPr>
          <p:cNvPr id="13" name="TextBox 12">
            <a:extLst>
              <a:ext uri="{FF2B5EF4-FFF2-40B4-BE49-F238E27FC236}">
                <a16:creationId xmlns:a16="http://schemas.microsoft.com/office/drawing/2014/main" id="{E69F3BBB-8A26-E208-CC76-7921AE1D067A}"/>
              </a:ext>
            </a:extLst>
          </p:cNvPr>
          <p:cNvSpPr txBox="1"/>
          <p:nvPr/>
        </p:nvSpPr>
        <p:spPr>
          <a:xfrm>
            <a:off x="341887" y="5322776"/>
            <a:ext cx="11295393" cy="1200329"/>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The wallpaper curled at the edges like drying leaves, its once-bright pattern now bleached and flaking. Cracks ran beneath the surface like veins, revealing the brittle plaster underneath. A sliver of it dangled loose, swaying slightly in the draft.</a:t>
            </a:r>
            <a:endParaRPr lang="en-GB" sz="4000" dirty="0">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73D3A9BE-C381-9E0E-FD8B-714D82A9FEE5}"/>
              </a:ext>
            </a:extLst>
          </p:cNvPr>
          <p:cNvSpPr txBox="1"/>
          <p:nvPr/>
        </p:nvSpPr>
        <p:spPr>
          <a:xfrm>
            <a:off x="-4949687" y="7573617"/>
            <a:ext cx="184731" cy="369332"/>
          </a:xfrm>
          <a:prstGeom prst="rect">
            <a:avLst/>
          </a:prstGeom>
          <a:noFill/>
        </p:spPr>
        <p:txBody>
          <a:bodyPr wrap="none" rtlCol="0">
            <a:spAutoFit/>
          </a:bodyPr>
          <a:lstStyle/>
          <a:p>
            <a:endParaRPr lang="en-GB" dirty="0"/>
          </a:p>
        </p:txBody>
      </p:sp>
      <p:pic>
        <p:nvPicPr>
          <p:cNvPr id="7" name="Picture 6" descr="A room with a table and chair&#10;&#10;AI-generated content may be incorrect.">
            <a:extLst>
              <a:ext uri="{FF2B5EF4-FFF2-40B4-BE49-F238E27FC236}">
                <a16:creationId xmlns:a16="http://schemas.microsoft.com/office/drawing/2014/main" id="{087D5E24-9734-9636-FF54-20629B909A28}"/>
              </a:ext>
            </a:extLst>
          </p:cNvPr>
          <p:cNvPicPr>
            <a:picLocks noChangeAspect="1"/>
          </p:cNvPicPr>
          <p:nvPr/>
        </p:nvPicPr>
        <p:blipFill>
          <a:blip r:embed="rId3"/>
          <a:stretch>
            <a:fillRect/>
          </a:stretch>
        </p:blipFill>
        <p:spPr>
          <a:xfrm>
            <a:off x="7271661" y="1811990"/>
            <a:ext cx="4247425" cy="2819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black arrow pointing down&#10;&#10;Description automatically generated">
            <a:extLst>
              <a:ext uri="{FF2B5EF4-FFF2-40B4-BE49-F238E27FC236}">
                <a16:creationId xmlns:a16="http://schemas.microsoft.com/office/drawing/2014/main" id="{CBFD7CA9-756D-314C-D223-35959CB3901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4237571">
            <a:off x="4928173" y="2299194"/>
            <a:ext cx="2122822" cy="1971592"/>
          </a:xfrm>
          <a:prstGeom prst="rect">
            <a:avLst/>
          </a:prstGeom>
        </p:spPr>
      </p:pic>
      <p:pic>
        <p:nvPicPr>
          <p:cNvPr id="5" name="Picture 4" descr="A black arrow pointing down&#10;&#10;Description automatically generated">
            <a:extLst>
              <a:ext uri="{FF2B5EF4-FFF2-40B4-BE49-F238E27FC236}">
                <a16:creationId xmlns:a16="http://schemas.microsoft.com/office/drawing/2014/main" id="{5741B79C-31E8-B548-FBF2-5B660AE082D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891376">
            <a:off x="2601211" y="3848756"/>
            <a:ext cx="1861274" cy="1728677"/>
          </a:xfrm>
          <a:prstGeom prst="rect">
            <a:avLst/>
          </a:prstGeom>
        </p:spPr>
      </p:pic>
    </p:spTree>
    <p:extLst>
      <p:ext uri="{BB962C8B-B14F-4D97-AF65-F5344CB8AC3E}">
        <p14:creationId xmlns:p14="http://schemas.microsoft.com/office/powerpoint/2010/main" val="109764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fade">
                                      <p:cBhvr>
                                        <p:cTn id="15" dur="500"/>
                                        <p:tgtEl>
                                          <p:spTgt spid="11">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xEl>
                                              <p:pRg st="2" end="2"/>
                                            </p:txEl>
                                          </p:spTgt>
                                        </p:tgtEl>
                                        <p:attrNameLst>
                                          <p:attrName>style.visibility</p:attrName>
                                        </p:attrNameLst>
                                      </p:cBhvr>
                                      <p:to>
                                        <p:strVal val="visible"/>
                                      </p:to>
                                    </p:set>
                                    <p:animEffect transition="in" filter="fade">
                                      <p:cBhvr>
                                        <p:cTn id="24" dur="500"/>
                                        <p:tgtEl>
                                          <p:spTgt spid="11">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fade">
                                      <p:cBhvr>
                                        <p:cTn id="27" dur="500"/>
                                        <p:tgtEl>
                                          <p:spTgt spid="11">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xEl>
                                              <p:pRg st="4" end="4"/>
                                            </p:txEl>
                                          </p:spTgt>
                                        </p:tgtEl>
                                        <p:attrNameLst>
                                          <p:attrName>style.visibility</p:attrName>
                                        </p:attrNameLst>
                                      </p:cBhvr>
                                      <p:to>
                                        <p:strVal val="visible"/>
                                      </p:to>
                                    </p:set>
                                    <p:animEffect transition="in" filter="fade">
                                      <p:cBhvr>
                                        <p:cTn id="30" dur="500"/>
                                        <p:tgtEl>
                                          <p:spTgt spid="11">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1B83113-AE47-BD44-9089-682FD3E0D583}"/>
              </a:ext>
            </a:extLst>
          </p:cNvPr>
          <p:cNvSpPr>
            <a:spLocks noGrp="1"/>
          </p:cNvSpPr>
          <p:nvPr>
            <p:ph type="title"/>
          </p:nvPr>
        </p:nvSpPr>
        <p:spPr/>
        <p:txBody>
          <a:bodyPr/>
          <a:lstStyle/>
          <a:p>
            <a:r>
              <a:rPr lang="en-GB" dirty="0"/>
              <a:t>Through the lens</a:t>
            </a:r>
          </a:p>
        </p:txBody>
      </p:sp>
      <p:pic>
        <p:nvPicPr>
          <p:cNvPr id="7" name="Picture 6" descr="A group of people walking down a street&#10;&#10;AI-generated content may be incorrect.">
            <a:extLst>
              <a:ext uri="{FF2B5EF4-FFF2-40B4-BE49-F238E27FC236}">
                <a16:creationId xmlns:a16="http://schemas.microsoft.com/office/drawing/2014/main" id="{3E1747B5-1C91-428B-26A3-357BDA27F776}"/>
              </a:ext>
            </a:extLst>
          </p:cNvPr>
          <p:cNvPicPr>
            <a:picLocks noChangeAspect="1"/>
          </p:cNvPicPr>
          <p:nvPr/>
        </p:nvPicPr>
        <p:blipFill>
          <a:blip r:embed="rId3"/>
          <a:stretch>
            <a:fillRect/>
          </a:stretch>
        </p:blipFill>
        <p:spPr>
          <a:xfrm>
            <a:off x="6927050" y="2119987"/>
            <a:ext cx="4342041" cy="41548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TextBox 10">
            <a:extLst>
              <a:ext uri="{FF2B5EF4-FFF2-40B4-BE49-F238E27FC236}">
                <a16:creationId xmlns:a16="http://schemas.microsoft.com/office/drawing/2014/main" id="{DAABB8C9-D541-5C15-2160-361732A31FF9}"/>
              </a:ext>
            </a:extLst>
          </p:cNvPr>
          <p:cNvSpPr txBox="1"/>
          <p:nvPr/>
        </p:nvSpPr>
        <p:spPr>
          <a:xfrm>
            <a:off x="4549358" y="1231106"/>
            <a:ext cx="2737160"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1: what is the tone?</a:t>
            </a:r>
          </a:p>
        </p:txBody>
      </p:sp>
      <p:sp>
        <p:nvSpPr>
          <p:cNvPr id="12" name="TextBox 11">
            <a:extLst>
              <a:ext uri="{FF2B5EF4-FFF2-40B4-BE49-F238E27FC236}">
                <a16:creationId xmlns:a16="http://schemas.microsoft.com/office/drawing/2014/main" id="{3E6829DD-32EB-56B0-8A3C-B7F12FBAD12E}"/>
              </a:ext>
            </a:extLst>
          </p:cNvPr>
          <p:cNvSpPr txBox="1"/>
          <p:nvPr/>
        </p:nvSpPr>
        <p:spPr>
          <a:xfrm>
            <a:off x="474669" y="2350769"/>
            <a:ext cx="5443269" cy="3693319"/>
          </a:xfrm>
          <a:prstGeom prst="rect">
            <a:avLst/>
          </a:prstGeom>
          <a:noFill/>
          <a:ln>
            <a:solidFill>
              <a:srgbClr val="E56082"/>
            </a:solidFill>
          </a:ln>
        </p:spPr>
        <p:txBody>
          <a:bodyPr wrap="square">
            <a:spAutoFit/>
          </a:bodyPr>
          <a:lstStyle/>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mood do you want to create for the reader?</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feelings do you want your description to create?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kind of colours would you imagine in the scene?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is the lighting like?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condition is the place in?</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objects might be there, and what do they suggest?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textures and materials might be important to describe?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If this place had a voice, what would it ‘say’ to the reader?</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How can your language choices match the tone you want to create?</a:t>
            </a:r>
          </a:p>
        </p:txBody>
      </p:sp>
      <p:grpSp>
        <p:nvGrpSpPr>
          <p:cNvPr id="13" name="Group 12">
            <a:extLst>
              <a:ext uri="{FF2B5EF4-FFF2-40B4-BE49-F238E27FC236}">
                <a16:creationId xmlns:a16="http://schemas.microsoft.com/office/drawing/2014/main" id="{4180098E-18FF-2B37-D36E-FBED7A656FEF}"/>
              </a:ext>
            </a:extLst>
          </p:cNvPr>
          <p:cNvGrpSpPr/>
          <p:nvPr/>
        </p:nvGrpSpPr>
        <p:grpSpPr>
          <a:xfrm>
            <a:off x="10597933" y="128588"/>
            <a:ext cx="1594067" cy="1341898"/>
            <a:chOff x="7375242" y="1521470"/>
            <a:chExt cx="1594067" cy="1341898"/>
          </a:xfrm>
        </p:grpSpPr>
        <p:pic>
          <p:nvPicPr>
            <p:cNvPr id="14" name="Picture 13" descr="A sign with a pole&#10;&#10;Description automatically generated">
              <a:extLst>
                <a:ext uri="{FF2B5EF4-FFF2-40B4-BE49-F238E27FC236}">
                  <a16:creationId xmlns:a16="http://schemas.microsoft.com/office/drawing/2014/main" id="{0B3DAC06-662C-1FB9-7E3C-1227356AD9E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40" b="89933" l="9887" r="89972">
                          <a14:foregroundMark x1="41667" y1="6040" x2="41667" y2="6040"/>
                          <a14:foregroundMark x1="80650" y1="36913" x2="80650" y2="36913"/>
                          <a14:foregroundMark x1="51412" y1="89430" x2="51412" y2="89430"/>
                        </a14:backgroundRemoval>
                      </a14:imgEffect>
                    </a14:imgLayer>
                  </a14:imgProps>
                </a:ext>
              </a:extLst>
            </a:blip>
            <a:stretch>
              <a:fillRect/>
            </a:stretch>
          </p:blipFill>
          <p:spPr>
            <a:xfrm>
              <a:off x="7375242" y="1521470"/>
              <a:ext cx="1594067" cy="1341898"/>
            </a:xfrm>
            <a:prstGeom prst="rect">
              <a:avLst/>
            </a:prstGeom>
          </p:spPr>
        </p:pic>
        <p:sp>
          <p:nvSpPr>
            <p:cNvPr id="15" name="TextBox 14">
              <a:extLst>
                <a:ext uri="{FF2B5EF4-FFF2-40B4-BE49-F238E27FC236}">
                  <a16:creationId xmlns:a16="http://schemas.microsoft.com/office/drawing/2014/main" id="{396399FB-C572-97F6-A8EC-ADAA51B2F7F3}"/>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10 in the booklet</a:t>
              </a:r>
            </a:p>
          </p:txBody>
        </p:sp>
      </p:grpSp>
    </p:spTree>
    <p:extLst>
      <p:ext uri="{BB962C8B-B14F-4D97-AF65-F5344CB8AC3E}">
        <p14:creationId xmlns:p14="http://schemas.microsoft.com/office/powerpoint/2010/main" val="176359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EB807-FE11-1BC9-E747-A826A8C2B4A8}"/>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32D9B0B-3E5F-A204-6ED0-562AF542D755}"/>
              </a:ext>
            </a:extLst>
          </p:cNvPr>
          <p:cNvSpPr>
            <a:spLocks noGrp="1"/>
          </p:cNvSpPr>
          <p:nvPr>
            <p:ph type="title"/>
          </p:nvPr>
        </p:nvSpPr>
        <p:spPr/>
        <p:txBody>
          <a:bodyPr/>
          <a:lstStyle/>
          <a:p>
            <a:r>
              <a:rPr lang="en-GB" dirty="0"/>
              <a:t>Through the lens</a:t>
            </a:r>
          </a:p>
        </p:txBody>
      </p:sp>
      <p:pic>
        <p:nvPicPr>
          <p:cNvPr id="7" name="Picture 6" descr="A group of people walking down a street&#10;&#10;AI-generated content may be incorrect.">
            <a:extLst>
              <a:ext uri="{FF2B5EF4-FFF2-40B4-BE49-F238E27FC236}">
                <a16:creationId xmlns:a16="http://schemas.microsoft.com/office/drawing/2014/main" id="{B64F0788-6598-241D-0B43-6494ADD17F99}"/>
              </a:ext>
            </a:extLst>
          </p:cNvPr>
          <p:cNvPicPr>
            <a:picLocks noChangeAspect="1"/>
          </p:cNvPicPr>
          <p:nvPr/>
        </p:nvPicPr>
        <p:blipFill>
          <a:blip r:embed="rId3"/>
          <a:stretch>
            <a:fillRect/>
          </a:stretch>
        </p:blipFill>
        <p:spPr>
          <a:xfrm>
            <a:off x="6843922" y="2097228"/>
            <a:ext cx="4342041" cy="41548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13" name="Group 12">
            <a:extLst>
              <a:ext uri="{FF2B5EF4-FFF2-40B4-BE49-F238E27FC236}">
                <a16:creationId xmlns:a16="http://schemas.microsoft.com/office/drawing/2014/main" id="{F1B70FDF-6EC9-9B57-49B2-1157FF5D9A30}"/>
              </a:ext>
            </a:extLst>
          </p:cNvPr>
          <p:cNvGrpSpPr/>
          <p:nvPr/>
        </p:nvGrpSpPr>
        <p:grpSpPr>
          <a:xfrm>
            <a:off x="10597933" y="128588"/>
            <a:ext cx="1594067" cy="1341898"/>
            <a:chOff x="7375242" y="1521470"/>
            <a:chExt cx="1594067" cy="1341898"/>
          </a:xfrm>
        </p:grpSpPr>
        <p:pic>
          <p:nvPicPr>
            <p:cNvPr id="14" name="Picture 13" descr="A sign with a pole&#10;&#10;Description automatically generated">
              <a:extLst>
                <a:ext uri="{FF2B5EF4-FFF2-40B4-BE49-F238E27FC236}">
                  <a16:creationId xmlns:a16="http://schemas.microsoft.com/office/drawing/2014/main" id="{BCC7EB2E-6D8F-9607-8245-60F3EE4E647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40" b="89933" l="9887" r="89972">
                          <a14:foregroundMark x1="41667" y1="6040" x2="41667" y2="6040"/>
                          <a14:foregroundMark x1="80650" y1="36913" x2="80650" y2="36913"/>
                          <a14:foregroundMark x1="51412" y1="89430" x2="51412" y2="89430"/>
                        </a14:backgroundRemoval>
                      </a14:imgEffect>
                    </a14:imgLayer>
                  </a14:imgProps>
                </a:ext>
              </a:extLst>
            </a:blip>
            <a:stretch>
              <a:fillRect/>
            </a:stretch>
          </p:blipFill>
          <p:spPr>
            <a:xfrm>
              <a:off x="7375242" y="1521470"/>
              <a:ext cx="1594067" cy="1341898"/>
            </a:xfrm>
            <a:prstGeom prst="rect">
              <a:avLst/>
            </a:prstGeom>
          </p:spPr>
        </p:pic>
        <p:sp>
          <p:nvSpPr>
            <p:cNvPr id="15" name="TextBox 14">
              <a:extLst>
                <a:ext uri="{FF2B5EF4-FFF2-40B4-BE49-F238E27FC236}">
                  <a16:creationId xmlns:a16="http://schemas.microsoft.com/office/drawing/2014/main" id="{3EE92846-F060-2AB3-0103-8F8D77F248B4}"/>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10 in the booklet</a:t>
              </a:r>
            </a:p>
          </p:txBody>
        </p:sp>
      </p:grpSp>
      <p:sp>
        <p:nvSpPr>
          <p:cNvPr id="2" name="TextBox 1">
            <a:extLst>
              <a:ext uri="{FF2B5EF4-FFF2-40B4-BE49-F238E27FC236}">
                <a16:creationId xmlns:a16="http://schemas.microsoft.com/office/drawing/2014/main" id="{9DA8C386-7D32-D3CC-5B55-AD203C9B0E44}"/>
              </a:ext>
            </a:extLst>
          </p:cNvPr>
          <p:cNvSpPr txBox="1"/>
          <p:nvPr/>
        </p:nvSpPr>
        <p:spPr>
          <a:xfrm>
            <a:off x="4549358" y="1231106"/>
            <a:ext cx="3093283"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2: decide on your shots</a:t>
            </a:r>
          </a:p>
        </p:txBody>
      </p:sp>
      <p:sp>
        <p:nvSpPr>
          <p:cNvPr id="3" name="TextBox 2">
            <a:extLst>
              <a:ext uri="{FF2B5EF4-FFF2-40B4-BE49-F238E27FC236}">
                <a16:creationId xmlns:a16="http://schemas.microsoft.com/office/drawing/2014/main" id="{6D6A5740-61A6-CEDC-76BD-A942A4928729}"/>
              </a:ext>
            </a:extLst>
          </p:cNvPr>
          <p:cNvSpPr txBox="1"/>
          <p:nvPr/>
        </p:nvSpPr>
        <p:spPr>
          <a:xfrm>
            <a:off x="383989" y="2711523"/>
            <a:ext cx="3065793"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Wide shot (panorama)</a:t>
            </a:r>
          </a:p>
        </p:txBody>
      </p:sp>
      <p:sp>
        <p:nvSpPr>
          <p:cNvPr id="4" name="TextBox 3">
            <a:extLst>
              <a:ext uri="{FF2B5EF4-FFF2-40B4-BE49-F238E27FC236}">
                <a16:creationId xmlns:a16="http://schemas.microsoft.com/office/drawing/2014/main" id="{7AD1B3B6-3A84-76B8-C195-131B7A08C178}"/>
              </a:ext>
            </a:extLst>
          </p:cNvPr>
          <p:cNvSpPr txBox="1"/>
          <p:nvPr/>
        </p:nvSpPr>
        <p:spPr>
          <a:xfrm>
            <a:off x="388950" y="3835995"/>
            <a:ext cx="3025292"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Mid shot</a:t>
            </a:r>
          </a:p>
        </p:txBody>
      </p:sp>
      <p:sp>
        <p:nvSpPr>
          <p:cNvPr id="5" name="TextBox 4">
            <a:extLst>
              <a:ext uri="{FF2B5EF4-FFF2-40B4-BE49-F238E27FC236}">
                <a16:creationId xmlns:a16="http://schemas.microsoft.com/office/drawing/2014/main" id="{752913E5-C1E5-1C1D-7838-92753428D26D}"/>
              </a:ext>
            </a:extLst>
          </p:cNvPr>
          <p:cNvSpPr txBox="1"/>
          <p:nvPr/>
        </p:nvSpPr>
        <p:spPr>
          <a:xfrm>
            <a:off x="383990" y="5158088"/>
            <a:ext cx="3065792" cy="461665"/>
          </a:xfrm>
          <a:prstGeom prst="rect">
            <a:avLst/>
          </a:prstGeom>
          <a:solidFill>
            <a:srgbClr val="FBF4EA"/>
          </a:solidFill>
          <a:ln>
            <a:solidFill>
              <a:srgbClr val="E56082"/>
            </a:solidFill>
          </a:ln>
        </p:spPr>
        <p:txBody>
          <a:bodyPr wrap="square">
            <a:spAutoFit/>
          </a:bodyPr>
          <a:lstStyle/>
          <a:p>
            <a:r>
              <a:rPr lang="en-GB" sz="2400" dirty="0">
                <a:latin typeface="Calibri Light" panose="020F0302020204030204" pitchFamily="34" charset="0"/>
                <a:cs typeface="Calibri Light" panose="020F0302020204030204" pitchFamily="34" charset="0"/>
              </a:rPr>
              <a:t>Close-up</a:t>
            </a:r>
          </a:p>
        </p:txBody>
      </p:sp>
    </p:spTree>
    <p:extLst>
      <p:ext uri="{BB962C8B-B14F-4D97-AF65-F5344CB8AC3E}">
        <p14:creationId xmlns:p14="http://schemas.microsoft.com/office/powerpoint/2010/main" val="243175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167C9-7087-BA4B-EB22-7B41D12DF1B8}"/>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7E7420D-09E0-66BF-642F-D1662D316E36}"/>
              </a:ext>
            </a:extLst>
          </p:cNvPr>
          <p:cNvSpPr>
            <a:spLocks noGrp="1"/>
          </p:cNvSpPr>
          <p:nvPr>
            <p:ph type="title"/>
          </p:nvPr>
        </p:nvSpPr>
        <p:spPr/>
        <p:txBody>
          <a:bodyPr/>
          <a:lstStyle/>
          <a:p>
            <a:r>
              <a:rPr lang="en-GB" dirty="0"/>
              <a:t>Through the lens</a:t>
            </a:r>
          </a:p>
        </p:txBody>
      </p:sp>
      <p:pic>
        <p:nvPicPr>
          <p:cNvPr id="7" name="Picture 6" descr="A group of people walking down a street&#10;&#10;AI-generated content may be incorrect.">
            <a:extLst>
              <a:ext uri="{FF2B5EF4-FFF2-40B4-BE49-F238E27FC236}">
                <a16:creationId xmlns:a16="http://schemas.microsoft.com/office/drawing/2014/main" id="{8BB55414-7DAC-5FBC-F983-F2988708208A}"/>
              </a:ext>
            </a:extLst>
          </p:cNvPr>
          <p:cNvPicPr>
            <a:picLocks noChangeAspect="1"/>
          </p:cNvPicPr>
          <p:nvPr/>
        </p:nvPicPr>
        <p:blipFill>
          <a:blip r:embed="rId3"/>
          <a:stretch>
            <a:fillRect/>
          </a:stretch>
        </p:blipFill>
        <p:spPr>
          <a:xfrm>
            <a:off x="7744472" y="3857890"/>
            <a:ext cx="2569633" cy="24588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a:extLst>
              <a:ext uri="{FF2B5EF4-FFF2-40B4-BE49-F238E27FC236}">
                <a16:creationId xmlns:a16="http://schemas.microsoft.com/office/drawing/2014/main" id="{13D37E66-D7E7-1991-EF15-A48943231731}"/>
              </a:ext>
            </a:extLst>
          </p:cNvPr>
          <p:cNvSpPr txBox="1"/>
          <p:nvPr/>
        </p:nvSpPr>
        <p:spPr>
          <a:xfrm>
            <a:off x="349776" y="1804790"/>
            <a:ext cx="5930547" cy="1754326"/>
          </a:xfrm>
          <a:prstGeom prst="rect">
            <a:avLst/>
          </a:prstGeom>
          <a:solidFill>
            <a:srgbClr val="FBF4EA"/>
          </a:solidFill>
          <a:ln>
            <a:solidFill>
              <a:srgbClr val="E56082"/>
            </a:solidFill>
          </a:ln>
        </p:spPr>
        <p:txBody>
          <a:bodyPr wrap="square">
            <a:spAutoFit/>
          </a:bodyPr>
          <a:lstStyle/>
          <a:p>
            <a:r>
              <a:rPr lang="en-GB" b="1" dirty="0">
                <a:latin typeface="Calibri Light" panose="020F0302020204030204" pitchFamily="34" charset="0"/>
                <a:cs typeface="Calibri Light" panose="020F0302020204030204" pitchFamily="34" charset="0"/>
              </a:rPr>
              <a:t>Wide shot (panorama)</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is the overall mood of the place?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can you see from left to right?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colours dominate the scene?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Are there any textures (e.g. cobbles, wood, stone)?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sounds or smells might be present?</a:t>
            </a:r>
          </a:p>
        </p:txBody>
      </p:sp>
      <p:sp>
        <p:nvSpPr>
          <p:cNvPr id="4" name="TextBox 3">
            <a:extLst>
              <a:ext uri="{FF2B5EF4-FFF2-40B4-BE49-F238E27FC236}">
                <a16:creationId xmlns:a16="http://schemas.microsoft.com/office/drawing/2014/main" id="{AEA2BA33-91D3-3BCA-89A2-22576967D7E7}"/>
              </a:ext>
            </a:extLst>
          </p:cNvPr>
          <p:cNvSpPr txBox="1"/>
          <p:nvPr/>
        </p:nvSpPr>
        <p:spPr>
          <a:xfrm>
            <a:off x="6548209" y="1787025"/>
            <a:ext cx="5292363" cy="1754326"/>
          </a:xfrm>
          <a:prstGeom prst="rect">
            <a:avLst/>
          </a:prstGeom>
          <a:solidFill>
            <a:srgbClr val="FBF4EA"/>
          </a:solidFill>
          <a:ln>
            <a:solidFill>
              <a:srgbClr val="E56082"/>
            </a:solidFill>
          </a:ln>
        </p:spPr>
        <p:txBody>
          <a:bodyPr wrap="square">
            <a:spAutoFit/>
          </a:bodyPr>
          <a:lstStyle/>
          <a:p>
            <a:r>
              <a:rPr lang="en-GB" b="1" dirty="0">
                <a:latin typeface="Calibri Light" panose="020F0302020204030204" pitchFamily="34" charset="0"/>
                <a:cs typeface="Calibri Light" panose="020F0302020204030204" pitchFamily="34" charset="0"/>
              </a:rPr>
              <a:t>Mid shot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Which object stands out in the image?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makes it interesting or important?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adjectives describe it best?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Can you use figurative language (simile or metaphor) to describe it?</a:t>
            </a:r>
          </a:p>
        </p:txBody>
      </p:sp>
      <p:sp>
        <p:nvSpPr>
          <p:cNvPr id="5" name="TextBox 4">
            <a:extLst>
              <a:ext uri="{FF2B5EF4-FFF2-40B4-BE49-F238E27FC236}">
                <a16:creationId xmlns:a16="http://schemas.microsoft.com/office/drawing/2014/main" id="{BF4EDF6B-BEC9-AB4E-CAAB-ABF4B281D0F3}"/>
              </a:ext>
            </a:extLst>
          </p:cNvPr>
          <p:cNvSpPr txBox="1"/>
          <p:nvPr/>
        </p:nvSpPr>
        <p:spPr>
          <a:xfrm>
            <a:off x="349778" y="4181882"/>
            <a:ext cx="5930545" cy="2031325"/>
          </a:xfrm>
          <a:prstGeom prst="rect">
            <a:avLst/>
          </a:prstGeom>
          <a:solidFill>
            <a:srgbClr val="FBF4EA"/>
          </a:solidFill>
          <a:ln>
            <a:solidFill>
              <a:srgbClr val="E56082"/>
            </a:solidFill>
          </a:ln>
        </p:spPr>
        <p:txBody>
          <a:bodyPr wrap="square">
            <a:spAutoFit/>
          </a:bodyPr>
          <a:lstStyle/>
          <a:p>
            <a:r>
              <a:rPr lang="en-GB" b="1" dirty="0">
                <a:latin typeface="Calibri Light" panose="020F0302020204030204" pitchFamily="34" charset="0"/>
                <a:cs typeface="Calibri Light" panose="020F0302020204030204" pitchFamily="34" charset="0"/>
              </a:rPr>
              <a:t>Close-up</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Choose a very small or specific part (e.g. a window shutter, a flowerpot, a hand)</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is its texture? Colour? Shape?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How is it lit or positioned?</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Can you describe it in a way that links to your chosen tone?</a:t>
            </a:r>
          </a:p>
          <a:p>
            <a:endParaRPr lang="en-GB" dirty="0">
              <a:latin typeface="Calibri Light" panose="020F0302020204030204" pitchFamily="34" charset="0"/>
              <a:cs typeface="Calibri Light" panose="020F0302020204030204" pitchFamily="34" charset="0"/>
            </a:endParaRPr>
          </a:p>
        </p:txBody>
      </p:sp>
      <p:sp>
        <p:nvSpPr>
          <p:cNvPr id="9" name="TextBox 8">
            <a:extLst>
              <a:ext uri="{FF2B5EF4-FFF2-40B4-BE49-F238E27FC236}">
                <a16:creationId xmlns:a16="http://schemas.microsoft.com/office/drawing/2014/main" id="{2DAD924C-D650-7E21-5125-25CC53E25860}"/>
              </a:ext>
            </a:extLst>
          </p:cNvPr>
          <p:cNvSpPr txBox="1"/>
          <p:nvPr/>
        </p:nvSpPr>
        <p:spPr>
          <a:xfrm>
            <a:off x="3634958" y="1173847"/>
            <a:ext cx="5241756"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3: brainstorm words and phrases (VIVID ME)</a:t>
            </a:r>
          </a:p>
        </p:txBody>
      </p:sp>
    </p:spTree>
    <p:extLst>
      <p:ext uri="{BB962C8B-B14F-4D97-AF65-F5344CB8AC3E}">
        <p14:creationId xmlns:p14="http://schemas.microsoft.com/office/powerpoint/2010/main" val="316263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52B60-3587-B3E4-419D-242A0E0F9D58}"/>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EB10E72-2AF7-D1E3-F67E-FCE166FCFDAE}"/>
              </a:ext>
            </a:extLst>
          </p:cNvPr>
          <p:cNvSpPr>
            <a:spLocks noGrp="1"/>
          </p:cNvSpPr>
          <p:nvPr>
            <p:ph type="title"/>
          </p:nvPr>
        </p:nvSpPr>
        <p:spPr/>
        <p:txBody>
          <a:bodyPr/>
          <a:lstStyle/>
          <a:p>
            <a:r>
              <a:rPr lang="en-GB" dirty="0"/>
              <a:t>Through the lens</a:t>
            </a:r>
          </a:p>
        </p:txBody>
      </p:sp>
      <p:pic>
        <p:nvPicPr>
          <p:cNvPr id="7" name="Picture 6" descr="A group of people walking down a street&#10;&#10;AI-generated content may be incorrect.">
            <a:extLst>
              <a:ext uri="{FF2B5EF4-FFF2-40B4-BE49-F238E27FC236}">
                <a16:creationId xmlns:a16="http://schemas.microsoft.com/office/drawing/2014/main" id="{287FE6DA-44F8-3CFA-9CD7-1102D4F88141}"/>
              </a:ext>
            </a:extLst>
          </p:cNvPr>
          <p:cNvPicPr>
            <a:picLocks noChangeAspect="1"/>
          </p:cNvPicPr>
          <p:nvPr/>
        </p:nvPicPr>
        <p:blipFill>
          <a:blip r:embed="rId3"/>
          <a:stretch>
            <a:fillRect/>
          </a:stretch>
        </p:blipFill>
        <p:spPr>
          <a:xfrm>
            <a:off x="8018436" y="2192718"/>
            <a:ext cx="3323196" cy="31799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a:extLst>
              <a:ext uri="{FF2B5EF4-FFF2-40B4-BE49-F238E27FC236}">
                <a16:creationId xmlns:a16="http://schemas.microsoft.com/office/drawing/2014/main" id="{C34DDA83-7AC8-A8F0-7436-C59E9745063F}"/>
              </a:ext>
            </a:extLst>
          </p:cNvPr>
          <p:cNvSpPr txBox="1"/>
          <p:nvPr/>
        </p:nvSpPr>
        <p:spPr>
          <a:xfrm>
            <a:off x="460612" y="2192718"/>
            <a:ext cx="5930547" cy="1754326"/>
          </a:xfrm>
          <a:prstGeom prst="rect">
            <a:avLst/>
          </a:prstGeom>
          <a:solidFill>
            <a:srgbClr val="FBF4EA"/>
          </a:solidFill>
          <a:ln>
            <a:solidFill>
              <a:srgbClr val="E56082"/>
            </a:solidFill>
          </a:ln>
        </p:spPr>
        <p:txBody>
          <a:bodyPr wrap="square">
            <a:spAutoFit/>
          </a:bodyPr>
          <a:lstStyle/>
          <a:p>
            <a:r>
              <a:rPr lang="en-GB" b="1" dirty="0">
                <a:latin typeface="Calibri Light" panose="020F0302020204030204" pitchFamily="34" charset="0"/>
                <a:cs typeface="Calibri Light" panose="020F0302020204030204" pitchFamily="34" charset="0"/>
              </a:rPr>
              <a:t>Wide shot (panorama)</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is the overall mood of the place?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can you see from left to right?</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colours dominate the scene?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Are there any textures (e.g. cobbles, wood, stone)?</a:t>
            </a:r>
          </a:p>
          <a:p>
            <a:pPr marL="285750" indent="-285750">
              <a:buFont typeface="Wingdings" pitchFamily="2" charset="2"/>
              <a:buChar char="Ø"/>
            </a:pPr>
            <a:r>
              <a:rPr lang="en-GB" dirty="0">
                <a:latin typeface="Calibri Light" panose="020F0302020204030204" pitchFamily="34" charset="0"/>
                <a:cs typeface="Calibri Light" panose="020F0302020204030204" pitchFamily="34" charset="0"/>
              </a:rPr>
              <a:t>What sounds or smells might be present?</a:t>
            </a:r>
          </a:p>
        </p:txBody>
      </p:sp>
      <p:sp>
        <p:nvSpPr>
          <p:cNvPr id="9" name="TextBox 8">
            <a:extLst>
              <a:ext uri="{FF2B5EF4-FFF2-40B4-BE49-F238E27FC236}">
                <a16:creationId xmlns:a16="http://schemas.microsoft.com/office/drawing/2014/main" id="{651D7A7E-F10C-EBE4-9AEB-AB86FCB2362D}"/>
              </a:ext>
            </a:extLst>
          </p:cNvPr>
          <p:cNvSpPr txBox="1"/>
          <p:nvPr/>
        </p:nvSpPr>
        <p:spPr>
          <a:xfrm>
            <a:off x="3634958" y="1173847"/>
            <a:ext cx="4480201"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Step 4: turn your notes into full sentences</a:t>
            </a:r>
          </a:p>
        </p:txBody>
      </p:sp>
      <p:sp>
        <p:nvSpPr>
          <p:cNvPr id="6" name="TextBox 5">
            <a:extLst>
              <a:ext uri="{FF2B5EF4-FFF2-40B4-BE49-F238E27FC236}">
                <a16:creationId xmlns:a16="http://schemas.microsoft.com/office/drawing/2014/main" id="{9C32C79D-E3F5-FEBB-5B64-1F63D89364F6}"/>
              </a:ext>
            </a:extLst>
          </p:cNvPr>
          <p:cNvSpPr txBox="1"/>
          <p:nvPr/>
        </p:nvSpPr>
        <p:spPr>
          <a:xfrm>
            <a:off x="460612" y="4564895"/>
            <a:ext cx="5930547" cy="2031325"/>
          </a:xfrm>
          <a:prstGeom prst="rect">
            <a:avLst/>
          </a:prstGeom>
          <a:noFill/>
          <a:ln>
            <a:solidFill>
              <a:srgbClr val="0097B2"/>
            </a:solidFill>
          </a:ln>
        </p:spPr>
        <p:txBody>
          <a:bodyPr wrap="square">
            <a:spAutoFit/>
          </a:bodyPr>
          <a:lstStyle/>
          <a:p>
            <a:pPr>
              <a:buFont typeface="Wingdings" pitchFamily="2" charset="2"/>
              <a:buChar char="Ø"/>
            </a:pPr>
            <a:r>
              <a:rPr lang="en-US" sz="1800" dirty="0">
                <a:latin typeface="Calibri Light" panose="020F0302020204030204" pitchFamily="34" charset="0"/>
                <a:cs typeface="Calibri Light" panose="020F0302020204030204" pitchFamily="34" charset="0"/>
              </a:rPr>
              <a:t>Use a variety of ambitious vocabulary</a:t>
            </a:r>
          </a:p>
          <a:p>
            <a:pPr>
              <a:buFont typeface="Wingdings" pitchFamily="2" charset="2"/>
              <a:buChar char="Ø"/>
            </a:pPr>
            <a:r>
              <a:rPr lang="en-US" dirty="0">
                <a:latin typeface="Calibri Light" panose="020F0302020204030204" pitchFamily="34" charset="0"/>
                <a:cs typeface="Calibri Light" panose="020F0302020204030204" pitchFamily="34" charset="0"/>
              </a:rPr>
              <a:t>Use arrange of sophisticated punctuation </a:t>
            </a:r>
          </a:p>
          <a:p>
            <a:pPr>
              <a:buFont typeface="Wingdings" pitchFamily="2" charset="2"/>
              <a:buChar char="Ø"/>
            </a:pPr>
            <a:r>
              <a:rPr lang="en-US" dirty="0">
                <a:latin typeface="Calibri Light" panose="020F0302020204030204" pitchFamily="34" charset="0"/>
                <a:cs typeface="Calibri Light" panose="020F0302020204030204" pitchFamily="34" charset="0"/>
              </a:rPr>
              <a:t>Use structural techniques and transitions</a:t>
            </a:r>
          </a:p>
          <a:p>
            <a:pPr>
              <a:buFont typeface="Wingdings" pitchFamily="2" charset="2"/>
              <a:buChar char="Ø"/>
            </a:pPr>
            <a:r>
              <a:rPr lang="en-US" sz="1800" dirty="0">
                <a:latin typeface="Calibri Light" panose="020F0302020204030204" pitchFamily="34" charset="0"/>
                <a:cs typeface="Calibri Light" panose="020F0302020204030204" pitchFamily="34" charset="0"/>
              </a:rPr>
              <a:t>Use varied sentence lengths and structures</a:t>
            </a:r>
          </a:p>
          <a:p>
            <a:pPr>
              <a:buFont typeface="Wingdings" pitchFamily="2" charset="2"/>
              <a:buChar char="Ø"/>
            </a:pPr>
            <a:r>
              <a:rPr lang="en-US" sz="1800" dirty="0">
                <a:latin typeface="Calibri Light" panose="020F0302020204030204" pitchFamily="34" charset="0"/>
                <a:cs typeface="Calibri Light" panose="020F0302020204030204" pitchFamily="34" charset="0"/>
              </a:rPr>
              <a:t>Try to use at least 4 elements of VIVID ME</a:t>
            </a:r>
          </a:p>
          <a:p>
            <a:pPr>
              <a:buFont typeface="Wingdings" pitchFamily="2" charset="2"/>
              <a:buChar char="Ø"/>
            </a:pPr>
            <a:r>
              <a:rPr lang="en-US" sz="1800" dirty="0">
                <a:latin typeface="Calibri Light" panose="020F0302020204030204" pitchFamily="34" charset="0"/>
                <a:cs typeface="Calibri Light" panose="020F0302020204030204" pitchFamily="34" charset="0"/>
              </a:rPr>
              <a:t>Make sure all your choices match your tone</a:t>
            </a:r>
          </a:p>
          <a:p>
            <a:pPr>
              <a:buFont typeface="Wingdings" pitchFamily="2" charset="2"/>
              <a:buChar char="Ø"/>
            </a:pPr>
            <a:r>
              <a:rPr lang="en-US" sz="1800" dirty="0">
                <a:latin typeface="Calibri Light" panose="020F0302020204030204" pitchFamily="34" charset="0"/>
                <a:cs typeface="Calibri Light" panose="020F0302020204030204" pitchFamily="34" charset="0"/>
              </a:rPr>
              <a:t>Aim to make the reader feel like they are there</a:t>
            </a:r>
            <a:endParaRPr lang="en-GB" sz="1800" dirty="0">
              <a:latin typeface="Calibri Light" panose="020F0302020204030204" pitchFamily="34" charset="0"/>
              <a:cs typeface="Calibri Light" panose="020F0302020204030204" pitchFamily="34" charset="0"/>
            </a:endParaRPr>
          </a:p>
        </p:txBody>
      </p:sp>
      <p:pic>
        <p:nvPicPr>
          <p:cNvPr id="10" name="Picture 9">
            <a:extLst>
              <a:ext uri="{FF2B5EF4-FFF2-40B4-BE49-F238E27FC236}">
                <a16:creationId xmlns:a16="http://schemas.microsoft.com/office/drawing/2014/main" id="{F2B23FEB-F5D2-6AF5-F66B-E9AF63FD6135}"/>
              </a:ext>
            </a:extLst>
          </p:cNvPr>
          <p:cNvPicPr>
            <a:picLocks noChangeAspect="1"/>
          </p:cNvPicPr>
          <p:nvPr/>
        </p:nvPicPr>
        <p:blipFill>
          <a:blip r:embed="rId4"/>
          <a:stretch>
            <a:fillRect/>
          </a:stretch>
        </p:blipFill>
        <p:spPr>
          <a:xfrm>
            <a:off x="460612" y="4328723"/>
            <a:ext cx="2594265" cy="236172"/>
          </a:xfrm>
          <a:prstGeom prst="rect">
            <a:avLst/>
          </a:prstGeom>
        </p:spPr>
      </p:pic>
    </p:spTree>
    <p:extLst>
      <p:ext uri="{BB962C8B-B14F-4D97-AF65-F5344CB8AC3E}">
        <p14:creationId xmlns:p14="http://schemas.microsoft.com/office/powerpoint/2010/main" val="402488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5EDCF-33A3-B954-0A83-0962A209C5CF}"/>
              </a:ext>
            </a:extLst>
          </p:cNvPr>
          <p:cNvSpPr>
            <a:spLocks noGrp="1"/>
          </p:cNvSpPr>
          <p:nvPr>
            <p:ph type="title"/>
          </p:nvPr>
        </p:nvSpPr>
        <p:spPr/>
        <p:txBody>
          <a:bodyPr>
            <a:normAutofit fontScale="90000"/>
          </a:bodyPr>
          <a:lstStyle/>
          <a:p>
            <a:r>
              <a:rPr lang="en-GB" dirty="0"/>
              <a:t>Look at the narrative and descriptive writing overview</a:t>
            </a:r>
          </a:p>
        </p:txBody>
      </p:sp>
      <p:pic>
        <p:nvPicPr>
          <p:cNvPr id="4" name="Picture 3" descr="A close-up of a paper&#10;&#10;AI-generated content may be incorrect.">
            <a:extLst>
              <a:ext uri="{FF2B5EF4-FFF2-40B4-BE49-F238E27FC236}">
                <a16:creationId xmlns:a16="http://schemas.microsoft.com/office/drawing/2014/main" id="{021AB33A-B11A-41A7-E7CF-593BBCA1CE55}"/>
              </a:ext>
            </a:extLst>
          </p:cNvPr>
          <p:cNvPicPr>
            <a:picLocks noChangeAspect="1"/>
          </p:cNvPicPr>
          <p:nvPr/>
        </p:nvPicPr>
        <p:blipFill>
          <a:blip r:embed="rId3"/>
          <a:stretch>
            <a:fillRect/>
          </a:stretch>
        </p:blipFill>
        <p:spPr>
          <a:xfrm rot="20947533">
            <a:off x="4437107" y="2739905"/>
            <a:ext cx="2591434" cy="3704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4175076A-57D2-7DA1-1B6C-AB6F8F3B48FB}"/>
              </a:ext>
            </a:extLst>
          </p:cNvPr>
          <p:cNvPicPr>
            <a:picLocks noChangeAspect="1"/>
          </p:cNvPicPr>
          <p:nvPr/>
        </p:nvPicPr>
        <p:blipFill>
          <a:blip r:embed="rId4"/>
          <a:stretch>
            <a:fillRect/>
          </a:stretch>
        </p:blipFill>
        <p:spPr>
          <a:xfrm rot="20889095">
            <a:off x="1477015" y="2670782"/>
            <a:ext cx="2709045" cy="38763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81359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BC5FB-30EB-887B-AE3C-59946DEF104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0F02F3-1F07-FAB8-F38B-BC451EAA68DE}"/>
              </a:ext>
            </a:extLst>
          </p:cNvPr>
          <p:cNvSpPr>
            <a:spLocks noGrp="1"/>
          </p:cNvSpPr>
          <p:nvPr>
            <p:ph idx="1"/>
          </p:nvPr>
        </p:nvSpPr>
        <p:spPr>
          <a:xfrm>
            <a:off x="838200" y="2099222"/>
            <a:ext cx="10515600" cy="917016"/>
          </a:xfrm>
        </p:spPr>
        <p:txBody>
          <a:bodyPr>
            <a:normAutofit/>
          </a:bodyPr>
          <a:lstStyle/>
          <a:p>
            <a:pPr marL="0" indent="0">
              <a:buNone/>
            </a:pPr>
            <a:r>
              <a:rPr lang="en-GB" sz="2000" dirty="0"/>
              <a:t>Step 4: turn your notes into full sentences</a:t>
            </a:r>
          </a:p>
          <a:p>
            <a:pPr marL="0" indent="0">
              <a:buNone/>
            </a:pPr>
            <a:r>
              <a:rPr lang="en-GB" sz="2000" dirty="0"/>
              <a:t>Using your group notes, write out the sentences for your mid shot and close up.</a:t>
            </a:r>
          </a:p>
        </p:txBody>
      </p:sp>
      <p:sp>
        <p:nvSpPr>
          <p:cNvPr id="3" name="Text Placeholder 2">
            <a:extLst>
              <a:ext uri="{FF2B5EF4-FFF2-40B4-BE49-F238E27FC236}">
                <a16:creationId xmlns:a16="http://schemas.microsoft.com/office/drawing/2014/main" id="{3AD57692-F963-E642-2018-F56F4A6C1A79}"/>
              </a:ext>
            </a:extLst>
          </p:cNvPr>
          <p:cNvSpPr>
            <a:spLocks noGrp="1"/>
          </p:cNvSpPr>
          <p:nvPr>
            <p:ph type="body" sz="quarter" idx="13"/>
          </p:nvPr>
        </p:nvSpPr>
        <p:spPr/>
        <p:txBody>
          <a:bodyPr>
            <a:normAutofit lnSpcReduction="10000"/>
          </a:bodyPr>
          <a:lstStyle/>
          <a:p>
            <a:r>
              <a:rPr lang="en-GB" dirty="0"/>
              <a:t>15 minutes</a:t>
            </a:r>
          </a:p>
        </p:txBody>
      </p:sp>
      <p:sp>
        <p:nvSpPr>
          <p:cNvPr id="11" name="Content Placeholder 1">
            <a:extLst>
              <a:ext uri="{FF2B5EF4-FFF2-40B4-BE49-F238E27FC236}">
                <a16:creationId xmlns:a16="http://schemas.microsoft.com/office/drawing/2014/main" id="{269D3663-AA00-402D-6956-5E1519A856C1}"/>
              </a:ext>
            </a:extLst>
          </p:cNvPr>
          <p:cNvSpPr txBox="1">
            <a:spLocks/>
          </p:cNvSpPr>
          <p:nvPr/>
        </p:nvSpPr>
        <p:spPr>
          <a:xfrm>
            <a:off x="838200" y="3429000"/>
            <a:ext cx="5368636" cy="3109912"/>
          </a:xfrm>
          <a:prstGeom prst="rect">
            <a:avLst/>
          </a:prstGeom>
          <a:ln>
            <a:solidFill>
              <a:srgbClr val="0097B2"/>
            </a:solidFill>
          </a:ln>
        </p:spPr>
        <p:txBody>
          <a:bodyPr vert="horz" lIns="91440" tIns="45720" rIns="91440" bIns="45720" rtlCol="0">
            <a:no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800" b="0" i="0" kern="1200">
                <a:solidFill>
                  <a:schemeClr val="tx1"/>
                </a:solidFill>
                <a:latin typeface="Calibri Light" panose="020F0302020204030204" pitchFamily="34" charset="0"/>
                <a:ea typeface="+mn-ea"/>
                <a:cs typeface="Calibri Light" panose="020F0302020204030204" pitchFamily="34" charset="0"/>
              </a:defRPr>
            </a:lvl1pPr>
            <a:lvl2pPr marL="685800" indent="-228600" algn="l" defTabSz="914400" rtl="0" eaLnBrk="1" latinLnBrk="0" hangingPunct="1">
              <a:lnSpc>
                <a:spcPct val="114000"/>
              </a:lnSpc>
              <a:spcBef>
                <a:spcPts val="500"/>
              </a:spcBef>
              <a:buFont typeface="Arial" panose="020B0604020202020204" pitchFamily="34" charset="0"/>
              <a:buChar char="•"/>
              <a:defRPr sz="2400" b="0" i="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defTabSz="914400" rtl="0" eaLnBrk="1" latinLnBrk="0" hangingPunct="1">
              <a:lnSpc>
                <a:spcPct val="114000"/>
              </a:lnSpc>
              <a:spcBef>
                <a:spcPts val="500"/>
              </a:spcBef>
              <a:buFont typeface="Arial" panose="020B0604020202020204" pitchFamily="34" charset="0"/>
              <a:buChar char="•"/>
              <a:defRPr sz="2000" b="0" i="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defTabSz="914400" rtl="0" eaLnBrk="1" latinLnBrk="0" hangingPunct="1">
              <a:lnSpc>
                <a:spcPct val="114000"/>
              </a:lnSpc>
              <a:spcBef>
                <a:spcPts val="500"/>
              </a:spcBef>
              <a:buFont typeface="Arial" panose="020B0604020202020204" pitchFamily="34" charset="0"/>
              <a:buChar char="•"/>
              <a:defRPr sz="1800" b="0" i="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defTabSz="914400" rtl="0" eaLnBrk="1" latinLnBrk="0" hangingPunct="1">
              <a:lnSpc>
                <a:spcPct val="114000"/>
              </a:lnSpc>
              <a:spcBef>
                <a:spcPts val="500"/>
              </a:spcBef>
              <a:buFont typeface="Arial" panose="020B0604020202020204" pitchFamily="34" charset="0"/>
              <a:buChar char="•"/>
              <a:defRPr sz="1800" b="0" i="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Ø"/>
            </a:pPr>
            <a:r>
              <a:rPr lang="en-US" sz="1800" dirty="0"/>
              <a:t>Use a variety of ambitious vocabulary</a:t>
            </a:r>
          </a:p>
          <a:p>
            <a:pPr>
              <a:buFont typeface="Wingdings" pitchFamily="2" charset="2"/>
              <a:buChar char="Ø"/>
            </a:pPr>
            <a:r>
              <a:rPr lang="en-US" sz="1800" dirty="0"/>
              <a:t>Use arrange of sophisticated punctuation </a:t>
            </a:r>
          </a:p>
          <a:p>
            <a:pPr>
              <a:buFont typeface="Wingdings" pitchFamily="2" charset="2"/>
              <a:buChar char="Ø"/>
            </a:pPr>
            <a:r>
              <a:rPr lang="en-US" sz="1800" dirty="0"/>
              <a:t>Use structural techniques and transitions</a:t>
            </a:r>
          </a:p>
          <a:p>
            <a:pPr>
              <a:buFont typeface="Wingdings" pitchFamily="2" charset="2"/>
              <a:buChar char="Ø"/>
            </a:pPr>
            <a:r>
              <a:rPr lang="en-US" sz="1800" dirty="0"/>
              <a:t>Use varied sentence lengths and structures</a:t>
            </a:r>
          </a:p>
          <a:p>
            <a:pPr>
              <a:buFont typeface="Wingdings" pitchFamily="2" charset="2"/>
              <a:buChar char="Ø"/>
            </a:pPr>
            <a:r>
              <a:rPr lang="en-US" sz="1800" dirty="0"/>
              <a:t>Try to use at least 4 elements of VIVID ME</a:t>
            </a:r>
          </a:p>
          <a:p>
            <a:pPr>
              <a:buFont typeface="Wingdings" pitchFamily="2" charset="2"/>
              <a:buChar char="Ø"/>
            </a:pPr>
            <a:r>
              <a:rPr lang="en-US" sz="1800" dirty="0"/>
              <a:t>Make sure all your choices match your tone</a:t>
            </a:r>
          </a:p>
          <a:p>
            <a:pPr>
              <a:buFont typeface="Wingdings" pitchFamily="2" charset="2"/>
              <a:buChar char="Ø"/>
            </a:pPr>
            <a:r>
              <a:rPr lang="en-US" sz="1800" dirty="0"/>
              <a:t>Aim to make the reader feel like they are there</a:t>
            </a:r>
            <a:endParaRPr lang="en-GB" sz="1800" dirty="0"/>
          </a:p>
        </p:txBody>
      </p:sp>
      <p:pic>
        <p:nvPicPr>
          <p:cNvPr id="12" name="Picture 11">
            <a:extLst>
              <a:ext uri="{FF2B5EF4-FFF2-40B4-BE49-F238E27FC236}">
                <a16:creationId xmlns:a16="http://schemas.microsoft.com/office/drawing/2014/main" id="{96A91830-E403-E893-4CEB-1B877EAD5C3C}"/>
              </a:ext>
            </a:extLst>
          </p:cNvPr>
          <p:cNvPicPr>
            <a:picLocks noChangeAspect="1"/>
          </p:cNvPicPr>
          <p:nvPr/>
        </p:nvPicPr>
        <p:blipFill>
          <a:blip r:embed="rId3"/>
          <a:stretch>
            <a:fillRect/>
          </a:stretch>
        </p:blipFill>
        <p:spPr>
          <a:xfrm>
            <a:off x="2061768" y="3104533"/>
            <a:ext cx="2594265" cy="236172"/>
          </a:xfrm>
          <a:prstGeom prst="rect">
            <a:avLst/>
          </a:prstGeom>
        </p:spPr>
      </p:pic>
      <p:pic>
        <p:nvPicPr>
          <p:cNvPr id="4" name="Picture 3" descr="A group of people walking down a street&#10;&#10;AI-generated content may be incorrect.">
            <a:extLst>
              <a:ext uri="{FF2B5EF4-FFF2-40B4-BE49-F238E27FC236}">
                <a16:creationId xmlns:a16="http://schemas.microsoft.com/office/drawing/2014/main" id="{227A06F6-C345-3623-4CB4-F8897086F887}"/>
              </a:ext>
            </a:extLst>
          </p:cNvPr>
          <p:cNvPicPr>
            <a:picLocks noChangeAspect="1"/>
          </p:cNvPicPr>
          <p:nvPr/>
        </p:nvPicPr>
        <p:blipFill>
          <a:blip r:embed="rId4"/>
          <a:stretch>
            <a:fillRect/>
          </a:stretch>
        </p:blipFill>
        <p:spPr>
          <a:xfrm>
            <a:off x="7636320" y="3222619"/>
            <a:ext cx="3323196" cy="31799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a:extLst>
              <a:ext uri="{FF2B5EF4-FFF2-40B4-BE49-F238E27FC236}">
                <a16:creationId xmlns:a16="http://schemas.microsoft.com/office/drawing/2014/main" id="{7785F433-9109-CC94-C917-D9E4ACE31982}"/>
              </a:ext>
            </a:extLst>
          </p:cNvPr>
          <p:cNvPicPr>
            <a:picLocks noChangeAspect="1"/>
          </p:cNvPicPr>
          <p:nvPr/>
        </p:nvPicPr>
        <p:blipFill>
          <a:blip r:embed="rId5">
            <a:duotone>
              <a:schemeClr val="accent4">
                <a:shade val="45000"/>
                <a:satMod val="135000"/>
              </a:schemeClr>
              <a:prstClr val="white"/>
            </a:duotone>
          </a:blip>
          <a:stretch>
            <a:fillRect/>
          </a:stretch>
        </p:blipFill>
        <p:spPr>
          <a:xfrm>
            <a:off x="4278800" y="1470486"/>
            <a:ext cx="3357520" cy="675662"/>
          </a:xfrm>
          <a:prstGeom prst="rect">
            <a:avLst/>
          </a:prstGeom>
        </p:spPr>
      </p:pic>
      <p:pic>
        <p:nvPicPr>
          <p:cNvPr id="6" name="Picture 5">
            <a:extLst>
              <a:ext uri="{FF2B5EF4-FFF2-40B4-BE49-F238E27FC236}">
                <a16:creationId xmlns:a16="http://schemas.microsoft.com/office/drawing/2014/main" id="{B6919294-F309-5ADB-103D-AA606C02562E}"/>
              </a:ext>
            </a:extLst>
          </p:cNvPr>
          <p:cNvPicPr>
            <a:picLocks noChangeAspect="1"/>
          </p:cNvPicPr>
          <p:nvPr/>
        </p:nvPicPr>
        <p:blipFill>
          <a:blip r:embed="rId6"/>
          <a:stretch>
            <a:fillRect/>
          </a:stretch>
        </p:blipFill>
        <p:spPr>
          <a:xfrm>
            <a:off x="1624239" y="937080"/>
            <a:ext cx="317500" cy="412750"/>
          </a:xfrm>
          <a:prstGeom prst="rect">
            <a:avLst/>
          </a:prstGeom>
        </p:spPr>
      </p:pic>
      <p:grpSp>
        <p:nvGrpSpPr>
          <p:cNvPr id="7" name="Group 6">
            <a:extLst>
              <a:ext uri="{FF2B5EF4-FFF2-40B4-BE49-F238E27FC236}">
                <a16:creationId xmlns:a16="http://schemas.microsoft.com/office/drawing/2014/main" id="{E7EAF965-E3AD-DCE3-17F8-B901916C41F9}"/>
              </a:ext>
            </a:extLst>
          </p:cNvPr>
          <p:cNvGrpSpPr/>
          <p:nvPr/>
        </p:nvGrpSpPr>
        <p:grpSpPr>
          <a:xfrm>
            <a:off x="10597933" y="128588"/>
            <a:ext cx="1594067" cy="1341898"/>
            <a:chOff x="7375242" y="1521470"/>
            <a:chExt cx="1594067" cy="1341898"/>
          </a:xfrm>
        </p:grpSpPr>
        <p:pic>
          <p:nvPicPr>
            <p:cNvPr id="8" name="Picture 7" descr="A sign with a pole&#10;&#10;Description automatically generated">
              <a:extLst>
                <a:ext uri="{FF2B5EF4-FFF2-40B4-BE49-F238E27FC236}">
                  <a16:creationId xmlns:a16="http://schemas.microsoft.com/office/drawing/2014/main" id="{AD25A6C0-44FA-CFFB-A2B2-081196D8F001}"/>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6040" b="89933" l="9887" r="89972">
                          <a14:foregroundMark x1="41667" y1="6040" x2="41667" y2="6040"/>
                          <a14:foregroundMark x1="80650" y1="36913" x2="80650" y2="36913"/>
                          <a14:foregroundMark x1="51412" y1="89430" x2="51412" y2="89430"/>
                        </a14:backgroundRemoval>
                      </a14:imgEffect>
                    </a14:imgLayer>
                  </a14:imgProps>
                </a:ext>
              </a:extLst>
            </a:blip>
            <a:stretch>
              <a:fillRect/>
            </a:stretch>
          </p:blipFill>
          <p:spPr>
            <a:xfrm>
              <a:off x="7375242" y="1521470"/>
              <a:ext cx="1594067" cy="1341898"/>
            </a:xfrm>
            <a:prstGeom prst="rect">
              <a:avLst/>
            </a:prstGeom>
          </p:spPr>
        </p:pic>
        <p:sp>
          <p:nvSpPr>
            <p:cNvPr id="9" name="TextBox 8">
              <a:extLst>
                <a:ext uri="{FF2B5EF4-FFF2-40B4-BE49-F238E27FC236}">
                  <a16:creationId xmlns:a16="http://schemas.microsoft.com/office/drawing/2014/main" id="{D210AE27-A076-0539-F347-D4F21E0D2F96}"/>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13 in the booklet</a:t>
              </a:r>
            </a:p>
          </p:txBody>
        </p:sp>
      </p:grpSp>
    </p:spTree>
    <p:extLst>
      <p:ext uri="{BB962C8B-B14F-4D97-AF65-F5344CB8AC3E}">
        <p14:creationId xmlns:p14="http://schemas.microsoft.com/office/powerpoint/2010/main" val="2101561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4E5CD6-EE4F-F855-A6FD-8C0E64865044}"/>
              </a:ext>
            </a:extLst>
          </p:cNvPr>
          <p:cNvSpPr>
            <a:spLocks noGrp="1"/>
          </p:cNvSpPr>
          <p:nvPr>
            <p:ph idx="1"/>
          </p:nvPr>
        </p:nvSpPr>
        <p:spPr/>
        <p:txBody>
          <a:bodyPr>
            <a:normAutofit/>
          </a:bodyPr>
          <a:lstStyle/>
          <a:p>
            <a:pPr marL="0" indent="0">
              <a:buNone/>
            </a:pPr>
            <a:r>
              <a:rPr lang="en-GB" sz="2400" dirty="0">
                <a:solidFill>
                  <a:srgbClr val="000000"/>
                </a:solidFill>
              </a:rPr>
              <a:t>Peer assess a partner’s answer.</a:t>
            </a:r>
          </a:p>
          <a:p>
            <a:r>
              <a:rPr lang="en-GB" sz="2400" dirty="0"/>
              <a:t>Highlight one sentence where they have ‘zoomed in’ effectively.</a:t>
            </a:r>
          </a:p>
          <a:p>
            <a:r>
              <a:rPr lang="en-GB" sz="2400" dirty="0"/>
              <a:t>Identify one VIVID ME technique they have used well.</a:t>
            </a:r>
          </a:p>
          <a:p>
            <a:endParaRPr lang="en-GB" sz="2400" dirty="0"/>
          </a:p>
        </p:txBody>
      </p:sp>
      <p:sp>
        <p:nvSpPr>
          <p:cNvPr id="3" name="Text Placeholder 2">
            <a:extLst>
              <a:ext uri="{FF2B5EF4-FFF2-40B4-BE49-F238E27FC236}">
                <a16:creationId xmlns:a16="http://schemas.microsoft.com/office/drawing/2014/main" id="{85DF4921-DB89-E022-8803-42DAC852F387}"/>
              </a:ext>
            </a:extLst>
          </p:cNvPr>
          <p:cNvSpPr>
            <a:spLocks noGrp="1"/>
          </p:cNvSpPr>
          <p:nvPr>
            <p:ph type="body" sz="quarter" idx="13"/>
          </p:nvPr>
        </p:nvSpPr>
        <p:spPr/>
        <p:txBody>
          <a:bodyPr>
            <a:normAutofit fontScale="92500" lnSpcReduction="20000"/>
          </a:bodyPr>
          <a:lstStyle/>
          <a:p>
            <a:r>
              <a:rPr lang="en-GB" dirty="0"/>
              <a:t>3 minutes</a:t>
            </a:r>
          </a:p>
        </p:txBody>
      </p:sp>
    </p:spTree>
    <p:extLst>
      <p:ext uri="{BB962C8B-B14F-4D97-AF65-F5344CB8AC3E}">
        <p14:creationId xmlns:p14="http://schemas.microsoft.com/office/powerpoint/2010/main" val="1039751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413156-1B38-984C-8E02-8411F8F76977}"/>
              </a:ext>
            </a:extLst>
          </p:cNvPr>
          <p:cNvSpPr>
            <a:spLocks noGrp="1"/>
          </p:cNvSpPr>
          <p:nvPr>
            <p:ph idx="1"/>
          </p:nvPr>
        </p:nvSpPr>
        <p:spPr>
          <a:xfrm>
            <a:off x="1338580" y="1853248"/>
            <a:ext cx="9514840" cy="2895734"/>
          </a:xfrm>
        </p:spPr>
        <p:txBody>
          <a:bodyPr/>
          <a:lstStyle/>
          <a:p>
            <a:pPr marL="0" indent="0">
              <a:buNone/>
            </a:pPr>
            <a:r>
              <a:rPr lang="en-GB" b="1" dirty="0"/>
              <a:t>Due date:</a:t>
            </a:r>
            <a:endParaRPr lang="en-GB" dirty="0"/>
          </a:p>
          <a:p>
            <a:r>
              <a:rPr lang="en-GB" dirty="0"/>
              <a:t>Find an image (online, magazine, or photo from home). Write a short descriptive paragraph using the camera lens technique: zoom out, zoom in, create atmosphere. Follow the steps we have practised.</a:t>
            </a:r>
          </a:p>
        </p:txBody>
      </p:sp>
    </p:spTree>
    <p:extLst>
      <p:ext uri="{BB962C8B-B14F-4D97-AF65-F5344CB8AC3E}">
        <p14:creationId xmlns:p14="http://schemas.microsoft.com/office/powerpoint/2010/main" val="2241217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0E638F-6AA7-8C44-B763-52CAC149B6F8}"/>
              </a:ext>
            </a:extLst>
          </p:cNvPr>
          <p:cNvPicPr>
            <a:picLocks noChangeAspect="1"/>
          </p:cNvPicPr>
          <p:nvPr/>
        </p:nvPicPr>
        <p:blipFill>
          <a:blip r:embed="rId3"/>
          <a:srcRect b="22733"/>
          <a:stretch>
            <a:fillRect/>
          </a:stretch>
        </p:blipFill>
        <p:spPr>
          <a:xfrm>
            <a:off x="3393805" y="4836595"/>
            <a:ext cx="5404390" cy="1801458"/>
          </a:xfrm>
          <a:prstGeom prst="rect">
            <a:avLst/>
          </a:prstGeom>
        </p:spPr>
      </p:pic>
      <p:sp>
        <p:nvSpPr>
          <p:cNvPr id="5" name="TextBox 4">
            <a:extLst>
              <a:ext uri="{FF2B5EF4-FFF2-40B4-BE49-F238E27FC236}">
                <a16:creationId xmlns:a16="http://schemas.microsoft.com/office/drawing/2014/main" id="{77C0585D-D94B-FC4F-9EDE-44D72DB15AD6}"/>
              </a:ext>
            </a:extLst>
          </p:cNvPr>
          <p:cNvSpPr txBox="1"/>
          <p:nvPr/>
        </p:nvSpPr>
        <p:spPr>
          <a:xfrm>
            <a:off x="2207111" y="1120676"/>
            <a:ext cx="7777777"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latin typeface="Calibri Light" panose="020F0302020204030204" pitchFamily="34" charset="0"/>
                <a:cs typeface="Calibri Light" panose="020F0302020204030204" pitchFamily="34" charset="0"/>
              </a:rPr>
              <a:t>Thank you for visiting Ms Duckworth’s Classroom! I hope you enjoy the resource. </a:t>
            </a:r>
          </a:p>
          <a:p>
            <a:r>
              <a:rPr lang="en-US" sz="2400" dirty="0">
                <a:latin typeface="Calibri Light" panose="020F0302020204030204" pitchFamily="34" charset="0"/>
                <a:cs typeface="Calibri Light" panose="020F0302020204030204" pitchFamily="34" charset="0"/>
              </a:rPr>
              <a:t>The full Language Paper 2 scheme of work can be found </a:t>
            </a:r>
            <a:r>
              <a:rPr lang="en-US" sz="2400" dirty="0">
                <a:latin typeface="Calibri Light" panose="020F0302020204030204" pitchFamily="34" charset="0"/>
                <a:cs typeface="Calibri Light" panose="020F0302020204030204" pitchFamily="34" charset="0"/>
                <a:hlinkClick r:id="rId4"/>
              </a:rPr>
              <a:t>here</a:t>
            </a:r>
            <a:r>
              <a:rPr lang="en-US" sz="2400" dirty="0">
                <a:latin typeface="Calibri Light" panose="020F0302020204030204" pitchFamily="34" charset="0"/>
                <a:cs typeface="Calibri Light" panose="020F0302020204030204" pitchFamily="34" charset="0"/>
              </a:rPr>
              <a:t>.</a:t>
            </a:r>
          </a:p>
          <a:p>
            <a:endParaRPr lang="en-US" sz="2400" dirty="0">
              <a:latin typeface="Calibri Light" panose="020F0302020204030204" pitchFamily="34" charset="0"/>
              <a:cs typeface="Calibri Light" panose="020F0302020204030204" pitchFamily="34" charset="0"/>
            </a:endParaRPr>
          </a:p>
          <a:p>
            <a:r>
              <a:rPr lang="en-US" sz="2400" dirty="0">
                <a:latin typeface="Calibri Light" panose="020F0302020204030204" pitchFamily="34" charset="0"/>
                <a:cs typeface="Calibri Light" panose="020F0302020204030204" pitchFamily="34" charset="0"/>
              </a:rPr>
              <a:t>If you want to purchase the individual schemes of work, they can be found here.</a:t>
            </a:r>
          </a:p>
          <a:p>
            <a:pPr marL="342900" indent="-342900">
              <a:buFont typeface="Arial" panose="020B0604020202020204" pitchFamily="34" charset="0"/>
              <a:buChar char="•"/>
            </a:pPr>
            <a:r>
              <a:rPr lang="en-US" sz="2400" dirty="0">
                <a:latin typeface="Calibri Light" panose="020F0302020204030204" pitchFamily="34" charset="0"/>
                <a:cs typeface="Calibri Light" panose="020F0302020204030204" pitchFamily="34" charset="0"/>
                <a:hlinkClick r:id="rId5"/>
              </a:rPr>
              <a:t>Composition</a:t>
            </a:r>
            <a:endParaRPr lang="en-US" sz="2400" dirty="0">
              <a:latin typeface="Calibri Light" panose="020F0302020204030204" pitchFamily="34" charset="0"/>
              <a:cs typeface="Calibri Light" panose="020F0302020204030204" pitchFamily="34" charset="0"/>
            </a:endParaRPr>
          </a:p>
          <a:p>
            <a:pPr marL="342900" indent="-342900">
              <a:buFont typeface="Arial" panose="020B0604020202020204" pitchFamily="34" charset="0"/>
              <a:buChar char="•"/>
            </a:pPr>
            <a:r>
              <a:rPr lang="en-US" sz="2400" dirty="0">
                <a:latin typeface="Calibri Light" panose="020F0302020204030204" pitchFamily="34" charset="0"/>
                <a:cs typeface="Calibri Light" panose="020F0302020204030204" pitchFamily="34" charset="0"/>
                <a:hlinkClick r:id="rId6"/>
              </a:rPr>
              <a:t>Directed Writing</a:t>
            </a:r>
            <a:endParaRPr lang="en-US" sz="2400" dirty="0">
              <a:latin typeface="Calibri Light" panose="020F0302020204030204" pitchFamily="34" charset="0"/>
              <a:cs typeface="Calibri Light" panose="020F0302020204030204" pitchFamily="34" charset="0"/>
            </a:endParaRPr>
          </a:p>
          <a:p>
            <a:endParaRPr lang="en-US" sz="2400" dirty="0">
              <a:latin typeface="Calibri Light" panose="020F0302020204030204" pitchFamily="34" charset="0"/>
              <a:cs typeface="Calibri Light" panose="020F0302020204030204" pitchFamily="34" charset="0"/>
            </a:endParaRPr>
          </a:p>
          <a:p>
            <a:pPr algn="ctr"/>
            <a:r>
              <a:rPr lang="en-US" sz="2400" dirty="0">
                <a:latin typeface="Calibri Light" panose="020F0302020204030204" pitchFamily="34" charset="0"/>
                <a:cs typeface="Calibri Light" panose="020F0302020204030204" pitchFamily="34" charset="0"/>
              </a:rPr>
              <a:t>You can also follow me on </a:t>
            </a:r>
            <a:r>
              <a:rPr lang="en-US" sz="2400" dirty="0">
                <a:latin typeface="Calibri Light" panose="020F0302020204030204" pitchFamily="34" charset="0"/>
                <a:cs typeface="Calibri Light" panose="020F0302020204030204" pitchFamily="34" charset="0"/>
                <a:hlinkClick r:id="rId7"/>
              </a:rPr>
              <a:t>Instagram</a:t>
            </a:r>
            <a:r>
              <a:rPr lang="en-US" sz="2400" dirty="0">
                <a:latin typeface="Calibri Light" panose="020F0302020204030204" pitchFamily="34" charset="0"/>
                <a:cs typeface="Calibri Light" panose="020F0302020204030204" pitchFamily="34" charset="0"/>
              </a:rPr>
              <a:t> and find me on </a:t>
            </a:r>
            <a:r>
              <a:rPr lang="en-US" sz="2400" dirty="0">
                <a:latin typeface="Calibri Light" panose="020F0302020204030204" pitchFamily="34" charset="0"/>
                <a:cs typeface="Calibri Light" panose="020F0302020204030204" pitchFamily="34" charset="0"/>
                <a:hlinkClick r:id="rId8"/>
              </a:rPr>
              <a:t>Facebook</a:t>
            </a:r>
            <a:r>
              <a:rPr lang="en-US" sz="2400" dirty="0">
                <a:latin typeface="Calibri Light" panose="020F0302020204030204" pitchFamily="34" charset="0"/>
                <a:cs typeface="Calibri Light" panose="020F0302020204030204" pitchFamily="34" charset="0"/>
              </a:rPr>
              <a:t> or </a:t>
            </a:r>
            <a:r>
              <a:rPr lang="en-US" sz="2400" dirty="0">
                <a:latin typeface="Calibri Light" panose="020F0302020204030204" pitchFamily="34" charset="0"/>
                <a:cs typeface="Calibri Light" panose="020F0302020204030204" pitchFamily="34" charset="0"/>
                <a:hlinkClick r:id="rId9"/>
              </a:rPr>
              <a:t>twitter</a:t>
            </a:r>
            <a:r>
              <a:rPr lang="en-US" sz="2400" dirty="0">
                <a:latin typeface="Calibri Light" panose="020F0302020204030204" pitchFamily="34" charset="0"/>
                <a:cs typeface="Calibri Light" panose="020F0302020204030204" pitchFamily="34" charset="0"/>
              </a:rPr>
              <a:t>.</a:t>
            </a:r>
          </a:p>
          <a:p>
            <a:pPr algn="ctr"/>
            <a:endParaRPr lang="en-US"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5607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03BB7-E3DA-16CB-9D18-0C63BB4C07E0}"/>
              </a:ext>
            </a:extLst>
          </p:cNvPr>
          <p:cNvSpPr>
            <a:spLocks noGrp="1"/>
          </p:cNvSpPr>
          <p:nvPr>
            <p:ph type="title"/>
          </p:nvPr>
        </p:nvSpPr>
        <p:spPr/>
        <p:txBody>
          <a:bodyPr>
            <a:normAutofit/>
          </a:bodyPr>
          <a:lstStyle/>
          <a:p>
            <a:r>
              <a:rPr lang="en-GB" dirty="0"/>
              <a:t>What’s the difference?</a:t>
            </a:r>
          </a:p>
        </p:txBody>
      </p:sp>
      <p:sp>
        <p:nvSpPr>
          <p:cNvPr id="3" name="Content Placeholder 2">
            <a:extLst>
              <a:ext uri="{FF2B5EF4-FFF2-40B4-BE49-F238E27FC236}">
                <a16:creationId xmlns:a16="http://schemas.microsoft.com/office/drawing/2014/main" id="{5E4E44F2-B99F-09B3-AFBA-D08E426320BF}"/>
              </a:ext>
            </a:extLst>
          </p:cNvPr>
          <p:cNvSpPr>
            <a:spLocks noGrp="1"/>
          </p:cNvSpPr>
          <p:nvPr>
            <p:ph idx="1"/>
          </p:nvPr>
        </p:nvSpPr>
        <p:spPr>
          <a:xfrm>
            <a:off x="838200" y="2180247"/>
            <a:ext cx="10515600" cy="667884"/>
          </a:xfrm>
        </p:spPr>
        <p:txBody>
          <a:bodyPr>
            <a:normAutofit fontScale="70000" lnSpcReduction="20000"/>
          </a:bodyPr>
          <a:lstStyle/>
          <a:p>
            <a:r>
              <a:rPr lang="en-GB" dirty="0"/>
              <a:t>Discuss with a partner and consider how these two extracts are different. Are they narrative, descriptive or both?</a:t>
            </a:r>
          </a:p>
        </p:txBody>
      </p:sp>
      <p:sp>
        <p:nvSpPr>
          <p:cNvPr id="4" name="Text Placeholder 3">
            <a:extLst>
              <a:ext uri="{FF2B5EF4-FFF2-40B4-BE49-F238E27FC236}">
                <a16:creationId xmlns:a16="http://schemas.microsoft.com/office/drawing/2014/main" id="{8869989E-1551-A2AB-B494-781CDD8750AF}"/>
              </a:ext>
            </a:extLst>
          </p:cNvPr>
          <p:cNvSpPr>
            <a:spLocks noGrp="1"/>
          </p:cNvSpPr>
          <p:nvPr>
            <p:ph type="body" sz="quarter" idx="13"/>
          </p:nvPr>
        </p:nvSpPr>
        <p:spPr/>
        <p:txBody>
          <a:bodyPr>
            <a:normAutofit lnSpcReduction="10000"/>
          </a:bodyPr>
          <a:lstStyle/>
          <a:p>
            <a:r>
              <a:rPr lang="en-GB" dirty="0"/>
              <a:t>4 minutes</a:t>
            </a:r>
          </a:p>
        </p:txBody>
      </p:sp>
      <p:sp>
        <p:nvSpPr>
          <p:cNvPr id="9" name="TextBox 8">
            <a:extLst>
              <a:ext uri="{FF2B5EF4-FFF2-40B4-BE49-F238E27FC236}">
                <a16:creationId xmlns:a16="http://schemas.microsoft.com/office/drawing/2014/main" id="{63A8AEA5-5CDD-DD2F-98CE-EEE14089E991}"/>
              </a:ext>
            </a:extLst>
          </p:cNvPr>
          <p:cNvSpPr txBox="1"/>
          <p:nvPr/>
        </p:nvSpPr>
        <p:spPr>
          <a:xfrm>
            <a:off x="838200" y="3400860"/>
            <a:ext cx="10515600" cy="1938992"/>
          </a:xfrm>
          <a:prstGeom prst="rect">
            <a:avLst/>
          </a:prstGeom>
          <a:noFill/>
          <a:ln>
            <a:solidFill>
              <a:srgbClr val="E56082"/>
            </a:solidFill>
          </a:ln>
        </p:spPr>
        <p:txBody>
          <a:bodyPr wrap="square">
            <a:spAutoFit/>
          </a:bodyPr>
          <a:lstStyle/>
          <a:p>
            <a:pPr algn="l">
              <a:buNone/>
            </a:pPr>
            <a:r>
              <a:rPr lang="en-GB" sz="2000" b="1" u="none" strike="noStrike" dirty="0">
                <a:solidFill>
                  <a:srgbClr val="000000"/>
                </a:solidFill>
                <a:effectLst/>
                <a:latin typeface="Calibri Light" panose="020F0302020204030204" pitchFamily="34" charset="0"/>
                <a:cs typeface="Calibri Light" panose="020F0302020204030204" pitchFamily="34" charset="0"/>
              </a:rPr>
              <a:t>Extract 1: </a:t>
            </a:r>
            <a:r>
              <a:rPr lang="en-GB" sz="2000" u="none" strike="noStrike" dirty="0">
                <a:solidFill>
                  <a:srgbClr val="000000"/>
                </a:solidFill>
                <a:effectLst/>
                <a:latin typeface="Calibri Light" panose="020F0302020204030204" pitchFamily="34" charset="0"/>
                <a:cs typeface="Calibri Light" panose="020F0302020204030204" pitchFamily="34" charset="0"/>
              </a:rPr>
              <a:t>The wind howled as James ran down the alley, heart pounding. He glanced over his shoulder, hoping the shadowy figure had lost interest. But the footsteps behind him grew louder.</a:t>
            </a:r>
          </a:p>
          <a:p>
            <a:pPr algn="l">
              <a:buNone/>
            </a:pPr>
            <a:endParaRPr lang="en-GB" sz="2000" u="none" strike="noStrike" dirty="0">
              <a:solidFill>
                <a:srgbClr val="000000"/>
              </a:solidFill>
              <a:effectLst/>
              <a:latin typeface="Calibri Light" panose="020F0302020204030204" pitchFamily="34" charset="0"/>
              <a:cs typeface="Calibri Light" panose="020F0302020204030204" pitchFamily="34" charset="0"/>
            </a:endParaRPr>
          </a:p>
          <a:p>
            <a:pPr algn="l">
              <a:buNone/>
            </a:pPr>
            <a:r>
              <a:rPr lang="en-GB" sz="2000" b="1" u="none" strike="noStrike" dirty="0">
                <a:solidFill>
                  <a:srgbClr val="000000"/>
                </a:solidFill>
                <a:effectLst/>
                <a:latin typeface="Calibri Light" panose="020F0302020204030204" pitchFamily="34" charset="0"/>
                <a:cs typeface="Calibri Light" panose="020F0302020204030204" pitchFamily="34" charset="0"/>
              </a:rPr>
              <a:t>Extract 2: </a:t>
            </a:r>
            <a:r>
              <a:rPr lang="en-GB" sz="2000" u="none" strike="noStrike" dirty="0">
                <a:solidFill>
                  <a:srgbClr val="000000"/>
                </a:solidFill>
                <a:effectLst/>
                <a:latin typeface="Calibri Light" panose="020F0302020204030204" pitchFamily="34" charset="0"/>
                <a:cs typeface="Calibri Light" panose="020F0302020204030204" pitchFamily="34" charset="0"/>
              </a:rPr>
              <a:t>The alley stretched into the distance, narrow and dimly lit. Dustbins lined the crumbling walls, and puddles shimmered under the flicker of a broken streetlamp. A single glove lay forgotten near the drain</a:t>
            </a:r>
          </a:p>
        </p:txBody>
      </p:sp>
    </p:spTree>
    <p:extLst>
      <p:ext uri="{BB962C8B-B14F-4D97-AF65-F5344CB8AC3E}">
        <p14:creationId xmlns:p14="http://schemas.microsoft.com/office/powerpoint/2010/main" val="930125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F8C-93BE-389C-4264-0C409D35469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A351DA-524E-1345-0A39-C231F6BFA8FE}"/>
              </a:ext>
            </a:extLst>
          </p:cNvPr>
          <p:cNvSpPr>
            <a:spLocks noGrp="1"/>
          </p:cNvSpPr>
          <p:nvPr>
            <p:ph idx="1"/>
          </p:nvPr>
        </p:nvSpPr>
        <p:spPr/>
        <p:txBody>
          <a:bodyPr/>
          <a:lstStyle/>
          <a:p>
            <a:pPr>
              <a:buFont typeface="System Font Regular"/>
              <a:buChar char="→"/>
            </a:pPr>
            <a:r>
              <a:rPr lang="en-GB" dirty="0"/>
              <a:t>Look at how to use the camera lens technique when writing descriptively</a:t>
            </a:r>
          </a:p>
          <a:p>
            <a:pPr>
              <a:buFont typeface="System Font Regular"/>
              <a:buChar char="→"/>
            </a:pPr>
            <a:r>
              <a:rPr lang="en-GB" dirty="0">
                <a:solidFill>
                  <a:srgbClr val="0097B2"/>
                </a:solidFill>
              </a:rPr>
              <a:t>W1:</a:t>
            </a:r>
            <a:r>
              <a:rPr lang="en-GB" dirty="0">
                <a:solidFill>
                  <a:schemeClr val="dk1"/>
                </a:solidFill>
              </a:rPr>
              <a:t> articulate experience and express what is thought, felt and imagined </a:t>
            </a:r>
          </a:p>
          <a:p>
            <a:pPr>
              <a:buFont typeface="System Font Regular"/>
              <a:buChar char="→"/>
            </a:pPr>
            <a:r>
              <a:rPr lang="en-GB" dirty="0">
                <a:solidFill>
                  <a:srgbClr val="0097B2"/>
                </a:solidFill>
              </a:rPr>
              <a:t>W4: </a:t>
            </a:r>
            <a:r>
              <a:rPr lang="en-GB" dirty="0">
                <a:solidFill>
                  <a:schemeClr val="dk1"/>
                </a:solidFill>
              </a:rPr>
              <a:t>use language appropriate to purpose and to engage the audience </a:t>
            </a:r>
          </a:p>
          <a:p>
            <a:pPr>
              <a:buFont typeface="System Font Regular"/>
              <a:buChar char="→"/>
            </a:pPr>
            <a:endParaRPr lang="en-GB" dirty="0">
              <a:solidFill>
                <a:schemeClr val="dk1"/>
              </a:solidFill>
            </a:endParaRPr>
          </a:p>
          <a:p>
            <a:pPr>
              <a:buFont typeface="System Font Regular"/>
              <a:buChar char="→"/>
            </a:pPr>
            <a:endParaRPr lang="en-GB" dirty="0"/>
          </a:p>
        </p:txBody>
      </p:sp>
    </p:spTree>
    <p:extLst>
      <p:ext uri="{BB962C8B-B14F-4D97-AF65-F5344CB8AC3E}">
        <p14:creationId xmlns:p14="http://schemas.microsoft.com/office/powerpoint/2010/main" val="77103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6E0EE-B9CE-1F72-BAC8-6D4EDC3B23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5371C8-9E3B-3CB1-1A91-99C70611B1B0}"/>
              </a:ext>
            </a:extLst>
          </p:cNvPr>
          <p:cNvSpPr>
            <a:spLocks noGrp="1"/>
          </p:cNvSpPr>
          <p:nvPr>
            <p:ph type="title"/>
          </p:nvPr>
        </p:nvSpPr>
        <p:spPr/>
        <p:txBody>
          <a:bodyPr>
            <a:normAutofit/>
          </a:bodyPr>
          <a:lstStyle/>
          <a:p>
            <a:r>
              <a:rPr lang="en-GB" dirty="0"/>
              <a:t>Camera analogy</a:t>
            </a:r>
          </a:p>
        </p:txBody>
      </p:sp>
      <p:sp>
        <p:nvSpPr>
          <p:cNvPr id="3" name="Content Placeholder 2">
            <a:extLst>
              <a:ext uri="{FF2B5EF4-FFF2-40B4-BE49-F238E27FC236}">
                <a16:creationId xmlns:a16="http://schemas.microsoft.com/office/drawing/2014/main" id="{E87EF42C-78C6-C4F8-F5C1-14C77F9A160B}"/>
              </a:ext>
            </a:extLst>
          </p:cNvPr>
          <p:cNvSpPr>
            <a:spLocks noGrp="1"/>
          </p:cNvSpPr>
          <p:nvPr>
            <p:ph idx="1"/>
          </p:nvPr>
        </p:nvSpPr>
        <p:spPr>
          <a:xfrm>
            <a:off x="838200" y="1825625"/>
            <a:ext cx="10515600" cy="2326650"/>
          </a:xfrm>
        </p:spPr>
        <p:txBody>
          <a:bodyPr>
            <a:normAutofit fontScale="92500" lnSpcReduction="20000"/>
          </a:bodyPr>
          <a:lstStyle/>
          <a:p>
            <a:pPr marL="0" indent="0">
              <a:buNone/>
            </a:pPr>
            <a:r>
              <a:rPr lang="en-GB" dirty="0"/>
              <a:t>Descriptive writing is like taking </a:t>
            </a:r>
            <a:r>
              <a:rPr lang="en-GB" dirty="0">
                <a:solidFill>
                  <a:srgbClr val="0097B2"/>
                </a:solidFill>
              </a:rPr>
              <a:t>photographs</a:t>
            </a:r>
            <a:r>
              <a:rPr lang="en-GB" dirty="0"/>
              <a:t> with words. </a:t>
            </a:r>
          </a:p>
          <a:p>
            <a:pPr marL="0" indent="0">
              <a:buNone/>
            </a:pPr>
            <a:r>
              <a:rPr lang="en-GB" dirty="0"/>
              <a:t>Each paragraph is a snapshot. You can zoom in on the small details or zoom out to capture the bigger scene. </a:t>
            </a:r>
          </a:p>
          <a:p>
            <a:pPr marL="0" indent="0">
              <a:buNone/>
            </a:pPr>
            <a:r>
              <a:rPr lang="en-GB" dirty="0"/>
              <a:t>You are not telling what happened next – you are </a:t>
            </a:r>
            <a:r>
              <a:rPr lang="en-GB" dirty="0">
                <a:solidFill>
                  <a:srgbClr val="0097B2"/>
                </a:solidFill>
              </a:rPr>
              <a:t>showing</a:t>
            </a:r>
            <a:r>
              <a:rPr lang="en-GB" dirty="0"/>
              <a:t> what something looks, sounds, feels, smells or even tastes like.</a:t>
            </a:r>
          </a:p>
        </p:txBody>
      </p:sp>
      <p:pic>
        <p:nvPicPr>
          <p:cNvPr id="6" name="Picture 5" descr="A black camera with a large lens&#10;&#10;AI-generated content may be incorrect.">
            <a:extLst>
              <a:ext uri="{FF2B5EF4-FFF2-40B4-BE49-F238E27FC236}">
                <a16:creationId xmlns:a16="http://schemas.microsoft.com/office/drawing/2014/main" id="{6FAC4880-9386-D39F-F7C2-129E2142EBA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738" b="94669" l="7992" r="92828">
                        <a14:foregroundMark x1="62910" y1="11671" x2="62910" y2="11671"/>
                        <a14:foregroundMark x1="61475" y1="2738" x2="61475" y2="2738"/>
                        <a14:foregroundMark x1="13934" y1="30692" x2="40779" y2="38329"/>
                        <a14:foregroundMark x1="40779" y1="38329" x2="66496" y2="34294"/>
                        <a14:foregroundMark x1="66496" y1="34294" x2="73668" y2="44380"/>
                        <a14:foregroundMark x1="73668" y1="44380" x2="71311" y2="58790"/>
                        <a14:foregroundMark x1="71311" y1="58790" x2="48668" y2="68588"/>
                        <a14:foregroundMark x1="48668" y1="68588" x2="29201" y2="68732"/>
                        <a14:foregroundMark x1="29201" y1="68732" x2="20389" y2="63689"/>
                        <a14:foregroundMark x1="20389" y1="63689" x2="18238" y2="49135"/>
                        <a14:foregroundMark x1="17828" y1="47406" x2="10861" y2="61095"/>
                        <a14:foregroundMark x1="10861" y1="61095" x2="12295" y2="73631"/>
                        <a14:foregroundMark x1="12295" y1="73631" x2="19160" y2="84582"/>
                        <a14:foregroundMark x1="19160" y1="84582" x2="28484" y2="62968"/>
                        <a14:foregroundMark x1="28484" y1="62968" x2="29201" y2="40778"/>
                        <a14:foregroundMark x1="29201" y1="40778" x2="22643" y2="32997"/>
                        <a14:foregroundMark x1="22643" y1="32997" x2="10656" y2="49424"/>
                        <a14:foregroundMark x1="10656" y1="49424" x2="9221" y2="76513"/>
                        <a14:foregroundMark x1="9221" y1="76513" x2="14242" y2="84870"/>
                        <a14:foregroundMark x1="14242" y1="84870" x2="22848" y2="70317"/>
                        <a14:foregroundMark x1="22848" y1="70317" x2="23053" y2="50144"/>
                        <a14:foregroundMark x1="23053" y1="50144" x2="16291" y2="62104"/>
                        <a14:foregroundMark x1="16291" y1="62104" x2="30020" y2="45389"/>
                        <a14:foregroundMark x1="30020" y1="45389" x2="21516" y2="44524"/>
                        <a14:foregroundMark x1="21516" y1="44524" x2="21926" y2="64697"/>
                        <a14:foregroundMark x1="21926" y1="64697" x2="31148" y2="64409"/>
                        <a14:foregroundMark x1="29098" y1="41066" x2="59016" y2="21470"/>
                        <a14:foregroundMark x1="59016" y1="21470" x2="67623" y2="25360"/>
                        <a14:foregroundMark x1="67623" y1="25360" x2="76230" y2="40778"/>
                        <a14:foregroundMark x1="76230" y1="40778" x2="81762" y2="69452"/>
                        <a14:foregroundMark x1="81762" y1="69452" x2="79816" y2="84006"/>
                        <a14:foregroundMark x1="79816" y1="84006" x2="23770" y2="86023"/>
                        <a14:foregroundMark x1="22951" y1="68732" x2="23053" y2="49424"/>
                        <a14:foregroundMark x1="23053" y1="49424" x2="28893" y2="39625"/>
                        <a14:foregroundMark x1="28893" y1="39625" x2="57275" y2="30403"/>
                        <a14:foregroundMark x1="57275" y1="30403" x2="65779" y2="34150"/>
                        <a14:foregroundMark x1="65779" y1="34150" x2="88217" y2="73775"/>
                        <a14:foregroundMark x1="88217" y1="73775" x2="88320" y2="74496"/>
                        <a14:foregroundMark x1="88934" y1="67867" x2="87193" y2="37032"/>
                        <a14:foregroundMark x1="87193" y1="37032" x2="69262" y2="17867"/>
                        <a14:foregroundMark x1="69262" y1="17867" x2="61066" y2="13689"/>
                        <a14:foregroundMark x1="61066" y1="13689" x2="50615" y2="13112"/>
                        <a14:foregroundMark x1="50615" y1="12824" x2="29508" y2="22911"/>
                        <a14:foregroundMark x1="29508" y1="22911" x2="19877" y2="23775"/>
                        <a14:foregroundMark x1="18852" y1="23487" x2="10553" y2="24352"/>
                        <a14:foregroundMark x1="10553" y1="24352" x2="7992" y2="36455"/>
                        <a14:foregroundMark x1="7992" y1="36455" x2="8197" y2="37896"/>
                        <a14:foregroundMark x1="77869" y1="92075" x2="52664" y2="89769"/>
                        <a14:foregroundMark x1="50820" y1="94669" x2="42930" y2="90778"/>
                        <a14:foregroundMark x1="42930" y1="90778" x2="41393" y2="86023"/>
                        <a14:foregroundMark x1="92828" y1="32133" x2="92828" y2="32133"/>
                      </a14:backgroundRemoval>
                    </a14:imgEffect>
                  </a14:imgLayer>
                </a14:imgProps>
              </a:ext>
            </a:extLst>
          </a:blip>
          <a:stretch>
            <a:fillRect/>
          </a:stretch>
        </p:blipFill>
        <p:spPr>
          <a:xfrm>
            <a:off x="4637314" y="4392287"/>
            <a:ext cx="3272061" cy="2326650"/>
          </a:xfrm>
          <a:prstGeom prst="rect">
            <a:avLst/>
          </a:prstGeom>
        </p:spPr>
      </p:pic>
    </p:spTree>
    <p:extLst>
      <p:ext uri="{BB962C8B-B14F-4D97-AF65-F5344CB8AC3E}">
        <p14:creationId xmlns:p14="http://schemas.microsoft.com/office/powerpoint/2010/main" val="225118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304C8-D2BD-B19C-CF05-72ED4075E5C4}"/>
              </a:ext>
            </a:extLst>
          </p:cNvPr>
          <p:cNvSpPr>
            <a:spLocks noGrp="1"/>
          </p:cNvSpPr>
          <p:nvPr>
            <p:ph type="title"/>
          </p:nvPr>
        </p:nvSpPr>
        <p:spPr/>
        <p:txBody>
          <a:bodyPr/>
          <a:lstStyle/>
          <a:p>
            <a:r>
              <a:rPr lang="en-GB" dirty="0"/>
              <a:t>Creating snapshots</a:t>
            </a:r>
          </a:p>
        </p:txBody>
      </p:sp>
      <p:sp>
        <p:nvSpPr>
          <p:cNvPr id="3" name="Content Placeholder 2">
            <a:extLst>
              <a:ext uri="{FF2B5EF4-FFF2-40B4-BE49-F238E27FC236}">
                <a16:creationId xmlns:a16="http://schemas.microsoft.com/office/drawing/2014/main" id="{11456551-D887-61FD-547E-F4BBAB7162DD}"/>
              </a:ext>
            </a:extLst>
          </p:cNvPr>
          <p:cNvSpPr>
            <a:spLocks noGrp="1"/>
          </p:cNvSpPr>
          <p:nvPr>
            <p:ph idx="1"/>
          </p:nvPr>
        </p:nvSpPr>
        <p:spPr>
          <a:xfrm>
            <a:off x="838200" y="1825625"/>
            <a:ext cx="10515600" cy="2050636"/>
          </a:xfrm>
        </p:spPr>
        <p:txBody>
          <a:bodyPr>
            <a:normAutofit/>
          </a:bodyPr>
          <a:lstStyle/>
          <a:p>
            <a:r>
              <a:rPr lang="en-GB" b="1" dirty="0"/>
              <a:t>Wide shot (panorama)</a:t>
            </a:r>
            <a:r>
              <a:rPr lang="en-GB" dirty="0"/>
              <a:t>: What does the whole scene look like?</a:t>
            </a:r>
          </a:p>
          <a:p>
            <a:r>
              <a:rPr lang="en-GB" b="1" dirty="0"/>
              <a:t>Mid shot</a:t>
            </a:r>
            <a:r>
              <a:rPr lang="en-GB" dirty="0"/>
              <a:t>: Focus on one object or part (e.g. a table, a tree)</a:t>
            </a:r>
          </a:p>
          <a:p>
            <a:r>
              <a:rPr lang="en-GB" b="1" dirty="0"/>
              <a:t>Close-up</a:t>
            </a:r>
            <a:r>
              <a:rPr lang="en-GB" dirty="0"/>
              <a:t>: Zoom in on a small detail (e.g. a pair of hands, peeling paint)</a:t>
            </a:r>
          </a:p>
        </p:txBody>
      </p:sp>
      <p:pic>
        <p:nvPicPr>
          <p:cNvPr id="8" name="Picture 7" descr="A black camera with a large lens&#10;&#10;AI-generated content may be incorrect.">
            <a:extLst>
              <a:ext uri="{FF2B5EF4-FFF2-40B4-BE49-F238E27FC236}">
                <a16:creationId xmlns:a16="http://schemas.microsoft.com/office/drawing/2014/main" id="{97BCC013-5E82-3C6C-2772-8F73CB7020C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738" b="94669" l="7992" r="92828">
                        <a14:foregroundMark x1="62910" y1="11671" x2="62910" y2="11671"/>
                        <a14:foregroundMark x1="61475" y1="2738" x2="61475" y2="2738"/>
                        <a14:foregroundMark x1="13934" y1="30692" x2="40779" y2="38329"/>
                        <a14:foregroundMark x1="40779" y1="38329" x2="66496" y2="34294"/>
                        <a14:foregroundMark x1="66496" y1="34294" x2="73668" y2="44380"/>
                        <a14:foregroundMark x1="73668" y1="44380" x2="71311" y2="58790"/>
                        <a14:foregroundMark x1="71311" y1="58790" x2="48668" y2="68588"/>
                        <a14:foregroundMark x1="48668" y1="68588" x2="29201" y2="68732"/>
                        <a14:foregroundMark x1="29201" y1="68732" x2="20389" y2="63689"/>
                        <a14:foregroundMark x1="20389" y1="63689" x2="18238" y2="49135"/>
                        <a14:foregroundMark x1="17828" y1="47406" x2="10861" y2="61095"/>
                        <a14:foregroundMark x1="10861" y1="61095" x2="12295" y2="73631"/>
                        <a14:foregroundMark x1="12295" y1="73631" x2="19160" y2="84582"/>
                        <a14:foregroundMark x1="19160" y1="84582" x2="28484" y2="62968"/>
                        <a14:foregroundMark x1="28484" y1="62968" x2="29201" y2="40778"/>
                        <a14:foregroundMark x1="29201" y1="40778" x2="22643" y2="32997"/>
                        <a14:foregroundMark x1="22643" y1="32997" x2="10656" y2="49424"/>
                        <a14:foregroundMark x1="10656" y1="49424" x2="9221" y2="76513"/>
                        <a14:foregroundMark x1="9221" y1="76513" x2="14242" y2="84870"/>
                        <a14:foregroundMark x1="14242" y1="84870" x2="22848" y2="70317"/>
                        <a14:foregroundMark x1="22848" y1="70317" x2="23053" y2="50144"/>
                        <a14:foregroundMark x1="23053" y1="50144" x2="16291" y2="62104"/>
                        <a14:foregroundMark x1="16291" y1="62104" x2="30020" y2="45389"/>
                        <a14:foregroundMark x1="30020" y1="45389" x2="21516" y2="44524"/>
                        <a14:foregroundMark x1="21516" y1="44524" x2="21926" y2="64697"/>
                        <a14:foregroundMark x1="21926" y1="64697" x2="31148" y2="64409"/>
                        <a14:foregroundMark x1="29098" y1="41066" x2="59016" y2="21470"/>
                        <a14:foregroundMark x1="59016" y1="21470" x2="67623" y2="25360"/>
                        <a14:foregroundMark x1="67623" y1="25360" x2="76230" y2="40778"/>
                        <a14:foregroundMark x1="76230" y1="40778" x2="81762" y2="69452"/>
                        <a14:foregroundMark x1="81762" y1="69452" x2="79816" y2="84006"/>
                        <a14:foregroundMark x1="79816" y1="84006" x2="23770" y2="86023"/>
                        <a14:foregroundMark x1="22951" y1="68732" x2="23053" y2="49424"/>
                        <a14:foregroundMark x1="23053" y1="49424" x2="28893" y2="39625"/>
                        <a14:foregroundMark x1="28893" y1="39625" x2="57275" y2="30403"/>
                        <a14:foregroundMark x1="57275" y1="30403" x2="65779" y2="34150"/>
                        <a14:foregroundMark x1="65779" y1="34150" x2="88217" y2="73775"/>
                        <a14:foregroundMark x1="88217" y1="73775" x2="88320" y2="74496"/>
                        <a14:foregroundMark x1="88934" y1="67867" x2="87193" y2="37032"/>
                        <a14:foregroundMark x1="87193" y1="37032" x2="69262" y2="17867"/>
                        <a14:foregroundMark x1="69262" y1="17867" x2="61066" y2="13689"/>
                        <a14:foregroundMark x1="61066" y1="13689" x2="50615" y2="13112"/>
                        <a14:foregroundMark x1="50615" y1="12824" x2="29508" y2="22911"/>
                        <a14:foregroundMark x1="29508" y1="22911" x2="19877" y2="23775"/>
                        <a14:foregroundMark x1="18852" y1="23487" x2="10553" y2="24352"/>
                        <a14:foregroundMark x1="10553" y1="24352" x2="7992" y2="36455"/>
                        <a14:foregroundMark x1="7992" y1="36455" x2="8197" y2="37896"/>
                        <a14:foregroundMark x1="77869" y1="92075" x2="52664" y2="89769"/>
                        <a14:foregroundMark x1="50820" y1="94669" x2="42930" y2="90778"/>
                        <a14:foregroundMark x1="42930" y1="90778" x2="41393" y2="86023"/>
                        <a14:foregroundMark x1="92828" y1="32133" x2="92828" y2="32133"/>
                      </a14:backgroundRemoval>
                    </a14:imgEffect>
                  </a14:imgLayer>
                </a14:imgProps>
              </a:ext>
            </a:extLst>
          </a:blip>
          <a:stretch>
            <a:fillRect/>
          </a:stretch>
        </p:blipFill>
        <p:spPr>
          <a:xfrm>
            <a:off x="2331436" y="4113991"/>
            <a:ext cx="3272061" cy="2326650"/>
          </a:xfrm>
          <a:prstGeom prst="rect">
            <a:avLst/>
          </a:prstGeom>
        </p:spPr>
      </p:pic>
      <p:pic>
        <p:nvPicPr>
          <p:cNvPr id="10" name="Picture 9" descr="A blurry photo of a person&#10;&#10;AI-generated content may be incorrect.">
            <a:extLst>
              <a:ext uri="{FF2B5EF4-FFF2-40B4-BE49-F238E27FC236}">
                <a16:creationId xmlns:a16="http://schemas.microsoft.com/office/drawing/2014/main" id="{380E3AF0-3BD8-F35A-E0AF-9E61BCDFC340}"/>
              </a:ext>
            </a:extLst>
          </p:cNvPr>
          <p:cNvPicPr>
            <a:picLocks noChangeAspect="1"/>
          </p:cNvPicPr>
          <p:nvPr/>
        </p:nvPicPr>
        <p:blipFill>
          <a:blip r:embed="rId5"/>
          <a:stretch>
            <a:fillRect/>
          </a:stretch>
        </p:blipFill>
        <p:spPr>
          <a:xfrm rot="20599403">
            <a:off x="6020940" y="4373394"/>
            <a:ext cx="1610139" cy="2022995"/>
          </a:xfrm>
          <a:prstGeom prst="rect">
            <a:avLst/>
          </a:prstGeom>
        </p:spPr>
      </p:pic>
      <p:pic>
        <p:nvPicPr>
          <p:cNvPr id="12" name="Picture 11" descr="A blurry image of a city&#10;&#10;AI-generated content may be incorrect.">
            <a:extLst>
              <a:ext uri="{FF2B5EF4-FFF2-40B4-BE49-F238E27FC236}">
                <a16:creationId xmlns:a16="http://schemas.microsoft.com/office/drawing/2014/main" id="{C8227822-BD46-6C17-2211-FCDBBDC45437}"/>
              </a:ext>
            </a:extLst>
          </p:cNvPr>
          <p:cNvPicPr>
            <a:picLocks noChangeAspect="1"/>
          </p:cNvPicPr>
          <p:nvPr/>
        </p:nvPicPr>
        <p:blipFill>
          <a:blip r:embed="rId6"/>
          <a:stretch>
            <a:fillRect/>
          </a:stretch>
        </p:blipFill>
        <p:spPr>
          <a:xfrm rot="1263824">
            <a:off x="9052913" y="4488851"/>
            <a:ext cx="1615300" cy="2012674"/>
          </a:xfrm>
          <a:prstGeom prst="rect">
            <a:avLst/>
          </a:prstGeom>
        </p:spPr>
      </p:pic>
      <p:pic>
        <p:nvPicPr>
          <p:cNvPr id="14" name="Picture 13" descr="A blurry photo of trees&#10;&#10;AI-generated content may be incorrect.">
            <a:extLst>
              <a:ext uri="{FF2B5EF4-FFF2-40B4-BE49-F238E27FC236}">
                <a16:creationId xmlns:a16="http://schemas.microsoft.com/office/drawing/2014/main" id="{5C1792FD-DD7E-BE32-0990-BF68D12B67C0}"/>
              </a:ext>
            </a:extLst>
          </p:cNvPr>
          <p:cNvPicPr>
            <a:picLocks noChangeAspect="1"/>
          </p:cNvPicPr>
          <p:nvPr/>
        </p:nvPicPr>
        <p:blipFill>
          <a:blip r:embed="rId7"/>
          <a:stretch>
            <a:fillRect/>
          </a:stretch>
        </p:blipFill>
        <p:spPr>
          <a:xfrm>
            <a:off x="7421769" y="4265818"/>
            <a:ext cx="1646265" cy="2022996"/>
          </a:xfrm>
          <a:prstGeom prst="rect">
            <a:avLst/>
          </a:prstGeom>
        </p:spPr>
      </p:pic>
    </p:spTree>
    <p:extLst>
      <p:ext uri="{BB962C8B-B14F-4D97-AF65-F5344CB8AC3E}">
        <p14:creationId xmlns:p14="http://schemas.microsoft.com/office/powerpoint/2010/main" val="2363555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4EECA-4D82-811E-F60B-01F131D1C2B6}"/>
              </a:ext>
            </a:extLst>
          </p:cNvPr>
          <p:cNvSpPr>
            <a:spLocks noGrp="1"/>
          </p:cNvSpPr>
          <p:nvPr>
            <p:ph type="title"/>
          </p:nvPr>
        </p:nvSpPr>
        <p:spPr/>
        <p:txBody>
          <a:bodyPr/>
          <a:lstStyle/>
          <a:p>
            <a:r>
              <a:rPr lang="en-GB" dirty="0"/>
              <a:t>What is tone?</a:t>
            </a:r>
          </a:p>
        </p:txBody>
      </p:sp>
      <p:sp>
        <p:nvSpPr>
          <p:cNvPr id="3" name="Content Placeholder 2">
            <a:extLst>
              <a:ext uri="{FF2B5EF4-FFF2-40B4-BE49-F238E27FC236}">
                <a16:creationId xmlns:a16="http://schemas.microsoft.com/office/drawing/2014/main" id="{B4721F9E-5134-89F9-3B26-41EAD1FB7B0D}"/>
              </a:ext>
            </a:extLst>
          </p:cNvPr>
          <p:cNvSpPr>
            <a:spLocks noGrp="1"/>
          </p:cNvSpPr>
          <p:nvPr>
            <p:ph idx="1"/>
          </p:nvPr>
        </p:nvSpPr>
        <p:spPr>
          <a:xfrm>
            <a:off x="838200" y="1825624"/>
            <a:ext cx="10515600" cy="4759251"/>
          </a:xfrm>
        </p:spPr>
        <p:txBody>
          <a:bodyPr>
            <a:normAutofit fontScale="77500" lnSpcReduction="20000"/>
          </a:bodyPr>
          <a:lstStyle/>
          <a:p>
            <a:pPr marL="0" indent="0">
              <a:buNone/>
            </a:pPr>
            <a:r>
              <a:rPr lang="en-GB" b="1" dirty="0"/>
              <a:t>Tone</a:t>
            </a:r>
            <a:r>
              <a:rPr lang="en-GB" dirty="0"/>
              <a:t> is the feeling or attitude that a piece of writing creates for the reader. It’s shaped by the writer’s word choices, imagery, and the details they include (or leave out).</a:t>
            </a:r>
          </a:p>
          <a:p>
            <a:r>
              <a:rPr lang="en-GB" dirty="0"/>
              <a:t>Think of it like the </a:t>
            </a:r>
            <a:r>
              <a:rPr lang="en-GB" i="1" dirty="0"/>
              <a:t>mood</a:t>
            </a:r>
            <a:r>
              <a:rPr lang="en-GB" dirty="0"/>
              <a:t> or </a:t>
            </a:r>
            <a:r>
              <a:rPr lang="en-GB" i="1" dirty="0"/>
              <a:t>atmosphere</a:t>
            </a:r>
            <a:r>
              <a:rPr lang="en-GB" dirty="0"/>
              <a:t> in a photograph or film scene. Is it calm or tense? Cheerful or eerie? Warm or cold?</a:t>
            </a:r>
          </a:p>
          <a:p>
            <a:r>
              <a:rPr lang="en-GB" dirty="0"/>
              <a:t>Writers use tone to:</a:t>
            </a:r>
          </a:p>
          <a:p>
            <a:r>
              <a:rPr lang="en-GB" dirty="0"/>
              <a:t>Create emotion</a:t>
            </a:r>
          </a:p>
          <a:p>
            <a:r>
              <a:rPr lang="en-GB" dirty="0"/>
              <a:t>Set the mood of a scene</a:t>
            </a:r>
          </a:p>
          <a:p>
            <a:r>
              <a:rPr lang="en-GB" dirty="0"/>
              <a:t>Guide how the reader should feel</a:t>
            </a:r>
          </a:p>
          <a:p>
            <a:pPr marL="0" indent="0">
              <a:buNone/>
            </a:pPr>
            <a:endParaRPr lang="en-GB" dirty="0"/>
          </a:p>
          <a:p>
            <a:pPr marL="0" indent="0">
              <a:buNone/>
            </a:pPr>
            <a:r>
              <a:rPr lang="en-GB" b="1" dirty="0"/>
              <a:t>Top Tip:</a:t>
            </a:r>
            <a:r>
              <a:rPr lang="en-GB" dirty="0"/>
              <a:t> When writing descriptively, think about how you want the reader to feel,  then choose vocabulary and imagery that </a:t>
            </a:r>
            <a:r>
              <a:rPr lang="en-GB" i="1" dirty="0"/>
              <a:t>match that mood</a:t>
            </a:r>
            <a:r>
              <a:rPr lang="en-GB" dirty="0"/>
              <a:t>.</a:t>
            </a:r>
          </a:p>
        </p:txBody>
      </p:sp>
      <p:pic>
        <p:nvPicPr>
          <p:cNvPr id="7" name="Picture 6" descr="A yellow light bulb with black outline&#10;&#10;Description automatically generated">
            <a:extLst>
              <a:ext uri="{FF2B5EF4-FFF2-40B4-BE49-F238E27FC236}">
                <a16:creationId xmlns:a16="http://schemas.microsoft.com/office/drawing/2014/main" id="{24A033D2-7AEF-558A-A19E-245A7231C52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490" b="89943" l="9964" r="89855">
                        <a14:foregroundMark x1="19022" y1="72238" x2="67029" y2="72946"/>
                        <a14:foregroundMark x1="68841" y1="72238" x2="73732" y2="72238"/>
                        <a14:foregroundMark x1="55435" y1="11473" x2="39855" y2="9490"/>
                      </a14:backgroundRemoval>
                    </a14:imgEffect>
                  </a14:imgLayer>
                </a14:imgProps>
              </a:ext>
            </a:extLst>
          </a:blip>
          <a:stretch>
            <a:fillRect/>
          </a:stretch>
        </p:blipFill>
        <p:spPr>
          <a:xfrm>
            <a:off x="137259" y="5501744"/>
            <a:ext cx="700941" cy="940178"/>
          </a:xfrm>
          <a:prstGeom prst="rect">
            <a:avLst/>
          </a:prstGeom>
        </p:spPr>
      </p:pic>
    </p:spTree>
    <p:extLst>
      <p:ext uri="{BB962C8B-B14F-4D97-AF65-F5344CB8AC3E}">
        <p14:creationId xmlns:p14="http://schemas.microsoft.com/office/powerpoint/2010/main" val="134006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1829A-A9EC-C188-C2D0-734EE5F802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987370-7DFB-F4FE-5633-A823804E83B8}"/>
              </a:ext>
            </a:extLst>
          </p:cNvPr>
          <p:cNvSpPr>
            <a:spLocks noGrp="1"/>
          </p:cNvSpPr>
          <p:nvPr>
            <p:ph type="title"/>
          </p:nvPr>
        </p:nvSpPr>
        <p:spPr/>
        <p:txBody>
          <a:bodyPr/>
          <a:lstStyle/>
          <a:p>
            <a:r>
              <a:rPr lang="en-GB" dirty="0"/>
              <a:t>Through the lens…</a:t>
            </a:r>
          </a:p>
        </p:txBody>
      </p:sp>
      <p:sp>
        <p:nvSpPr>
          <p:cNvPr id="23" name="Content Placeholder 22">
            <a:extLst>
              <a:ext uri="{FF2B5EF4-FFF2-40B4-BE49-F238E27FC236}">
                <a16:creationId xmlns:a16="http://schemas.microsoft.com/office/drawing/2014/main" id="{108560B0-2EEF-DE1D-88F0-068AD4DCEA60}"/>
              </a:ext>
            </a:extLst>
          </p:cNvPr>
          <p:cNvSpPr>
            <a:spLocks noGrp="1"/>
          </p:cNvSpPr>
          <p:nvPr>
            <p:ph idx="1"/>
          </p:nvPr>
        </p:nvSpPr>
        <p:spPr>
          <a:xfrm>
            <a:off x="838200" y="2180247"/>
            <a:ext cx="5257800" cy="3996716"/>
          </a:xfrm>
        </p:spPr>
        <p:txBody>
          <a:bodyPr>
            <a:normAutofit fontScale="62500" lnSpcReduction="20000"/>
          </a:bodyPr>
          <a:lstStyle/>
          <a:p>
            <a:pPr marL="0" indent="0">
              <a:buNone/>
            </a:pPr>
            <a:r>
              <a:rPr lang="en-GB" dirty="0"/>
              <a:t>Before you begin to plan out your snapshots, you need to decide on the tone. In pairs, make notes in your booklet.</a:t>
            </a:r>
          </a:p>
          <a:p>
            <a:pPr marL="0" indent="0">
              <a:buNone/>
            </a:pPr>
            <a:endParaRPr lang="en-GB" dirty="0"/>
          </a:p>
          <a:p>
            <a:r>
              <a:rPr lang="en-GB" dirty="0"/>
              <a:t>What mood does each image create? Choose one or two words.</a:t>
            </a:r>
          </a:p>
          <a:p>
            <a:r>
              <a:rPr lang="en-GB" dirty="0"/>
              <a:t>What details in the image helped you decide that?</a:t>
            </a:r>
          </a:p>
          <a:p>
            <a:r>
              <a:rPr lang="en-GB" dirty="0"/>
              <a:t>Think about lighting, colour, condition, emptiness, objects, textures.</a:t>
            </a:r>
          </a:p>
          <a:p>
            <a:r>
              <a:rPr lang="en-GB" dirty="0"/>
              <a:t>How would you want a reader to feel if you described this place in writing?</a:t>
            </a:r>
          </a:p>
          <a:p>
            <a:pPr marL="0" indent="0">
              <a:buNone/>
            </a:pPr>
            <a:endParaRPr lang="en-GB" dirty="0"/>
          </a:p>
        </p:txBody>
      </p:sp>
      <p:sp>
        <p:nvSpPr>
          <p:cNvPr id="24" name="Text Placeholder 23">
            <a:extLst>
              <a:ext uri="{FF2B5EF4-FFF2-40B4-BE49-F238E27FC236}">
                <a16:creationId xmlns:a16="http://schemas.microsoft.com/office/drawing/2014/main" id="{95ABE14B-5A51-1F5C-E57C-D93DE521B713}"/>
              </a:ext>
            </a:extLst>
          </p:cNvPr>
          <p:cNvSpPr>
            <a:spLocks noGrp="1"/>
          </p:cNvSpPr>
          <p:nvPr>
            <p:ph type="body" sz="quarter" idx="13"/>
          </p:nvPr>
        </p:nvSpPr>
        <p:spPr/>
        <p:txBody>
          <a:bodyPr>
            <a:normAutofit lnSpcReduction="10000"/>
          </a:bodyPr>
          <a:lstStyle/>
          <a:p>
            <a:r>
              <a:rPr lang="en-GB" dirty="0"/>
              <a:t>7 minutes</a:t>
            </a:r>
          </a:p>
        </p:txBody>
      </p:sp>
      <p:sp>
        <p:nvSpPr>
          <p:cNvPr id="9" name="TextBox 8">
            <a:extLst>
              <a:ext uri="{FF2B5EF4-FFF2-40B4-BE49-F238E27FC236}">
                <a16:creationId xmlns:a16="http://schemas.microsoft.com/office/drawing/2014/main" id="{0F04F998-C86E-7E56-AA71-158AAC83E4EE}"/>
              </a:ext>
            </a:extLst>
          </p:cNvPr>
          <p:cNvSpPr txBox="1"/>
          <p:nvPr/>
        </p:nvSpPr>
        <p:spPr>
          <a:xfrm>
            <a:off x="5089250" y="1243848"/>
            <a:ext cx="2013500" cy="400110"/>
          </a:xfrm>
          <a:prstGeom prst="rect">
            <a:avLst/>
          </a:prstGeom>
          <a:solidFill>
            <a:srgbClr val="FBF4EA"/>
          </a:solidFill>
          <a:ln>
            <a:solidFill>
              <a:srgbClr val="0097B2"/>
            </a:solidFill>
          </a:ln>
        </p:spPr>
        <p:txBody>
          <a:bodyPr wrap="none" rtlCol="0">
            <a:spAutoFit/>
          </a:bodyPr>
          <a:lstStyle/>
          <a:p>
            <a:r>
              <a:rPr lang="en-GB" sz="2000" dirty="0">
                <a:latin typeface="Calibri Light" panose="020F0302020204030204" pitchFamily="34" charset="0"/>
                <a:cs typeface="Calibri Light" panose="020F0302020204030204" pitchFamily="34" charset="0"/>
              </a:rPr>
              <a:t>What is the tone?</a:t>
            </a:r>
          </a:p>
        </p:txBody>
      </p:sp>
      <p:grpSp>
        <p:nvGrpSpPr>
          <p:cNvPr id="25" name="Group 24">
            <a:extLst>
              <a:ext uri="{FF2B5EF4-FFF2-40B4-BE49-F238E27FC236}">
                <a16:creationId xmlns:a16="http://schemas.microsoft.com/office/drawing/2014/main" id="{4707E1E4-CBD3-DF05-842A-DAD0B0FA3A2D}"/>
              </a:ext>
            </a:extLst>
          </p:cNvPr>
          <p:cNvGrpSpPr/>
          <p:nvPr/>
        </p:nvGrpSpPr>
        <p:grpSpPr>
          <a:xfrm>
            <a:off x="10597933" y="128588"/>
            <a:ext cx="1594067" cy="1341898"/>
            <a:chOff x="7375242" y="1521470"/>
            <a:chExt cx="1594067" cy="1341898"/>
          </a:xfrm>
        </p:grpSpPr>
        <p:pic>
          <p:nvPicPr>
            <p:cNvPr id="26" name="Picture 25" descr="A sign with a pole&#10;&#10;Description automatically generated">
              <a:extLst>
                <a:ext uri="{FF2B5EF4-FFF2-40B4-BE49-F238E27FC236}">
                  <a16:creationId xmlns:a16="http://schemas.microsoft.com/office/drawing/2014/main" id="{48C7C290-B770-A6BC-5839-22ACFC97325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40" b="89933" l="9887" r="89972">
                          <a14:foregroundMark x1="41667" y1="6040" x2="41667" y2="6040"/>
                          <a14:foregroundMark x1="80650" y1="36913" x2="80650" y2="36913"/>
                          <a14:foregroundMark x1="51412" y1="89430" x2="51412" y2="89430"/>
                        </a14:backgroundRemoval>
                      </a14:imgEffect>
                    </a14:imgLayer>
                  </a14:imgProps>
                </a:ext>
              </a:extLst>
            </a:blip>
            <a:stretch>
              <a:fillRect/>
            </a:stretch>
          </p:blipFill>
          <p:spPr>
            <a:xfrm>
              <a:off x="7375242" y="1521470"/>
              <a:ext cx="1594067" cy="1341898"/>
            </a:xfrm>
            <a:prstGeom prst="rect">
              <a:avLst/>
            </a:prstGeom>
          </p:spPr>
        </p:pic>
        <p:sp>
          <p:nvSpPr>
            <p:cNvPr id="27" name="TextBox 26">
              <a:extLst>
                <a:ext uri="{FF2B5EF4-FFF2-40B4-BE49-F238E27FC236}">
                  <a16:creationId xmlns:a16="http://schemas.microsoft.com/office/drawing/2014/main" id="{79A52E64-D564-AB96-0CCE-7F10B6643D1D}"/>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9 in the booklet</a:t>
              </a:r>
            </a:p>
          </p:txBody>
        </p:sp>
      </p:grpSp>
      <p:pic>
        <p:nvPicPr>
          <p:cNvPr id="28" name="Picture 27" descr="A screenshot of a cell phone&#10;&#10;AI-generated content may be incorrect.">
            <a:extLst>
              <a:ext uri="{FF2B5EF4-FFF2-40B4-BE49-F238E27FC236}">
                <a16:creationId xmlns:a16="http://schemas.microsoft.com/office/drawing/2014/main" id="{1FABA833-EFB6-78AE-2017-F109E1434E2C}"/>
              </a:ext>
            </a:extLst>
          </p:cNvPr>
          <p:cNvPicPr>
            <a:picLocks noChangeAspect="1"/>
          </p:cNvPicPr>
          <p:nvPr/>
        </p:nvPicPr>
        <p:blipFill>
          <a:blip r:embed="rId5"/>
          <a:stretch>
            <a:fillRect/>
          </a:stretch>
        </p:blipFill>
        <p:spPr>
          <a:xfrm>
            <a:off x="7868573" y="1839728"/>
            <a:ext cx="3301117" cy="46777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28261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61493A-755A-FECF-2FE8-FD1F4E670433}"/>
              </a:ext>
            </a:extLst>
          </p:cNvPr>
          <p:cNvSpPr>
            <a:spLocks noGrp="1"/>
          </p:cNvSpPr>
          <p:nvPr>
            <p:ph type="title"/>
          </p:nvPr>
        </p:nvSpPr>
        <p:spPr/>
        <p:txBody>
          <a:bodyPr/>
          <a:lstStyle/>
          <a:p>
            <a:r>
              <a:rPr lang="en-GB" dirty="0"/>
              <a:t>The importance of tone</a:t>
            </a:r>
          </a:p>
        </p:txBody>
      </p:sp>
      <p:sp>
        <p:nvSpPr>
          <p:cNvPr id="6" name="Content Placeholder 5">
            <a:extLst>
              <a:ext uri="{FF2B5EF4-FFF2-40B4-BE49-F238E27FC236}">
                <a16:creationId xmlns:a16="http://schemas.microsoft.com/office/drawing/2014/main" id="{CA6B045E-9572-AC39-BACC-30ABBE27E437}"/>
              </a:ext>
            </a:extLst>
          </p:cNvPr>
          <p:cNvSpPr>
            <a:spLocks noGrp="1"/>
          </p:cNvSpPr>
          <p:nvPr>
            <p:ph idx="1"/>
          </p:nvPr>
        </p:nvSpPr>
        <p:spPr>
          <a:xfrm>
            <a:off x="838200" y="1825625"/>
            <a:ext cx="10515600" cy="3436488"/>
          </a:xfrm>
        </p:spPr>
        <p:txBody>
          <a:bodyPr>
            <a:normAutofit/>
          </a:bodyPr>
          <a:lstStyle/>
          <a:p>
            <a:pPr marL="0" indent="0">
              <a:buNone/>
            </a:pPr>
            <a:r>
              <a:rPr lang="en-GB" dirty="0"/>
              <a:t>Once you’ve chosen a tone, it becomes your </a:t>
            </a:r>
            <a:r>
              <a:rPr lang="en-GB" i="1" dirty="0"/>
              <a:t>guiding lens</a:t>
            </a:r>
            <a:r>
              <a:rPr lang="en-GB" dirty="0"/>
              <a:t>. Every other writing decision should help build or reinforce that tone. </a:t>
            </a:r>
          </a:p>
          <a:p>
            <a:pPr marL="0" indent="0">
              <a:buNone/>
            </a:pPr>
            <a:endParaRPr lang="en-GB" dirty="0"/>
          </a:p>
          <a:p>
            <a:pPr marL="0" indent="0">
              <a:buNone/>
            </a:pPr>
            <a:r>
              <a:rPr lang="en-GB" dirty="0"/>
              <a:t>Just like a photographer might use lighting, filters, or framing to create a specific mood, you use vocabulary, focus and imagery to create tone in your writing.</a:t>
            </a:r>
          </a:p>
        </p:txBody>
      </p:sp>
    </p:spTree>
    <p:extLst>
      <p:ext uri="{BB962C8B-B14F-4D97-AF65-F5344CB8AC3E}">
        <p14:creationId xmlns:p14="http://schemas.microsoft.com/office/powerpoint/2010/main" val="6079492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204075</TotalTime>
  <Words>3257</Words>
  <Application>Microsoft Macintosh PowerPoint</Application>
  <PresentationFormat>Widescreen</PresentationFormat>
  <Paragraphs>376</Paragraphs>
  <Slides>23</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Aptos</vt:lpstr>
      <vt:lpstr>Aptos Display</vt:lpstr>
      <vt:lpstr>Arial</vt:lpstr>
      <vt:lpstr>Calibri Light</vt:lpstr>
      <vt:lpstr>Montserrat</vt:lpstr>
      <vt:lpstr>System Font Regular</vt:lpstr>
      <vt:lpstr>Trade Gothic Inline</vt:lpstr>
      <vt:lpstr>Wingdings</vt:lpstr>
      <vt:lpstr>Office Theme</vt:lpstr>
      <vt:lpstr>Descriptive writing</vt:lpstr>
      <vt:lpstr>Look at the narrative and descriptive writing overview</vt:lpstr>
      <vt:lpstr>What’s the difference?</vt:lpstr>
      <vt:lpstr>PowerPoint Presentation</vt:lpstr>
      <vt:lpstr>Camera analogy</vt:lpstr>
      <vt:lpstr>Creating snapshots</vt:lpstr>
      <vt:lpstr>What is tone?</vt:lpstr>
      <vt:lpstr>Through the lens…</vt:lpstr>
      <vt:lpstr>The importance of tone</vt:lpstr>
      <vt:lpstr>Through the lens…</vt:lpstr>
      <vt:lpstr>Through the lens…</vt:lpstr>
      <vt:lpstr>Through the lens…</vt:lpstr>
      <vt:lpstr>Through the lens…</vt:lpstr>
      <vt:lpstr>Through the lens…</vt:lpstr>
      <vt:lpstr>Through the lens…</vt:lpstr>
      <vt:lpstr>Through the lens</vt:lpstr>
      <vt:lpstr>Through the lens</vt:lpstr>
      <vt:lpstr>Through the lens</vt:lpstr>
      <vt:lpstr>Through the lens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Sophie Duckworth</dc:creator>
  <cp:lastModifiedBy>Ms Duckworth</cp:lastModifiedBy>
  <cp:revision>520</cp:revision>
  <dcterms:created xsi:type="dcterms:W3CDTF">2025-01-27T07:51:47Z</dcterms:created>
  <dcterms:modified xsi:type="dcterms:W3CDTF">2026-08-23T09:12:47Z</dcterms:modified>
</cp:coreProperties>
</file>