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1" r:id="rId1"/>
  </p:sldMasterIdLst>
  <p:notesMasterIdLst>
    <p:notesMasterId r:id="rId29"/>
  </p:notesMasterIdLst>
  <p:sldIdLst>
    <p:sldId id="2077" r:id="rId2"/>
    <p:sldId id="2078" r:id="rId3"/>
    <p:sldId id="2081" r:id="rId4"/>
    <p:sldId id="2082" r:id="rId5"/>
    <p:sldId id="2079" r:id="rId6"/>
    <p:sldId id="815" r:id="rId7"/>
    <p:sldId id="2083" r:id="rId8"/>
    <p:sldId id="2084" r:id="rId9"/>
    <p:sldId id="655" r:id="rId10"/>
    <p:sldId id="2116" r:id="rId11"/>
    <p:sldId id="272" r:id="rId12"/>
    <p:sldId id="2090" r:id="rId13"/>
    <p:sldId id="2085" r:id="rId14"/>
    <p:sldId id="2088" r:id="rId15"/>
    <p:sldId id="2089" r:id="rId16"/>
    <p:sldId id="2091" r:id="rId17"/>
    <p:sldId id="1457" r:id="rId18"/>
    <p:sldId id="2087" r:id="rId19"/>
    <p:sldId id="2486" r:id="rId20"/>
    <p:sldId id="2094" r:id="rId21"/>
    <p:sldId id="2098" r:id="rId22"/>
    <p:sldId id="2096" r:id="rId23"/>
    <p:sldId id="2100" r:id="rId24"/>
    <p:sldId id="2099" r:id="rId25"/>
    <p:sldId id="2092" r:id="rId26"/>
    <p:sldId id="2093" r:id="rId27"/>
    <p:sldId id="1414"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E79"/>
    <a:srgbClr val="00FB92"/>
    <a:srgbClr val="FF2F92"/>
    <a:srgbClr val="F09CC6"/>
    <a:srgbClr val="EF81C3"/>
    <a:srgbClr val="000000"/>
    <a:srgbClr val="76D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818"/>
    <p:restoredTop sz="66051"/>
  </p:normalViewPr>
  <p:slideViewPr>
    <p:cSldViewPr snapToGrid="0">
      <p:cViewPr varScale="1">
        <p:scale>
          <a:sx n="74" d="100"/>
          <a:sy n="74" d="100"/>
        </p:scale>
        <p:origin x="2064" y="168"/>
      </p:cViewPr>
      <p:guideLst/>
    </p:cSldViewPr>
  </p:slideViewPr>
  <p:outlineViewPr>
    <p:cViewPr>
      <p:scale>
        <a:sx n="33" d="100"/>
        <a:sy n="33" d="100"/>
      </p:scale>
      <p:origin x="0" y="-112064"/>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6A28E2-FC38-0947-B62F-E14549F0582B}" type="datetimeFigureOut">
              <a:rPr lang="en-GB" smtClean="0"/>
              <a:t>06/09/2024</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29AA7B-A880-754D-BC3B-BC8E4D4D0536}" type="slidenum">
              <a:rPr lang="en-GB" smtClean="0"/>
              <a:t>‹#›</a:t>
            </a:fld>
            <a:endParaRPr lang="en-GB" dirty="0"/>
          </a:p>
        </p:txBody>
      </p:sp>
    </p:spTree>
    <p:extLst>
      <p:ext uri="{BB962C8B-B14F-4D97-AF65-F5344CB8AC3E}">
        <p14:creationId xmlns:p14="http://schemas.microsoft.com/office/powerpoint/2010/main" val="506838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Whiteboard task. If you don’t have whiteboards they can use their normal exercise books.</a:t>
            </a:r>
          </a:p>
        </p:txBody>
      </p:sp>
      <p:sp>
        <p:nvSpPr>
          <p:cNvPr id="4" name="Slide Number Placeholder 3"/>
          <p:cNvSpPr>
            <a:spLocks noGrp="1"/>
          </p:cNvSpPr>
          <p:nvPr>
            <p:ph type="sldNum" sz="quarter" idx="5"/>
          </p:nvPr>
        </p:nvSpPr>
        <p:spPr/>
        <p:txBody>
          <a:bodyPr/>
          <a:lstStyle/>
          <a:p>
            <a:fld id="{AA29AA7B-A880-754D-BC3B-BC8E4D4D0536}" type="slidenum">
              <a:rPr lang="en-GB" smtClean="0"/>
              <a:t>1</a:t>
            </a:fld>
            <a:endParaRPr lang="en-GB" dirty="0"/>
          </a:p>
        </p:txBody>
      </p:sp>
    </p:spTree>
    <p:extLst>
      <p:ext uri="{BB962C8B-B14F-4D97-AF65-F5344CB8AC3E}">
        <p14:creationId xmlns:p14="http://schemas.microsoft.com/office/powerpoint/2010/main" val="187386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Check understanding – pupils may need to make notes if any of these are new to them.</a:t>
            </a:r>
          </a:p>
          <a:p>
            <a:endParaRPr lang="en-US" dirty="0"/>
          </a:p>
          <a:p>
            <a:r>
              <a:rPr lang="en-US" dirty="0"/>
              <a:t>These lists are not exhaustive.</a:t>
            </a:r>
          </a:p>
          <a:p>
            <a:r>
              <a:rPr lang="en-US" dirty="0"/>
              <a:t>Double up means to discuss more than one aspect of a quotation e.g. juxtaposition and religious imagery</a:t>
            </a:r>
          </a:p>
          <a:p>
            <a:r>
              <a:rPr lang="en-US" dirty="0"/>
              <a:t>This information is also on one page in the booklet</a:t>
            </a:r>
          </a:p>
        </p:txBody>
      </p:sp>
      <p:sp>
        <p:nvSpPr>
          <p:cNvPr id="4" name="Slide Number Placeholder 3"/>
          <p:cNvSpPr>
            <a:spLocks noGrp="1"/>
          </p:cNvSpPr>
          <p:nvPr>
            <p:ph type="sldNum" sz="quarter" idx="5"/>
          </p:nvPr>
        </p:nvSpPr>
        <p:spPr/>
        <p:txBody>
          <a:bodyPr/>
          <a:lstStyle/>
          <a:p>
            <a:fld id="{E0E67A3C-C0B0-5748-89E9-F471CC38378A}" type="slidenum">
              <a:rPr lang="en-US" smtClean="0"/>
              <a:t>11</a:t>
            </a:fld>
            <a:endParaRPr lang="en-US" dirty="0"/>
          </a:p>
        </p:txBody>
      </p:sp>
    </p:spTree>
    <p:extLst>
      <p:ext uri="{BB962C8B-B14F-4D97-AF65-F5344CB8AC3E}">
        <p14:creationId xmlns:p14="http://schemas.microsoft.com/office/powerpoint/2010/main" val="4168115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Check understanding before reading</a:t>
            </a:r>
          </a:p>
        </p:txBody>
      </p:sp>
      <p:sp>
        <p:nvSpPr>
          <p:cNvPr id="4" name="Slide Number Placeholder 3"/>
          <p:cNvSpPr>
            <a:spLocks noGrp="1"/>
          </p:cNvSpPr>
          <p:nvPr>
            <p:ph type="sldNum" sz="quarter" idx="5"/>
          </p:nvPr>
        </p:nvSpPr>
        <p:spPr/>
        <p:txBody>
          <a:bodyPr/>
          <a:lstStyle/>
          <a:p>
            <a:fld id="{AA29AA7B-A880-754D-BC3B-BC8E4D4D0536}" type="slidenum">
              <a:rPr lang="en-GB" smtClean="0"/>
              <a:t>13</a:t>
            </a:fld>
            <a:endParaRPr lang="en-GB" dirty="0"/>
          </a:p>
        </p:txBody>
      </p:sp>
    </p:spTree>
    <p:extLst>
      <p:ext uri="{BB962C8B-B14F-4D97-AF65-F5344CB8AC3E}">
        <p14:creationId xmlns:p14="http://schemas.microsoft.com/office/powerpoint/2010/main" val="2972666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Step 1 – read and check understanding. </a:t>
            </a:r>
          </a:p>
          <a:p>
            <a:r>
              <a:rPr lang="en-GB" dirty="0"/>
              <a:t>You may wish to elicit ideas from pupils with regards to the list on the previous slide.</a:t>
            </a:r>
          </a:p>
          <a:p>
            <a:endParaRPr lang="en-GB" dirty="0"/>
          </a:p>
          <a:p>
            <a:r>
              <a:rPr lang="en-GB" dirty="0"/>
              <a:t>Analysis on following slides</a:t>
            </a:r>
          </a:p>
        </p:txBody>
      </p:sp>
      <p:sp>
        <p:nvSpPr>
          <p:cNvPr id="4" name="Slide Number Placeholder 3"/>
          <p:cNvSpPr>
            <a:spLocks noGrp="1"/>
          </p:cNvSpPr>
          <p:nvPr>
            <p:ph type="sldNum" sz="quarter" idx="5"/>
          </p:nvPr>
        </p:nvSpPr>
        <p:spPr/>
        <p:txBody>
          <a:bodyPr/>
          <a:lstStyle/>
          <a:p>
            <a:fld id="{AA29AA7B-A880-754D-BC3B-BC8E4D4D0536}" type="slidenum">
              <a:rPr lang="en-GB" smtClean="0"/>
              <a:t>14</a:t>
            </a:fld>
            <a:endParaRPr lang="en-GB" dirty="0"/>
          </a:p>
        </p:txBody>
      </p:sp>
    </p:spTree>
    <p:extLst>
      <p:ext uri="{BB962C8B-B14F-4D97-AF65-F5344CB8AC3E}">
        <p14:creationId xmlns:p14="http://schemas.microsoft.com/office/powerpoint/2010/main" val="2179535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Feedback before going back to the extract</a:t>
            </a:r>
          </a:p>
        </p:txBody>
      </p:sp>
      <p:sp>
        <p:nvSpPr>
          <p:cNvPr id="4" name="Slide Number Placeholder 3"/>
          <p:cNvSpPr>
            <a:spLocks noGrp="1"/>
          </p:cNvSpPr>
          <p:nvPr>
            <p:ph type="sldNum" sz="quarter" idx="5"/>
          </p:nvPr>
        </p:nvSpPr>
        <p:spPr/>
        <p:txBody>
          <a:bodyPr/>
          <a:lstStyle/>
          <a:p>
            <a:fld id="{AA29AA7B-A880-754D-BC3B-BC8E4D4D0536}" type="slidenum">
              <a:rPr lang="en-GB" smtClean="0"/>
              <a:t>15</a:t>
            </a:fld>
            <a:endParaRPr lang="en-GB" dirty="0"/>
          </a:p>
        </p:txBody>
      </p:sp>
    </p:spTree>
    <p:extLst>
      <p:ext uri="{BB962C8B-B14F-4D97-AF65-F5344CB8AC3E}">
        <p14:creationId xmlns:p14="http://schemas.microsoft.com/office/powerpoint/2010/main" val="21675802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do, We do, You do. For more detail on how to carry out this activity, please see my blog post on my website. https://</a:t>
            </a:r>
            <a:r>
              <a:rPr lang="en-US" dirty="0" err="1"/>
              <a:t>www.msduckworthsclassroom.com</a:t>
            </a:r>
            <a:r>
              <a:rPr lang="en-US" dirty="0"/>
              <a:t>/post/scaffolding-using-</a:t>
            </a:r>
            <a:r>
              <a:rPr lang="en-US" dirty="0" err="1"/>
              <a:t>i</a:t>
            </a:r>
            <a:r>
              <a:rPr lang="en-US" dirty="0"/>
              <a:t>-do-we-do-you-do</a:t>
            </a:r>
          </a:p>
          <a:p>
            <a:endParaRPr lang="en-US" dirty="0"/>
          </a:p>
          <a:p>
            <a:r>
              <a:rPr lang="en-US" dirty="0"/>
              <a:t>This is a teacher model. Talk pupils through the process of what, how, why (slide 18) before beginning the process on slide 20.</a:t>
            </a:r>
          </a:p>
          <a:p>
            <a:endParaRPr lang="en-US" dirty="0"/>
          </a:p>
          <a:p>
            <a:r>
              <a:rPr lang="en-US" dirty="0"/>
              <a:t>What do you see? What is presented?</a:t>
            </a:r>
          </a:p>
          <a:p>
            <a:r>
              <a:rPr lang="en-US" dirty="0"/>
              <a:t>How is presented? (method)</a:t>
            </a:r>
          </a:p>
          <a:p>
            <a:r>
              <a:rPr lang="en-US" dirty="0"/>
              <a:t>Why is it presented in this way?</a:t>
            </a:r>
          </a:p>
          <a:p>
            <a:endParaRPr lang="en-GB" dirty="0"/>
          </a:p>
        </p:txBody>
      </p:sp>
      <p:sp>
        <p:nvSpPr>
          <p:cNvPr id="4" name="Slide Number Placeholder 3"/>
          <p:cNvSpPr>
            <a:spLocks noGrp="1"/>
          </p:cNvSpPr>
          <p:nvPr>
            <p:ph type="sldNum" sz="quarter" idx="5"/>
          </p:nvPr>
        </p:nvSpPr>
        <p:spPr/>
        <p:txBody>
          <a:bodyPr/>
          <a:lstStyle/>
          <a:p>
            <a:fld id="{AA29AA7B-A880-754D-BC3B-BC8E4D4D0536}" type="slidenum">
              <a:rPr lang="en-GB" smtClean="0"/>
              <a:t>16</a:t>
            </a:fld>
            <a:endParaRPr lang="en-GB" dirty="0"/>
          </a:p>
        </p:txBody>
      </p:sp>
    </p:spTree>
    <p:extLst>
      <p:ext uri="{BB962C8B-B14F-4D97-AF65-F5344CB8AC3E}">
        <p14:creationId xmlns:p14="http://schemas.microsoft.com/office/powerpoint/2010/main" val="32306843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in the booklets. Show pupils how to use this as you analyse. Check understanding.</a:t>
            </a:r>
          </a:p>
        </p:txBody>
      </p:sp>
      <p:sp>
        <p:nvSpPr>
          <p:cNvPr id="4" name="Slide Number Placeholder 3"/>
          <p:cNvSpPr>
            <a:spLocks noGrp="1"/>
          </p:cNvSpPr>
          <p:nvPr>
            <p:ph type="sldNum" sz="quarter" idx="5"/>
          </p:nvPr>
        </p:nvSpPr>
        <p:spPr/>
        <p:txBody>
          <a:bodyPr/>
          <a:lstStyle/>
          <a:p>
            <a:fld id="{CFBA9A0B-8DB0-EE44-8D2A-04914EC6F4AC}" type="slidenum">
              <a:rPr lang="en-US" smtClean="0"/>
              <a:t>17</a:t>
            </a:fld>
            <a:endParaRPr lang="en-US" dirty="0"/>
          </a:p>
        </p:txBody>
      </p:sp>
    </p:spTree>
    <p:extLst>
      <p:ext uri="{BB962C8B-B14F-4D97-AF65-F5344CB8AC3E}">
        <p14:creationId xmlns:p14="http://schemas.microsoft.com/office/powerpoint/2010/main" val="11281667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Animated slide:</a:t>
            </a:r>
          </a:p>
          <a:p>
            <a:r>
              <a:rPr lang="en-GB" dirty="0"/>
              <a:t>Elicit responses from pupils before playing the slide.</a:t>
            </a:r>
          </a:p>
        </p:txBody>
      </p:sp>
      <p:sp>
        <p:nvSpPr>
          <p:cNvPr id="4" name="Slide Number Placeholder 3"/>
          <p:cNvSpPr>
            <a:spLocks noGrp="1"/>
          </p:cNvSpPr>
          <p:nvPr>
            <p:ph type="sldNum" sz="quarter" idx="5"/>
          </p:nvPr>
        </p:nvSpPr>
        <p:spPr/>
        <p:txBody>
          <a:bodyPr/>
          <a:lstStyle/>
          <a:p>
            <a:fld id="{AA29AA7B-A880-754D-BC3B-BC8E4D4D0536}" type="slidenum">
              <a:rPr lang="en-GB" smtClean="0"/>
              <a:t>19</a:t>
            </a:fld>
            <a:endParaRPr lang="en-GB" dirty="0"/>
          </a:p>
        </p:txBody>
      </p:sp>
    </p:spTree>
    <p:extLst>
      <p:ext uri="{BB962C8B-B14F-4D97-AF65-F5344CB8AC3E}">
        <p14:creationId xmlns:p14="http://schemas.microsoft.com/office/powerpoint/2010/main" val="22380548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Animated slide</a:t>
            </a:r>
            <a:endParaRPr lang="en-GB" dirty="0"/>
          </a:p>
          <a:p>
            <a:endParaRPr lang="en-US" b="1" dirty="0"/>
          </a:p>
          <a:p>
            <a:r>
              <a:rPr lang="en-US" dirty="0"/>
              <a:t>This is in their booklet so they can annotate along with you.</a:t>
            </a:r>
          </a:p>
          <a:p>
            <a:endParaRPr lang="en-US" dirty="0"/>
          </a:p>
          <a:p>
            <a:r>
              <a:rPr lang="en-US" dirty="0"/>
              <a:t>The ‘take it further’ is there to stretch pupils. You may wish to delete it if you feel they are not ready at this stage.</a:t>
            </a:r>
          </a:p>
        </p:txBody>
      </p:sp>
      <p:sp>
        <p:nvSpPr>
          <p:cNvPr id="4" name="Slide Number Placeholder 3"/>
          <p:cNvSpPr>
            <a:spLocks noGrp="1"/>
          </p:cNvSpPr>
          <p:nvPr>
            <p:ph type="sldNum" sz="quarter" idx="5"/>
          </p:nvPr>
        </p:nvSpPr>
        <p:spPr/>
        <p:txBody>
          <a:bodyPr/>
          <a:lstStyle/>
          <a:p>
            <a:fld id="{AA29AA7B-A880-754D-BC3B-BC8E4D4D0536}" type="slidenum">
              <a:rPr lang="en-GB" smtClean="0"/>
              <a:t>20</a:t>
            </a:fld>
            <a:endParaRPr lang="en-GB" dirty="0"/>
          </a:p>
        </p:txBody>
      </p:sp>
    </p:spTree>
    <p:extLst>
      <p:ext uri="{BB962C8B-B14F-4D97-AF65-F5344CB8AC3E}">
        <p14:creationId xmlns:p14="http://schemas.microsoft.com/office/powerpoint/2010/main" val="3981544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Pupils now work in pairs or groups with your help – pink section. You can move around the room and offer prompts, guidance, advice.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This stage allows the you to gauge what has been learned and if any misconceptions have arisen. If so, there is an opportunity to reteach before the next stage.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Personification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She appears less eager than Theseus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Introduction of the magical world of dreams that will take up much of the play.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Illusion vs reality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Dreams as a mechanism to speed up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Detailed:</a:t>
            </a:r>
          </a:p>
          <a:p>
            <a:pPr algn="l"/>
            <a:r>
              <a:rPr lang="en-GB" sz="2800" b="1" i="0" u="none" strike="noStrike" dirty="0">
                <a:solidFill>
                  <a:srgbClr val="000000"/>
                </a:solidFill>
                <a:effectLst/>
              </a:rPr>
              <a:t>Personification</a:t>
            </a:r>
          </a:p>
          <a:p>
            <a:pPr algn="l"/>
            <a:r>
              <a:rPr lang="en-GB" sz="2800" b="0" i="0" u="none" strike="noStrike" dirty="0">
                <a:solidFill>
                  <a:srgbClr val="000000"/>
                </a:solidFill>
                <a:effectLst/>
              </a:rPr>
              <a:t>Hippolyta uses personification by attributing the human ability to ‘dream away’ time to the nights themselves. This suggests that time will pass swiftly, almost as if it is alive and actively engaging in the act of dreaming. This choice of words creates a more vivid and imaginative depiction of how quickly the days will pass.</a:t>
            </a:r>
          </a:p>
          <a:p>
            <a:pPr algn="l"/>
            <a:endParaRPr lang="en-GB" sz="2800" b="0" i="0" u="none" strike="noStrike" dirty="0">
              <a:solidFill>
                <a:srgbClr val="000000"/>
              </a:solidFill>
              <a:effectLst/>
            </a:endParaRPr>
          </a:p>
          <a:p>
            <a:pPr algn="l"/>
            <a:r>
              <a:rPr lang="en-GB" sz="2800" b="1" i="0" u="none" strike="noStrike" dirty="0">
                <a:solidFill>
                  <a:srgbClr val="000000"/>
                </a:solidFill>
                <a:effectLst/>
              </a:rPr>
              <a:t>Less Eager than Theseus</a:t>
            </a:r>
          </a:p>
          <a:p>
            <a:pPr algn="l"/>
            <a:r>
              <a:rPr lang="en-GB" sz="2800" b="0" i="0" u="none" strike="noStrike" dirty="0">
                <a:solidFill>
                  <a:srgbClr val="000000"/>
                </a:solidFill>
                <a:effectLst/>
              </a:rPr>
              <a:t>The line reflects Hippolyta's demeanour, which appears more restrained compared to Theseus, who is impatiently counting down the days until their wedding. By speaking of the time in terms of dreaming, Hippolyta demonstrates a more composed and philosophical approach to the waiting period, suggesting she is less eager or at least more patient about the approaching event than Theseus.</a:t>
            </a:r>
          </a:p>
          <a:p>
            <a:pPr algn="l"/>
            <a:endParaRPr lang="en-GB" sz="2800" b="0" i="0" u="none" strike="noStrike" dirty="0">
              <a:solidFill>
                <a:srgbClr val="000000"/>
              </a:solidFill>
              <a:effectLst/>
            </a:endParaRPr>
          </a:p>
          <a:p>
            <a:pPr algn="l"/>
            <a:r>
              <a:rPr lang="en-GB" sz="2800" b="1" i="0" u="none" strike="noStrike" dirty="0">
                <a:solidFill>
                  <a:srgbClr val="000000"/>
                </a:solidFill>
                <a:effectLst/>
              </a:rPr>
              <a:t>Introduction of the Magical World of Dreams</a:t>
            </a:r>
          </a:p>
          <a:p>
            <a:pPr algn="l"/>
            <a:r>
              <a:rPr lang="en-GB" sz="2800" b="0" i="0" u="none" strike="noStrike" dirty="0">
                <a:solidFill>
                  <a:srgbClr val="000000"/>
                </a:solidFill>
                <a:effectLst/>
              </a:rPr>
              <a:t>By invoking dreams, Hippolyta introduces the theme of dreams and the magical world that will dominate much of the play. Dreams are central to </a:t>
            </a:r>
            <a:r>
              <a:rPr lang="en-GB" sz="2800" b="0" i="1" u="none" strike="noStrike" dirty="0">
                <a:solidFill>
                  <a:srgbClr val="000000"/>
                </a:solidFill>
                <a:effectLst/>
              </a:rPr>
              <a:t>A Midsummer Night's Dream</a:t>
            </a:r>
            <a:r>
              <a:rPr lang="en-GB" sz="2800" b="0" i="0" u="none" strike="noStrike" dirty="0">
                <a:solidFill>
                  <a:srgbClr val="000000"/>
                </a:solidFill>
                <a:effectLst/>
              </a:rPr>
              <a:t>, as they blur the line between reality and illusion. This line foreshadows the fantastical events that will unfold, where characters frequently fall into enchanted slumbers and experience dream-like scenarios.</a:t>
            </a:r>
          </a:p>
          <a:p>
            <a:pPr algn="l"/>
            <a:endParaRPr lang="en-GB" sz="2800" b="0" i="0" u="none" strike="noStrike" dirty="0">
              <a:solidFill>
                <a:srgbClr val="000000"/>
              </a:solidFill>
              <a:effectLst/>
            </a:endParaRPr>
          </a:p>
          <a:p>
            <a:pPr algn="l"/>
            <a:r>
              <a:rPr lang="en-GB" sz="2800" b="1" i="0" u="none" strike="noStrike" dirty="0">
                <a:solidFill>
                  <a:srgbClr val="000000"/>
                </a:solidFill>
                <a:effectLst/>
              </a:rPr>
              <a:t>Illusion vs. Reality</a:t>
            </a:r>
          </a:p>
          <a:p>
            <a:pPr algn="l"/>
            <a:r>
              <a:rPr lang="en-GB" sz="2800" b="0" i="0" u="none" strike="noStrike" dirty="0">
                <a:solidFill>
                  <a:srgbClr val="000000"/>
                </a:solidFill>
                <a:effectLst/>
              </a:rPr>
              <a:t>The mention of dreams also sets up the theme of illusion versus reality. The play constantly explores this dichotomy, as characters are frequently caught between what is real and what is imagined. Hippolyta’s line hints that the boundary between these two realms is fluid and that time itself can be influenced by the illusory nature of dreams.</a:t>
            </a:r>
          </a:p>
          <a:p>
            <a:pPr algn="l"/>
            <a:endParaRPr lang="en-GB" sz="2800" b="0" i="0" u="none" strike="noStrike" dirty="0">
              <a:solidFill>
                <a:srgbClr val="000000"/>
              </a:solidFill>
              <a:effectLst/>
            </a:endParaRPr>
          </a:p>
          <a:p>
            <a:pPr algn="l"/>
            <a:r>
              <a:rPr lang="en-GB" sz="2800" b="1" i="0" u="none" strike="noStrike" dirty="0">
                <a:solidFill>
                  <a:srgbClr val="000000"/>
                </a:solidFill>
                <a:effectLst/>
              </a:rPr>
              <a:t>Dreams as a Mechanism to Speed Up Time</a:t>
            </a:r>
          </a:p>
          <a:p>
            <a:pPr algn="l"/>
            <a:r>
              <a:rPr lang="en-GB" sz="2800" b="0" i="0" u="none" strike="noStrike" dirty="0">
                <a:solidFill>
                  <a:srgbClr val="000000"/>
                </a:solidFill>
                <a:effectLst/>
              </a:rPr>
              <a:t>Finally, the concept of dreaming away time suggests that dreams can serve as a mechanism to speed up the passage of time. Hippolyta implies that through dreaming, the seemingly long wait of four nights will feel much shorter. This notion aligns with the play’s exploration of how time is perceived differently depending on one's state of mind or emotional state, and how dreams can alter that perception.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AA29AA7B-A880-754D-BC3B-BC8E4D4D0536}" type="slidenum">
              <a:rPr lang="en-GB" smtClean="0"/>
              <a:t>21</a:t>
            </a:fld>
            <a:endParaRPr lang="en-GB" dirty="0"/>
          </a:p>
        </p:txBody>
      </p:sp>
    </p:spTree>
    <p:extLst>
      <p:ext uri="{BB962C8B-B14F-4D97-AF65-F5344CB8AC3E}">
        <p14:creationId xmlns:p14="http://schemas.microsoft.com/office/powerpoint/2010/main" val="4710237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can now work more independently in pairs or groups in preparation for them completing this task by themselves in the next step.</a:t>
            </a:r>
          </a:p>
          <a:p>
            <a:r>
              <a:rPr lang="en-GB" sz="1800" kern="100" dirty="0">
                <a:effectLst/>
                <a:latin typeface="Aptos" panose="020B0004020202020204" pitchFamily="34" charset="0"/>
                <a:ea typeface="Aptos" panose="020B0004020202020204" pitchFamily="34" charset="0"/>
                <a:cs typeface="Times New Roman" panose="02020603050405020304" pitchFamily="18" charset="0"/>
              </a:rPr>
              <a:t>Introduce the allusion before setting them off.</a:t>
            </a:r>
          </a:p>
          <a:p>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GB" sz="1800" kern="100" dirty="0">
                <a:effectLst/>
                <a:latin typeface="Aptos" panose="020B0004020202020204" pitchFamily="34" charset="0"/>
                <a:ea typeface="Aptos" panose="020B0004020202020204" pitchFamily="34" charset="0"/>
                <a:cs typeface="Times New Roman" panose="02020603050405020304" pitchFamily="18" charset="0"/>
              </a:rPr>
              <a:t>Teacher notes:</a:t>
            </a:r>
          </a:p>
          <a:p>
            <a:r>
              <a:rPr lang="en-GB" sz="1800" kern="100" dirty="0">
                <a:effectLst/>
                <a:latin typeface="Aptos" panose="020B0004020202020204" pitchFamily="34" charset="0"/>
                <a:ea typeface="Aptos" panose="020B0004020202020204" pitchFamily="34" charset="0"/>
                <a:cs typeface="Times New Roman" panose="02020603050405020304" pitchFamily="18" charset="0"/>
              </a:rPr>
              <a:t>This reference suggests and educated audience</a:t>
            </a:r>
          </a:p>
          <a:p>
            <a:r>
              <a:rPr lang="en-GB" sz="1800" kern="100" dirty="0">
                <a:effectLst/>
                <a:latin typeface="Aptos" panose="020B0004020202020204" pitchFamily="34" charset="0"/>
                <a:ea typeface="Aptos" panose="020B0004020202020204" pitchFamily="34" charset="0"/>
                <a:cs typeface="Times New Roman" panose="02020603050405020304" pitchFamily="18" charset="0"/>
              </a:rPr>
              <a:t>Reminds us of Hippolyta’s Amazonian background</a:t>
            </a:r>
          </a:p>
          <a:p>
            <a:r>
              <a:rPr lang="en-GB" sz="1800" kern="100" dirty="0">
                <a:effectLst/>
                <a:latin typeface="Aptos" panose="020B0004020202020204" pitchFamily="34" charset="0"/>
                <a:ea typeface="Aptos" panose="020B0004020202020204" pitchFamily="34" charset="0"/>
                <a:cs typeface="Times New Roman" panose="02020603050405020304" pitchFamily="18" charset="0"/>
              </a:rPr>
              <a:t>Suggests Theseus’ victory over Hippolyta – as an Amazonian woman who who eschewed marriage.</a:t>
            </a:r>
          </a:p>
          <a:p>
            <a:r>
              <a:rPr lang="en-GB" sz="1800" kern="100" dirty="0">
                <a:effectLst/>
                <a:latin typeface="Aptos" panose="020B0004020202020204" pitchFamily="34" charset="0"/>
                <a:ea typeface="Aptos" panose="020B0004020202020204" pitchFamily="34" charset="0"/>
                <a:cs typeface="Times New Roman" panose="02020603050405020304" pitchFamily="18" charset="0"/>
              </a:rPr>
              <a:t>The silver bow represents the moon moving into it’s new phase – much like Hippolyta. The moon will grow, just as the marriage and relationship of Hippolyta and the other characters.</a:t>
            </a:r>
          </a:p>
          <a:p>
            <a:r>
              <a:rPr lang="en-GB" sz="1800" kern="100" dirty="0">
                <a:effectLst/>
                <a:latin typeface="Aptos" panose="020B0004020202020204" pitchFamily="34" charset="0"/>
                <a:ea typeface="Aptos" panose="020B0004020202020204" pitchFamily="34" charset="0"/>
                <a:cs typeface="Times New Roman" panose="02020603050405020304" pitchFamily="18" charset="0"/>
              </a:rPr>
              <a:t>Hippolyta imagines the face of the moon as Diana looking down over the festivities.</a:t>
            </a:r>
          </a:p>
          <a:p>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AA29AA7B-A880-754D-BC3B-BC8E4D4D0536}" type="slidenum">
              <a:rPr lang="en-GB" smtClean="0"/>
              <a:t>22</a:t>
            </a:fld>
            <a:endParaRPr lang="en-GB" dirty="0"/>
          </a:p>
        </p:txBody>
      </p:sp>
    </p:spTree>
    <p:extLst>
      <p:ext uri="{BB962C8B-B14F-4D97-AF65-F5344CB8AC3E}">
        <p14:creationId xmlns:p14="http://schemas.microsoft.com/office/powerpoint/2010/main" val="2159241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images can be annotated in the booklet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are from different productions.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left to right: Oberon and Puck; the mechanicals’ performing their play, Puck and Titania; Titania and Oberon; Titania and Bottom; the arguing lovers.</a:t>
            </a:r>
          </a:p>
          <a:p>
            <a:endParaRPr lang="en-GB" dirty="0"/>
          </a:p>
        </p:txBody>
      </p:sp>
      <p:sp>
        <p:nvSpPr>
          <p:cNvPr id="4" name="Slide Number Placeholder 3"/>
          <p:cNvSpPr>
            <a:spLocks noGrp="1"/>
          </p:cNvSpPr>
          <p:nvPr>
            <p:ph type="sldNum" sz="quarter" idx="5"/>
          </p:nvPr>
        </p:nvSpPr>
        <p:spPr/>
        <p:txBody>
          <a:bodyPr/>
          <a:lstStyle/>
          <a:p>
            <a:fld id="{AA29AA7B-A880-754D-BC3B-BC8E4D4D0536}" type="slidenum">
              <a:rPr lang="en-GB" smtClean="0"/>
              <a:t>2</a:t>
            </a:fld>
            <a:endParaRPr lang="en-GB" dirty="0"/>
          </a:p>
        </p:txBody>
      </p:sp>
    </p:spTree>
    <p:extLst>
      <p:ext uri="{BB962C8B-B14F-4D97-AF65-F5344CB8AC3E}">
        <p14:creationId xmlns:p14="http://schemas.microsoft.com/office/powerpoint/2010/main" val="12298984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can now work more independently in pairs or groups in preparation for them completing this task by themselves in the next step.</a:t>
            </a:r>
          </a:p>
          <a:p>
            <a:r>
              <a:rPr lang="en-GB" sz="1800" kern="100" dirty="0">
                <a:effectLst/>
                <a:latin typeface="Aptos" panose="020B0004020202020204" pitchFamily="34" charset="0"/>
                <a:ea typeface="Aptos" panose="020B0004020202020204" pitchFamily="34" charset="0"/>
                <a:cs typeface="Times New Roman" panose="02020603050405020304" pitchFamily="18" charset="0"/>
              </a:rPr>
              <a:t>Introduce the allusion before setting them off.</a:t>
            </a:r>
          </a:p>
          <a:p>
            <a:endParaRPr lang="en-GB" dirty="0"/>
          </a:p>
        </p:txBody>
      </p:sp>
      <p:sp>
        <p:nvSpPr>
          <p:cNvPr id="4" name="Slide Number Placeholder 3"/>
          <p:cNvSpPr>
            <a:spLocks noGrp="1"/>
          </p:cNvSpPr>
          <p:nvPr>
            <p:ph type="sldNum" sz="quarter" idx="5"/>
          </p:nvPr>
        </p:nvSpPr>
        <p:spPr/>
        <p:txBody>
          <a:bodyPr/>
          <a:lstStyle/>
          <a:p>
            <a:fld id="{AA29AA7B-A880-754D-BC3B-BC8E4D4D0536}" type="slidenum">
              <a:rPr lang="en-GB" smtClean="0"/>
              <a:t>23</a:t>
            </a:fld>
            <a:endParaRPr lang="en-GB" dirty="0"/>
          </a:p>
        </p:txBody>
      </p:sp>
    </p:spTree>
    <p:extLst>
      <p:ext uri="{BB962C8B-B14F-4D97-AF65-F5344CB8AC3E}">
        <p14:creationId xmlns:p14="http://schemas.microsoft.com/office/powerpoint/2010/main" val="20225329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Independent task – pink section</a:t>
            </a:r>
          </a:p>
          <a:p>
            <a:endParaRPr lang="en-GB" dirty="0"/>
          </a:p>
          <a:p>
            <a:r>
              <a:rPr lang="en-GB" dirty="0"/>
              <a:t>Take it further: optional extension</a:t>
            </a:r>
          </a:p>
          <a:p>
            <a:endParaRPr lang="en-GB" dirty="0"/>
          </a:p>
          <a:p>
            <a:r>
              <a:rPr lang="en-GB" dirty="0"/>
              <a:t>Teacher notes:</a:t>
            </a:r>
          </a:p>
          <a:p>
            <a:r>
              <a:rPr lang="en-GB" dirty="0"/>
              <a:t>War imagery</a:t>
            </a:r>
          </a:p>
          <a:p>
            <a:r>
              <a:rPr lang="en-GB" dirty="0"/>
              <a:t>Weapon metaphors link to Hippolyta’s allusion but the connotations are more aggressive – suggesting victory in battle.</a:t>
            </a:r>
          </a:p>
          <a:p>
            <a:r>
              <a:rPr lang="en-GB" dirty="0"/>
              <a:t>Clear connection between love and violence.</a:t>
            </a:r>
          </a:p>
          <a:p>
            <a:r>
              <a:rPr lang="en-GB" dirty="0"/>
              <a:t>Victory and conquest.</a:t>
            </a:r>
          </a:p>
          <a:p>
            <a:r>
              <a:rPr lang="en-GB" dirty="0"/>
              <a:t>Inequality.</a:t>
            </a:r>
          </a:p>
          <a:p>
            <a:r>
              <a:rPr lang="en-GB" dirty="0"/>
              <a:t>If someone like Hippolyta can be conquered, what hope is there for the other women?</a:t>
            </a:r>
          </a:p>
          <a:p>
            <a:r>
              <a:rPr lang="en-GB" dirty="0"/>
              <a:t>Paradoxical statements pair love and violence.</a:t>
            </a:r>
          </a:p>
        </p:txBody>
      </p:sp>
      <p:sp>
        <p:nvSpPr>
          <p:cNvPr id="4" name="Slide Number Placeholder 3"/>
          <p:cNvSpPr>
            <a:spLocks noGrp="1"/>
          </p:cNvSpPr>
          <p:nvPr>
            <p:ph type="sldNum" sz="quarter" idx="5"/>
          </p:nvPr>
        </p:nvSpPr>
        <p:spPr/>
        <p:txBody>
          <a:bodyPr/>
          <a:lstStyle/>
          <a:p>
            <a:fld id="{AA29AA7B-A880-754D-BC3B-BC8E4D4D0536}" type="slidenum">
              <a:rPr lang="en-GB" smtClean="0"/>
              <a:t>24</a:t>
            </a:fld>
            <a:endParaRPr lang="en-GB" dirty="0"/>
          </a:p>
        </p:txBody>
      </p:sp>
    </p:spTree>
    <p:extLst>
      <p:ext uri="{BB962C8B-B14F-4D97-AF65-F5344CB8AC3E}">
        <p14:creationId xmlns:p14="http://schemas.microsoft.com/office/powerpoint/2010/main" val="31384396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Feedback</a:t>
            </a:r>
          </a:p>
        </p:txBody>
      </p:sp>
      <p:sp>
        <p:nvSpPr>
          <p:cNvPr id="4" name="Slide Number Placeholder 3"/>
          <p:cNvSpPr>
            <a:spLocks noGrp="1"/>
          </p:cNvSpPr>
          <p:nvPr>
            <p:ph type="sldNum" sz="quarter" idx="5"/>
          </p:nvPr>
        </p:nvSpPr>
        <p:spPr/>
        <p:txBody>
          <a:bodyPr/>
          <a:lstStyle/>
          <a:p>
            <a:fld id="{AA29AA7B-A880-754D-BC3B-BC8E4D4D0536}" type="slidenum">
              <a:rPr lang="en-GB" smtClean="0"/>
              <a:t>25</a:t>
            </a:fld>
            <a:endParaRPr lang="en-GB" dirty="0"/>
          </a:p>
        </p:txBody>
      </p:sp>
    </p:spTree>
    <p:extLst>
      <p:ext uri="{BB962C8B-B14F-4D97-AF65-F5344CB8AC3E}">
        <p14:creationId xmlns:p14="http://schemas.microsoft.com/office/powerpoint/2010/main" val="13563097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in the DWT section in their booklet.</a:t>
            </a:r>
          </a:p>
          <a:p>
            <a:endParaRPr lang="en-US" dirty="0"/>
          </a:p>
          <a:p>
            <a:r>
              <a:rPr lang="en-US" dirty="0"/>
              <a:t>Give pupils 3-5 minutes to join up with a partner to share ideas and add to their own notes once the task has been completed.</a:t>
            </a:r>
          </a:p>
          <a:p>
            <a:endParaRPr lang="en-US" dirty="0"/>
          </a:p>
          <a:p>
            <a:r>
              <a:rPr lang="en-US" dirty="0"/>
              <a:t>Or you may wish to discuss as a class and prompt pupils to jot down any additional ideas that they didn’t come up </a:t>
            </a:r>
            <a:r>
              <a:rPr lang="en-US"/>
              <a:t>with themselves.</a:t>
            </a:r>
            <a:endParaRPr lang="en-US" dirty="0"/>
          </a:p>
        </p:txBody>
      </p:sp>
      <p:sp>
        <p:nvSpPr>
          <p:cNvPr id="4" name="Slide Number Placeholder 3"/>
          <p:cNvSpPr>
            <a:spLocks noGrp="1"/>
          </p:cNvSpPr>
          <p:nvPr>
            <p:ph type="sldNum" sz="quarter" idx="5"/>
          </p:nvPr>
        </p:nvSpPr>
        <p:spPr/>
        <p:txBody>
          <a:bodyPr/>
          <a:lstStyle/>
          <a:p>
            <a:fld id="{FC810ECA-B121-8347-BF28-F3E6D5C875A0}" type="slidenum">
              <a:rPr lang="en-US" smtClean="0"/>
              <a:t>26</a:t>
            </a:fld>
            <a:endParaRPr lang="en-US" dirty="0"/>
          </a:p>
        </p:txBody>
      </p:sp>
    </p:spTree>
    <p:extLst>
      <p:ext uri="{BB962C8B-B14F-4D97-AF65-F5344CB8AC3E}">
        <p14:creationId xmlns:p14="http://schemas.microsoft.com/office/powerpoint/2010/main" val="3465318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www.msduckworthsclassroom.com</a:t>
            </a:r>
            <a:r>
              <a:rPr lang="en-US" dirty="0"/>
              <a:t>/product-page/a-midsummer-night-s-dream-full-scheme-of-work-</a:t>
            </a:r>
            <a:r>
              <a:rPr lang="en-US" dirty="0" err="1"/>
              <a:t>cie</a:t>
            </a:r>
            <a:r>
              <a:rPr lang="en-US" dirty="0"/>
              <a:t>-</a:t>
            </a:r>
            <a:r>
              <a:rPr lang="en-US" dirty="0" err="1"/>
              <a:t>igcse</a:t>
            </a:r>
            <a:endParaRPr lang="en-US" dirty="0"/>
          </a:p>
        </p:txBody>
      </p:sp>
      <p:sp>
        <p:nvSpPr>
          <p:cNvPr id="4" name="Slide Number Placeholder 3"/>
          <p:cNvSpPr>
            <a:spLocks noGrp="1"/>
          </p:cNvSpPr>
          <p:nvPr>
            <p:ph type="sldNum" sz="quarter" idx="5"/>
          </p:nvPr>
        </p:nvSpPr>
        <p:spPr/>
        <p:txBody>
          <a:bodyPr/>
          <a:lstStyle/>
          <a:p>
            <a:fld id="{8A6D193B-AD80-0B4B-9BBF-88E336AFA09D}" type="slidenum">
              <a:rPr lang="en-US" smtClean="0"/>
              <a:t>27</a:t>
            </a:fld>
            <a:endParaRPr lang="en-US"/>
          </a:p>
        </p:txBody>
      </p:sp>
    </p:spTree>
    <p:extLst>
      <p:ext uri="{BB962C8B-B14F-4D97-AF65-F5344CB8AC3E}">
        <p14:creationId xmlns:p14="http://schemas.microsoft.com/office/powerpoint/2010/main" val="3702998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Explain how the objectives link to the content of today’s lesson</a:t>
            </a:r>
          </a:p>
        </p:txBody>
      </p:sp>
      <p:sp>
        <p:nvSpPr>
          <p:cNvPr id="4" name="Slide Number Placeholder 3"/>
          <p:cNvSpPr>
            <a:spLocks noGrp="1"/>
          </p:cNvSpPr>
          <p:nvPr>
            <p:ph type="sldNum" sz="quarter" idx="5"/>
          </p:nvPr>
        </p:nvSpPr>
        <p:spPr/>
        <p:txBody>
          <a:bodyPr/>
          <a:lstStyle/>
          <a:p>
            <a:fld id="{D2693ABD-EB2B-A645-8890-7F24460D7357}" type="slidenum">
              <a:rPr lang="en-GB" smtClean="0"/>
              <a:t>3</a:t>
            </a:fld>
            <a:endParaRPr lang="en-GB" dirty="0"/>
          </a:p>
        </p:txBody>
      </p:sp>
    </p:spTree>
    <p:extLst>
      <p:ext uri="{BB962C8B-B14F-4D97-AF65-F5344CB8AC3E}">
        <p14:creationId xmlns:p14="http://schemas.microsoft.com/office/powerpoint/2010/main" val="1080009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https://www.youtube.com/watch?v=wq8aoORt0gA</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https://www.youtube.com/watch?v=SyLokuBADbw&amp;t=44s = 1 minute – 3.30 / 8.50 - end</a:t>
            </a:r>
          </a:p>
          <a:p>
            <a:endParaRPr lang="en-GB" dirty="0"/>
          </a:p>
        </p:txBody>
      </p:sp>
      <p:sp>
        <p:nvSpPr>
          <p:cNvPr id="4" name="Slide Number Placeholder 3"/>
          <p:cNvSpPr>
            <a:spLocks noGrp="1"/>
          </p:cNvSpPr>
          <p:nvPr>
            <p:ph type="sldNum" sz="quarter" idx="5"/>
          </p:nvPr>
        </p:nvSpPr>
        <p:spPr/>
        <p:txBody>
          <a:bodyPr/>
          <a:lstStyle/>
          <a:p>
            <a:fld id="{AA29AA7B-A880-754D-BC3B-BC8E4D4D0536}" type="slidenum">
              <a:rPr lang="en-GB" smtClean="0"/>
              <a:t>5</a:t>
            </a:fld>
            <a:endParaRPr lang="en-GB" dirty="0"/>
          </a:p>
        </p:txBody>
      </p:sp>
    </p:spTree>
    <p:extLst>
      <p:ext uri="{BB962C8B-B14F-4D97-AF65-F5344CB8AC3E}">
        <p14:creationId xmlns:p14="http://schemas.microsoft.com/office/powerpoint/2010/main" val="1586096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as a class</a:t>
            </a:r>
          </a:p>
          <a:p>
            <a:endParaRPr lang="en-GB" dirty="0"/>
          </a:p>
          <a:p>
            <a:r>
              <a:rPr lang="en-GB" dirty="0"/>
              <a:t>Depending on how much pupils know about theatre in the Elizabethan/Jacobean era, you may wish to spend longer discussing this with them. You can do a virtual tour here: https://www.shakespearesglobe.com/discover/about-us/virtual-tour/</a:t>
            </a:r>
          </a:p>
        </p:txBody>
      </p:sp>
      <p:sp>
        <p:nvSpPr>
          <p:cNvPr id="4" name="Slide Number Placeholder 3"/>
          <p:cNvSpPr>
            <a:spLocks noGrp="1"/>
          </p:cNvSpPr>
          <p:nvPr>
            <p:ph type="sldNum" sz="quarter" idx="5"/>
          </p:nvPr>
        </p:nvSpPr>
        <p:spPr/>
        <p:txBody>
          <a:bodyPr/>
          <a:lstStyle/>
          <a:p>
            <a:fld id="{D2693ABD-EB2B-A645-8890-7F24460D7357}" type="slidenum">
              <a:rPr lang="en-GB" smtClean="0"/>
              <a:t>6</a:t>
            </a:fld>
            <a:endParaRPr lang="en-GB" dirty="0"/>
          </a:p>
        </p:txBody>
      </p:sp>
    </p:spTree>
    <p:extLst>
      <p:ext uri="{BB962C8B-B14F-4D97-AF65-F5344CB8AC3E}">
        <p14:creationId xmlns:p14="http://schemas.microsoft.com/office/powerpoint/2010/main" val="349886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https://www.youtube.com/watch?v=L3qrx9crksw</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https://www.youtube.com/watch?v=Gp6h39g1Nus</a:t>
            </a:r>
          </a:p>
          <a:p>
            <a:endParaRPr lang="en-GB" dirty="0"/>
          </a:p>
        </p:txBody>
      </p:sp>
      <p:sp>
        <p:nvSpPr>
          <p:cNvPr id="4" name="Slide Number Placeholder 3"/>
          <p:cNvSpPr>
            <a:spLocks noGrp="1"/>
          </p:cNvSpPr>
          <p:nvPr>
            <p:ph type="sldNum" sz="quarter" idx="5"/>
          </p:nvPr>
        </p:nvSpPr>
        <p:spPr/>
        <p:txBody>
          <a:bodyPr/>
          <a:lstStyle/>
          <a:p>
            <a:fld id="{AA29AA7B-A880-754D-BC3B-BC8E4D4D0536}" type="slidenum">
              <a:rPr lang="en-GB" smtClean="0"/>
              <a:t>7</a:t>
            </a:fld>
            <a:endParaRPr lang="en-GB" dirty="0"/>
          </a:p>
        </p:txBody>
      </p:sp>
    </p:spTree>
    <p:extLst>
      <p:ext uri="{BB962C8B-B14F-4D97-AF65-F5344CB8AC3E}">
        <p14:creationId xmlns:p14="http://schemas.microsoft.com/office/powerpoint/2010/main" val="60094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Animated slide</a:t>
            </a:r>
          </a:p>
          <a:p>
            <a:endParaRPr lang="en-GB" dirty="0"/>
          </a:p>
          <a:p>
            <a:r>
              <a:rPr lang="en-GB" dirty="0"/>
              <a:t>Pupils to read through independently and then they can join up in pairs to add to their notes.</a:t>
            </a:r>
          </a:p>
          <a:p>
            <a:endParaRPr lang="en-GB" dirty="0"/>
          </a:p>
        </p:txBody>
      </p:sp>
      <p:sp>
        <p:nvSpPr>
          <p:cNvPr id="4" name="Slide Number Placeholder 3"/>
          <p:cNvSpPr>
            <a:spLocks noGrp="1"/>
          </p:cNvSpPr>
          <p:nvPr>
            <p:ph type="sldNum" sz="quarter" idx="5"/>
          </p:nvPr>
        </p:nvSpPr>
        <p:spPr/>
        <p:txBody>
          <a:bodyPr/>
          <a:lstStyle/>
          <a:p>
            <a:fld id="{AA29AA7B-A880-754D-BC3B-BC8E4D4D0536}" type="slidenum">
              <a:rPr lang="en-GB" smtClean="0"/>
              <a:t>8</a:t>
            </a:fld>
            <a:endParaRPr lang="en-GB" dirty="0"/>
          </a:p>
        </p:txBody>
      </p:sp>
    </p:spTree>
    <p:extLst>
      <p:ext uri="{BB962C8B-B14F-4D97-AF65-F5344CB8AC3E}">
        <p14:creationId xmlns:p14="http://schemas.microsoft.com/office/powerpoint/2010/main" val="209060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should be able to identify that they already have an understanding of the context.</a:t>
            </a:r>
          </a:p>
          <a:p>
            <a:r>
              <a:rPr lang="en-GB" dirty="0"/>
              <a:t>The section on characters and methods will be useful as they read. </a:t>
            </a:r>
          </a:p>
        </p:txBody>
      </p:sp>
      <p:sp>
        <p:nvSpPr>
          <p:cNvPr id="4" name="Slide Number Placeholder 3"/>
          <p:cNvSpPr>
            <a:spLocks noGrp="1"/>
          </p:cNvSpPr>
          <p:nvPr>
            <p:ph type="sldNum" sz="quarter" idx="5"/>
          </p:nvPr>
        </p:nvSpPr>
        <p:spPr/>
        <p:txBody>
          <a:bodyPr/>
          <a:lstStyle/>
          <a:p>
            <a:fld id="{D2693ABD-EB2B-A645-8890-7F24460D7357}" type="slidenum">
              <a:rPr lang="en-GB" smtClean="0"/>
              <a:t>9</a:t>
            </a:fld>
            <a:endParaRPr lang="en-GB" dirty="0"/>
          </a:p>
        </p:txBody>
      </p:sp>
    </p:spTree>
    <p:extLst>
      <p:ext uri="{BB962C8B-B14F-4D97-AF65-F5344CB8AC3E}">
        <p14:creationId xmlns:p14="http://schemas.microsoft.com/office/powerpoint/2010/main" val="383085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Animated slide</a:t>
            </a:r>
          </a:p>
          <a:p>
            <a:endParaRPr lang="en-GB" dirty="0"/>
          </a:p>
          <a:p>
            <a:r>
              <a:rPr lang="en-GB" dirty="0"/>
              <a:t>Elicit ideas first</a:t>
            </a:r>
          </a:p>
        </p:txBody>
      </p:sp>
      <p:sp>
        <p:nvSpPr>
          <p:cNvPr id="4" name="Slide Number Placeholder 3"/>
          <p:cNvSpPr>
            <a:spLocks noGrp="1"/>
          </p:cNvSpPr>
          <p:nvPr>
            <p:ph type="sldNum" sz="quarter" idx="5"/>
          </p:nvPr>
        </p:nvSpPr>
        <p:spPr/>
        <p:txBody>
          <a:bodyPr/>
          <a:lstStyle/>
          <a:p>
            <a:fld id="{AA29AA7B-A880-754D-BC3B-BC8E4D4D0536}" type="slidenum">
              <a:rPr lang="en-GB" smtClean="0"/>
              <a:t>10</a:t>
            </a:fld>
            <a:endParaRPr lang="en-GB" dirty="0"/>
          </a:p>
        </p:txBody>
      </p:sp>
    </p:spTree>
    <p:extLst>
      <p:ext uri="{BB962C8B-B14F-4D97-AF65-F5344CB8AC3E}">
        <p14:creationId xmlns:p14="http://schemas.microsoft.com/office/powerpoint/2010/main" val="2872645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5610A-17B4-4656-93CF-E1D9982860F7}"/>
              </a:ext>
            </a:extLst>
          </p:cNvPr>
          <p:cNvSpPr>
            <a:spLocks noGrp="1"/>
          </p:cNvSpPr>
          <p:nvPr>
            <p:ph type="ctrTitle"/>
          </p:nvPr>
        </p:nvSpPr>
        <p:spPr>
          <a:xfrm>
            <a:off x="912628" y="2926080"/>
            <a:ext cx="5935540" cy="2696866"/>
          </a:xfrm>
        </p:spPr>
        <p:txBody>
          <a:bodyPr anchor="t">
            <a:normAutofit/>
          </a:bodyPr>
          <a:lstStyle>
            <a:lvl1pPr algn="l">
              <a:defRPr sz="1800"/>
            </a:lvl1pPr>
          </a:lstStyle>
          <a:p>
            <a:r>
              <a:rPr lang="en-US" dirty="0"/>
              <a:t>Click to edit Master title style</a:t>
            </a:r>
          </a:p>
        </p:txBody>
      </p:sp>
      <p:sp>
        <p:nvSpPr>
          <p:cNvPr id="3" name="Subtitle 2">
            <a:extLst>
              <a:ext uri="{FF2B5EF4-FFF2-40B4-BE49-F238E27FC236}">
                <a16:creationId xmlns:a16="http://schemas.microsoft.com/office/drawing/2014/main" id="{A451C80B-DFD6-415B-BA5B-E56E510CD12B}"/>
              </a:ext>
            </a:extLst>
          </p:cNvPr>
          <p:cNvSpPr>
            <a:spLocks noGrp="1"/>
          </p:cNvSpPr>
          <p:nvPr>
            <p:ph type="subTitle" idx="1" hasCustomPrompt="1"/>
          </p:nvPr>
        </p:nvSpPr>
        <p:spPr>
          <a:xfrm>
            <a:off x="912628" y="1271491"/>
            <a:ext cx="5935540" cy="1287887"/>
          </a:xfrm>
        </p:spPr>
        <p:txBody>
          <a:bodyPr anchor="b">
            <a:noAutofit/>
          </a:bodyPr>
          <a:lstStyle>
            <a:lvl1pPr marL="0" indent="0" algn="ctr">
              <a:lnSpc>
                <a:spcPct val="130000"/>
              </a:lnSpc>
              <a:buNone/>
              <a:defRPr sz="4000" b="1" cap="none" spc="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67A2065B-06FF-4991-9F8A-4BE25457B479}"/>
              </a:ext>
            </a:extLst>
          </p:cNvPr>
          <p:cNvSpPr>
            <a:spLocks noGrp="1"/>
          </p:cNvSpPr>
          <p:nvPr>
            <p:ph type="dt" sz="half" idx="10"/>
          </p:nvPr>
        </p:nvSpPr>
        <p:spPr/>
        <p:txBody>
          <a:bodyPr/>
          <a:lstStyle/>
          <a:p>
            <a:fld id="{F07CD3FD-BE54-4400-942B-C6C15AA73DFD}" type="datetimeFigureOut">
              <a:rPr lang="en-US" smtClean="0"/>
              <a:t>9/6/24</a:t>
            </a:fld>
            <a:endParaRPr lang="en-US" dirty="0"/>
          </a:p>
        </p:txBody>
      </p:sp>
      <p:sp>
        <p:nvSpPr>
          <p:cNvPr id="5" name="Footer Placeholder 4">
            <a:extLst>
              <a:ext uri="{FF2B5EF4-FFF2-40B4-BE49-F238E27FC236}">
                <a16:creationId xmlns:a16="http://schemas.microsoft.com/office/drawing/2014/main" id="{B20DF2FA-C604-45D8-A633-11D3742EC14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2EE5DA9-2D04-4850-AB9F-BD353816504A}"/>
              </a:ext>
            </a:extLst>
          </p:cNvPr>
          <p:cNvSpPr>
            <a:spLocks noGrp="1"/>
          </p:cNvSpPr>
          <p:nvPr>
            <p:ph type="sldNum" sz="quarter" idx="12"/>
          </p:nvPr>
        </p:nvSpPr>
        <p:spPr/>
        <p:txBody>
          <a:bodyPr/>
          <a:lstStyle/>
          <a:p>
            <a:fld id="{A4C0CD32-A6C8-4BA5-B3DF-D8325E32CAA4}" type="slidenum">
              <a:rPr lang="en-US" smtClean="0"/>
              <a:t>‹#›</a:t>
            </a:fld>
            <a:endParaRPr lang="en-US" dirty="0"/>
          </a:p>
        </p:txBody>
      </p:sp>
    </p:spTree>
    <p:extLst>
      <p:ext uri="{BB962C8B-B14F-4D97-AF65-F5344CB8AC3E}">
        <p14:creationId xmlns:p14="http://schemas.microsoft.com/office/powerpoint/2010/main" val="250960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E4BB7-3F30-4C31-9BB2-8EC24FC0A1D6}"/>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1ECF4134-70F5-4EE6-88BE-49D129630C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9EABC7-C044-44DE-B303-55A0581DA1E8}"/>
              </a:ext>
            </a:extLst>
          </p:cNvPr>
          <p:cNvSpPr>
            <a:spLocks noGrp="1"/>
          </p:cNvSpPr>
          <p:nvPr>
            <p:ph type="dt" sz="half" idx="10"/>
          </p:nvPr>
        </p:nvSpPr>
        <p:spPr/>
        <p:txBody>
          <a:bodyPr/>
          <a:lstStyle/>
          <a:p>
            <a:fld id="{F07CD3FD-BE54-4400-942B-C6C15AA73DFD}" type="datetimeFigureOut">
              <a:rPr lang="en-US" smtClean="0"/>
              <a:t>9/6/24</a:t>
            </a:fld>
            <a:endParaRPr lang="en-US" dirty="0"/>
          </a:p>
        </p:txBody>
      </p:sp>
      <p:sp>
        <p:nvSpPr>
          <p:cNvPr id="5" name="Footer Placeholder 4">
            <a:extLst>
              <a:ext uri="{FF2B5EF4-FFF2-40B4-BE49-F238E27FC236}">
                <a16:creationId xmlns:a16="http://schemas.microsoft.com/office/drawing/2014/main" id="{4D4A63E1-5BC5-402E-9916-BAB84BCF0BB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A2EF915-AF64-4ECC-8B1A-B7E6A89B7917}"/>
              </a:ext>
            </a:extLst>
          </p:cNvPr>
          <p:cNvSpPr>
            <a:spLocks noGrp="1"/>
          </p:cNvSpPr>
          <p:nvPr>
            <p:ph type="sldNum" sz="quarter" idx="12"/>
          </p:nvPr>
        </p:nvSpPr>
        <p:spPr/>
        <p:txBody>
          <a:bodyPr/>
          <a:lstStyle/>
          <a:p>
            <a:fld id="{A4C0CD32-A6C8-4BA5-B3DF-D8325E32CAA4}" type="slidenum">
              <a:rPr lang="en-US" smtClean="0"/>
              <a:t>‹#›</a:t>
            </a:fld>
            <a:endParaRPr lang="en-US" dirty="0"/>
          </a:p>
        </p:txBody>
      </p:sp>
    </p:spTree>
    <p:extLst>
      <p:ext uri="{BB962C8B-B14F-4D97-AF65-F5344CB8AC3E}">
        <p14:creationId xmlns:p14="http://schemas.microsoft.com/office/powerpoint/2010/main" val="429895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EB09414-2AA1-4D8E-A00A-C092FBC92D91}"/>
              </a:ext>
            </a:extLst>
          </p:cNvPr>
          <p:cNvSpPr>
            <a:spLocks noGrp="1"/>
          </p:cNvSpPr>
          <p:nvPr>
            <p:ph type="title" orient="vert"/>
          </p:nvPr>
        </p:nvSpPr>
        <p:spPr>
          <a:xfrm>
            <a:off x="9198077" y="1401097"/>
            <a:ext cx="2155722" cy="4775865"/>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D42C3A78-37C5-46D0-9DF4-CB78AF883C2C}"/>
              </a:ext>
            </a:extLst>
          </p:cNvPr>
          <p:cNvSpPr>
            <a:spLocks noGrp="1"/>
          </p:cNvSpPr>
          <p:nvPr>
            <p:ph type="body" orient="vert" idx="1"/>
          </p:nvPr>
        </p:nvSpPr>
        <p:spPr>
          <a:xfrm>
            <a:off x="838200" y="1401097"/>
            <a:ext cx="8232058" cy="477586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9D8705E-925D-4F57-8268-107CE3CF4C45}"/>
              </a:ext>
            </a:extLst>
          </p:cNvPr>
          <p:cNvSpPr>
            <a:spLocks noGrp="1"/>
          </p:cNvSpPr>
          <p:nvPr>
            <p:ph type="dt" sz="half" idx="10"/>
          </p:nvPr>
        </p:nvSpPr>
        <p:spPr/>
        <p:txBody>
          <a:bodyPr/>
          <a:lstStyle/>
          <a:p>
            <a:fld id="{F07CD3FD-BE54-4400-942B-C6C15AA73DFD}" type="datetimeFigureOut">
              <a:rPr lang="en-US" smtClean="0"/>
              <a:t>9/6/24</a:t>
            </a:fld>
            <a:endParaRPr lang="en-US" dirty="0"/>
          </a:p>
        </p:txBody>
      </p:sp>
      <p:sp>
        <p:nvSpPr>
          <p:cNvPr id="5" name="Footer Placeholder 4">
            <a:extLst>
              <a:ext uri="{FF2B5EF4-FFF2-40B4-BE49-F238E27FC236}">
                <a16:creationId xmlns:a16="http://schemas.microsoft.com/office/drawing/2014/main" id="{50FE207E-070D-4EC8-A44C-21F1815FDAA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5D01D1-C266-4161-A820-C084B980131C}"/>
              </a:ext>
            </a:extLst>
          </p:cNvPr>
          <p:cNvSpPr>
            <a:spLocks noGrp="1"/>
          </p:cNvSpPr>
          <p:nvPr>
            <p:ph type="sldNum" sz="quarter" idx="12"/>
          </p:nvPr>
        </p:nvSpPr>
        <p:spPr/>
        <p:txBody>
          <a:bodyPr/>
          <a:lstStyle/>
          <a:p>
            <a:fld id="{A4C0CD32-A6C8-4BA5-B3DF-D8325E32CAA4}" type="slidenum">
              <a:rPr lang="en-US" smtClean="0"/>
              <a:t>‹#›</a:t>
            </a:fld>
            <a:endParaRPr lang="en-US" dirty="0"/>
          </a:p>
        </p:txBody>
      </p:sp>
    </p:spTree>
    <p:extLst>
      <p:ext uri="{BB962C8B-B14F-4D97-AF65-F5344CB8AC3E}">
        <p14:creationId xmlns:p14="http://schemas.microsoft.com/office/powerpoint/2010/main" val="3296935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grpSp>
        <p:nvGrpSpPr>
          <p:cNvPr id="5" name="Graphic 185">
            <a:extLst>
              <a:ext uri="{FF2B5EF4-FFF2-40B4-BE49-F238E27FC236}">
                <a16:creationId xmlns:a16="http://schemas.microsoft.com/office/drawing/2014/main" id="{773CCE17-EE0F-40E0-B7AE-CF7677B64709}"/>
              </a:ext>
            </a:extLst>
          </p:cNvPr>
          <p:cNvGrpSpPr/>
          <p:nvPr/>
        </p:nvGrpSpPr>
        <p:grpSpPr>
          <a:xfrm>
            <a:off x="10999563" y="5987064"/>
            <a:ext cx="1054467" cy="469689"/>
            <a:chOff x="9841624" y="4115729"/>
            <a:chExt cx="602170" cy="268223"/>
          </a:xfrm>
          <a:solidFill>
            <a:schemeClr val="tx1"/>
          </a:solidFill>
        </p:grpSpPr>
        <p:sp>
          <p:nvSpPr>
            <p:cNvPr id="6" name="Freeform: Shape 5">
              <a:extLst>
                <a:ext uri="{FF2B5EF4-FFF2-40B4-BE49-F238E27FC236}">
                  <a16:creationId xmlns:a16="http://schemas.microsoft.com/office/drawing/2014/main" id="{B0AC6C4E-6EA5-454A-AB84-8B94D8B585EC}"/>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4329338-925B-4677-BA6E-4357D37DB545}"/>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334C0A08-043F-4818-BA1D-BCC9F811A873}"/>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DCB185DD-ED0D-4633-8098-95C4A6F177CC}"/>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2AD50526-B611-40B6-BB45-AE82F0EF5992}"/>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2" name="Date Placeholder 1">
            <a:extLst>
              <a:ext uri="{FF2B5EF4-FFF2-40B4-BE49-F238E27FC236}">
                <a16:creationId xmlns:a16="http://schemas.microsoft.com/office/drawing/2014/main" id="{0708C302-4224-4668-8CAC-3267172A0C93}"/>
              </a:ext>
            </a:extLst>
          </p:cNvPr>
          <p:cNvSpPr>
            <a:spLocks noGrp="1"/>
          </p:cNvSpPr>
          <p:nvPr>
            <p:ph type="dt" sz="half" idx="10"/>
          </p:nvPr>
        </p:nvSpPr>
        <p:spPr/>
        <p:txBody>
          <a:bodyPr/>
          <a:lstStyle/>
          <a:p>
            <a:fld id="{6F18FB39-20FB-4E2E-B861-45B709B9C3C5}" type="datetime1">
              <a:rPr lang="en-US" smtClean="0"/>
              <a:t>9/6/24</a:t>
            </a:fld>
            <a:endParaRPr lang="en-US" dirty="0"/>
          </a:p>
        </p:txBody>
      </p:sp>
      <p:sp>
        <p:nvSpPr>
          <p:cNvPr id="3" name="Footer Placeholder 2">
            <a:extLst>
              <a:ext uri="{FF2B5EF4-FFF2-40B4-BE49-F238E27FC236}">
                <a16:creationId xmlns:a16="http://schemas.microsoft.com/office/drawing/2014/main" id="{F0C8FC22-AEB6-4BAF-BF93-41A2C757CCC7}"/>
              </a:ext>
            </a:extLst>
          </p:cNvPr>
          <p:cNvSpPr>
            <a:spLocks noGrp="1"/>
          </p:cNvSpPr>
          <p:nvPr>
            <p:ph type="ftr" sz="quarter" idx="11"/>
          </p:nvPr>
        </p:nvSpPr>
        <p:spPr/>
        <p:txBody>
          <a:bodyPr/>
          <a:lstStyle/>
          <a:p>
            <a:r>
              <a:rPr lang="en-US" dirty="0"/>
              <a:t>Sample Footer Text</a:t>
            </a:r>
          </a:p>
        </p:txBody>
      </p:sp>
      <p:sp>
        <p:nvSpPr>
          <p:cNvPr id="4" name="Slide Number Placeholder 3">
            <a:extLst>
              <a:ext uri="{FF2B5EF4-FFF2-40B4-BE49-F238E27FC236}">
                <a16:creationId xmlns:a16="http://schemas.microsoft.com/office/drawing/2014/main" id="{252CA88A-5462-4F17-AFA0-52721ADDBB8F}"/>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2" name="Oval 11">
            <a:extLst>
              <a:ext uri="{FF2B5EF4-FFF2-40B4-BE49-F238E27FC236}">
                <a16:creationId xmlns:a16="http://schemas.microsoft.com/office/drawing/2014/main" id="{70CCC791-94D7-4BB8-9EDF-423CEA1F6215}"/>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744528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a:xfrm>
            <a:off x="914400" y="136525"/>
            <a:ext cx="10363200" cy="779646"/>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a:xfrm>
            <a:off x="806302" y="1563491"/>
            <a:ext cx="10363200" cy="338265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EC7C8FC-AAEA-4AB6-9DB5-2503F58F0E69}"/>
              </a:ext>
            </a:extLst>
          </p:cNvPr>
          <p:cNvSpPr>
            <a:spLocks noGrp="1"/>
          </p:cNvSpPr>
          <p:nvPr>
            <p:ph type="dt" sz="half" idx="10"/>
          </p:nvPr>
        </p:nvSpPr>
        <p:spPr/>
        <p:txBody>
          <a:bodyPr/>
          <a:lstStyle/>
          <a:p>
            <a:fld id="{F07CD3FD-BE54-4400-942B-C6C15AA73DFD}" type="datetimeFigureOut">
              <a:rPr lang="en-US" smtClean="0"/>
              <a:t>9/6/24</a:t>
            </a:fld>
            <a:endParaRPr lang="en-US" dirty="0"/>
          </a:p>
        </p:txBody>
      </p:sp>
      <p:sp>
        <p:nvSpPr>
          <p:cNvPr id="5" name="Footer Placeholder 4">
            <a:extLst>
              <a:ext uri="{FF2B5EF4-FFF2-40B4-BE49-F238E27FC236}">
                <a16:creationId xmlns:a16="http://schemas.microsoft.com/office/drawing/2014/main" id="{E8B1616B-3F08-4869-A522-773C38940F6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E030CE6-9124-4B3A-A912-AE16B5C34003}"/>
              </a:ext>
            </a:extLst>
          </p:cNvPr>
          <p:cNvSpPr>
            <a:spLocks noGrp="1"/>
          </p:cNvSpPr>
          <p:nvPr>
            <p:ph type="sldNum" sz="quarter" idx="12"/>
          </p:nvPr>
        </p:nvSpPr>
        <p:spPr/>
        <p:txBody>
          <a:bodyPr/>
          <a:lstStyle/>
          <a:p>
            <a:fld id="{A4C0CD32-A6C8-4BA5-B3DF-D8325E32CAA4}" type="slidenum">
              <a:rPr lang="en-US" smtClean="0"/>
              <a:t>‹#›</a:t>
            </a:fld>
            <a:endParaRPr lang="en-US" dirty="0"/>
          </a:p>
        </p:txBody>
      </p:sp>
    </p:spTree>
    <p:extLst>
      <p:ext uri="{BB962C8B-B14F-4D97-AF65-F5344CB8AC3E}">
        <p14:creationId xmlns:p14="http://schemas.microsoft.com/office/powerpoint/2010/main" val="1282580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885-57B2-4930-BD7D-CBF916EDF1C6}"/>
              </a:ext>
            </a:extLst>
          </p:cNvPr>
          <p:cNvSpPr>
            <a:spLocks noGrp="1"/>
          </p:cNvSpPr>
          <p:nvPr>
            <p:ph type="title"/>
          </p:nvPr>
        </p:nvSpPr>
        <p:spPr>
          <a:xfrm>
            <a:off x="912629" y="1709738"/>
            <a:ext cx="9214884" cy="3159974"/>
          </a:xfrm>
        </p:spPr>
        <p:txBody>
          <a:bodyPr anchor="b">
            <a:normAutofit/>
          </a:bodyPr>
          <a:lstStyle>
            <a:lvl1pPr>
              <a:defRPr sz="4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BE495E4-2F8B-4CC7-88AC-A312067E60D2}"/>
              </a:ext>
            </a:extLst>
          </p:cNvPr>
          <p:cNvSpPr>
            <a:spLocks noGrp="1"/>
          </p:cNvSpPr>
          <p:nvPr>
            <p:ph type="body" idx="1"/>
          </p:nvPr>
        </p:nvSpPr>
        <p:spPr>
          <a:xfrm>
            <a:off x="912628" y="5018567"/>
            <a:ext cx="7907079" cy="1073889"/>
          </a:xfrm>
        </p:spPr>
        <p:txBody>
          <a:bodyPr>
            <a:normAutofit/>
          </a:bodyPr>
          <a:lstStyle>
            <a:lvl1pPr marL="0" indent="0">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585CC9-BAD3-4807-90BB-97DA2D6A6BE2}"/>
              </a:ext>
            </a:extLst>
          </p:cNvPr>
          <p:cNvSpPr>
            <a:spLocks noGrp="1"/>
          </p:cNvSpPr>
          <p:nvPr>
            <p:ph type="dt" sz="half" idx="10"/>
          </p:nvPr>
        </p:nvSpPr>
        <p:spPr/>
        <p:txBody>
          <a:bodyPr/>
          <a:lstStyle/>
          <a:p>
            <a:fld id="{F07CD3FD-BE54-4400-942B-C6C15AA73DFD}" type="datetimeFigureOut">
              <a:rPr lang="en-US" smtClean="0"/>
              <a:t>9/6/24</a:t>
            </a:fld>
            <a:endParaRPr lang="en-US" dirty="0"/>
          </a:p>
        </p:txBody>
      </p:sp>
      <p:sp>
        <p:nvSpPr>
          <p:cNvPr id="5" name="Footer Placeholder 4">
            <a:extLst>
              <a:ext uri="{FF2B5EF4-FFF2-40B4-BE49-F238E27FC236}">
                <a16:creationId xmlns:a16="http://schemas.microsoft.com/office/drawing/2014/main" id="{5F108CEF-165F-4D7E-9666-5CD0156B497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E0EBC3D-3277-4D34-9F67-71040C21E3B3}"/>
              </a:ext>
            </a:extLst>
          </p:cNvPr>
          <p:cNvSpPr>
            <a:spLocks noGrp="1"/>
          </p:cNvSpPr>
          <p:nvPr>
            <p:ph type="sldNum" sz="quarter" idx="12"/>
          </p:nvPr>
        </p:nvSpPr>
        <p:spPr/>
        <p:txBody>
          <a:bodyPr/>
          <a:lstStyle/>
          <a:p>
            <a:fld id="{A4C0CD32-A6C8-4BA5-B3DF-D8325E32CAA4}" type="slidenum">
              <a:rPr lang="en-US" smtClean="0"/>
              <a:t>‹#›</a:t>
            </a:fld>
            <a:endParaRPr lang="en-US" dirty="0"/>
          </a:p>
        </p:txBody>
      </p:sp>
    </p:spTree>
    <p:extLst>
      <p:ext uri="{BB962C8B-B14F-4D97-AF65-F5344CB8AC3E}">
        <p14:creationId xmlns:p14="http://schemas.microsoft.com/office/powerpoint/2010/main" val="2246231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477A4-4D01-45B6-9563-0BF13BA72F7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EE17E00-96AC-45F0-82B2-9F601E9B93C2}"/>
              </a:ext>
            </a:extLst>
          </p:cNvPr>
          <p:cNvSpPr>
            <a:spLocks noGrp="1"/>
          </p:cNvSpPr>
          <p:nvPr>
            <p:ph sz="half" idx="1"/>
          </p:nvPr>
        </p:nvSpPr>
        <p:spPr>
          <a:xfrm>
            <a:off x="914400" y="2849526"/>
            <a:ext cx="5105400" cy="32104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2BA30CD-95C0-427B-A571-A7D8A53278F4}"/>
              </a:ext>
            </a:extLst>
          </p:cNvPr>
          <p:cNvSpPr>
            <a:spLocks noGrp="1"/>
          </p:cNvSpPr>
          <p:nvPr>
            <p:ph sz="half" idx="2"/>
          </p:nvPr>
        </p:nvSpPr>
        <p:spPr>
          <a:xfrm>
            <a:off x="6172200" y="2849526"/>
            <a:ext cx="5105400" cy="3210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F67CAC-53E4-44AF-BEAC-8FFB96F05A86}"/>
              </a:ext>
            </a:extLst>
          </p:cNvPr>
          <p:cNvSpPr>
            <a:spLocks noGrp="1"/>
          </p:cNvSpPr>
          <p:nvPr>
            <p:ph type="dt" sz="half" idx="10"/>
          </p:nvPr>
        </p:nvSpPr>
        <p:spPr/>
        <p:txBody>
          <a:bodyPr/>
          <a:lstStyle/>
          <a:p>
            <a:fld id="{F07CD3FD-BE54-4400-942B-C6C15AA73DFD}" type="datetimeFigureOut">
              <a:rPr lang="en-US" smtClean="0"/>
              <a:t>9/6/24</a:t>
            </a:fld>
            <a:endParaRPr lang="en-US" dirty="0"/>
          </a:p>
        </p:txBody>
      </p:sp>
      <p:sp>
        <p:nvSpPr>
          <p:cNvPr id="6" name="Footer Placeholder 5">
            <a:extLst>
              <a:ext uri="{FF2B5EF4-FFF2-40B4-BE49-F238E27FC236}">
                <a16:creationId xmlns:a16="http://schemas.microsoft.com/office/drawing/2014/main" id="{083D9F3A-E7F0-45E7-AFA8-0D4A669EC16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C5F008B-58BB-45FF-923F-5909DAB49D34}"/>
              </a:ext>
            </a:extLst>
          </p:cNvPr>
          <p:cNvSpPr>
            <a:spLocks noGrp="1"/>
          </p:cNvSpPr>
          <p:nvPr>
            <p:ph type="sldNum" sz="quarter" idx="12"/>
          </p:nvPr>
        </p:nvSpPr>
        <p:spPr/>
        <p:txBody>
          <a:bodyPr/>
          <a:lstStyle/>
          <a:p>
            <a:fld id="{A4C0CD32-A6C8-4BA5-B3DF-D8325E32CAA4}" type="slidenum">
              <a:rPr lang="en-US" smtClean="0"/>
              <a:t>‹#›</a:t>
            </a:fld>
            <a:endParaRPr lang="en-US" dirty="0"/>
          </a:p>
        </p:txBody>
      </p:sp>
    </p:spTree>
    <p:extLst>
      <p:ext uri="{BB962C8B-B14F-4D97-AF65-F5344CB8AC3E}">
        <p14:creationId xmlns:p14="http://schemas.microsoft.com/office/powerpoint/2010/main" val="1395968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7B549-9E51-42E0-992A-73E775957773}"/>
              </a:ext>
            </a:extLst>
          </p:cNvPr>
          <p:cNvSpPr>
            <a:spLocks noGrp="1"/>
          </p:cNvSpPr>
          <p:nvPr>
            <p:ph type="title"/>
          </p:nvPr>
        </p:nvSpPr>
        <p:spPr>
          <a:xfrm>
            <a:off x="912628" y="1371599"/>
            <a:ext cx="10442760" cy="93975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81A5FDC-7C4B-45FB-8462-E2CE79919F33}"/>
              </a:ext>
            </a:extLst>
          </p:cNvPr>
          <p:cNvSpPr>
            <a:spLocks noGrp="1"/>
          </p:cNvSpPr>
          <p:nvPr>
            <p:ph type="body" idx="1"/>
          </p:nvPr>
        </p:nvSpPr>
        <p:spPr>
          <a:xfrm>
            <a:off x="912628" y="2311353"/>
            <a:ext cx="5084947" cy="695372"/>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BD8B686-2E92-45B9-A3D7-9DCAA0C50B36}"/>
              </a:ext>
            </a:extLst>
          </p:cNvPr>
          <p:cNvSpPr>
            <a:spLocks noGrp="1"/>
          </p:cNvSpPr>
          <p:nvPr>
            <p:ph sz="half" idx="2"/>
          </p:nvPr>
        </p:nvSpPr>
        <p:spPr>
          <a:xfrm>
            <a:off x="912628" y="3006725"/>
            <a:ext cx="5084947" cy="31829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86ADB526-4A44-47B6-8D14-93202E590AA7}"/>
              </a:ext>
            </a:extLst>
          </p:cNvPr>
          <p:cNvSpPr>
            <a:spLocks noGrp="1"/>
          </p:cNvSpPr>
          <p:nvPr>
            <p:ph type="body" sz="quarter" idx="3"/>
          </p:nvPr>
        </p:nvSpPr>
        <p:spPr>
          <a:xfrm>
            <a:off x="6172200" y="2311353"/>
            <a:ext cx="5183188" cy="695372"/>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4177CA-5C13-4311-BFD3-B98FBD942DA5}"/>
              </a:ext>
            </a:extLst>
          </p:cNvPr>
          <p:cNvSpPr>
            <a:spLocks noGrp="1"/>
          </p:cNvSpPr>
          <p:nvPr>
            <p:ph sz="quarter" idx="4"/>
          </p:nvPr>
        </p:nvSpPr>
        <p:spPr>
          <a:xfrm>
            <a:off x="6172200" y="3006725"/>
            <a:ext cx="5183188" cy="31829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DEA255A-4CB5-40CA-B756-1AA5E27C20BF}"/>
              </a:ext>
            </a:extLst>
          </p:cNvPr>
          <p:cNvSpPr>
            <a:spLocks noGrp="1"/>
          </p:cNvSpPr>
          <p:nvPr>
            <p:ph type="dt" sz="half" idx="10"/>
          </p:nvPr>
        </p:nvSpPr>
        <p:spPr/>
        <p:txBody>
          <a:bodyPr/>
          <a:lstStyle/>
          <a:p>
            <a:fld id="{F07CD3FD-BE54-4400-942B-C6C15AA73DFD}" type="datetimeFigureOut">
              <a:rPr lang="en-US" smtClean="0"/>
              <a:t>9/6/24</a:t>
            </a:fld>
            <a:endParaRPr lang="en-US" dirty="0"/>
          </a:p>
        </p:txBody>
      </p:sp>
      <p:sp>
        <p:nvSpPr>
          <p:cNvPr id="8" name="Footer Placeholder 7">
            <a:extLst>
              <a:ext uri="{FF2B5EF4-FFF2-40B4-BE49-F238E27FC236}">
                <a16:creationId xmlns:a16="http://schemas.microsoft.com/office/drawing/2014/main" id="{FF3072C4-10F1-49B8-B0BF-69204EDDCFA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A5ACC97-44C1-4887-909B-E6732D3C1FFE}"/>
              </a:ext>
            </a:extLst>
          </p:cNvPr>
          <p:cNvSpPr>
            <a:spLocks noGrp="1"/>
          </p:cNvSpPr>
          <p:nvPr>
            <p:ph type="sldNum" sz="quarter" idx="12"/>
          </p:nvPr>
        </p:nvSpPr>
        <p:spPr/>
        <p:txBody>
          <a:bodyPr/>
          <a:lstStyle/>
          <a:p>
            <a:fld id="{A4C0CD32-A6C8-4BA5-B3DF-D8325E32CAA4}" type="slidenum">
              <a:rPr lang="en-US" smtClean="0"/>
              <a:t>‹#›</a:t>
            </a:fld>
            <a:endParaRPr lang="en-US" dirty="0"/>
          </a:p>
        </p:txBody>
      </p:sp>
    </p:spTree>
    <p:extLst>
      <p:ext uri="{BB962C8B-B14F-4D97-AF65-F5344CB8AC3E}">
        <p14:creationId xmlns:p14="http://schemas.microsoft.com/office/powerpoint/2010/main" val="2470230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7D313-943A-47E0-8A7A-DFFBCC297AB7}"/>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23AC25A7-81C8-4AA1-AD9F-C78A451FDE2E}"/>
              </a:ext>
            </a:extLst>
          </p:cNvPr>
          <p:cNvSpPr>
            <a:spLocks noGrp="1"/>
          </p:cNvSpPr>
          <p:nvPr>
            <p:ph type="dt" sz="half" idx="10"/>
          </p:nvPr>
        </p:nvSpPr>
        <p:spPr/>
        <p:txBody>
          <a:bodyPr/>
          <a:lstStyle/>
          <a:p>
            <a:fld id="{F07CD3FD-BE54-4400-942B-C6C15AA73DFD}" type="datetimeFigureOut">
              <a:rPr lang="en-US" smtClean="0"/>
              <a:t>9/6/24</a:t>
            </a:fld>
            <a:endParaRPr lang="en-US" dirty="0"/>
          </a:p>
        </p:txBody>
      </p:sp>
      <p:sp>
        <p:nvSpPr>
          <p:cNvPr id="4" name="Footer Placeholder 3">
            <a:extLst>
              <a:ext uri="{FF2B5EF4-FFF2-40B4-BE49-F238E27FC236}">
                <a16:creationId xmlns:a16="http://schemas.microsoft.com/office/drawing/2014/main" id="{6EF54740-6022-46B2-9C55-B60E9651684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9497C9-6B5E-46D6-8FE9-0A5E0CF7F95B}"/>
              </a:ext>
            </a:extLst>
          </p:cNvPr>
          <p:cNvSpPr>
            <a:spLocks noGrp="1"/>
          </p:cNvSpPr>
          <p:nvPr>
            <p:ph type="sldNum" sz="quarter" idx="12"/>
          </p:nvPr>
        </p:nvSpPr>
        <p:spPr/>
        <p:txBody>
          <a:bodyPr/>
          <a:lstStyle/>
          <a:p>
            <a:fld id="{A4C0CD32-A6C8-4BA5-B3DF-D8325E32CAA4}" type="slidenum">
              <a:rPr lang="en-US" smtClean="0"/>
              <a:t>‹#›</a:t>
            </a:fld>
            <a:endParaRPr lang="en-US" dirty="0"/>
          </a:p>
        </p:txBody>
      </p:sp>
    </p:spTree>
    <p:extLst>
      <p:ext uri="{BB962C8B-B14F-4D97-AF65-F5344CB8AC3E}">
        <p14:creationId xmlns:p14="http://schemas.microsoft.com/office/powerpoint/2010/main" val="3847274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24D819E-5F04-2E02-51BB-24C6D190BAAA}"/>
              </a:ext>
            </a:extLst>
          </p:cNvPr>
          <p:cNvSpPr>
            <a:spLocks noGrp="1"/>
          </p:cNvSpPr>
          <p:nvPr>
            <p:ph type="title"/>
          </p:nvPr>
        </p:nvSpPr>
        <p:spPr>
          <a:xfrm>
            <a:off x="914400" y="136525"/>
            <a:ext cx="10363200" cy="779646"/>
          </a:xfrm>
          <a:ln>
            <a:noFill/>
          </a:ln>
        </p:spPr>
        <p:txBody>
          <a:bodyPr/>
          <a:lstStyle/>
          <a:p>
            <a:r>
              <a:rPr lang="en-GB" dirty="0"/>
              <a:t>As we read, consider</a:t>
            </a:r>
          </a:p>
        </p:txBody>
      </p:sp>
      <p:sp>
        <p:nvSpPr>
          <p:cNvPr id="7" name="Rounded Rectangle 6">
            <a:extLst>
              <a:ext uri="{FF2B5EF4-FFF2-40B4-BE49-F238E27FC236}">
                <a16:creationId xmlns:a16="http://schemas.microsoft.com/office/drawing/2014/main" id="{75C09D0B-37F4-3634-4CDC-D50D08439D01}"/>
              </a:ext>
            </a:extLst>
          </p:cNvPr>
          <p:cNvSpPr/>
          <p:nvPr userDrawn="1"/>
        </p:nvSpPr>
        <p:spPr>
          <a:xfrm>
            <a:off x="9299320" y="136526"/>
            <a:ext cx="2227272" cy="779646"/>
          </a:xfrm>
          <a:prstGeom prst="roundRect">
            <a:avLst/>
          </a:prstGeom>
          <a:solidFill>
            <a:schemeClr val="accent1">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t>Read from: </a:t>
            </a:r>
          </a:p>
        </p:txBody>
      </p:sp>
      <p:sp>
        <p:nvSpPr>
          <p:cNvPr id="9" name="TextBox 8">
            <a:extLst>
              <a:ext uri="{FF2B5EF4-FFF2-40B4-BE49-F238E27FC236}">
                <a16:creationId xmlns:a16="http://schemas.microsoft.com/office/drawing/2014/main" id="{0D4D2A9E-BD63-0207-F524-76C33A69837E}"/>
              </a:ext>
            </a:extLst>
          </p:cNvPr>
          <p:cNvSpPr txBox="1"/>
          <p:nvPr userDrawn="1"/>
        </p:nvSpPr>
        <p:spPr>
          <a:xfrm>
            <a:off x="2274847" y="1652151"/>
            <a:ext cx="7103327" cy="3789644"/>
          </a:xfrm>
          <a:prstGeom prst="rect">
            <a:avLst/>
          </a:prstGeom>
          <a:noFill/>
          <a:ln>
            <a:solidFill>
              <a:schemeClr val="accent1"/>
            </a:solidFill>
          </a:ln>
        </p:spPr>
        <p:txBody>
          <a:bodyPr wrap="square" rtlCol="0">
            <a:spAutoFit/>
          </a:bodyPr>
          <a:lstStyle/>
          <a:p>
            <a:pPr marL="285750" indent="-285750">
              <a:spcBef>
                <a:spcPts val="0"/>
              </a:spcBef>
              <a:buFont typeface="Arial" panose="020B0604020202020204" pitchFamily="34" charset="0"/>
              <a:buChar char="•"/>
            </a:pPr>
            <a:endParaRPr lang="en-GB" sz="2400" dirty="0"/>
          </a:p>
        </p:txBody>
      </p:sp>
    </p:spTree>
    <p:extLst>
      <p:ext uri="{BB962C8B-B14F-4D97-AF65-F5344CB8AC3E}">
        <p14:creationId xmlns:p14="http://schemas.microsoft.com/office/powerpoint/2010/main" val="392201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8CDF8-00AD-4441-A6D5-9D7A659EB6C0}"/>
              </a:ext>
            </a:extLst>
          </p:cNvPr>
          <p:cNvSpPr>
            <a:spLocks noGrp="1"/>
          </p:cNvSpPr>
          <p:nvPr>
            <p:ph type="title"/>
          </p:nvPr>
        </p:nvSpPr>
        <p:spPr>
          <a:xfrm>
            <a:off x="912628" y="1463038"/>
            <a:ext cx="3859397" cy="1471548"/>
          </a:xfrm>
        </p:spPr>
        <p:txBody>
          <a:bodyPr anchor="t"/>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8C330AF-CB7E-420A-AE8A-E02E90325885}"/>
              </a:ext>
            </a:extLst>
          </p:cNvPr>
          <p:cNvSpPr>
            <a:spLocks noGrp="1"/>
          </p:cNvSpPr>
          <p:nvPr>
            <p:ph idx="1"/>
          </p:nvPr>
        </p:nvSpPr>
        <p:spPr>
          <a:xfrm>
            <a:off x="5183188" y="987425"/>
            <a:ext cx="6172200" cy="4873625"/>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F43257AD-2422-4CDA-9C55-700F4B5BF251}"/>
              </a:ext>
            </a:extLst>
          </p:cNvPr>
          <p:cNvSpPr>
            <a:spLocks noGrp="1"/>
          </p:cNvSpPr>
          <p:nvPr>
            <p:ph type="body" sz="half" idx="2"/>
          </p:nvPr>
        </p:nvSpPr>
        <p:spPr>
          <a:xfrm>
            <a:off x="912628" y="2934586"/>
            <a:ext cx="3859397" cy="293440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1B7454-C1CC-46F2-A6FB-1FE786C48F49}"/>
              </a:ext>
            </a:extLst>
          </p:cNvPr>
          <p:cNvSpPr>
            <a:spLocks noGrp="1"/>
          </p:cNvSpPr>
          <p:nvPr>
            <p:ph type="dt" sz="half" idx="10"/>
          </p:nvPr>
        </p:nvSpPr>
        <p:spPr/>
        <p:txBody>
          <a:bodyPr/>
          <a:lstStyle/>
          <a:p>
            <a:fld id="{F07CD3FD-BE54-4400-942B-C6C15AA73DFD}" type="datetimeFigureOut">
              <a:rPr lang="en-US" smtClean="0"/>
              <a:t>9/6/24</a:t>
            </a:fld>
            <a:endParaRPr lang="en-US" dirty="0"/>
          </a:p>
        </p:txBody>
      </p:sp>
      <p:sp>
        <p:nvSpPr>
          <p:cNvPr id="6" name="Footer Placeholder 5">
            <a:extLst>
              <a:ext uri="{FF2B5EF4-FFF2-40B4-BE49-F238E27FC236}">
                <a16:creationId xmlns:a16="http://schemas.microsoft.com/office/drawing/2014/main" id="{49077DBE-6CC7-421B-AB5E-341E20BD922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D6EAB8F-7526-4CDB-B782-FAD8B3E70B0A}"/>
              </a:ext>
            </a:extLst>
          </p:cNvPr>
          <p:cNvSpPr>
            <a:spLocks noGrp="1"/>
          </p:cNvSpPr>
          <p:nvPr>
            <p:ph type="sldNum" sz="quarter" idx="12"/>
          </p:nvPr>
        </p:nvSpPr>
        <p:spPr/>
        <p:txBody>
          <a:bodyPr/>
          <a:lstStyle/>
          <a:p>
            <a:fld id="{A4C0CD32-A6C8-4BA5-B3DF-D8325E32CAA4}" type="slidenum">
              <a:rPr lang="en-US" smtClean="0"/>
              <a:t>‹#›</a:t>
            </a:fld>
            <a:endParaRPr lang="en-US" dirty="0"/>
          </a:p>
        </p:txBody>
      </p:sp>
    </p:spTree>
    <p:extLst>
      <p:ext uri="{BB962C8B-B14F-4D97-AF65-F5344CB8AC3E}">
        <p14:creationId xmlns:p14="http://schemas.microsoft.com/office/powerpoint/2010/main" val="3648889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1647F-5A61-44C9-81DC-331C9AE5DDAE}"/>
              </a:ext>
            </a:extLst>
          </p:cNvPr>
          <p:cNvSpPr>
            <a:spLocks noGrp="1"/>
          </p:cNvSpPr>
          <p:nvPr>
            <p:ph type="title"/>
          </p:nvPr>
        </p:nvSpPr>
        <p:spPr>
          <a:xfrm>
            <a:off x="912628" y="1463038"/>
            <a:ext cx="3859397" cy="1471548"/>
          </a:xfrm>
        </p:spPr>
        <p:txBody>
          <a:bodyPr anchor="t"/>
          <a:lstStyle>
            <a:lvl1pPr>
              <a:defRPr sz="32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31627A0F-F1B8-49BE-A0FF-7FE16E3BDCC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C86D1BD6-1519-4431-9FAF-7D4F4129972C}"/>
              </a:ext>
            </a:extLst>
          </p:cNvPr>
          <p:cNvSpPr>
            <a:spLocks noGrp="1"/>
          </p:cNvSpPr>
          <p:nvPr>
            <p:ph type="body" sz="half" idx="2"/>
          </p:nvPr>
        </p:nvSpPr>
        <p:spPr>
          <a:xfrm>
            <a:off x="912628" y="2934586"/>
            <a:ext cx="3859397" cy="293440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A587A0-353B-42C2-BA96-B1ADEDF642BE}"/>
              </a:ext>
            </a:extLst>
          </p:cNvPr>
          <p:cNvSpPr>
            <a:spLocks noGrp="1"/>
          </p:cNvSpPr>
          <p:nvPr>
            <p:ph type="dt" sz="half" idx="10"/>
          </p:nvPr>
        </p:nvSpPr>
        <p:spPr/>
        <p:txBody>
          <a:bodyPr/>
          <a:lstStyle/>
          <a:p>
            <a:fld id="{F07CD3FD-BE54-4400-942B-C6C15AA73DFD}" type="datetimeFigureOut">
              <a:rPr lang="en-US" smtClean="0"/>
              <a:t>9/6/24</a:t>
            </a:fld>
            <a:endParaRPr lang="en-US" dirty="0"/>
          </a:p>
        </p:txBody>
      </p:sp>
      <p:sp>
        <p:nvSpPr>
          <p:cNvPr id="6" name="Footer Placeholder 5">
            <a:extLst>
              <a:ext uri="{FF2B5EF4-FFF2-40B4-BE49-F238E27FC236}">
                <a16:creationId xmlns:a16="http://schemas.microsoft.com/office/drawing/2014/main" id="{44D5A88E-3957-4B76-B1BE-4164029217B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5F7C5FD-E56A-4C66-8F23-087F95A2FD0E}"/>
              </a:ext>
            </a:extLst>
          </p:cNvPr>
          <p:cNvSpPr>
            <a:spLocks noGrp="1"/>
          </p:cNvSpPr>
          <p:nvPr>
            <p:ph type="sldNum" sz="quarter" idx="12"/>
          </p:nvPr>
        </p:nvSpPr>
        <p:spPr/>
        <p:txBody>
          <a:bodyPr/>
          <a:lstStyle/>
          <a:p>
            <a:fld id="{A4C0CD32-A6C8-4BA5-B3DF-D8325E32CAA4}" type="slidenum">
              <a:rPr lang="en-US" smtClean="0"/>
              <a:t>‹#›</a:t>
            </a:fld>
            <a:endParaRPr lang="en-US" dirty="0"/>
          </a:p>
        </p:txBody>
      </p:sp>
    </p:spTree>
    <p:extLst>
      <p:ext uri="{BB962C8B-B14F-4D97-AF65-F5344CB8AC3E}">
        <p14:creationId xmlns:p14="http://schemas.microsoft.com/office/powerpoint/2010/main" val="2922927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microsoft.com/office/2007/relationships/hdphoto" Target="../media/hdphoto2.wdp"/><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B4E786-7636-4278-8595-D365D28A796A}"/>
              </a:ext>
            </a:extLst>
          </p:cNvPr>
          <p:cNvSpPr>
            <a:spLocks noGrp="1"/>
          </p:cNvSpPr>
          <p:nvPr>
            <p:ph type="title"/>
          </p:nvPr>
        </p:nvSpPr>
        <p:spPr>
          <a:xfrm>
            <a:off x="1270660" y="67176"/>
            <a:ext cx="9537336" cy="853825"/>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A740849-7059-4C70-992B-5304D2EE9BAB}"/>
              </a:ext>
            </a:extLst>
          </p:cNvPr>
          <p:cNvSpPr>
            <a:spLocks noGrp="1"/>
          </p:cNvSpPr>
          <p:nvPr>
            <p:ph type="body" idx="1"/>
          </p:nvPr>
        </p:nvSpPr>
        <p:spPr>
          <a:xfrm>
            <a:off x="912628" y="1593971"/>
            <a:ext cx="10363200" cy="338265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09FEBF6-CEA6-4332-87B3-697807571C84}"/>
              </a:ext>
            </a:extLst>
          </p:cNvPr>
          <p:cNvSpPr>
            <a:spLocks noGrp="1"/>
          </p:cNvSpPr>
          <p:nvPr>
            <p:ph type="dt" sz="half" idx="2"/>
          </p:nvPr>
        </p:nvSpPr>
        <p:spPr>
          <a:xfrm>
            <a:off x="912628" y="6356350"/>
            <a:ext cx="2743200" cy="365125"/>
          </a:xfrm>
          <a:prstGeom prst="rect">
            <a:avLst/>
          </a:prstGeom>
        </p:spPr>
        <p:txBody>
          <a:bodyPr vert="horz" lIns="91440" tIns="45720" rIns="91440" bIns="45720" rtlCol="0" anchor="ctr"/>
          <a:lstStyle>
            <a:lvl1pPr algn="l">
              <a:defRPr sz="900" b="1" cap="all" spc="300" baseline="0">
                <a:solidFill>
                  <a:schemeClr val="tx1"/>
                </a:solidFill>
              </a:defRPr>
            </a:lvl1pPr>
          </a:lstStyle>
          <a:p>
            <a:fld id="{F07CD3FD-BE54-4400-942B-C6C15AA73DFD}" type="datetimeFigureOut">
              <a:rPr lang="en-US" smtClean="0"/>
              <a:t>9/6/24</a:t>
            </a:fld>
            <a:endParaRPr lang="en-US" dirty="0"/>
          </a:p>
        </p:txBody>
      </p:sp>
      <p:sp>
        <p:nvSpPr>
          <p:cNvPr id="5" name="Footer Placeholder 4">
            <a:extLst>
              <a:ext uri="{FF2B5EF4-FFF2-40B4-BE49-F238E27FC236}">
                <a16:creationId xmlns:a16="http://schemas.microsoft.com/office/drawing/2014/main" id="{BC6BAF94-621C-43E1-BA0C-410A6899031B}"/>
              </a:ext>
            </a:extLst>
          </p:cNvPr>
          <p:cNvSpPr>
            <a:spLocks noGrp="1"/>
          </p:cNvSpPr>
          <p:nvPr>
            <p:ph type="ftr" sz="quarter" idx="3"/>
          </p:nvPr>
        </p:nvSpPr>
        <p:spPr>
          <a:xfrm>
            <a:off x="6767622" y="6356350"/>
            <a:ext cx="4040373" cy="365125"/>
          </a:xfrm>
          <a:prstGeom prst="rect">
            <a:avLst/>
          </a:prstGeom>
        </p:spPr>
        <p:txBody>
          <a:bodyPr vert="horz" lIns="91440" tIns="45720" rIns="91440" bIns="45720" rtlCol="0" anchor="ctr"/>
          <a:lstStyle>
            <a:lvl1pPr algn="r">
              <a:defRPr sz="900" b="1" cap="all" spc="300" baseline="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137D19E5-9E16-48C9-AAE2-0C70679A8D7B}"/>
              </a:ext>
            </a:extLst>
          </p:cNvPr>
          <p:cNvSpPr>
            <a:spLocks noGrp="1"/>
          </p:cNvSpPr>
          <p:nvPr>
            <p:ph type="sldNum" sz="quarter" idx="4"/>
          </p:nvPr>
        </p:nvSpPr>
        <p:spPr>
          <a:xfrm>
            <a:off x="10807995" y="6356350"/>
            <a:ext cx="723014" cy="365125"/>
          </a:xfrm>
          <a:prstGeom prst="rect">
            <a:avLst/>
          </a:prstGeom>
        </p:spPr>
        <p:txBody>
          <a:bodyPr vert="horz" lIns="91440" tIns="45720" rIns="91440" bIns="45720" rtlCol="0" anchor="ctr"/>
          <a:lstStyle>
            <a:lvl1pPr algn="r">
              <a:defRPr sz="900" b="1" cap="all" spc="300" baseline="0">
                <a:solidFill>
                  <a:schemeClr val="tx1"/>
                </a:solidFill>
              </a:defRPr>
            </a:lvl1pPr>
          </a:lstStyle>
          <a:p>
            <a:fld id="{A4C0CD32-A6C8-4BA5-B3DF-D8325E32CAA4}" type="slidenum">
              <a:rPr lang="en-US" smtClean="0"/>
              <a:t>‹#›</a:t>
            </a:fld>
            <a:endParaRPr lang="en-US" dirty="0"/>
          </a:p>
        </p:txBody>
      </p:sp>
      <p:cxnSp>
        <p:nvCxnSpPr>
          <p:cNvPr id="7" name="Straight Connector 6">
            <a:extLst>
              <a:ext uri="{FF2B5EF4-FFF2-40B4-BE49-F238E27FC236}">
                <a16:creationId xmlns:a16="http://schemas.microsoft.com/office/drawing/2014/main" id="{F209B62C-3402-4623-9A7C-AA048B56F8C3}"/>
              </a:ext>
            </a:extLst>
          </p:cNvPr>
          <p:cNvCxnSpPr>
            <a:cxnSpLocks/>
          </p:cNvCxnSpPr>
          <p:nvPr/>
        </p:nvCxnSpPr>
        <p:spPr>
          <a:xfrm>
            <a:off x="990600"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8" name="Content Placeholder 4" descr="A drawing of trees on a white background&#10;&#10;Description automatically generated">
            <a:extLst>
              <a:ext uri="{FF2B5EF4-FFF2-40B4-BE49-F238E27FC236}">
                <a16:creationId xmlns:a16="http://schemas.microsoft.com/office/drawing/2014/main" id="{618B923A-2855-016D-D0E0-3A404DFCE734}"/>
              </a:ext>
            </a:extLst>
          </p:cNvPr>
          <p:cNvPicPr>
            <a:picLocks noChangeAspect="1"/>
          </p:cNvPicPr>
          <p:nvPr userDrawn="1"/>
        </p:nvPicPr>
        <p:blipFill>
          <a:blip r:embed="rId14">
            <a:extLst>
              <a:ext uri="{BEBA8EAE-BF5A-486C-A8C5-ECC9F3942E4B}">
                <a14:imgProps xmlns:a14="http://schemas.microsoft.com/office/drawing/2010/main">
                  <a14:imgLayer r:embed="rId15">
                    <a14:imgEffect>
                      <a14:backgroundRemoval t="10000" b="90000" l="10000" r="90000"/>
                    </a14:imgEffect>
                  </a14:imgLayer>
                </a14:imgProps>
              </a:ext>
            </a:extLst>
          </a:blip>
          <a:stretch>
            <a:fillRect/>
          </a:stretch>
        </p:blipFill>
        <p:spPr>
          <a:xfrm>
            <a:off x="-40616" y="0"/>
            <a:ext cx="953244" cy="624620"/>
          </a:xfrm>
          <a:prstGeom prst="rect">
            <a:avLst/>
          </a:prstGeom>
        </p:spPr>
      </p:pic>
      <p:pic>
        <p:nvPicPr>
          <p:cNvPr id="9" name="Picture 8" descr="A group of red hearts and stars&#10;&#10;Description automatically generated">
            <a:extLst>
              <a:ext uri="{FF2B5EF4-FFF2-40B4-BE49-F238E27FC236}">
                <a16:creationId xmlns:a16="http://schemas.microsoft.com/office/drawing/2014/main" id="{DA57E66B-302B-1F9E-E3BC-3416EC836023}"/>
              </a:ext>
            </a:extLst>
          </p:cNvPr>
          <p:cNvPicPr>
            <a:picLocks noChangeAspect="1"/>
          </p:cNvPicPr>
          <p:nvPr userDrawn="1"/>
        </p:nvPicPr>
        <p:blipFill>
          <a:blip r:embed="rId16">
            <a:extLst>
              <a:ext uri="{BEBA8EAE-BF5A-486C-A8C5-ECC9F3942E4B}">
                <a14:imgProps xmlns:a14="http://schemas.microsoft.com/office/drawing/2010/main">
                  <a14:imgLayer r:embed="rId17">
                    <a14:imgEffect>
                      <a14:backgroundRemoval t="10000" b="90000" l="10000" r="90000">
                        <a14:foregroundMark x1="71500" y1="41176" x2="71500" y2="41176"/>
                        <a14:foregroundMark x1="81667" y1="20761" x2="81667" y2="20761"/>
                        <a14:foregroundMark x1="14667" y1="14879" x2="14667" y2="14879"/>
                        <a14:foregroundMark x1="15333" y1="83218" x2="15333" y2="83218"/>
                        <a14:foregroundMark x1="81333" y1="85640" x2="81333" y2="85640"/>
                      </a14:backgroundRemoval>
                    </a14:imgEffect>
                  </a14:imgLayer>
                </a14:imgProps>
              </a:ext>
            </a:extLst>
          </a:blip>
          <a:stretch>
            <a:fillRect/>
          </a:stretch>
        </p:blipFill>
        <p:spPr>
          <a:xfrm>
            <a:off x="11403413" y="33414"/>
            <a:ext cx="788587" cy="759672"/>
          </a:xfrm>
          <a:prstGeom prst="rect">
            <a:avLst/>
          </a:prstGeom>
        </p:spPr>
      </p:pic>
    </p:spTree>
    <p:extLst>
      <p:ext uri="{BB962C8B-B14F-4D97-AF65-F5344CB8AC3E}">
        <p14:creationId xmlns:p14="http://schemas.microsoft.com/office/powerpoint/2010/main" val="793804259"/>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30" r:id="rId6"/>
    <p:sldLayoutId id="2147483725" r:id="rId7"/>
    <p:sldLayoutId id="2147483726" r:id="rId8"/>
    <p:sldLayoutId id="2147483727" r:id="rId9"/>
    <p:sldLayoutId id="2147483729" r:id="rId10"/>
    <p:sldLayoutId id="2147483728" r:id="rId11"/>
    <p:sldLayoutId id="2147483732" r:id="rId12"/>
  </p:sldLayoutIdLst>
  <p:txStyles>
    <p:titleStyle>
      <a:lvl1pPr algn="ctr" defTabSz="914400" rtl="0" eaLnBrk="1" latinLnBrk="0" hangingPunct="1">
        <a:lnSpc>
          <a:spcPct val="10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8.wdp"/></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9.wdp"/></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10.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7.sv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microsoft.com/office/2007/relationships/hdphoto" Target="../media/hdphoto11.wdp"/><Relationship Id="rId5" Type="http://schemas.openxmlformats.org/officeDocument/2006/relationships/image" Target="../media/image15.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microsoft.com/office/2007/relationships/hdphoto" Target="../media/hdphoto8.wdp"/></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13" Type="http://schemas.microsoft.com/office/2007/relationships/hdphoto" Target="../media/hdphoto3.wdp"/><Relationship Id="rId3" Type="http://schemas.openxmlformats.org/officeDocument/2006/relationships/image" Target="../media/image6.png"/><Relationship Id="rId7" Type="http://schemas.openxmlformats.org/officeDocument/2006/relationships/image" Target="../media/image10.jpeg"/><Relationship Id="rId12"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png"/><Relationship Id="rId10" Type="http://schemas.openxmlformats.org/officeDocument/2006/relationships/image" Target="../media/image13.jpeg"/><Relationship Id="rId4" Type="http://schemas.openxmlformats.org/officeDocument/2006/relationships/image" Target="../media/image7.svg"/><Relationship Id="rId9" Type="http://schemas.openxmlformats.org/officeDocument/2006/relationships/image" Target="../media/image12.jpeg"/></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7" Type="http://schemas.microsoft.com/office/2007/relationships/hdphoto" Target="../media/hdphoto14.wdp"/><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34.png"/><Relationship Id="rId4" Type="http://schemas.microsoft.com/office/2007/relationships/hdphoto" Target="../media/hdphoto13.wdp"/></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microsoft.com/office/2007/relationships/hdphoto" Target="../media/hdphoto12.wdp"/><Relationship Id="rId5" Type="http://schemas.openxmlformats.org/officeDocument/2006/relationships/image" Target="../media/image32.png"/><Relationship Id="rId4" Type="http://schemas.microsoft.com/office/2007/relationships/hdphoto" Target="../media/hdphoto15.wdp"/></Relationships>
</file>

<file path=ppt/slides/_rels/slide2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3.png"/><Relationship Id="rId7"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microsoft.com/office/2007/relationships/hdphoto" Target="../media/hdphoto16.wdp"/><Relationship Id="rId9" Type="http://schemas.microsoft.com/office/2007/relationships/hdphoto" Target="../media/hdphoto12.wdp"/></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7" Type="http://schemas.microsoft.com/office/2007/relationships/hdphoto" Target="../media/hdphoto12.wdp"/><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8.png"/><Relationship Id="rId4" Type="http://schemas.microsoft.com/office/2007/relationships/hdphoto" Target="../media/hdphoto16.wdp"/></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microsoft.com/office/2007/relationships/hdphoto" Target="../media/hdphoto12.wdp"/><Relationship Id="rId5" Type="http://schemas.openxmlformats.org/officeDocument/2006/relationships/image" Target="../media/image32.png"/><Relationship Id="rId4" Type="http://schemas.microsoft.com/office/2007/relationships/hdphoto" Target="../media/hdphoto17.wdp"/></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7.sv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7.svg"/></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hyperlink" Target="https://twitter.com/duckworth_ms" TargetMode="External"/><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hyperlink" Target="https://www.facebook.com/MsDuckworthsClassroom/" TargetMode="External"/><Relationship Id="rId5" Type="http://schemas.openxmlformats.org/officeDocument/2006/relationships/hyperlink" Target="https://www.instagram.com/msduckworths_classroom/" TargetMode="External"/><Relationship Id="rId4" Type="http://schemas.openxmlformats.org/officeDocument/2006/relationships/hyperlink" Target="https://www.msduckworthsclassroom.com/product-page/a-midsummer-night-s-dream-full-scheme-of-work-cie-igcs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4.wdp"/></Relationships>
</file>

<file path=ppt/slides/_rels/slide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jpeg"/><Relationship Id="rId2" Type="http://schemas.openxmlformats.org/officeDocument/2006/relationships/video" Target="https://www.youtube.com/embed/SyLokuBADbw?start=44&amp;feature=oembed" TargetMode="External"/><Relationship Id="rId1" Type="http://schemas.openxmlformats.org/officeDocument/2006/relationships/video" Target="https://www.youtube.com/embed/wq8aoORt0gA?feature=oembed" TargetMode="Externa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www.youtube.com/watch?v=Gp6h39g1Nus" TargetMode="External"/><Relationship Id="rId5" Type="http://schemas.openxmlformats.org/officeDocument/2006/relationships/hyperlink" Target="https://www.youtube.com/watch?v=L3qrx9crksw" TargetMode="External"/><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21.jpeg"/><Relationship Id="rId7" Type="http://schemas.openxmlformats.org/officeDocument/2006/relationships/image" Target="../media/image24.png"/><Relationship Id="rId12" Type="http://schemas.microsoft.com/office/2007/relationships/hdphoto" Target="../media/hdphoto6.wdp"/><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svg"/><Relationship Id="rId11" Type="http://schemas.openxmlformats.org/officeDocument/2006/relationships/image" Target="../media/image15.png"/><Relationship Id="rId5" Type="http://schemas.openxmlformats.org/officeDocument/2006/relationships/image" Target="../media/image6.png"/><Relationship Id="rId10" Type="http://schemas.openxmlformats.org/officeDocument/2006/relationships/image" Target="../media/image8.png"/><Relationship Id="rId4" Type="http://schemas.openxmlformats.org/officeDocument/2006/relationships/image" Target="../media/image22.jpeg"/><Relationship Id="rId9"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n abstract burst of blue and pink">
            <a:extLst>
              <a:ext uri="{FF2B5EF4-FFF2-40B4-BE49-F238E27FC236}">
                <a16:creationId xmlns:a16="http://schemas.microsoft.com/office/drawing/2014/main" id="{F833BBE5-057F-FADE-C796-020EBAA48811}"/>
              </a:ext>
            </a:extLst>
          </p:cNvPr>
          <p:cNvPicPr>
            <a:picLocks noGrp="1" noRot="1" noChangeAspect="1" noMove="1" noResize="1" noEditPoints="1" noAdjustHandles="1" noChangeArrowheads="1" noChangeShapeType="1" noCrop="1"/>
          </p:cNvPicPr>
          <p:nvPr/>
        </p:nvPicPr>
        <p:blipFill rotWithShape="1">
          <a:blip r:embed="rId3"/>
          <a:srcRect/>
          <a:stretch/>
        </p:blipFill>
        <p:spPr>
          <a:xfrm>
            <a:off x="20" y="152"/>
            <a:ext cx="12191980" cy="6857848"/>
          </a:xfrm>
          <a:prstGeom prst="rect">
            <a:avLst/>
          </a:prstGeom>
        </p:spPr>
      </p:pic>
      <p:sp useBgFill="1">
        <p:nvSpPr>
          <p:cNvPr id="20" name="Rectangle 19">
            <a:extLst>
              <a:ext uri="{FF2B5EF4-FFF2-40B4-BE49-F238E27FC236}">
                <a16:creationId xmlns:a16="http://schemas.microsoft.com/office/drawing/2014/main" id="{D30DD7D3-2712-4491-B2C2-5FC23330C7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7051" y="1066800"/>
            <a:ext cx="5699422" cy="47244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3F88237-9487-63C7-6E91-21C9BD7F0F66}"/>
              </a:ext>
            </a:extLst>
          </p:cNvPr>
          <p:cNvSpPr>
            <a:spLocks noGrp="1"/>
          </p:cNvSpPr>
          <p:nvPr>
            <p:ph type="ctrTitle"/>
          </p:nvPr>
        </p:nvSpPr>
        <p:spPr>
          <a:xfrm>
            <a:off x="1726122" y="2755367"/>
            <a:ext cx="4359744" cy="2738530"/>
          </a:xfrm>
          <a:ln>
            <a:solidFill>
              <a:schemeClr val="accent1">
                <a:lumMod val="60000"/>
                <a:lumOff val="40000"/>
              </a:schemeClr>
            </a:solidFill>
          </a:ln>
        </p:spPr>
        <p:txBody>
          <a:bodyPr anchor="t">
            <a:normAutofit fontScale="90000"/>
          </a:bodyPr>
          <a:lstStyle/>
          <a:p>
            <a:r>
              <a:rPr lang="en-GB" sz="2000" dirty="0"/>
              <a:t>Do now:</a:t>
            </a:r>
            <a:br>
              <a:rPr lang="en-GB" sz="2400" dirty="0"/>
            </a:br>
            <a:br>
              <a:rPr lang="en-GB" sz="2000" dirty="0"/>
            </a:br>
            <a:r>
              <a:rPr lang="en-GB" sz="2000" dirty="0"/>
              <a:t>What do we associate with </a:t>
            </a:r>
            <a:r>
              <a:rPr lang="en-GB" sz="2000" dirty="0">
                <a:solidFill>
                  <a:schemeClr val="accent1"/>
                </a:solidFill>
              </a:rPr>
              <a:t>summer</a:t>
            </a:r>
            <a:r>
              <a:rPr lang="en-GB" sz="2000" dirty="0"/>
              <a:t>?</a:t>
            </a:r>
            <a:br>
              <a:rPr lang="en-GB" sz="2000" dirty="0"/>
            </a:br>
            <a:br>
              <a:rPr lang="en-GB" sz="2000" dirty="0"/>
            </a:br>
            <a:r>
              <a:rPr lang="en-GB" sz="2000" dirty="0"/>
              <a:t>What do we associate with </a:t>
            </a:r>
            <a:r>
              <a:rPr lang="en-GB" sz="2000" dirty="0">
                <a:solidFill>
                  <a:schemeClr val="accent1"/>
                </a:solidFill>
              </a:rPr>
              <a:t>dreams</a:t>
            </a:r>
            <a:r>
              <a:rPr lang="en-GB" sz="2000" dirty="0"/>
              <a:t>?</a:t>
            </a:r>
            <a:br>
              <a:rPr lang="en-GB" sz="2000" dirty="0"/>
            </a:br>
            <a:br>
              <a:rPr lang="en-GB" sz="2000" dirty="0"/>
            </a:br>
            <a:r>
              <a:rPr lang="en-GB" sz="2000" dirty="0"/>
              <a:t>Take it further: what predictions can you make about the play based on the title?</a:t>
            </a:r>
            <a:endParaRPr lang="en-GB" dirty="0"/>
          </a:p>
        </p:txBody>
      </p:sp>
      <p:sp>
        <p:nvSpPr>
          <p:cNvPr id="3" name="Subtitle 2">
            <a:extLst>
              <a:ext uri="{FF2B5EF4-FFF2-40B4-BE49-F238E27FC236}">
                <a16:creationId xmlns:a16="http://schemas.microsoft.com/office/drawing/2014/main" id="{3589B1B6-6345-F12D-A440-108058438E8D}"/>
              </a:ext>
            </a:extLst>
          </p:cNvPr>
          <p:cNvSpPr>
            <a:spLocks noGrp="1"/>
          </p:cNvSpPr>
          <p:nvPr>
            <p:ph type="subTitle" idx="1"/>
          </p:nvPr>
        </p:nvSpPr>
        <p:spPr>
          <a:xfrm>
            <a:off x="1727658" y="1167691"/>
            <a:ext cx="4358208" cy="933760"/>
          </a:xfrm>
          <a:ln>
            <a:solidFill>
              <a:schemeClr val="accent1">
                <a:lumMod val="60000"/>
                <a:lumOff val="40000"/>
              </a:schemeClr>
            </a:solidFill>
          </a:ln>
        </p:spPr>
        <p:txBody>
          <a:bodyPr>
            <a:normAutofit fontScale="70000" lnSpcReduction="20000"/>
          </a:bodyPr>
          <a:lstStyle/>
          <a:p>
            <a:pPr algn="ctr"/>
            <a:r>
              <a:rPr lang="en-GB" dirty="0"/>
              <a:t>Context &amp; Act 1 Scene 1</a:t>
            </a:r>
          </a:p>
        </p:txBody>
      </p:sp>
      <p:cxnSp>
        <p:nvCxnSpPr>
          <p:cNvPr id="22" name="Straight Connector 21">
            <a:extLst>
              <a:ext uri="{FF2B5EF4-FFF2-40B4-BE49-F238E27FC236}">
                <a16:creationId xmlns:a16="http://schemas.microsoft.com/office/drawing/2014/main" id="{FFD0734C-004D-4938-8EA0-2C3867A11A6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60419" y="5780876"/>
            <a:ext cx="5702585"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5" name="Picture 4" descr="A path through a forest with trees and a light in the distance&#10;&#10;Description automatically generated">
            <a:extLst>
              <a:ext uri="{FF2B5EF4-FFF2-40B4-BE49-F238E27FC236}">
                <a16:creationId xmlns:a16="http://schemas.microsoft.com/office/drawing/2014/main" id="{D83E7344-FEF3-A4B3-EF1F-ADC1DD637F2C}"/>
              </a:ext>
            </a:extLst>
          </p:cNvPr>
          <p:cNvPicPr>
            <a:picLocks noChangeAspect="1"/>
          </p:cNvPicPr>
          <p:nvPr/>
        </p:nvPicPr>
        <p:blipFill>
          <a:blip r:embed="rId4"/>
          <a:stretch>
            <a:fillRect/>
          </a:stretch>
        </p:blipFill>
        <p:spPr>
          <a:xfrm>
            <a:off x="7366289" y="1957601"/>
            <a:ext cx="4215894" cy="280991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TextBox 5">
            <a:extLst>
              <a:ext uri="{FF2B5EF4-FFF2-40B4-BE49-F238E27FC236}">
                <a16:creationId xmlns:a16="http://schemas.microsoft.com/office/drawing/2014/main" id="{54A199B4-E9A7-BA26-8AE3-6B049FCA8059}"/>
              </a:ext>
            </a:extLst>
          </p:cNvPr>
          <p:cNvSpPr txBox="1"/>
          <p:nvPr/>
        </p:nvSpPr>
        <p:spPr>
          <a:xfrm>
            <a:off x="6390902" y="63606"/>
            <a:ext cx="5761144" cy="523220"/>
          </a:xfrm>
          <a:prstGeom prst="rect">
            <a:avLst/>
          </a:prstGeom>
          <a:ln>
            <a:solidFill>
              <a:schemeClr val="accent1">
                <a:lumMod val="40000"/>
                <a:lumOff val="60000"/>
              </a:schemeClr>
            </a:solidFill>
          </a:ln>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1400" dirty="0">
                <a:latin typeface="Avenir Next" panose="020B0503020202020204" pitchFamily="34" charset="0"/>
              </a:rPr>
              <a:t>Learning Question: How does the context help you to understand the play’s themes?</a:t>
            </a:r>
          </a:p>
        </p:txBody>
      </p:sp>
      <p:pic>
        <p:nvPicPr>
          <p:cNvPr id="10" name="Picture 2" descr="Checking or Really Checking? | Durrington Research School">
            <a:extLst>
              <a:ext uri="{FF2B5EF4-FFF2-40B4-BE49-F238E27FC236}">
                <a16:creationId xmlns:a16="http://schemas.microsoft.com/office/drawing/2014/main" id="{BC92E6D8-5A88-8A21-78F5-4BAC76E2AE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1549" y="5171418"/>
            <a:ext cx="1888889" cy="9931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08548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50E73-AA80-08FC-A3A6-B491827FD1D4}"/>
              </a:ext>
            </a:extLst>
          </p:cNvPr>
          <p:cNvSpPr>
            <a:spLocks noGrp="1"/>
          </p:cNvSpPr>
          <p:nvPr>
            <p:ph type="title"/>
          </p:nvPr>
        </p:nvSpPr>
        <p:spPr/>
        <p:txBody>
          <a:bodyPr/>
          <a:lstStyle/>
          <a:p>
            <a:r>
              <a:rPr lang="en-GB" dirty="0"/>
              <a:t>What are dramatic devices?</a:t>
            </a:r>
          </a:p>
        </p:txBody>
      </p:sp>
      <p:sp>
        <p:nvSpPr>
          <p:cNvPr id="3" name="Content Placeholder 2">
            <a:extLst>
              <a:ext uri="{FF2B5EF4-FFF2-40B4-BE49-F238E27FC236}">
                <a16:creationId xmlns:a16="http://schemas.microsoft.com/office/drawing/2014/main" id="{037246A9-09C8-11E0-1547-F2073D3B078F}"/>
              </a:ext>
            </a:extLst>
          </p:cNvPr>
          <p:cNvSpPr>
            <a:spLocks noGrp="1"/>
          </p:cNvSpPr>
          <p:nvPr>
            <p:ph idx="1"/>
          </p:nvPr>
        </p:nvSpPr>
        <p:spPr>
          <a:xfrm>
            <a:off x="793423" y="2790375"/>
            <a:ext cx="10363200" cy="1952442"/>
          </a:xfrm>
          <a:ln>
            <a:solidFill>
              <a:schemeClr val="accent1">
                <a:lumMod val="60000"/>
                <a:lumOff val="40000"/>
              </a:schemeClr>
            </a:solidFill>
          </a:ln>
        </p:spPr>
        <p:txBody>
          <a:bodyPr>
            <a:normAutofit lnSpcReduction="10000"/>
          </a:bodyPr>
          <a:lstStyle/>
          <a:p>
            <a:pPr marL="0" indent="0">
              <a:buNone/>
            </a:pPr>
            <a:r>
              <a:rPr lang="en-GB" sz="3600" b="0" i="0" dirty="0">
                <a:solidFill>
                  <a:srgbClr val="202124"/>
                </a:solidFill>
                <a:effectLst/>
              </a:rPr>
              <a:t>Dramatic devices are </a:t>
            </a:r>
            <a:r>
              <a:rPr lang="en-GB" sz="3600" b="0" i="0" dirty="0">
                <a:solidFill>
                  <a:srgbClr val="040C28"/>
                </a:solidFill>
                <a:effectLst/>
              </a:rPr>
              <a:t>elements used by writers in plays or scripts to create drama, tension, and emotion.</a:t>
            </a:r>
            <a:endParaRPr lang="en-GB" sz="3600" dirty="0"/>
          </a:p>
        </p:txBody>
      </p:sp>
      <p:pic>
        <p:nvPicPr>
          <p:cNvPr id="4" name="Picture 3" descr="A person with her hand to her mouth&#10;&#10;Description automatically generated">
            <a:extLst>
              <a:ext uri="{FF2B5EF4-FFF2-40B4-BE49-F238E27FC236}">
                <a16:creationId xmlns:a16="http://schemas.microsoft.com/office/drawing/2014/main" id="{F29DFB83-3558-4B7F-2BB1-C4C20653296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491" b="89895" l="9940" r="89910">
                        <a14:foregroundMark x1="65663" y1="10279" x2="55422" y2="7491"/>
                      </a14:backgroundRemoval>
                    </a14:imgEffect>
                  </a14:imgLayer>
                </a14:imgProps>
              </a:ext>
            </a:extLst>
          </a:blip>
          <a:stretch>
            <a:fillRect/>
          </a:stretch>
        </p:blipFill>
        <p:spPr>
          <a:xfrm>
            <a:off x="5219899" y="701039"/>
            <a:ext cx="2438400" cy="2107894"/>
          </a:xfrm>
          <a:prstGeom prst="rect">
            <a:avLst/>
          </a:prstGeom>
        </p:spPr>
      </p:pic>
    </p:spTree>
    <p:extLst>
      <p:ext uri="{BB962C8B-B14F-4D97-AF65-F5344CB8AC3E}">
        <p14:creationId xmlns:p14="http://schemas.microsoft.com/office/powerpoint/2010/main" val="1048681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6D1D1808-FF9B-4B7E-AD19-492E2372BD02}"/>
              </a:ext>
            </a:extLst>
          </p:cNvPr>
          <p:cNvSpPr>
            <a:spLocks noGrp="1"/>
          </p:cNvSpPr>
          <p:nvPr>
            <p:ph idx="1"/>
          </p:nvPr>
        </p:nvSpPr>
        <p:spPr>
          <a:xfrm>
            <a:off x="212035" y="1467124"/>
            <a:ext cx="4142387" cy="2743200"/>
          </a:xfrm>
        </p:spPr>
        <p:style>
          <a:lnRef idx="2">
            <a:schemeClr val="accent1"/>
          </a:lnRef>
          <a:fillRef idx="1">
            <a:schemeClr val="lt1"/>
          </a:fillRef>
          <a:effectRef idx="0">
            <a:schemeClr val="accent1"/>
          </a:effectRef>
          <a:fontRef idx="minor">
            <a:schemeClr val="dk1"/>
          </a:fontRef>
        </p:style>
        <p:txBody>
          <a:bodyPr>
            <a:noAutofit/>
          </a:bodyPr>
          <a:lstStyle/>
          <a:p>
            <a:pPr marL="0" indent="0">
              <a:buNone/>
            </a:pPr>
            <a:r>
              <a:rPr lang="en-US" sz="1400" b="1" dirty="0"/>
              <a:t>How to analyse technique/device:</a:t>
            </a:r>
          </a:p>
          <a:p>
            <a:r>
              <a:rPr lang="en-US" sz="1400" dirty="0">
                <a:highlight>
                  <a:srgbClr val="EF81C3"/>
                </a:highlight>
              </a:rPr>
              <a:t>What </a:t>
            </a:r>
            <a:r>
              <a:rPr lang="en-US" sz="1400" dirty="0"/>
              <a:t>technique or device is used?</a:t>
            </a:r>
          </a:p>
          <a:p>
            <a:r>
              <a:rPr lang="en-US" sz="1400" dirty="0">
                <a:highlight>
                  <a:srgbClr val="FF7E79"/>
                </a:highlight>
              </a:rPr>
              <a:t>Why</a:t>
            </a:r>
            <a:r>
              <a:rPr lang="en-US" sz="1400" dirty="0"/>
              <a:t> is it used?</a:t>
            </a:r>
          </a:p>
          <a:p>
            <a:r>
              <a:rPr lang="en-US" sz="1400" dirty="0">
                <a:highlight>
                  <a:srgbClr val="EF81C3"/>
                </a:highlight>
              </a:rPr>
              <a:t>What</a:t>
            </a:r>
            <a:r>
              <a:rPr lang="en-US" sz="1400" dirty="0"/>
              <a:t> is the effect?</a:t>
            </a:r>
          </a:p>
          <a:p>
            <a:r>
              <a:rPr lang="en-US" sz="1400" dirty="0">
                <a:highlight>
                  <a:srgbClr val="76D6FF"/>
                </a:highlight>
              </a:rPr>
              <a:t>How </a:t>
            </a:r>
            <a:r>
              <a:rPr lang="en-US" sz="1400" dirty="0"/>
              <a:t>does it reinforce the message?</a:t>
            </a:r>
          </a:p>
          <a:p>
            <a:r>
              <a:rPr lang="en-US" sz="1400" dirty="0">
                <a:highlight>
                  <a:srgbClr val="76D6FF"/>
                </a:highlight>
              </a:rPr>
              <a:t>How</a:t>
            </a:r>
            <a:r>
              <a:rPr lang="en-US" sz="1400" dirty="0"/>
              <a:t> does it reinforce or reflect the themes?</a:t>
            </a:r>
          </a:p>
          <a:p>
            <a:r>
              <a:rPr lang="en-US" sz="1400" dirty="0"/>
              <a:t>Can you </a:t>
            </a:r>
            <a:r>
              <a:rPr lang="en-US" sz="1400" u="sng" dirty="0"/>
              <a:t>double up </a:t>
            </a:r>
            <a:r>
              <a:rPr lang="en-US" sz="1400" dirty="0"/>
              <a:t>on the techniques used?</a:t>
            </a:r>
            <a:endParaRPr lang="en-GB" sz="1400" dirty="0"/>
          </a:p>
        </p:txBody>
      </p:sp>
      <p:sp>
        <p:nvSpPr>
          <p:cNvPr id="9" name="Content Placeholder 2">
            <a:extLst>
              <a:ext uri="{FF2B5EF4-FFF2-40B4-BE49-F238E27FC236}">
                <a16:creationId xmlns:a16="http://schemas.microsoft.com/office/drawing/2014/main" id="{D1687173-F346-124B-A050-CCB4808D54E8}"/>
              </a:ext>
            </a:extLst>
          </p:cNvPr>
          <p:cNvSpPr txBox="1">
            <a:spLocks/>
          </p:cNvSpPr>
          <p:nvPr/>
        </p:nvSpPr>
        <p:spPr>
          <a:xfrm>
            <a:off x="212035" y="4305640"/>
            <a:ext cx="4142387" cy="2415835"/>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Font typeface="Arial" panose="020B0604020202020204" pitchFamily="34" charset="0"/>
              <a:buNone/>
            </a:pPr>
            <a:r>
              <a:rPr lang="en-US" sz="1400" b="1" dirty="0"/>
              <a:t>How to analyse language:</a:t>
            </a:r>
          </a:p>
          <a:p>
            <a:r>
              <a:rPr lang="en-US" sz="1400" dirty="0">
                <a:highlight>
                  <a:srgbClr val="EF81C3"/>
                </a:highlight>
              </a:rPr>
              <a:t>What</a:t>
            </a:r>
            <a:r>
              <a:rPr lang="en-US" sz="1400" dirty="0"/>
              <a:t> word stands out?</a:t>
            </a:r>
          </a:p>
          <a:p>
            <a:r>
              <a:rPr lang="en-US" sz="1400" dirty="0">
                <a:highlight>
                  <a:srgbClr val="FF7E79"/>
                </a:highlight>
              </a:rPr>
              <a:t>Why</a:t>
            </a:r>
            <a:r>
              <a:rPr lang="en-US" sz="1400" dirty="0"/>
              <a:t> has it been used?</a:t>
            </a:r>
          </a:p>
          <a:p>
            <a:r>
              <a:rPr lang="en-US" sz="1400" dirty="0">
                <a:highlight>
                  <a:srgbClr val="EF81C3"/>
                </a:highlight>
              </a:rPr>
              <a:t>What</a:t>
            </a:r>
            <a:r>
              <a:rPr lang="en-US" sz="1400" dirty="0"/>
              <a:t> is the effect?</a:t>
            </a:r>
          </a:p>
          <a:p>
            <a:r>
              <a:rPr lang="en-US" sz="1400" dirty="0">
                <a:highlight>
                  <a:srgbClr val="76D6FF"/>
                </a:highlight>
              </a:rPr>
              <a:t>How</a:t>
            </a:r>
            <a:r>
              <a:rPr lang="en-US" sz="1400" dirty="0"/>
              <a:t> does it reinforce the message?</a:t>
            </a:r>
          </a:p>
          <a:p>
            <a:r>
              <a:rPr lang="en-US" sz="1400" dirty="0">
                <a:highlight>
                  <a:srgbClr val="76D6FF"/>
                </a:highlight>
              </a:rPr>
              <a:t>How</a:t>
            </a:r>
            <a:r>
              <a:rPr lang="en-US" sz="1400" dirty="0"/>
              <a:t> does it reinforce or reflect the themes?</a:t>
            </a:r>
          </a:p>
          <a:p>
            <a:r>
              <a:rPr lang="en-US" sz="1400" dirty="0">
                <a:highlight>
                  <a:srgbClr val="76D6FF"/>
                </a:highlight>
              </a:rPr>
              <a:t>How does </a:t>
            </a:r>
            <a:r>
              <a:rPr lang="en-US" sz="1400" dirty="0"/>
              <a:t>it reinforce the effect of the overall technique? </a:t>
            </a:r>
            <a:endParaRPr lang="en-GB" sz="1400" dirty="0"/>
          </a:p>
        </p:txBody>
      </p:sp>
      <p:sp>
        <p:nvSpPr>
          <p:cNvPr id="3" name="Cloud 2">
            <a:extLst>
              <a:ext uri="{FF2B5EF4-FFF2-40B4-BE49-F238E27FC236}">
                <a16:creationId xmlns:a16="http://schemas.microsoft.com/office/drawing/2014/main" id="{76DC94ED-D1F3-CF4B-A495-F1DCFB79BB67}"/>
              </a:ext>
            </a:extLst>
          </p:cNvPr>
          <p:cNvSpPr/>
          <p:nvPr/>
        </p:nvSpPr>
        <p:spPr>
          <a:xfrm rot="20756556">
            <a:off x="-165122" y="444033"/>
            <a:ext cx="1936955" cy="806788"/>
          </a:xfrm>
          <a:prstGeom prst="cloud">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GB" dirty="0"/>
              <a:t>What, how, why</a:t>
            </a:r>
          </a:p>
        </p:txBody>
      </p:sp>
      <p:sp>
        <p:nvSpPr>
          <p:cNvPr id="12" name="Title 11">
            <a:extLst>
              <a:ext uri="{FF2B5EF4-FFF2-40B4-BE49-F238E27FC236}">
                <a16:creationId xmlns:a16="http://schemas.microsoft.com/office/drawing/2014/main" id="{64D5736C-3260-B3A4-8D2D-8287471C6D48}"/>
              </a:ext>
            </a:extLst>
          </p:cNvPr>
          <p:cNvSpPr>
            <a:spLocks noGrp="1"/>
          </p:cNvSpPr>
          <p:nvPr>
            <p:ph type="title"/>
          </p:nvPr>
        </p:nvSpPr>
        <p:spPr/>
        <p:txBody>
          <a:bodyPr/>
          <a:lstStyle/>
          <a:p>
            <a:r>
              <a:rPr lang="en-GB" dirty="0"/>
              <a:t>Language, Structure and Form</a:t>
            </a:r>
          </a:p>
        </p:txBody>
      </p:sp>
      <p:graphicFrame>
        <p:nvGraphicFramePr>
          <p:cNvPr id="13" name="Table 12">
            <a:extLst>
              <a:ext uri="{FF2B5EF4-FFF2-40B4-BE49-F238E27FC236}">
                <a16:creationId xmlns:a16="http://schemas.microsoft.com/office/drawing/2014/main" id="{87445C01-CA84-3A5D-CEAB-7B721223F532}"/>
              </a:ext>
            </a:extLst>
          </p:cNvPr>
          <p:cNvGraphicFramePr>
            <a:graphicFrameLocks noGrp="1"/>
          </p:cNvGraphicFramePr>
          <p:nvPr>
            <p:extLst>
              <p:ext uri="{D42A27DB-BD31-4B8C-83A1-F6EECF244321}">
                <p14:modId xmlns:p14="http://schemas.microsoft.com/office/powerpoint/2010/main" val="2221324416"/>
              </p:ext>
            </p:extLst>
          </p:nvPr>
        </p:nvGraphicFramePr>
        <p:xfrm>
          <a:off x="4813987" y="1473978"/>
          <a:ext cx="6284735" cy="2448560"/>
        </p:xfrm>
        <a:graphic>
          <a:graphicData uri="http://schemas.openxmlformats.org/drawingml/2006/table">
            <a:tbl>
              <a:tblPr firstRow="1" bandRow="1">
                <a:tableStyleId>{F5AB1C69-6EDB-4FF4-983F-18BD219EF322}</a:tableStyleId>
              </a:tblPr>
              <a:tblGrid>
                <a:gridCol w="1824645">
                  <a:extLst>
                    <a:ext uri="{9D8B030D-6E8A-4147-A177-3AD203B41FA5}">
                      <a16:colId xmlns:a16="http://schemas.microsoft.com/office/drawing/2014/main" val="3902505684"/>
                    </a:ext>
                  </a:extLst>
                </a:gridCol>
                <a:gridCol w="1712900">
                  <a:extLst>
                    <a:ext uri="{9D8B030D-6E8A-4147-A177-3AD203B41FA5}">
                      <a16:colId xmlns:a16="http://schemas.microsoft.com/office/drawing/2014/main" val="3984091081"/>
                    </a:ext>
                  </a:extLst>
                </a:gridCol>
                <a:gridCol w="1373595">
                  <a:extLst>
                    <a:ext uri="{9D8B030D-6E8A-4147-A177-3AD203B41FA5}">
                      <a16:colId xmlns:a16="http://schemas.microsoft.com/office/drawing/2014/main" val="2356655518"/>
                    </a:ext>
                  </a:extLst>
                </a:gridCol>
                <a:gridCol w="1373595">
                  <a:extLst>
                    <a:ext uri="{9D8B030D-6E8A-4147-A177-3AD203B41FA5}">
                      <a16:colId xmlns:a16="http://schemas.microsoft.com/office/drawing/2014/main" val="1337940367"/>
                    </a:ext>
                  </a:extLst>
                </a:gridCol>
              </a:tblGrid>
              <a:tr h="370840">
                <a:tc gridSpan="4">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0" i="0" dirty="0">
                          <a:solidFill>
                            <a:schemeClr val="tx1"/>
                          </a:solidFill>
                          <a:latin typeface="Avenir Next" panose="020B0503020202020204" pitchFamily="34" charset="0"/>
                          <a:cs typeface="Shree Devanagari 714" panose="02000600000000000000" pitchFamily="2" charset="0"/>
                        </a:rPr>
                        <a:t>Dramatic Devices &amp; Form</a:t>
                      </a:r>
                    </a:p>
                  </a:txBody>
                  <a:tcPr>
                    <a:solidFill>
                      <a:schemeClr val="accent2">
                        <a:lumMod val="40000"/>
                        <a:lumOff val="60000"/>
                      </a:schemeClr>
                    </a:solidFill>
                  </a:tcPr>
                </a:tc>
                <a:tc hMerge="1">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2000" b="1" i="0" dirty="0">
                        <a:latin typeface="The Hand" panose="03070502030502020204" pitchFamily="66" charset="0"/>
                      </a:endParaRPr>
                    </a:p>
                  </a:txBody>
                  <a:tcPr/>
                </a:tc>
                <a:tc hMerge="1">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1400" b="1" i="0" dirty="0">
                        <a:latin typeface="The Hand" panose="03070502030502020204" pitchFamily="66" charset="0"/>
                      </a:endParaRPr>
                    </a:p>
                  </a:txBody>
                  <a:tcPr/>
                </a:tc>
                <a:tc hMerge="1">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1400" b="1" i="0" dirty="0">
                        <a:latin typeface="The Hand" panose="03070502030502020204" pitchFamily="66" charset="0"/>
                      </a:endParaRPr>
                    </a:p>
                  </a:txBody>
                  <a:tcPr/>
                </a:tc>
                <a:extLst>
                  <a:ext uri="{0D108BD9-81ED-4DB2-BD59-A6C34878D82A}">
                    <a16:rowId xmlns:a16="http://schemas.microsoft.com/office/drawing/2014/main" val="2708956406"/>
                  </a:ext>
                </a:extLst>
              </a:tr>
              <a:tr h="370840">
                <a:tc>
                  <a:txBody>
                    <a:bodyPr/>
                    <a:lstStyle/>
                    <a:p>
                      <a:pPr algn="ctr"/>
                      <a:r>
                        <a:rPr lang="en-GB" sz="1100" b="0" i="0" dirty="0">
                          <a:solidFill>
                            <a:schemeClr val="tx1"/>
                          </a:solidFill>
                          <a:latin typeface="Avenir Next" panose="020B0503020202020204" pitchFamily="34" charset="0"/>
                        </a:rPr>
                        <a:t>Long pauses and silences</a:t>
                      </a:r>
                    </a:p>
                  </a:txBody>
                  <a:tcPr/>
                </a:tc>
                <a:tc>
                  <a:txBody>
                    <a:bodyPr/>
                    <a:lstStyle/>
                    <a:p>
                      <a:pPr algn="ctr"/>
                      <a:r>
                        <a:rPr lang="en-GB" sz="1100" b="0" i="0" dirty="0">
                          <a:latin typeface="Avenir Next" panose="020B0503020202020204" pitchFamily="34" charset="0"/>
                        </a:rPr>
                        <a:t>Stage directions</a:t>
                      </a:r>
                    </a:p>
                  </a:txBody>
                  <a:tcPr/>
                </a:tc>
                <a:tc>
                  <a:txBody>
                    <a:bodyPr/>
                    <a:lstStyle/>
                    <a:p>
                      <a:pPr algn="ctr"/>
                      <a:r>
                        <a:rPr lang="en-GB" sz="1100" b="0" i="0" dirty="0">
                          <a:latin typeface="Avenir Next" panose="020B0503020202020204" pitchFamily="34" charset="0"/>
                        </a:rPr>
                        <a:t>Sound </a:t>
                      </a:r>
                    </a:p>
                  </a:txBody>
                  <a:tcPr/>
                </a:tc>
                <a:tc>
                  <a:txBody>
                    <a:bodyPr/>
                    <a:lstStyle/>
                    <a:p>
                      <a:pPr algn="ctr"/>
                      <a:r>
                        <a:rPr lang="en-GB" sz="1100" b="0" i="0" dirty="0">
                          <a:latin typeface="Avenir Next" panose="020B0503020202020204" pitchFamily="34" charset="0"/>
                        </a:rPr>
                        <a:t>Props</a:t>
                      </a:r>
                    </a:p>
                  </a:txBody>
                  <a:tcPr/>
                </a:tc>
                <a:extLst>
                  <a:ext uri="{0D108BD9-81ED-4DB2-BD59-A6C34878D82A}">
                    <a16:rowId xmlns:a16="http://schemas.microsoft.com/office/drawing/2014/main" val="1861652518"/>
                  </a:ext>
                </a:extLst>
              </a:tr>
              <a:tr h="370840">
                <a:tc>
                  <a:txBody>
                    <a:bodyPr/>
                    <a:lstStyle/>
                    <a:p>
                      <a:pPr algn="ctr"/>
                      <a:r>
                        <a:rPr lang="en-GB" sz="1100" b="0" i="0" dirty="0">
                          <a:latin typeface="Avenir Next" panose="020B0503020202020204" pitchFamily="34" charset="0"/>
                        </a:rPr>
                        <a:t>Entrances and exits</a:t>
                      </a:r>
                    </a:p>
                  </a:txBody>
                  <a:tcPr/>
                </a:tc>
                <a:tc>
                  <a:txBody>
                    <a:bodyPr/>
                    <a:lstStyle/>
                    <a:p>
                      <a:pPr algn="ctr"/>
                      <a:r>
                        <a:rPr lang="en-GB" sz="1100" b="0" i="0" dirty="0">
                          <a:latin typeface="Avenir Next" panose="020B0503020202020204" pitchFamily="34" charset="0"/>
                        </a:rPr>
                        <a:t>Monologue</a:t>
                      </a:r>
                    </a:p>
                  </a:txBody>
                  <a:tcPr/>
                </a:tc>
                <a:tc>
                  <a:txBody>
                    <a:bodyPr/>
                    <a:lstStyle/>
                    <a:p>
                      <a:pPr algn="ctr"/>
                      <a:r>
                        <a:rPr lang="en-GB" sz="1100" b="0" i="0" dirty="0">
                          <a:latin typeface="Avenir Next" panose="020B0503020202020204" pitchFamily="34" charset="0"/>
                        </a:rPr>
                        <a:t>The introduction of characters</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100" b="0" i="0" dirty="0">
                          <a:latin typeface="Avenir Next" panose="020B0503020202020204" pitchFamily="34" charset="0"/>
                        </a:rPr>
                        <a:t>Foreshadowing</a:t>
                      </a:r>
                    </a:p>
                  </a:txBody>
                  <a:tcPr/>
                </a:tc>
                <a:extLst>
                  <a:ext uri="{0D108BD9-81ED-4DB2-BD59-A6C34878D82A}">
                    <a16:rowId xmlns:a16="http://schemas.microsoft.com/office/drawing/2014/main" val="2802636652"/>
                  </a:ext>
                </a:extLst>
              </a:tr>
              <a:tr h="370840">
                <a:tc>
                  <a:txBody>
                    <a:bodyPr/>
                    <a:lstStyle/>
                    <a:p>
                      <a:pPr algn="ctr"/>
                      <a:r>
                        <a:rPr lang="en-GB" sz="1100" b="0" i="0" dirty="0">
                          <a:solidFill>
                            <a:schemeClr val="tx1"/>
                          </a:solidFill>
                          <a:latin typeface="Avenir Next" panose="020B0503020202020204" pitchFamily="34" charset="0"/>
                        </a:rPr>
                        <a:t>Hesitations and interruptions</a:t>
                      </a:r>
                      <a:endParaRPr lang="en-GB" sz="1100" b="0" i="0" dirty="0">
                        <a:latin typeface="Avenir Next" panose="020B0503020202020204" pitchFamily="34" charset="0"/>
                      </a:endParaRPr>
                    </a:p>
                  </a:txBody>
                  <a:tcPr/>
                </a:tc>
                <a:tc>
                  <a:txBody>
                    <a:bodyPr/>
                    <a:lstStyle/>
                    <a:p>
                      <a:pPr algn="ctr"/>
                      <a:r>
                        <a:rPr lang="en-GB" sz="1100" b="0" i="0" dirty="0">
                          <a:latin typeface="Avenir Next" panose="020B0503020202020204" pitchFamily="34" charset="0"/>
                        </a:rPr>
                        <a:t>Soliloquy</a:t>
                      </a:r>
                    </a:p>
                  </a:txBody>
                  <a:tcPr/>
                </a:tc>
                <a:tc>
                  <a:txBody>
                    <a:bodyPr/>
                    <a:lstStyle/>
                    <a:p>
                      <a:pPr algn="ctr"/>
                      <a:r>
                        <a:rPr lang="en-GB" sz="1100" b="0" i="0" dirty="0">
                          <a:latin typeface="Avenir Next" panose="020B0503020202020204" pitchFamily="34" charset="0"/>
                        </a:rPr>
                        <a:t>Setting</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100" b="0" i="0" dirty="0">
                          <a:latin typeface="Avenir Next" panose="020B0503020202020204" pitchFamily="34" charset="0"/>
                        </a:rPr>
                        <a:t>Asides</a:t>
                      </a:r>
                    </a:p>
                  </a:txBody>
                  <a:tcPr/>
                </a:tc>
                <a:extLst>
                  <a:ext uri="{0D108BD9-81ED-4DB2-BD59-A6C34878D82A}">
                    <a16:rowId xmlns:a16="http://schemas.microsoft.com/office/drawing/2014/main" val="2252718851"/>
                  </a:ext>
                </a:extLst>
              </a:tr>
              <a:tr h="370840">
                <a:tc>
                  <a:txBody>
                    <a:bodyPr/>
                    <a:lstStyle/>
                    <a:p>
                      <a:pPr algn="ctr"/>
                      <a:r>
                        <a:rPr lang="en-GB" sz="1100" b="0" i="0" dirty="0">
                          <a:latin typeface="Avenir Next" panose="020B0503020202020204" pitchFamily="34" charset="0"/>
                        </a:rPr>
                        <a:t>Length of sentences and speech</a:t>
                      </a:r>
                    </a:p>
                  </a:txBody>
                  <a:tcPr/>
                </a:tc>
                <a:tc>
                  <a:txBody>
                    <a:bodyPr/>
                    <a:lstStyle/>
                    <a:p>
                      <a:pPr algn="ctr"/>
                      <a:r>
                        <a:rPr lang="en-GB" sz="1100" b="0" i="0" dirty="0">
                          <a:latin typeface="Avenir Next" panose="020B0503020202020204" pitchFamily="34" charset="0"/>
                        </a:rPr>
                        <a:t>Beginning and ending of acts and scenes</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100" b="0" i="0" dirty="0">
                          <a:latin typeface="Avenir Next" panose="020B0503020202020204" pitchFamily="34" charset="0"/>
                        </a:rPr>
                        <a:t>Time</a:t>
                      </a:r>
                    </a:p>
                    <a:p>
                      <a:pPr algn="ctr"/>
                      <a:endParaRPr lang="en-GB" sz="1100" b="0" i="0" dirty="0">
                        <a:latin typeface="Avenir Next" panose="020B0503020202020204" pitchFamily="34" charset="0"/>
                      </a:endParaRP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100" b="0" i="0" dirty="0">
                          <a:latin typeface="Avenir Next" panose="020B0503020202020204" pitchFamily="34" charset="0"/>
                        </a:rPr>
                        <a:t>Dialogue vs stage directions</a:t>
                      </a:r>
                    </a:p>
                  </a:txBody>
                  <a:tcPr/>
                </a:tc>
                <a:extLst>
                  <a:ext uri="{0D108BD9-81ED-4DB2-BD59-A6C34878D82A}">
                    <a16:rowId xmlns:a16="http://schemas.microsoft.com/office/drawing/2014/main" val="1997455482"/>
                  </a:ext>
                </a:extLst>
              </a:tr>
              <a:tr h="370840">
                <a:tc>
                  <a:txBody>
                    <a:bodyPr/>
                    <a:lstStyle/>
                    <a:p>
                      <a:pPr algn="ctr"/>
                      <a:r>
                        <a:rPr lang="en-GB" sz="1100" b="0" i="0" dirty="0">
                          <a:latin typeface="Avenir Next" panose="020B0503020202020204" pitchFamily="34" charset="0"/>
                        </a:rPr>
                        <a:t>Dramatic irony &amp; verbal irony</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100" b="0" i="0" dirty="0">
                          <a:latin typeface="Avenir Next" panose="020B0503020202020204" pitchFamily="34" charset="0"/>
                        </a:rPr>
                        <a:t>Symbols and motifs</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100" b="0" i="0" dirty="0">
                          <a:latin typeface="Avenir Next" panose="020B0503020202020204" pitchFamily="34" charset="0"/>
                        </a:rPr>
                        <a:t>Song and music</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100" b="0" i="0" dirty="0">
                          <a:latin typeface="Avenir Next" panose="020B0503020202020204" pitchFamily="34" charset="0"/>
                        </a:rPr>
                        <a:t>Dialogue</a:t>
                      </a:r>
                    </a:p>
                  </a:txBody>
                  <a:tcPr/>
                </a:tc>
                <a:extLst>
                  <a:ext uri="{0D108BD9-81ED-4DB2-BD59-A6C34878D82A}">
                    <a16:rowId xmlns:a16="http://schemas.microsoft.com/office/drawing/2014/main" val="3327777040"/>
                  </a:ext>
                </a:extLst>
              </a:tr>
            </a:tbl>
          </a:graphicData>
        </a:graphic>
      </p:graphicFrame>
      <p:graphicFrame>
        <p:nvGraphicFramePr>
          <p:cNvPr id="14" name="Table 13">
            <a:extLst>
              <a:ext uri="{FF2B5EF4-FFF2-40B4-BE49-F238E27FC236}">
                <a16:creationId xmlns:a16="http://schemas.microsoft.com/office/drawing/2014/main" id="{3AC53524-5826-1AE1-7C82-DF7AE3E0CB7E}"/>
              </a:ext>
            </a:extLst>
          </p:cNvPr>
          <p:cNvGraphicFramePr>
            <a:graphicFrameLocks noGrp="1"/>
          </p:cNvGraphicFramePr>
          <p:nvPr>
            <p:extLst>
              <p:ext uri="{D42A27DB-BD31-4B8C-83A1-F6EECF244321}">
                <p14:modId xmlns:p14="http://schemas.microsoft.com/office/powerpoint/2010/main" val="3457341019"/>
              </p:ext>
            </p:extLst>
          </p:nvPr>
        </p:nvGraphicFramePr>
        <p:xfrm>
          <a:off x="4819961" y="4194369"/>
          <a:ext cx="6293977" cy="2027918"/>
        </p:xfrm>
        <a:graphic>
          <a:graphicData uri="http://schemas.openxmlformats.org/drawingml/2006/table">
            <a:tbl>
              <a:tblPr firstRow="1" bandRow="1">
                <a:tableStyleId>{F5AB1C69-6EDB-4FF4-983F-18BD219EF322}</a:tableStyleId>
              </a:tblPr>
              <a:tblGrid>
                <a:gridCol w="1827328">
                  <a:extLst>
                    <a:ext uri="{9D8B030D-6E8A-4147-A177-3AD203B41FA5}">
                      <a16:colId xmlns:a16="http://schemas.microsoft.com/office/drawing/2014/main" val="3902505684"/>
                    </a:ext>
                  </a:extLst>
                </a:gridCol>
                <a:gridCol w="1715419">
                  <a:extLst>
                    <a:ext uri="{9D8B030D-6E8A-4147-A177-3AD203B41FA5}">
                      <a16:colId xmlns:a16="http://schemas.microsoft.com/office/drawing/2014/main" val="3984091081"/>
                    </a:ext>
                  </a:extLst>
                </a:gridCol>
                <a:gridCol w="1375615">
                  <a:extLst>
                    <a:ext uri="{9D8B030D-6E8A-4147-A177-3AD203B41FA5}">
                      <a16:colId xmlns:a16="http://schemas.microsoft.com/office/drawing/2014/main" val="2356655518"/>
                    </a:ext>
                  </a:extLst>
                </a:gridCol>
                <a:gridCol w="1375615">
                  <a:extLst>
                    <a:ext uri="{9D8B030D-6E8A-4147-A177-3AD203B41FA5}">
                      <a16:colId xmlns:a16="http://schemas.microsoft.com/office/drawing/2014/main" val="1337940367"/>
                    </a:ext>
                  </a:extLst>
                </a:gridCol>
              </a:tblGrid>
              <a:tr h="328159">
                <a:tc gridSpan="4">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0" i="0" dirty="0">
                          <a:solidFill>
                            <a:schemeClr val="tx1"/>
                          </a:solidFill>
                          <a:latin typeface="Avenir Next" panose="020B0503020202020204" pitchFamily="34" charset="0"/>
                          <a:cs typeface="Shree Devanagari 714" panose="02000600000000000000" pitchFamily="2" charset="0"/>
                        </a:rPr>
                        <a:t>Language, Structure &amp; Form</a:t>
                      </a:r>
                    </a:p>
                  </a:txBody>
                  <a:tcPr>
                    <a:solidFill>
                      <a:schemeClr val="accent2">
                        <a:lumMod val="40000"/>
                        <a:lumOff val="60000"/>
                      </a:schemeClr>
                    </a:solidFill>
                  </a:tcPr>
                </a:tc>
                <a:tc hMerge="1">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2000" b="1" i="0" dirty="0">
                        <a:latin typeface="The Hand" panose="03070502030502020204" pitchFamily="66" charset="0"/>
                      </a:endParaRPr>
                    </a:p>
                  </a:txBody>
                  <a:tcPr/>
                </a:tc>
                <a:tc hMerge="1">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1400" b="1" i="0" dirty="0">
                        <a:latin typeface="The Hand" panose="03070502030502020204" pitchFamily="66" charset="0"/>
                      </a:endParaRPr>
                    </a:p>
                  </a:txBody>
                  <a:tcPr/>
                </a:tc>
                <a:tc hMerge="1">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1400" b="1" i="0" dirty="0">
                        <a:latin typeface="The Hand" panose="03070502030502020204" pitchFamily="66" charset="0"/>
                      </a:endParaRPr>
                    </a:p>
                  </a:txBody>
                  <a:tcPr/>
                </a:tc>
                <a:extLst>
                  <a:ext uri="{0D108BD9-81ED-4DB2-BD59-A6C34878D82A}">
                    <a16:rowId xmlns:a16="http://schemas.microsoft.com/office/drawing/2014/main" val="2708956406"/>
                  </a:ext>
                </a:extLst>
              </a:tr>
              <a:tr h="242748">
                <a:tc>
                  <a:txBody>
                    <a:bodyPr/>
                    <a:lstStyle/>
                    <a:p>
                      <a:pPr algn="ctr"/>
                      <a:r>
                        <a:rPr lang="en-GB" sz="1200" b="0" i="0" dirty="0">
                          <a:latin typeface="Avenir Next" panose="020B0503020202020204" pitchFamily="34" charset="0"/>
                        </a:rPr>
                        <a:t>Foil</a:t>
                      </a:r>
                    </a:p>
                  </a:txBody>
                  <a:tcPr/>
                </a:tc>
                <a:tc>
                  <a:txBody>
                    <a:bodyPr/>
                    <a:lstStyle/>
                    <a:p>
                      <a:pPr algn="ctr"/>
                      <a:r>
                        <a:rPr lang="en-GB" sz="1200" b="0" i="0" dirty="0">
                          <a:latin typeface="Avenir Next" panose="020B0503020202020204" pitchFamily="34" charset="0"/>
                        </a:rPr>
                        <a:t>Religious imagery</a:t>
                      </a:r>
                    </a:p>
                  </a:txBody>
                  <a:tcPr/>
                </a:tc>
                <a:tc>
                  <a:txBody>
                    <a:bodyPr/>
                    <a:lstStyle/>
                    <a:p>
                      <a:pPr algn="ctr"/>
                      <a:r>
                        <a:rPr lang="en-GB" sz="1200" b="0" i="0" dirty="0">
                          <a:latin typeface="Avenir Next" panose="020B0503020202020204" pitchFamily="34" charset="0"/>
                        </a:rPr>
                        <a:t>Juxtaposition</a:t>
                      </a:r>
                    </a:p>
                  </a:txBody>
                  <a:tcPr/>
                </a:tc>
                <a:tc>
                  <a:txBody>
                    <a:bodyPr/>
                    <a:lstStyle/>
                    <a:p>
                      <a:pPr algn="ctr"/>
                      <a:r>
                        <a:rPr lang="en-GB" sz="1200" b="0" i="0" dirty="0">
                          <a:latin typeface="Avenir Next" panose="020B0503020202020204" pitchFamily="34" charset="0"/>
                        </a:rPr>
                        <a:t>Imagery</a:t>
                      </a:r>
                    </a:p>
                  </a:txBody>
                  <a:tcPr/>
                </a:tc>
                <a:extLst>
                  <a:ext uri="{0D108BD9-81ED-4DB2-BD59-A6C34878D82A}">
                    <a16:rowId xmlns:a16="http://schemas.microsoft.com/office/drawing/2014/main" val="1861652518"/>
                  </a:ext>
                </a:extLst>
              </a:tr>
              <a:tr h="242748">
                <a:tc>
                  <a:txBody>
                    <a:bodyPr/>
                    <a:lstStyle/>
                    <a:p>
                      <a:pPr algn="ctr"/>
                      <a:r>
                        <a:rPr lang="en-GB" sz="1200" b="0" i="0" dirty="0">
                          <a:latin typeface="Avenir Next" panose="020B0503020202020204" pitchFamily="34" charset="0"/>
                        </a:rPr>
                        <a:t>Metaphor</a:t>
                      </a:r>
                    </a:p>
                  </a:txBody>
                  <a:tcPr/>
                </a:tc>
                <a:tc>
                  <a:txBody>
                    <a:bodyPr/>
                    <a:lstStyle/>
                    <a:p>
                      <a:pPr algn="ctr"/>
                      <a:r>
                        <a:rPr lang="en-GB" sz="1200" b="0" i="0" dirty="0">
                          <a:latin typeface="Avenir Next" panose="020B0503020202020204" pitchFamily="34" charset="0"/>
                        </a:rPr>
                        <a:t>Alliteration</a:t>
                      </a:r>
                    </a:p>
                  </a:txBody>
                  <a:tcPr/>
                </a:tc>
                <a:tc>
                  <a:txBody>
                    <a:bodyPr/>
                    <a:lstStyle/>
                    <a:p>
                      <a:pPr algn="ctr"/>
                      <a:r>
                        <a:rPr lang="en-GB" sz="1200" b="0" i="0" dirty="0">
                          <a:latin typeface="Avenir Next" panose="020B0503020202020204" pitchFamily="34" charset="0"/>
                        </a:rPr>
                        <a:t>Blank verse</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0" i="0" dirty="0">
                          <a:latin typeface="Avenir Next" panose="020B0503020202020204" pitchFamily="34" charset="0"/>
                        </a:rPr>
                        <a:t>Prose</a:t>
                      </a:r>
                    </a:p>
                  </a:txBody>
                  <a:tcPr/>
                </a:tc>
                <a:extLst>
                  <a:ext uri="{0D108BD9-81ED-4DB2-BD59-A6C34878D82A}">
                    <a16:rowId xmlns:a16="http://schemas.microsoft.com/office/drawing/2014/main" val="2802636652"/>
                  </a:ext>
                </a:extLst>
              </a:tr>
              <a:tr h="242748">
                <a:tc>
                  <a:txBody>
                    <a:bodyPr/>
                    <a:lstStyle/>
                    <a:p>
                      <a:pPr algn="ctr"/>
                      <a:r>
                        <a:rPr lang="en-GB" sz="1200" b="0" i="0" dirty="0">
                          <a:latin typeface="Avenir Next" panose="020B0503020202020204" pitchFamily="34" charset="0"/>
                        </a:rPr>
                        <a:t>Rhyming verse</a:t>
                      </a:r>
                    </a:p>
                  </a:txBody>
                  <a:tcPr/>
                </a:tc>
                <a:tc>
                  <a:txBody>
                    <a:bodyPr/>
                    <a:lstStyle/>
                    <a:p>
                      <a:pPr algn="ctr"/>
                      <a:r>
                        <a:rPr lang="en-GB" sz="1200" b="0" i="0" dirty="0">
                          <a:latin typeface="Avenir Next" panose="020B0503020202020204" pitchFamily="34" charset="0"/>
                        </a:rPr>
                        <a:t>Mood</a:t>
                      </a:r>
                    </a:p>
                  </a:txBody>
                  <a:tcPr/>
                </a:tc>
                <a:tc>
                  <a:txBody>
                    <a:bodyPr/>
                    <a:lstStyle/>
                    <a:p>
                      <a:pPr algn="ctr"/>
                      <a:r>
                        <a:rPr lang="en-GB" sz="1200" b="0" i="0" dirty="0">
                          <a:latin typeface="Avenir Next" panose="020B0503020202020204" pitchFamily="34" charset="0"/>
                        </a:rPr>
                        <a:t>Oxymoron</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0" i="0" dirty="0">
                          <a:latin typeface="Avenir Next" panose="020B0503020202020204" pitchFamily="34" charset="0"/>
                        </a:rPr>
                        <a:t>Syntax</a:t>
                      </a:r>
                    </a:p>
                  </a:txBody>
                  <a:tcPr/>
                </a:tc>
                <a:extLst>
                  <a:ext uri="{0D108BD9-81ED-4DB2-BD59-A6C34878D82A}">
                    <a16:rowId xmlns:a16="http://schemas.microsoft.com/office/drawing/2014/main" val="2252718851"/>
                  </a:ext>
                </a:extLst>
              </a:tr>
              <a:tr h="242748">
                <a:tc>
                  <a:txBody>
                    <a:bodyPr/>
                    <a:lstStyle/>
                    <a:p>
                      <a:pPr algn="ctr"/>
                      <a:r>
                        <a:rPr lang="en-GB" sz="1200" b="0" i="0" dirty="0">
                          <a:latin typeface="Avenir Next" panose="020B0503020202020204" pitchFamily="34" charset="0"/>
                        </a:rPr>
                        <a:t>Monosyllabic</a:t>
                      </a:r>
                    </a:p>
                  </a:txBody>
                  <a:tcPr/>
                </a:tc>
                <a:tc>
                  <a:txBody>
                    <a:bodyPr/>
                    <a:lstStyle/>
                    <a:p>
                      <a:pPr algn="ctr"/>
                      <a:r>
                        <a:rPr lang="en-GB" sz="1200" b="0" i="0" dirty="0">
                          <a:latin typeface="Avenir Next" panose="020B0503020202020204" pitchFamily="34" charset="0"/>
                        </a:rPr>
                        <a:t>Repetition</a:t>
                      </a:r>
                    </a:p>
                  </a:txBody>
                  <a:tcPr/>
                </a:tc>
                <a:tc>
                  <a:txBody>
                    <a:bodyPr/>
                    <a:lstStyle/>
                    <a:p>
                      <a:pPr algn="ctr"/>
                      <a:r>
                        <a:rPr lang="en-GB" sz="1200" b="0" i="0" dirty="0">
                          <a:latin typeface="Avenir Next" panose="020B0503020202020204" pitchFamily="34" charset="0"/>
                        </a:rPr>
                        <a:t>Contrasts</a:t>
                      </a:r>
                    </a:p>
                  </a:txBody>
                  <a:tcPr/>
                </a:tc>
                <a:tc>
                  <a:txBody>
                    <a:bodyPr/>
                    <a:lstStyle/>
                    <a:p>
                      <a:pPr algn="ctr"/>
                      <a:r>
                        <a:rPr lang="en-GB" sz="1200" b="0" i="0" dirty="0">
                          <a:latin typeface="Avenir Next" panose="020B0503020202020204" pitchFamily="34" charset="0"/>
                        </a:rPr>
                        <a:t>Allusions</a:t>
                      </a:r>
                    </a:p>
                  </a:txBody>
                  <a:tcPr/>
                </a:tc>
                <a:extLst>
                  <a:ext uri="{0D108BD9-81ED-4DB2-BD59-A6C34878D82A}">
                    <a16:rowId xmlns:a16="http://schemas.microsoft.com/office/drawing/2014/main" val="1997455482"/>
                  </a:ext>
                </a:extLst>
              </a:tr>
              <a:tr h="242748">
                <a:tc>
                  <a:txBody>
                    <a:bodyPr/>
                    <a:lstStyle/>
                    <a:p>
                      <a:pPr algn="ctr"/>
                      <a:r>
                        <a:rPr lang="en-GB" sz="1200" b="0" i="0" dirty="0">
                          <a:latin typeface="Avenir Next" panose="020B0503020202020204" pitchFamily="34" charset="0"/>
                        </a:rPr>
                        <a:t>Paradox</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0" i="0" dirty="0">
                          <a:latin typeface="Avenir Next" panose="020B0503020202020204" pitchFamily="34" charset="0"/>
                        </a:rPr>
                        <a:t>Rhetorical question</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0" i="0" dirty="0">
                          <a:latin typeface="Avenir Next" panose="020B0503020202020204" pitchFamily="34" charset="0"/>
                        </a:rPr>
                        <a:t>Pun</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0" i="0" dirty="0">
                          <a:latin typeface="Avenir Next" panose="020B0503020202020204" pitchFamily="34" charset="0"/>
                        </a:rPr>
                        <a:t>Consonance</a:t>
                      </a:r>
                    </a:p>
                  </a:txBody>
                  <a:tcPr/>
                </a:tc>
                <a:extLst>
                  <a:ext uri="{0D108BD9-81ED-4DB2-BD59-A6C34878D82A}">
                    <a16:rowId xmlns:a16="http://schemas.microsoft.com/office/drawing/2014/main" val="2243263098"/>
                  </a:ext>
                </a:extLst>
              </a:tr>
              <a:tr h="328159">
                <a:tc>
                  <a:txBody>
                    <a:bodyPr/>
                    <a:lstStyle/>
                    <a:p>
                      <a:pPr algn="ctr"/>
                      <a:r>
                        <a:rPr lang="en-GB" sz="1200" b="0" i="0" dirty="0">
                          <a:latin typeface="Avenir Next" panose="020B0503020202020204" pitchFamily="34" charset="0"/>
                        </a:rPr>
                        <a:t>Hyperbole</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0" i="0" dirty="0">
                          <a:latin typeface="Avenir Next" panose="020B0503020202020204" pitchFamily="34" charset="0"/>
                        </a:rPr>
                        <a:t>Symbolism</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0" i="0" dirty="0">
                          <a:latin typeface="Avenir Next" panose="020B0503020202020204" pitchFamily="34" charset="0"/>
                        </a:rPr>
                        <a:t>Foreshadowing</a:t>
                      </a:r>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0" i="0" dirty="0">
                          <a:latin typeface="Avenir Next" panose="020B0503020202020204" pitchFamily="34" charset="0"/>
                        </a:rPr>
                        <a:t>Assonance</a:t>
                      </a:r>
                    </a:p>
                  </a:txBody>
                  <a:tcPr/>
                </a:tc>
                <a:extLst>
                  <a:ext uri="{0D108BD9-81ED-4DB2-BD59-A6C34878D82A}">
                    <a16:rowId xmlns:a16="http://schemas.microsoft.com/office/drawing/2014/main" val="3327777040"/>
                  </a:ext>
                </a:extLst>
              </a:tr>
            </a:tbl>
          </a:graphicData>
        </a:graphic>
      </p:graphicFrame>
      <p:grpSp>
        <p:nvGrpSpPr>
          <p:cNvPr id="2" name="Group 1">
            <a:extLst>
              <a:ext uri="{FF2B5EF4-FFF2-40B4-BE49-F238E27FC236}">
                <a16:creationId xmlns:a16="http://schemas.microsoft.com/office/drawing/2014/main" id="{0F1957F9-7FB1-3FDC-1954-55C5E22DEC5D}"/>
              </a:ext>
            </a:extLst>
          </p:cNvPr>
          <p:cNvGrpSpPr/>
          <p:nvPr/>
        </p:nvGrpSpPr>
        <p:grpSpPr>
          <a:xfrm>
            <a:off x="9859341" y="220876"/>
            <a:ext cx="1594067" cy="1341898"/>
            <a:chOff x="7375242" y="1521470"/>
            <a:chExt cx="1594067" cy="1341898"/>
          </a:xfrm>
        </p:grpSpPr>
        <p:pic>
          <p:nvPicPr>
            <p:cNvPr id="4" name="Picture 3" descr="A sign with a pole&#10;&#10;Description automatically generated">
              <a:extLst>
                <a:ext uri="{FF2B5EF4-FFF2-40B4-BE49-F238E27FC236}">
                  <a16:creationId xmlns:a16="http://schemas.microsoft.com/office/drawing/2014/main" id="{A6D2050E-1EC4-AFAA-A717-ACB36EF1531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6040" b="89933" l="9887" r="89972">
                          <a14:foregroundMark x1="41667" y1="6040" x2="41667" y2="6040"/>
                          <a14:foregroundMark x1="80650" y1="36913" x2="80650" y2="36913"/>
                          <a14:foregroundMark x1="51412" y1="89430" x2="51412" y2="89430"/>
                          <a14:foregroundMark x1="22881" y1="45638" x2="56921" y2="46812"/>
                          <a14:foregroundMark x1="56921" y1="46812" x2="24435" y2="37919"/>
                          <a14:foregroundMark x1="24435" y1="37919" x2="23870" y2="38758"/>
                          <a14:foregroundMark x1="42938" y1="12752" x2="43927" y2="80872"/>
                        </a14:backgroundRemoval>
                      </a14:imgEffect>
                    </a14:imgLayer>
                  </a14:imgProps>
                </a:ext>
              </a:extLst>
            </a:blip>
            <a:stretch>
              <a:fillRect/>
            </a:stretch>
          </p:blipFill>
          <p:spPr>
            <a:xfrm>
              <a:off x="7375242" y="1521470"/>
              <a:ext cx="1594067" cy="1341898"/>
            </a:xfrm>
            <a:prstGeom prst="rect">
              <a:avLst/>
            </a:prstGeom>
            <a:noFill/>
          </p:spPr>
        </p:pic>
        <p:sp>
          <p:nvSpPr>
            <p:cNvPr id="10" name="TextBox 9">
              <a:extLst>
                <a:ext uri="{FF2B5EF4-FFF2-40B4-BE49-F238E27FC236}">
                  <a16:creationId xmlns:a16="http://schemas.microsoft.com/office/drawing/2014/main" id="{BF2E37BE-8909-BDA9-5936-456958A21E5B}"/>
                </a:ext>
              </a:extLst>
            </p:cNvPr>
            <p:cNvSpPr txBox="1"/>
            <p:nvPr/>
          </p:nvSpPr>
          <p:spPr>
            <a:xfrm>
              <a:off x="7620001" y="1830134"/>
              <a:ext cx="997880" cy="461665"/>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a:t>Page 11 in the booklet</a:t>
              </a:r>
            </a:p>
          </p:txBody>
        </p:sp>
      </p:grpSp>
    </p:spTree>
    <p:extLst>
      <p:ext uri="{BB962C8B-B14F-4D97-AF65-F5344CB8AC3E}">
        <p14:creationId xmlns:p14="http://schemas.microsoft.com/office/powerpoint/2010/main" val="21119100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C071E-8CE9-724D-6A52-534EDC555A1D}"/>
              </a:ext>
            </a:extLst>
          </p:cNvPr>
          <p:cNvSpPr>
            <a:spLocks noGrp="1"/>
          </p:cNvSpPr>
          <p:nvPr>
            <p:ph type="title"/>
          </p:nvPr>
        </p:nvSpPr>
        <p:spPr/>
        <p:txBody>
          <a:bodyPr/>
          <a:lstStyle/>
          <a:p>
            <a:r>
              <a:rPr lang="en-GB" dirty="0"/>
              <a:t>Themes</a:t>
            </a:r>
          </a:p>
        </p:txBody>
      </p:sp>
      <p:sp>
        <p:nvSpPr>
          <p:cNvPr id="3" name="Content Placeholder 2">
            <a:extLst>
              <a:ext uri="{FF2B5EF4-FFF2-40B4-BE49-F238E27FC236}">
                <a16:creationId xmlns:a16="http://schemas.microsoft.com/office/drawing/2014/main" id="{4ACF534B-0CCC-E99E-F58D-9EA33ABB0AD1}"/>
              </a:ext>
            </a:extLst>
          </p:cNvPr>
          <p:cNvSpPr>
            <a:spLocks noGrp="1"/>
          </p:cNvSpPr>
          <p:nvPr>
            <p:ph idx="1"/>
          </p:nvPr>
        </p:nvSpPr>
        <p:spPr>
          <a:xfrm>
            <a:off x="806302" y="1892121"/>
            <a:ext cx="10363200" cy="4733966"/>
          </a:xfrm>
          <a:ln>
            <a:solidFill>
              <a:schemeClr val="accent1">
                <a:lumMod val="60000"/>
                <a:lumOff val="40000"/>
              </a:schemeClr>
            </a:solidFill>
          </a:ln>
        </p:spPr>
        <p:txBody>
          <a:bodyPr>
            <a:normAutofit fontScale="85000" lnSpcReduction="20000"/>
          </a:bodyPr>
          <a:lstStyle/>
          <a:p>
            <a:r>
              <a:rPr lang="en-GB" dirty="0"/>
              <a:t>Spend some time discussing the themes with a partner.</a:t>
            </a:r>
          </a:p>
          <a:p>
            <a:pPr lvl="1"/>
            <a:r>
              <a:rPr lang="en-GB" dirty="0"/>
              <a:t>What do you associate with each?</a:t>
            </a:r>
          </a:p>
          <a:p>
            <a:pPr lvl="1"/>
            <a:r>
              <a:rPr lang="en-GB" dirty="0"/>
              <a:t>From what you already know about the play, can you figure out their significance to the characters, plot and relationships?</a:t>
            </a:r>
          </a:p>
          <a:p>
            <a:pPr marL="265176" lvl="1" indent="0">
              <a:buNone/>
            </a:pPr>
            <a:endParaRPr lang="en-GB" dirty="0"/>
          </a:p>
          <a:p>
            <a:pPr marL="0" indent="0">
              <a:buNone/>
            </a:pPr>
            <a:r>
              <a:rPr lang="en-GB" dirty="0">
                <a:solidFill>
                  <a:schemeClr val="accent1"/>
                </a:solidFill>
              </a:rPr>
              <a:t>Themes</a:t>
            </a:r>
          </a:p>
          <a:p>
            <a:pPr>
              <a:buFontTx/>
              <a:buChar char="-"/>
            </a:pPr>
            <a:r>
              <a:rPr lang="en-GB" dirty="0"/>
              <a:t>Love</a:t>
            </a:r>
          </a:p>
          <a:p>
            <a:pPr>
              <a:buFontTx/>
              <a:buChar char="-"/>
            </a:pPr>
            <a:r>
              <a:rPr lang="en-GB" dirty="0"/>
              <a:t>Magic and illusion</a:t>
            </a:r>
          </a:p>
          <a:p>
            <a:pPr>
              <a:buFontTx/>
              <a:buChar char="-"/>
            </a:pPr>
            <a:r>
              <a:rPr lang="en-GB" dirty="0"/>
              <a:t>Dreams</a:t>
            </a:r>
          </a:p>
          <a:p>
            <a:pPr>
              <a:buFontTx/>
              <a:buChar char="-"/>
            </a:pPr>
            <a:r>
              <a:rPr lang="en-GB" dirty="0"/>
              <a:t>A play within a play</a:t>
            </a:r>
          </a:p>
          <a:p>
            <a:pPr>
              <a:buFontTx/>
              <a:buChar char="-"/>
            </a:pPr>
            <a:r>
              <a:rPr lang="en-GB" dirty="0"/>
              <a:t>Marriage</a:t>
            </a:r>
          </a:p>
          <a:p>
            <a:pPr>
              <a:buFontTx/>
              <a:buChar char="-"/>
            </a:pPr>
            <a:r>
              <a:rPr lang="en-GB" dirty="0"/>
              <a:t>Gender</a:t>
            </a:r>
          </a:p>
          <a:p>
            <a:pPr>
              <a:buFontTx/>
              <a:buChar char="-"/>
            </a:pPr>
            <a:r>
              <a:rPr lang="en-GB" dirty="0"/>
              <a:t>Transformation</a:t>
            </a:r>
          </a:p>
        </p:txBody>
      </p:sp>
      <p:pic>
        <p:nvPicPr>
          <p:cNvPr id="4" name="Picture 3">
            <a:extLst>
              <a:ext uri="{FF2B5EF4-FFF2-40B4-BE49-F238E27FC236}">
                <a16:creationId xmlns:a16="http://schemas.microsoft.com/office/drawing/2014/main" id="{A6E8CFC2-24A1-925D-F145-275BF194E7A6}"/>
              </a:ext>
            </a:extLst>
          </p:cNvPr>
          <p:cNvPicPr>
            <a:picLocks noChangeAspect="1"/>
          </p:cNvPicPr>
          <p:nvPr/>
        </p:nvPicPr>
        <p:blipFill>
          <a:blip r:embed="rId2"/>
          <a:stretch>
            <a:fillRect/>
          </a:stretch>
        </p:blipFill>
        <p:spPr>
          <a:xfrm>
            <a:off x="806302" y="1458342"/>
            <a:ext cx="4064176" cy="433779"/>
          </a:xfrm>
          <a:prstGeom prst="rect">
            <a:avLst/>
          </a:prstGeom>
        </p:spPr>
      </p:pic>
      <p:pic>
        <p:nvPicPr>
          <p:cNvPr id="5" name="Graphic 4" descr="Stopwatch">
            <a:extLst>
              <a:ext uri="{FF2B5EF4-FFF2-40B4-BE49-F238E27FC236}">
                <a16:creationId xmlns:a16="http://schemas.microsoft.com/office/drawing/2014/main" id="{2D52248A-ADCE-12F5-72A3-780ED5045C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9831" y="5901641"/>
            <a:ext cx="591846" cy="591846"/>
          </a:xfrm>
          <a:prstGeom prst="rect">
            <a:avLst/>
          </a:prstGeom>
        </p:spPr>
      </p:pic>
      <p:sp>
        <p:nvSpPr>
          <p:cNvPr id="6" name="TextBox 5">
            <a:extLst>
              <a:ext uri="{FF2B5EF4-FFF2-40B4-BE49-F238E27FC236}">
                <a16:creationId xmlns:a16="http://schemas.microsoft.com/office/drawing/2014/main" id="{CF1802C9-62FD-B0DB-D599-AC61508934D4}"/>
              </a:ext>
            </a:extLst>
          </p:cNvPr>
          <p:cNvSpPr txBox="1"/>
          <p:nvPr/>
        </p:nvSpPr>
        <p:spPr>
          <a:xfrm>
            <a:off x="37109" y="6493487"/>
            <a:ext cx="798745" cy="276999"/>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1200" dirty="0">
                <a:latin typeface="Calibri Light" panose="020F0302020204030204" pitchFamily="34" charset="0"/>
                <a:cs typeface="Calibri Light" panose="020F0302020204030204" pitchFamily="34" charset="0"/>
              </a:rPr>
              <a:t>5 minutes</a:t>
            </a:r>
          </a:p>
        </p:txBody>
      </p:sp>
    </p:spTree>
    <p:extLst>
      <p:ext uri="{BB962C8B-B14F-4D97-AF65-F5344CB8AC3E}">
        <p14:creationId xmlns:p14="http://schemas.microsoft.com/office/powerpoint/2010/main" val="4451952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EE6FF-668E-887F-26BA-1A19AE40DCE6}"/>
              </a:ext>
            </a:extLst>
          </p:cNvPr>
          <p:cNvSpPr>
            <a:spLocks noGrp="1"/>
          </p:cNvSpPr>
          <p:nvPr>
            <p:ph type="title"/>
          </p:nvPr>
        </p:nvSpPr>
        <p:spPr/>
        <p:txBody>
          <a:bodyPr/>
          <a:lstStyle/>
          <a:p>
            <a:r>
              <a:rPr lang="en-GB" dirty="0"/>
              <a:t>Stagecraft and Dramatic Devices</a:t>
            </a:r>
          </a:p>
        </p:txBody>
      </p:sp>
      <p:sp>
        <p:nvSpPr>
          <p:cNvPr id="3" name="Content Placeholder 2">
            <a:extLst>
              <a:ext uri="{FF2B5EF4-FFF2-40B4-BE49-F238E27FC236}">
                <a16:creationId xmlns:a16="http://schemas.microsoft.com/office/drawing/2014/main" id="{958FE6F1-B117-692B-ED03-DCCB92EF3C6F}"/>
              </a:ext>
            </a:extLst>
          </p:cNvPr>
          <p:cNvSpPr>
            <a:spLocks noGrp="1"/>
          </p:cNvSpPr>
          <p:nvPr>
            <p:ph idx="1"/>
          </p:nvPr>
        </p:nvSpPr>
        <p:spPr>
          <a:xfrm>
            <a:off x="806302" y="1563490"/>
            <a:ext cx="11054394" cy="4956579"/>
          </a:xfrm>
          <a:ln>
            <a:solidFill>
              <a:schemeClr val="accent1">
                <a:lumMod val="60000"/>
                <a:lumOff val="40000"/>
              </a:schemeClr>
            </a:solidFill>
          </a:ln>
        </p:spPr>
        <p:txBody>
          <a:bodyPr>
            <a:normAutofit fontScale="92500" lnSpcReduction="10000"/>
          </a:bodyPr>
          <a:lstStyle/>
          <a:p>
            <a:pPr marL="0" indent="0">
              <a:buNone/>
            </a:pPr>
            <a:r>
              <a:rPr lang="en-GB" dirty="0"/>
              <a:t>As we read the interaction between Theseus and Hippolyta, consider the following:</a:t>
            </a:r>
          </a:p>
          <a:p>
            <a:r>
              <a:rPr lang="en-GB" dirty="0"/>
              <a:t>Who is on stage? What is the significance?</a:t>
            </a:r>
          </a:p>
          <a:p>
            <a:r>
              <a:rPr lang="en-GB" dirty="0"/>
              <a:t>Who speaks the most? What does this reveal?</a:t>
            </a:r>
          </a:p>
          <a:p>
            <a:r>
              <a:rPr lang="en-GB" dirty="0"/>
              <a:t>What does each person say?</a:t>
            </a:r>
          </a:p>
          <a:p>
            <a:r>
              <a:rPr lang="en-GB" dirty="0"/>
              <a:t>What do we learn about their relationship? How?</a:t>
            </a:r>
          </a:p>
          <a:p>
            <a:r>
              <a:rPr lang="en-GB" dirty="0"/>
              <a:t>How is the theme of love is established?</a:t>
            </a:r>
          </a:p>
          <a:p>
            <a:r>
              <a:rPr lang="en-GB" dirty="0"/>
              <a:t>How is symbolism used and by whom?</a:t>
            </a:r>
          </a:p>
          <a:p>
            <a:r>
              <a:rPr lang="en-GB" dirty="0"/>
              <a:t>What imagery is used and what are the connotations?</a:t>
            </a:r>
          </a:p>
          <a:p>
            <a:r>
              <a:rPr lang="en-GB" dirty="0"/>
              <a:t>What juxtapositions are used?</a:t>
            </a:r>
          </a:p>
          <a:p>
            <a:r>
              <a:rPr lang="en-GB" dirty="0"/>
              <a:t>How are paradoxical statements used? What is the effect?</a:t>
            </a:r>
          </a:p>
          <a:p>
            <a:r>
              <a:rPr lang="en-GB" dirty="0"/>
              <a:t>Which themes are reflected?</a:t>
            </a:r>
          </a:p>
        </p:txBody>
      </p:sp>
      <p:pic>
        <p:nvPicPr>
          <p:cNvPr id="5" name="Picture 4" descr="A cartoon of a person with a feather pen and a paper&#10;&#10;Description automatically generated">
            <a:extLst>
              <a:ext uri="{FF2B5EF4-FFF2-40B4-BE49-F238E27FC236}">
                <a16:creationId xmlns:a16="http://schemas.microsoft.com/office/drawing/2014/main" id="{DB01C98A-18DE-00DF-709D-C707E0EB2536}"/>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3720" y1="73418" x2="23720" y2="73418"/>
                      </a14:backgroundRemoval>
                    </a14:imgEffect>
                  </a14:imgLayer>
                </a14:imgProps>
              </a:ext>
            </a:extLst>
          </a:blip>
          <a:stretch>
            <a:fillRect/>
          </a:stretch>
        </p:blipFill>
        <p:spPr>
          <a:xfrm>
            <a:off x="9557777" y="3245140"/>
            <a:ext cx="2406064" cy="2049370"/>
          </a:xfrm>
          <a:prstGeom prst="rect">
            <a:avLst/>
          </a:prstGeom>
        </p:spPr>
      </p:pic>
      <p:sp>
        <p:nvSpPr>
          <p:cNvPr id="6" name="TextBox 5">
            <a:extLst>
              <a:ext uri="{FF2B5EF4-FFF2-40B4-BE49-F238E27FC236}">
                <a16:creationId xmlns:a16="http://schemas.microsoft.com/office/drawing/2014/main" id="{6FCF181A-28AD-3EC7-19C0-0C80CB362024}"/>
              </a:ext>
            </a:extLst>
          </p:cNvPr>
          <p:cNvSpPr txBox="1"/>
          <p:nvPr/>
        </p:nvSpPr>
        <p:spPr>
          <a:xfrm>
            <a:off x="9384580" y="5065493"/>
            <a:ext cx="2752459" cy="175432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dirty="0"/>
              <a:t>All of these are methods chosen by Shakespeare for a purpose. See if you can consider his purpose in beginning the play in this way.</a:t>
            </a:r>
          </a:p>
        </p:txBody>
      </p:sp>
    </p:spTree>
    <p:extLst>
      <p:ext uri="{BB962C8B-B14F-4D97-AF65-F5344CB8AC3E}">
        <p14:creationId xmlns:p14="http://schemas.microsoft.com/office/powerpoint/2010/main" val="15079192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44BE0-CAAA-2C92-029B-536464FE2092}"/>
              </a:ext>
            </a:extLst>
          </p:cNvPr>
          <p:cNvSpPr>
            <a:spLocks noGrp="1"/>
          </p:cNvSpPr>
          <p:nvPr>
            <p:ph type="title"/>
          </p:nvPr>
        </p:nvSpPr>
        <p:spPr/>
        <p:txBody>
          <a:bodyPr/>
          <a:lstStyle/>
          <a:p>
            <a:r>
              <a:rPr lang="en-GB" dirty="0"/>
              <a:t>Let’s read this together</a:t>
            </a:r>
          </a:p>
        </p:txBody>
      </p:sp>
      <p:sp>
        <p:nvSpPr>
          <p:cNvPr id="5" name="TextBox 4">
            <a:extLst>
              <a:ext uri="{FF2B5EF4-FFF2-40B4-BE49-F238E27FC236}">
                <a16:creationId xmlns:a16="http://schemas.microsoft.com/office/drawing/2014/main" id="{F8D8152B-E44F-9444-7CDF-90606F6ECA24}"/>
              </a:ext>
            </a:extLst>
          </p:cNvPr>
          <p:cNvSpPr txBox="1"/>
          <p:nvPr/>
        </p:nvSpPr>
        <p:spPr>
          <a:xfrm>
            <a:off x="599660" y="1542008"/>
            <a:ext cx="4979505" cy="4524315"/>
          </a:xfrm>
          <a:prstGeom prst="rect">
            <a:avLst/>
          </a:prstGeom>
          <a:noFill/>
        </p:spPr>
        <p:txBody>
          <a:bodyPr wrap="square">
            <a:spAutoFit/>
          </a:bodyPr>
          <a:lstStyle/>
          <a:p>
            <a:r>
              <a:rPr lang="en-GB" cap="small" dirty="0">
                <a:solidFill>
                  <a:srgbClr val="222222"/>
                </a:solidFill>
                <a:effectLst/>
                <a:latin typeface="Calibri Light" panose="020F0302020204030204" pitchFamily="34" charset="0"/>
                <a:cs typeface="Calibri Light" panose="020F0302020204030204" pitchFamily="34" charset="0"/>
              </a:rPr>
              <a:t>THESEUS</a:t>
            </a:r>
            <a:r>
              <a:rPr lang="en-GB" dirty="0">
                <a:solidFill>
                  <a:srgbClr val="222222"/>
                </a:solidFill>
                <a:effectLst/>
                <a:latin typeface="Calibri Light" panose="020F0302020204030204" pitchFamily="34" charset="0"/>
                <a:cs typeface="Calibri Light" panose="020F0302020204030204" pitchFamily="34" charset="0"/>
              </a:rPr>
              <a:t> </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Now, fair Hippolyta, our nuptial hour</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Draws on apace. Four happy days bring in</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Another moon. But, O, methinks how slow</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This old moon wanes! She lingers my desires</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Like to a stepdame or a dowager</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Long withering out a young man’s revenue.</a:t>
            </a:r>
          </a:p>
          <a:p>
            <a:endParaRPr lang="en-GB" cap="small" dirty="0">
              <a:solidFill>
                <a:srgbClr val="222222"/>
              </a:solidFill>
              <a:effectLst/>
              <a:latin typeface="Calibri Light" panose="020F0302020204030204" pitchFamily="34" charset="0"/>
              <a:cs typeface="Calibri Light" panose="020F0302020204030204" pitchFamily="34" charset="0"/>
            </a:endParaRPr>
          </a:p>
          <a:p>
            <a:r>
              <a:rPr lang="en-GB" cap="small" dirty="0">
                <a:solidFill>
                  <a:srgbClr val="222222"/>
                </a:solidFill>
                <a:effectLst/>
                <a:latin typeface="Calibri Light" panose="020F0302020204030204" pitchFamily="34" charset="0"/>
                <a:cs typeface="Calibri Light" panose="020F0302020204030204" pitchFamily="34" charset="0"/>
              </a:rPr>
              <a:t>HIPPOLYTA</a:t>
            </a:r>
            <a:r>
              <a:rPr lang="en-GB" dirty="0">
                <a:solidFill>
                  <a:srgbClr val="222222"/>
                </a:solidFill>
                <a:effectLst/>
                <a:latin typeface="Calibri Light" panose="020F0302020204030204" pitchFamily="34" charset="0"/>
                <a:cs typeface="Calibri Light" panose="020F0302020204030204" pitchFamily="34" charset="0"/>
              </a:rPr>
              <a:t> </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Four days will quickly steep themselves in night;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Four nights will quickly dream away the time;</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And then the moon, like to a silver bow</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New bent in heaven, shall behold the night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 Of our solemnities.</a:t>
            </a:r>
          </a:p>
          <a:p>
            <a:br>
              <a:rPr lang="en-GB" dirty="0">
                <a:latin typeface="Calibri Light" panose="020F0302020204030204" pitchFamily="34" charset="0"/>
                <a:cs typeface="Calibri Light" panose="020F0302020204030204" pitchFamily="34" charset="0"/>
              </a:rPr>
            </a:br>
            <a:endParaRPr lang="en-GB" dirty="0">
              <a:latin typeface="Calibri Light" panose="020F0302020204030204" pitchFamily="34" charset="0"/>
              <a:cs typeface="Calibri Light" panose="020F0302020204030204" pitchFamily="34" charset="0"/>
            </a:endParaRPr>
          </a:p>
        </p:txBody>
      </p:sp>
      <p:sp>
        <p:nvSpPr>
          <p:cNvPr id="6" name="TextBox 5">
            <a:extLst>
              <a:ext uri="{FF2B5EF4-FFF2-40B4-BE49-F238E27FC236}">
                <a16:creationId xmlns:a16="http://schemas.microsoft.com/office/drawing/2014/main" id="{D0DD5558-E6A4-0938-4530-7A1847D007FD}"/>
              </a:ext>
            </a:extLst>
          </p:cNvPr>
          <p:cNvSpPr txBox="1"/>
          <p:nvPr/>
        </p:nvSpPr>
        <p:spPr>
          <a:xfrm>
            <a:off x="6096000" y="1443841"/>
            <a:ext cx="6115878" cy="3970318"/>
          </a:xfrm>
          <a:prstGeom prst="rect">
            <a:avLst/>
          </a:prstGeom>
          <a:noFill/>
        </p:spPr>
        <p:txBody>
          <a:bodyPr wrap="square">
            <a:spAutoFit/>
          </a:bodyPr>
          <a:lstStyle/>
          <a:p>
            <a:br>
              <a:rPr lang="en-GB" dirty="0">
                <a:latin typeface="Calibri Light" panose="020F0302020204030204" pitchFamily="34" charset="0"/>
                <a:cs typeface="Calibri Light" panose="020F0302020204030204" pitchFamily="34" charset="0"/>
              </a:rPr>
            </a:br>
            <a:r>
              <a:rPr lang="en-GB" cap="small" dirty="0">
                <a:solidFill>
                  <a:srgbClr val="222222"/>
                </a:solidFill>
                <a:effectLst/>
                <a:latin typeface="Calibri Light" panose="020F0302020204030204" pitchFamily="34" charset="0"/>
                <a:cs typeface="Calibri Light" panose="020F0302020204030204" pitchFamily="34" charset="0"/>
              </a:rPr>
              <a:t>THESEUS</a:t>
            </a:r>
            <a:r>
              <a:rPr lang="en-GB" dirty="0">
                <a:solidFill>
                  <a:srgbClr val="222222"/>
                </a:solidFill>
                <a:effectLst/>
                <a:latin typeface="Calibri Light" panose="020F0302020204030204" pitchFamily="34" charset="0"/>
                <a:cs typeface="Calibri Light" panose="020F0302020204030204" pitchFamily="34" charset="0"/>
              </a:rPr>
              <a:t>   Go, Philostrate,</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 Stir up the Athenian youth to merriments.</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 Awake the pert and nimble spirit of mirth.</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Turn melancholy forth to funerals;</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The pale companion is not for our pomp.</a:t>
            </a:r>
          </a:p>
          <a:p>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⌜Philostrate exits.⌝</a:t>
            </a:r>
          </a:p>
          <a:p>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 </a:t>
            </a:r>
          </a:p>
          <a:p>
            <a:r>
              <a:rPr lang="en-GB" dirty="0">
                <a:solidFill>
                  <a:srgbClr val="222222"/>
                </a:solidFill>
                <a:effectLst/>
                <a:latin typeface="Calibri Light" panose="020F0302020204030204" pitchFamily="34" charset="0"/>
                <a:cs typeface="Calibri Light" panose="020F0302020204030204" pitchFamily="34" charset="0"/>
              </a:rPr>
              <a:t>Hippolyta, I wooed thee with my sword</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And won thy love doing thee injuries,</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But I will wed thee in another key,</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With pomp, with triumph, and with revelling.</a:t>
            </a:r>
            <a:endParaRPr lang="en-GB" dirty="0">
              <a:latin typeface="Calibri Light" panose="020F0302020204030204" pitchFamily="34" charset="0"/>
              <a:cs typeface="Calibri Light" panose="020F0302020204030204" pitchFamily="34" charset="0"/>
            </a:endParaRPr>
          </a:p>
        </p:txBody>
      </p:sp>
      <p:sp>
        <p:nvSpPr>
          <p:cNvPr id="7" name="TextBox 6">
            <a:extLst>
              <a:ext uri="{FF2B5EF4-FFF2-40B4-BE49-F238E27FC236}">
                <a16:creationId xmlns:a16="http://schemas.microsoft.com/office/drawing/2014/main" id="{8A840AEB-B831-0243-04BB-C069BDED6C93}"/>
              </a:ext>
            </a:extLst>
          </p:cNvPr>
          <p:cNvSpPr txBox="1"/>
          <p:nvPr/>
        </p:nvSpPr>
        <p:spPr>
          <a:xfrm>
            <a:off x="410817" y="6361043"/>
            <a:ext cx="2614818" cy="369332"/>
          </a:xfrm>
          <a:prstGeom prst="rect">
            <a:avLst/>
          </a:prstGeom>
          <a:noFill/>
        </p:spPr>
        <p:txBody>
          <a:bodyPr wrap="none" rtlCol="0">
            <a:spAutoFit/>
          </a:bodyPr>
          <a:lstStyle/>
          <a:p>
            <a:r>
              <a:rPr lang="en-GB" dirty="0"/>
              <a:t>Solemnities: celebration</a:t>
            </a:r>
          </a:p>
        </p:txBody>
      </p:sp>
    </p:spTree>
    <p:extLst>
      <p:ext uri="{BB962C8B-B14F-4D97-AF65-F5344CB8AC3E}">
        <p14:creationId xmlns:p14="http://schemas.microsoft.com/office/powerpoint/2010/main" val="36195341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EE6FF-668E-887F-26BA-1A19AE40DCE6}"/>
              </a:ext>
            </a:extLst>
          </p:cNvPr>
          <p:cNvSpPr>
            <a:spLocks noGrp="1"/>
          </p:cNvSpPr>
          <p:nvPr>
            <p:ph type="title"/>
          </p:nvPr>
        </p:nvSpPr>
        <p:spPr/>
        <p:txBody>
          <a:bodyPr/>
          <a:lstStyle/>
          <a:p>
            <a:r>
              <a:rPr lang="en-GB" dirty="0"/>
              <a:t>Stagecraft and Dramatic Devices</a:t>
            </a:r>
          </a:p>
        </p:txBody>
      </p:sp>
      <p:sp>
        <p:nvSpPr>
          <p:cNvPr id="6" name="Content Placeholder 2">
            <a:extLst>
              <a:ext uri="{FF2B5EF4-FFF2-40B4-BE49-F238E27FC236}">
                <a16:creationId xmlns:a16="http://schemas.microsoft.com/office/drawing/2014/main" id="{469C1D66-C0F0-B871-F102-1FC7826A9CD2}"/>
              </a:ext>
            </a:extLst>
          </p:cNvPr>
          <p:cNvSpPr txBox="1">
            <a:spLocks/>
          </p:cNvSpPr>
          <p:nvPr/>
        </p:nvSpPr>
        <p:spPr>
          <a:xfrm>
            <a:off x="806302" y="1411091"/>
            <a:ext cx="11054394" cy="4956579"/>
          </a:xfrm>
          <a:prstGeom prst="rect">
            <a:avLst/>
          </a:prstGeom>
          <a:ln>
            <a:solidFill>
              <a:schemeClr val="accent1">
                <a:lumMod val="60000"/>
                <a:lumOff val="40000"/>
              </a:schemeClr>
            </a:solidFill>
          </a:ln>
        </p:spPr>
        <p:txBody>
          <a:bodyPr vert="horz" lIns="91440" tIns="45720" rIns="91440" bIns="45720" rtlCol="0">
            <a:normAutofit fontScale="92500" lnSpcReduction="10000"/>
          </a:bodyPr>
          <a:lst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a:t>Which of these can you now comment on?</a:t>
            </a:r>
          </a:p>
          <a:p>
            <a:r>
              <a:rPr lang="en-GB" dirty="0"/>
              <a:t>Who is on stage? What is the significance?</a:t>
            </a:r>
          </a:p>
          <a:p>
            <a:r>
              <a:rPr lang="en-GB" dirty="0"/>
              <a:t>Who speaks the most? What does this reveal?</a:t>
            </a:r>
          </a:p>
          <a:p>
            <a:r>
              <a:rPr lang="en-GB" dirty="0"/>
              <a:t>What does each person say?</a:t>
            </a:r>
          </a:p>
          <a:p>
            <a:r>
              <a:rPr lang="en-GB" dirty="0"/>
              <a:t>What do we learn about their relationship? How?</a:t>
            </a:r>
          </a:p>
          <a:p>
            <a:r>
              <a:rPr lang="en-GB" dirty="0"/>
              <a:t>How is the theme of love is established?</a:t>
            </a:r>
          </a:p>
          <a:p>
            <a:r>
              <a:rPr lang="en-GB" dirty="0"/>
              <a:t>How is symbolism used and by whom?</a:t>
            </a:r>
          </a:p>
          <a:p>
            <a:r>
              <a:rPr lang="en-GB" dirty="0"/>
              <a:t>What imagery is used and what are the connotations?</a:t>
            </a:r>
          </a:p>
          <a:p>
            <a:r>
              <a:rPr lang="en-GB" dirty="0"/>
              <a:t>What juxtapositions are used?</a:t>
            </a:r>
          </a:p>
          <a:p>
            <a:r>
              <a:rPr lang="en-GB" dirty="0"/>
              <a:t>How are paradoxical statements used? What is the effect?</a:t>
            </a:r>
          </a:p>
          <a:p>
            <a:r>
              <a:rPr lang="en-GB" dirty="0"/>
              <a:t>Which themes are reflected?</a:t>
            </a:r>
          </a:p>
          <a:p>
            <a:pPr marL="0" indent="0">
              <a:buNone/>
            </a:pPr>
            <a:endParaRPr lang="en-GB" dirty="0"/>
          </a:p>
        </p:txBody>
      </p:sp>
      <p:pic>
        <p:nvPicPr>
          <p:cNvPr id="7" name="Picture 6">
            <a:extLst>
              <a:ext uri="{FF2B5EF4-FFF2-40B4-BE49-F238E27FC236}">
                <a16:creationId xmlns:a16="http://schemas.microsoft.com/office/drawing/2014/main" id="{D15712EA-85E7-5F36-6285-4882A70FB1AB}"/>
              </a:ext>
            </a:extLst>
          </p:cNvPr>
          <p:cNvPicPr>
            <a:picLocks noChangeAspect="1"/>
          </p:cNvPicPr>
          <p:nvPr/>
        </p:nvPicPr>
        <p:blipFill>
          <a:blip r:embed="rId3"/>
          <a:stretch>
            <a:fillRect/>
          </a:stretch>
        </p:blipFill>
        <p:spPr>
          <a:xfrm>
            <a:off x="7213424" y="2088599"/>
            <a:ext cx="4064176" cy="433779"/>
          </a:xfrm>
          <a:prstGeom prst="rect">
            <a:avLst/>
          </a:prstGeom>
        </p:spPr>
      </p:pic>
      <p:pic>
        <p:nvPicPr>
          <p:cNvPr id="8" name="Graphic 7" descr="Stopwatch">
            <a:extLst>
              <a:ext uri="{FF2B5EF4-FFF2-40B4-BE49-F238E27FC236}">
                <a16:creationId xmlns:a16="http://schemas.microsoft.com/office/drawing/2014/main" id="{24607813-3E21-234E-728A-4BA2A4C5A4B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831" y="5901641"/>
            <a:ext cx="591846" cy="591846"/>
          </a:xfrm>
          <a:prstGeom prst="rect">
            <a:avLst/>
          </a:prstGeom>
        </p:spPr>
      </p:pic>
      <p:sp>
        <p:nvSpPr>
          <p:cNvPr id="9" name="TextBox 8">
            <a:extLst>
              <a:ext uri="{FF2B5EF4-FFF2-40B4-BE49-F238E27FC236}">
                <a16:creationId xmlns:a16="http://schemas.microsoft.com/office/drawing/2014/main" id="{FC92D009-6B01-FF49-E7FA-E40BEB036A6A}"/>
              </a:ext>
            </a:extLst>
          </p:cNvPr>
          <p:cNvSpPr txBox="1"/>
          <p:nvPr/>
        </p:nvSpPr>
        <p:spPr>
          <a:xfrm>
            <a:off x="37109" y="6493487"/>
            <a:ext cx="798745" cy="276999"/>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1200" dirty="0">
                <a:latin typeface="Calibri Light" panose="020F0302020204030204" pitchFamily="34" charset="0"/>
                <a:cs typeface="Calibri Light" panose="020F0302020204030204" pitchFamily="34" charset="0"/>
              </a:rPr>
              <a:t>5 minutes</a:t>
            </a:r>
          </a:p>
        </p:txBody>
      </p:sp>
    </p:spTree>
    <p:extLst>
      <p:ext uri="{BB962C8B-B14F-4D97-AF65-F5344CB8AC3E}">
        <p14:creationId xmlns:p14="http://schemas.microsoft.com/office/powerpoint/2010/main" val="25709325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44BE0-CAAA-2C92-029B-536464FE2092}"/>
              </a:ext>
            </a:extLst>
          </p:cNvPr>
          <p:cNvSpPr>
            <a:spLocks noGrp="1"/>
          </p:cNvSpPr>
          <p:nvPr>
            <p:ph type="title"/>
          </p:nvPr>
        </p:nvSpPr>
        <p:spPr/>
        <p:txBody>
          <a:bodyPr/>
          <a:lstStyle/>
          <a:p>
            <a:r>
              <a:rPr lang="en-GB" dirty="0"/>
              <a:t>Let’s practice our analysis skills</a:t>
            </a:r>
          </a:p>
        </p:txBody>
      </p:sp>
      <p:sp>
        <p:nvSpPr>
          <p:cNvPr id="5" name="TextBox 4">
            <a:extLst>
              <a:ext uri="{FF2B5EF4-FFF2-40B4-BE49-F238E27FC236}">
                <a16:creationId xmlns:a16="http://schemas.microsoft.com/office/drawing/2014/main" id="{F8D8152B-E44F-9444-7CDF-90606F6ECA24}"/>
              </a:ext>
            </a:extLst>
          </p:cNvPr>
          <p:cNvSpPr txBox="1"/>
          <p:nvPr/>
        </p:nvSpPr>
        <p:spPr>
          <a:xfrm>
            <a:off x="599660" y="1542008"/>
            <a:ext cx="4979505" cy="4524315"/>
          </a:xfrm>
          <a:prstGeom prst="rect">
            <a:avLst/>
          </a:prstGeom>
          <a:noFill/>
        </p:spPr>
        <p:txBody>
          <a:bodyPr wrap="square">
            <a:spAutoFit/>
          </a:bodyPr>
          <a:lstStyle/>
          <a:p>
            <a:r>
              <a:rPr lang="en-GB" cap="small" dirty="0">
                <a:solidFill>
                  <a:srgbClr val="222222"/>
                </a:solidFill>
                <a:effectLst/>
                <a:latin typeface="Calibri Light" panose="020F0302020204030204" pitchFamily="34" charset="0"/>
                <a:cs typeface="Calibri Light" panose="020F0302020204030204" pitchFamily="34" charset="0"/>
              </a:rPr>
              <a:t>THESEUS</a:t>
            </a:r>
            <a:r>
              <a:rPr lang="en-GB" dirty="0">
                <a:solidFill>
                  <a:srgbClr val="222222"/>
                </a:solidFill>
                <a:effectLst/>
                <a:latin typeface="Calibri Light" panose="020F0302020204030204" pitchFamily="34" charset="0"/>
                <a:cs typeface="Calibri Light" panose="020F0302020204030204" pitchFamily="34" charset="0"/>
              </a:rPr>
              <a:t> </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Now, </a:t>
            </a:r>
            <a:r>
              <a:rPr lang="en-GB" dirty="0">
                <a:solidFill>
                  <a:schemeClr val="accent1"/>
                </a:solidFill>
                <a:effectLst/>
                <a:latin typeface="Calibri Light" panose="020F0302020204030204" pitchFamily="34" charset="0"/>
                <a:cs typeface="Calibri Light" panose="020F0302020204030204" pitchFamily="34" charset="0"/>
              </a:rPr>
              <a:t>fair</a:t>
            </a:r>
            <a:r>
              <a:rPr lang="en-GB" dirty="0">
                <a:solidFill>
                  <a:srgbClr val="222222"/>
                </a:solidFill>
                <a:effectLst/>
                <a:latin typeface="Calibri Light" panose="020F0302020204030204" pitchFamily="34" charset="0"/>
                <a:cs typeface="Calibri Light" panose="020F0302020204030204" pitchFamily="34" charset="0"/>
              </a:rPr>
              <a:t> Hippolyta, our nuptial hour</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Draws on apace. Four happy days bring in</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Another </a:t>
            </a:r>
            <a:r>
              <a:rPr lang="en-GB" dirty="0">
                <a:solidFill>
                  <a:schemeClr val="accent1"/>
                </a:solidFill>
                <a:effectLst/>
                <a:latin typeface="Calibri Light" panose="020F0302020204030204" pitchFamily="34" charset="0"/>
                <a:cs typeface="Calibri Light" panose="020F0302020204030204" pitchFamily="34" charset="0"/>
              </a:rPr>
              <a:t>moon</a:t>
            </a:r>
            <a:r>
              <a:rPr lang="en-GB" dirty="0">
                <a:solidFill>
                  <a:srgbClr val="222222"/>
                </a:solidFill>
                <a:effectLst/>
                <a:latin typeface="Calibri Light" panose="020F0302020204030204" pitchFamily="34" charset="0"/>
                <a:cs typeface="Calibri Light" panose="020F0302020204030204" pitchFamily="34" charset="0"/>
              </a:rPr>
              <a:t>. But, O, methinks how slow</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This </a:t>
            </a:r>
            <a:r>
              <a:rPr lang="en-GB" dirty="0">
                <a:solidFill>
                  <a:schemeClr val="accent1"/>
                </a:solidFill>
                <a:effectLst/>
                <a:latin typeface="Calibri Light" panose="020F0302020204030204" pitchFamily="34" charset="0"/>
                <a:cs typeface="Calibri Light" panose="020F0302020204030204" pitchFamily="34" charset="0"/>
              </a:rPr>
              <a:t>old moon wanes</a:t>
            </a:r>
            <a:r>
              <a:rPr lang="en-GB" dirty="0">
                <a:solidFill>
                  <a:srgbClr val="222222"/>
                </a:solidFill>
                <a:effectLst/>
                <a:latin typeface="Calibri Light" panose="020F0302020204030204" pitchFamily="34" charset="0"/>
                <a:cs typeface="Calibri Light" panose="020F0302020204030204" pitchFamily="34" charset="0"/>
              </a:rPr>
              <a:t>! She lingers my desires</a:t>
            </a:r>
            <a:br>
              <a:rPr lang="en-GB" dirty="0">
                <a:latin typeface="Calibri Light" panose="020F0302020204030204" pitchFamily="34" charset="0"/>
                <a:cs typeface="Calibri Light" panose="020F0302020204030204" pitchFamily="34" charset="0"/>
              </a:rPr>
            </a:br>
            <a:r>
              <a:rPr lang="en-GB" dirty="0">
                <a:solidFill>
                  <a:schemeClr val="accent1"/>
                </a:solidFill>
                <a:effectLst/>
                <a:latin typeface="Calibri Light" panose="020F0302020204030204" pitchFamily="34" charset="0"/>
                <a:cs typeface="Calibri Light" panose="020F0302020204030204" pitchFamily="34" charset="0"/>
              </a:rPr>
              <a:t>Like to a stepdame or a dowager</a:t>
            </a:r>
            <a:br>
              <a:rPr lang="en-GB" dirty="0">
                <a:latin typeface="Calibri Light" panose="020F0302020204030204" pitchFamily="34" charset="0"/>
                <a:cs typeface="Calibri Light" panose="020F0302020204030204" pitchFamily="34" charset="0"/>
              </a:rPr>
            </a:br>
            <a:r>
              <a:rPr lang="en-GB" dirty="0">
                <a:solidFill>
                  <a:schemeClr val="accent1"/>
                </a:solidFill>
                <a:effectLst/>
                <a:latin typeface="Calibri Light" panose="020F0302020204030204" pitchFamily="34" charset="0"/>
                <a:cs typeface="Calibri Light" panose="020F0302020204030204" pitchFamily="34" charset="0"/>
              </a:rPr>
              <a:t>Long withering out a young man’s revenue</a:t>
            </a:r>
            <a:r>
              <a:rPr lang="en-GB" dirty="0">
                <a:solidFill>
                  <a:srgbClr val="222222"/>
                </a:solidFill>
                <a:effectLst/>
                <a:latin typeface="Calibri Light" panose="020F0302020204030204" pitchFamily="34" charset="0"/>
                <a:cs typeface="Calibri Light" panose="020F0302020204030204" pitchFamily="34" charset="0"/>
              </a:rPr>
              <a:t>.</a:t>
            </a:r>
          </a:p>
          <a:p>
            <a:endParaRPr lang="en-GB" cap="small" dirty="0">
              <a:solidFill>
                <a:srgbClr val="222222"/>
              </a:solidFill>
              <a:effectLst/>
              <a:latin typeface="Calibri Light" panose="020F0302020204030204" pitchFamily="34" charset="0"/>
              <a:cs typeface="Calibri Light" panose="020F0302020204030204" pitchFamily="34" charset="0"/>
            </a:endParaRPr>
          </a:p>
          <a:p>
            <a:r>
              <a:rPr lang="en-GB" cap="small" dirty="0">
                <a:solidFill>
                  <a:srgbClr val="222222"/>
                </a:solidFill>
                <a:effectLst/>
                <a:latin typeface="Calibri Light" panose="020F0302020204030204" pitchFamily="34" charset="0"/>
                <a:cs typeface="Calibri Light" panose="020F0302020204030204" pitchFamily="34" charset="0"/>
              </a:rPr>
              <a:t>HIPPOLYTA</a:t>
            </a:r>
            <a:r>
              <a:rPr lang="en-GB" dirty="0">
                <a:solidFill>
                  <a:srgbClr val="222222"/>
                </a:solidFill>
                <a:effectLst/>
                <a:latin typeface="Calibri Light" panose="020F0302020204030204" pitchFamily="34" charset="0"/>
                <a:cs typeface="Calibri Light" panose="020F0302020204030204" pitchFamily="34" charset="0"/>
              </a:rPr>
              <a:t> </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Four days will quickly steep themselves in night;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Four nights will </a:t>
            </a:r>
            <a:r>
              <a:rPr lang="en-GB" dirty="0">
                <a:solidFill>
                  <a:schemeClr val="accent1"/>
                </a:solidFill>
                <a:effectLst/>
                <a:latin typeface="Calibri Light" panose="020F0302020204030204" pitchFamily="34" charset="0"/>
                <a:cs typeface="Calibri Light" panose="020F0302020204030204" pitchFamily="34" charset="0"/>
              </a:rPr>
              <a:t>quickly dream away the time</a:t>
            </a:r>
            <a:r>
              <a:rPr lang="en-GB" dirty="0">
                <a:solidFill>
                  <a:srgbClr val="222222"/>
                </a:solidFill>
                <a:effectLst/>
                <a:latin typeface="Calibri Light" panose="020F0302020204030204" pitchFamily="34" charset="0"/>
                <a:cs typeface="Calibri Light" panose="020F0302020204030204" pitchFamily="34" charset="0"/>
              </a:rPr>
              <a: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And then the moon, </a:t>
            </a:r>
            <a:r>
              <a:rPr lang="en-GB" dirty="0">
                <a:solidFill>
                  <a:schemeClr val="accent1"/>
                </a:solidFill>
                <a:effectLst/>
                <a:latin typeface="Calibri Light" panose="020F0302020204030204" pitchFamily="34" charset="0"/>
                <a:cs typeface="Calibri Light" panose="020F0302020204030204" pitchFamily="34" charset="0"/>
              </a:rPr>
              <a:t>like to a silver bow</a:t>
            </a:r>
            <a:br>
              <a:rPr lang="en-GB" dirty="0">
                <a:solidFill>
                  <a:schemeClr val="accent1"/>
                </a:solidFill>
                <a:latin typeface="Calibri Light" panose="020F0302020204030204" pitchFamily="34" charset="0"/>
                <a:cs typeface="Calibri Light" panose="020F0302020204030204" pitchFamily="34" charset="0"/>
              </a:rPr>
            </a:br>
            <a:r>
              <a:rPr lang="en-GB" dirty="0">
                <a:solidFill>
                  <a:schemeClr val="accent1"/>
                </a:solidFill>
                <a:effectLst/>
                <a:latin typeface="Calibri Light" panose="020F0302020204030204" pitchFamily="34" charset="0"/>
                <a:cs typeface="Calibri Light" panose="020F0302020204030204" pitchFamily="34" charset="0"/>
              </a:rPr>
              <a:t>New bent in heaven</a:t>
            </a:r>
            <a:r>
              <a:rPr lang="en-GB" dirty="0">
                <a:solidFill>
                  <a:srgbClr val="222222"/>
                </a:solidFill>
                <a:effectLst/>
                <a:latin typeface="Calibri Light" panose="020F0302020204030204" pitchFamily="34" charset="0"/>
                <a:cs typeface="Calibri Light" panose="020F0302020204030204" pitchFamily="34" charset="0"/>
              </a:rPr>
              <a:t>, shall behold the night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 Of our solemnities.</a:t>
            </a:r>
          </a:p>
          <a:p>
            <a:br>
              <a:rPr lang="en-GB" dirty="0">
                <a:latin typeface="Calibri Light" panose="020F0302020204030204" pitchFamily="34" charset="0"/>
                <a:cs typeface="Calibri Light" panose="020F0302020204030204" pitchFamily="34" charset="0"/>
              </a:rPr>
            </a:br>
            <a:endParaRPr lang="en-GB" dirty="0">
              <a:latin typeface="Calibri Light" panose="020F0302020204030204" pitchFamily="34" charset="0"/>
              <a:cs typeface="Calibri Light" panose="020F0302020204030204" pitchFamily="34" charset="0"/>
            </a:endParaRPr>
          </a:p>
        </p:txBody>
      </p:sp>
      <p:sp>
        <p:nvSpPr>
          <p:cNvPr id="6" name="TextBox 5">
            <a:extLst>
              <a:ext uri="{FF2B5EF4-FFF2-40B4-BE49-F238E27FC236}">
                <a16:creationId xmlns:a16="http://schemas.microsoft.com/office/drawing/2014/main" id="{D0DD5558-E6A4-0938-4530-7A1847D007FD}"/>
              </a:ext>
            </a:extLst>
          </p:cNvPr>
          <p:cNvSpPr txBox="1"/>
          <p:nvPr/>
        </p:nvSpPr>
        <p:spPr>
          <a:xfrm>
            <a:off x="6096000" y="1443841"/>
            <a:ext cx="6115878" cy="3970318"/>
          </a:xfrm>
          <a:prstGeom prst="rect">
            <a:avLst/>
          </a:prstGeom>
          <a:noFill/>
        </p:spPr>
        <p:txBody>
          <a:bodyPr wrap="square">
            <a:spAutoFit/>
          </a:bodyPr>
          <a:lstStyle/>
          <a:p>
            <a:br>
              <a:rPr lang="en-GB" dirty="0">
                <a:latin typeface="Calibri Light" panose="020F0302020204030204" pitchFamily="34" charset="0"/>
                <a:cs typeface="Calibri Light" panose="020F0302020204030204" pitchFamily="34" charset="0"/>
              </a:rPr>
            </a:br>
            <a:r>
              <a:rPr lang="en-GB" cap="small" dirty="0">
                <a:solidFill>
                  <a:srgbClr val="222222"/>
                </a:solidFill>
                <a:effectLst/>
                <a:latin typeface="Calibri Light" panose="020F0302020204030204" pitchFamily="34" charset="0"/>
                <a:cs typeface="Calibri Light" panose="020F0302020204030204" pitchFamily="34" charset="0"/>
              </a:rPr>
              <a:t>THESEUS</a:t>
            </a:r>
            <a:r>
              <a:rPr lang="en-GB" dirty="0">
                <a:solidFill>
                  <a:srgbClr val="222222"/>
                </a:solidFill>
                <a:effectLst/>
                <a:latin typeface="Calibri Light" panose="020F0302020204030204" pitchFamily="34" charset="0"/>
                <a:cs typeface="Calibri Light" panose="020F0302020204030204" pitchFamily="34" charset="0"/>
              </a:rPr>
              <a:t>   Go, Philostrate,</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Stir up the Athenian youth to merriments.</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Awake the pert and nimble spirit of mirth.</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Turn melancholy forth to funerals;</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The pale companion is not for our pomp.</a:t>
            </a:r>
          </a:p>
          <a:p>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⌜Philostrate exits.⌝</a:t>
            </a:r>
          </a:p>
          <a:p>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 </a:t>
            </a:r>
          </a:p>
          <a:p>
            <a:r>
              <a:rPr lang="en-GB" dirty="0">
                <a:solidFill>
                  <a:srgbClr val="222222"/>
                </a:solidFill>
                <a:effectLst/>
                <a:latin typeface="Calibri Light" panose="020F0302020204030204" pitchFamily="34" charset="0"/>
                <a:cs typeface="Calibri Light" panose="020F0302020204030204" pitchFamily="34" charset="0"/>
              </a:rPr>
              <a:t>Hippolyta, </a:t>
            </a:r>
            <a:r>
              <a:rPr lang="en-GB" dirty="0">
                <a:solidFill>
                  <a:schemeClr val="accent1"/>
                </a:solidFill>
                <a:effectLst/>
                <a:latin typeface="Calibri Light" panose="020F0302020204030204" pitchFamily="34" charset="0"/>
                <a:cs typeface="Calibri Light" panose="020F0302020204030204" pitchFamily="34" charset="0"/>
              </a:rPr>
              <a:t>I wooed thee with my sword</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And </a:t>
            </a:r>
            <a:r>
              <a:rPr lang="en-GB" dirty="0">
                <a:solidFill>
                  <a:schemeClr val="accent1"/>
                </a:solidFill>
                <a:effectLst/>
                <a:latin typeface="Calibri Light" panose="020F0302020204030204" pitchFamily="34" charset="0"/>
                <a:cs typeface="Calibri Light" panose="020F0302020204030204" pitchFamily="34" charset="0"/>
              </a:rPr>
              <a:t>won thy love doing thee injuries</a:t>
            </a:r>
            <a:r>
              <a:rPr lang="en-GB" dirty="0">
                <a:solidFill>
                  <a:srgbClr val="222222"/>
                </a:solidFill>
                <a:effectLst/>
                <a:latin typeface="Calibri Light" panose="020F0302020204030204" pitchFamily="34" charset="0"/>
                <a:cs typeface="Calibri Light" panose="020F0302020204030204" pitchFamily="34" charset="0"/>
              </a:rPr>
              <a: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But I will wed thee in another key,</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With pomp, with triumph, and with revelling.</a:t>
            </a:r>
            <a:endParaRPr lang="en-GB" dirty="0">
              <a:latin typeface="Calibri Light" panose="020F0302020204030204" pitchFamily="34" charset="0"/>
              <a:cs typeface="Calibri Light" panose="020F0302020204030204" pitchFamily="34" charset="0"/>
            </a:endParaRPr>
          </a:p>
        </p:txBody>
      </p:sp>
      <p:sp>
        <p:nvSpPr>
          <p:cNvPr id="3" name="TextBox 2">
            <a:extLst>
              <a:ext uri="{FF2B5EF4-FFF2-40B4-BE49-F238E27FC236}">
                <a16:creationId xmlns:a16="http://schemas.microsoft.com/office/drawing/2014/main" id="{0F79FF60-A188-9358-A89D-73C825F1E1A4}"/>
              </a:ext>
            </a:extLst>
          </p:cNvPr>
          <p:cNvSpPr txBox="1"/>
          <p:nvPr/>
        </p:nvSpPr>
        <p:spPr>
          <a:xfrm>
            <a:off x="410817" y="6361043"/>
            <a:ext cx="2614818" cy="369332"/>
          </a:xfrm>
          <a:prstGeom prst="rect">
            <a:avLst/>
          </a:prstGeom>
          <a:noFill/>
        </p:spPr>
        <p:txBody>
          <a:bodyPr wrap="none" rtlCol="0">
            <a:spAutoFit/>
          </a:bodyPr>
          <a:lstStyle/>
          <a:p>
            <a:r>
              <a:rPr lang="en-GB" dirty="0"/>
              <a:t>Solemnities: celebration</a:t>
            </a:r>
          </a:p>
        </p:txBody>
      </p:sp>
    </p:spTree>
    <p:extLst>
      <p:ext uri="{BB962C8B-B14F-4D97-AF65-F5344CB8AC3E}">
        <p14:creationId xmlns:p14="http://schemas.microsoft.com/office/powerpoint/2010/main" val="9072842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5447C26-FF95-701C-1766-7415E66EE591}"/>
              </a:ext>
            </a:extLst>
          </p:cNvPr>
          <p:cNvSpPr>
            <a:spLocks noGrp="1"/>
          </p:cNvSpPr>
          <p:nvPr>
            <p:ph type="title"/>
          </p:nvPr>
        </p:nvSpPr>
        <p:spPr>
          <a:xfrm>
            <a:off x="700635" y="0"/>
            <a:ext cx="10691265" cy="730059"/>
          </a:xfrm>
        </p:spPr>
        <p:txBody>
          <a:bodyPr/>
          <a:lstStyle/>
          <a:p>
            <a:pPr algn="ctr"/>
            <a:r>
              <a:rPr lang="en-US" dirty="0"/>
              <a:t>Analysing </a:t>
            </a:r>
            <a:r>
              <a:rPr lang="en-US" dirty="0">
                <a:solidFill>
                  <a:srgbClr val="FF2F92"/>
                </a:solidFill>
              </a:rPr>
              <a:t>language, structure and form</a:t>
            </a:r>
          </a:p>
        </p:txBody>
      </p:sp>
      <p:sp>
        <p:nvSpPr>
          <p:cNvPr id="8" name="TextBox 7">
            <a:extLst>
              <a:ext uri="{FF2B5EF4-FFF2-40B4-BE49-F238E27FC236}">
                <a16:creationId xmlns:a16="http://schemas.microsoft.com/office/drawing/2014/main" id="{C03153EB-B125-6C6C-EC02-1EC68EE641FF}"/>
              </a:ext>
            </a:extLst>
          </p:cNvPr>
          <p:cNvSpPr txBox="1"/>
          <p:nvPr/>
        </p:nvSpPr>
        <p:spPr>
          <a:xfrm>
            <a:off x="5058033" y="1500785"/>
            <a:ext cx="2075935" cy="1200329"/>
          </a:xfrm>
          <a:prstGeom prst="rect">
            <a:avLst/>
          </a:prstGeom>
          <a:noFill/>
          <a:ln>
            <a:solidFill>
              <a:srgbClr val="FF2F92"/>
            </a:solidFill>
          </a:ln>
        </p:spPr>
        <p:txBody>
          <a:bodyPr wrap="square" rtlCol="0">
            <a:spAutoFit/>
          </a:bodyPr>
          <a:lstStyle/>
          <a:p>
            <a:r>
              <a:rPr lang="en-US" dirty="0">
                <a:latin typeface="Avenir Next" panose="020B0503020202020204" pitchFamily="34" charset="0"/>
              </a:rPr>
              <a:t>Remember to use the resources in your booklet to help you analyse.</a:t>
            </a:r>
          </a:p>
        </p:txBody>
      </p:sp>
      <p:pic>
        <p:nvPicPr>
          <p:cNvPr id="3" name="Picture 2" descr="A screenshot of a computer screen&#10;&#10;Description automatically generated">
            <a:extLst>
              <a:ext uri="{FF2B5EF4-FFF2-40B4-BE49-F238E27FC236}">
                <a16:creationId xmlns:a16="http://schemas.microsoft.com/office/drawing/2014/main" id="{DBB752A1-63C1-F65C-06B5-3B461BB9047E}"/>
              </a:ext>
            </a:extLst>
          </p:cNvPr>
          <p:cNvPicPr>
            <a:picLocks noChangeAspect="1"/>
          </p:cNvPicPr>
          <p:nvPr/>
        </p:nvPicPr>
        <p:blipFill>
          <a:blip r:embed="rId3"/>
          <a:stretch>
            <a:fillRect/>
          </a:stretch>
        </p:blipFill>
        <p:spPr>
          <a:xfrm>
            <a:off x="8088204" y="1500785"/>
            <a:ext cx="3303696" cy="47677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descr="A paper with text and images&#10;&#10;Description automatically generated with medium confidence">
            <a:extLst>
              <a:ext uri="{FF2B5EF4-FFF2-40B4-BE49-F238E27FC236}">
                <a16:creationId xmlns:a16="http://schemas.microsoft.com/office/drawing/2014/main" id="{CCF5D676-964C-4714-9AE3-3F463438E125}"/>
              </a:ext>
            </a:extLst>
          </p:cNvPr>
          <p:cNvPicPr>
            <a:picLocks noChangeAspect="1"/>
          </p:cNvPicPr>
          <p:nvPr/>
        </p:nvPicPr>
        <p:blipFill>
          <a:blip r:embed="rId4"/>
          <a:stretch>
            <a:fillRect/>
          </a:stretch>
        </p:blipFill>
        <p:spPr>
          <a:xfrm>
            <a:off x="1075944" y="1458377"/>
            <a:ext cx="3313051" cy="47677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2" name="Group 1">
            <a:extLst>
              <a:ext uri="{FF2B5EF4-FFF2-40B4-BE49-F238E27FC236}">
                <a16:creationId xmlns:a16="http://schemas.microsoft.com/office/drawing/2014/main" id="{E03B41AF-D208-1A22-7018-2552C2DC13EC}"/>
              </a:ext>
            </a:extLst>
          </p:cNvPr>
          <p:cNvGrpSpPr/>
          <p:nvPr/>
        </p:nvGrpSpPr>
        <p:grpSpPr>
          <a:xfrm>
            <a:off x="5384795" y="3694781"/>
            <a:ext cx="1594067" cy="1341898"/>
            <a:chOff x="7375242" y="1521470"/>
            <a:chExt cx="1594067" cy="1341898"/>
          </a:xfrm>
        </p:grpSpPr>
        <p:pic>
          <p:nvPicPr>
            <p:cNvPr id="4" name="Picture 3" descr="A sign with a pole&#10;&#10;Description automatically generated">
              <a:extLst>
                <a:ext uri="{FF2B5EF4-FFF2-40B4-BE49-F238E27FC236}">
                  <a16:creationId xmlns:a16="http://schemas.microsoft.com/office/drawing/2014/main" id="{470A6E32-905C-CF5E-B7E9-9D562312BE5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040" b="89933" l="9887" r="89972">
                          <a14:foregroundMark x1="41667" y1="6040" x2="41667" y2="6040"/>
                          <a14:foregroundMark x1="80650" y1="36913" x2="80650" y2="36913"/>
                          <a14:foregroundMark x1="51412" y1="89430" x2="51412" y2="89430"/>
                          <a14:foregroundMark x1="22881" y1="45638" x2="56921" y2="46812"/>
                          <a14:foregroundMark x1="56921" y1="46812" x2="24435" y2="37919"/>
                          <a14:foregroundMark x1="24435" y1="37919" x2="23870" y2="38758"/>
                          <a14:foregroundMark x1="42938" y1="12752" x2="43927" y2="80872"/>
                        </a14:backgroundRemoval>
                      </a14:imgEffect>
                    </a14:imgLayer>
                  </a14:imgProps>
                </a:ext>
              </a:extLst>
            </a:blip>
            <a:stretch>
              <a:fillRect/>
            </a:stretch>
          </p:blipFill>
          <p:spPr>
            <a:xfrm>
              <a:off x="7375242" y="1521470"/>
              <a:ext cx="1594067" cy="1341898"/>
            </a:xfrm>
            <a:prstGeom prst="rect">
              <a:avLst/>
            </a:prstGeom>
            <a:noFill/>
          </p:spPr>
        </p:pic>
        <p:sp>
          <p:nvSpPr>
            <p:cNvPr id="6" name="TextBox 5">
              <a:extLst>
                <a:ext uri="{FF2B5EF4-FFF2-40B4-BE49-F238E27FC236}">
                  <a16:creationId xmlns:a16="http://schemas.microsoft.com/office/drawing/2014/main" id="{D81A000C-7B82-39F1-EF67-B8504FE99652}"/>
                </a:ext>
              </a:extLst>
            </p:cNvPr>
            <p:cNvSpPr txBox="1"/>
            <p:nvPr/>
          </p:nvSpPr>
          <p:spPr>
            <a:xfrm>
              <a:off x="7587507" y="1776921"/>
              <a:ext cx="997880" cy="415498"/>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GB" sz="1050" dirty="0"/>
                <a:t>Pages 11-12 in the booklet</a:t>
              </a:r>
            </a:p>
          </p:txBody>
        </p:sp>
      </p:grpSp>
    </p:spTree>
    <p:extLst>
      <p:ext uri="{BB962C8B-B14F-4D97-AF65-F5344CB8AC3E}">
        <p14:creationId xmlns:p14="http://schemas.microsoft.com/office/powerpoint/2010/main" val="3314068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13FCE-28DF-4F6F-BA09-1A885EA33185}"/>
              </a:ext>
            </a:extLst>
          </p:cNvPr>
          <p:cNvSpPr>
            <a:spLocks noGrp="1"/>
          </p:cNvSpPr>
          <p:nvPr>
            <p:ph type="title"/>
          </p:nvPr>
        </p:nvSpPr>
        <p:spPr/>
        <p:txBody>
          <a:bodyPr/>
          <a:lstStyle/>
          <a:p>
            <a:r>
              <a:rPr lang="en-GB" dirty="0"/>
              <a:t>How to analyse</a:t>
            </a:r>
          </a:p>
        </p:txBody>
      </p:sp>
      <p:sp>
        <p:nvSpPr>
          <p:cNvPr id="3" name="Content Placeholder 2">
            <a:extLst>
              <a:ext uri="{FF2B5EF4-FFF2-40B4-BE49-F238E27FC236}">
                <a16:creationId xmlns:a16="http://schemas.microsoft.com/office/drawing/2014/main" id="{7A113A14-7009-79A0-94AA-AEDDDA1AE2DA}"/>
              </a:ext>
            </a:extLst>
          </p:cNvPr>
          <p:cNvSpPr>
            <a:spLocks noGrp="1"/>
          </p:cNvSpPr>
          <p:nvPr>
            <p:ph idx="1"/>
          </p:nvPr>
        </p:nvSpPr>
        <p:spPr>
          <a:xfrm>
            <a:off x="683569" y="2481790"/>
            <a:ext cx="5200396" cy="1596013"/>
          </a:xfrm>
        </p:spPr>
        <p:txBody>
          <a:bodyPr/>
          <a:lstStyle/>
          <a:p>
            <a:r>
              <a:rPr lang="en-US" dirty="0"/>
              <a:t>What do you see? What is presented?</a:t>
            </a:r>
          </a:p>
          <a:p>
            <a:r>
              <a:rPr lang="en-US" dirty="0"/>
              <a:t>How is presented? (method)</a:t>
            </a:r>
          </a:p>
          <a:p>
            <a:r>
              <a:rPr lang="en-US" dirty="0"/>
              <a:t>Why is it presented in this way?</a:t>
            </a:r>
          </a:p>
          <a:p>
            <a:endParaRPr lang="en-GB" dirty="0"/>
          </a:p>
        </p:txBody>
      </p:sp>
      <p:sp>
        <p:nvSpPr>
          <p:cNvPr id="4" name="Content Placeholder 2">
            <a:extLst>
              <a:ext uri="{FF2B5EF4-FFF2-40B4-BE49-F238E27FC236}">
                <a16:creationId xmlns:a16="http://schemas.microsoft.com/office/drawing/2014/main" id="{6B6A841D-3148-845E-39D3-4A5733DFCE40}"/>
              </a:ext>
            </a:extLst>
          </p:cNvPr>
          <p:cNvSpPr txBox="1">
            <a:spLocks/>
          </p:cNvSpPr>
          <p:nvPr/>
        </p:nvSpPr>
        <p:spPr>
          <a:xfrm>
            <a:off x="6904382" y="1334603"/>
            <a:ext cx="4142387" cy="2743200"/>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Autofit/>
          </a:bodyPr>
          <a:lst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dk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dk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dk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dk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Font typeface="Arial" panose="020B0604020202020204" pitchFamily="34" charset="0"/>
              <a:buNone/>
            </a:pPr>
            <a:r>
              <a:rPr lang="en-US" sz="1400" b="1" dirty="0"/>
              <a:t>How to analyse technique/device:</a:t>
            </a:r>
          </a:p>
          <a:p>
            <a:r>
              <a:rPr lang="en-US" sz="1400" dirty="0">
                <a:highlight>
                  <a:srgbClr val="EF81C3"/>
                </a:highlight>
              </a:rPr>
              <a:t>What </a:t>
            </a:r>
            <a:r>
              <a:rPr lang="en-US" sz="1400" dirty="0"/>
              <a:t>technique or device is used?</a:t>
            </a:r>
          </a:p>
          <a:p>
            <a:r>
              <a:rPr lang="en-US" sz="1400" dirty="0">
                <a:highlight>
                  <a:srgbClr val="FF7E79"/>
                </a:highlight>
              </a:rPr>
              <a:t>Why</a:t>
            </a:r>
            <a:r>
              <a:rPr lang="en-US" sz="1400" dirty="0"/>
              <a:t> is it used?</a:t>
            </a:r>
          </a:p>
          <a:p>
            <a:r>
              <a:rPr lang="en-US" sz="1400" dirty="0">
                <a:highlight>
                  <a:srgbClr val="EF81C3"/>
                </a:highlight>
              </a:rPr>
              <a:t>What</a:t>
            </a:r>
            <a:r>
              <a:rPr lang="en-US" sz="1400" dirty="0"/>
              <a:t> is the effect?</a:t>
            </a:r>
          </a:p>
          <a:p>
            <a:r>
              <a:rPr lang="en-US" sz="1400" dirty="0">
                <a:highlight>
                  <a:srgbClr val="76D6FF"/>
                </a:highlight>
              </a:rPr>
              <a:t>How </a:t>
            </a:r>
            <a:r>
              <a:rPr lang="en-US" sz="1400" dirty="0"/>
              <a:t>does it reinforce the message?</a:t>
            </a:r>
          </a:p>
          <a:p>
            <a:r>
              <a:rPr lang="en-US" sz="1400" dirty="0">
                <a:highlight>
                  <a:srgbClr val="76D6FF"/>
                </a:highlight>
              </a:rPr>
              <a:t>How</a:t>
            </a:r>
            <a:r>
              <a:rPr lang="en-US" sz="1400" dirty="0"/>
              <a:t> does it reinforce or reflect the themes?</a:t>
            </a:r>
          </a:p>
          <a:p>
            <a:r>
              <a:rPr lang="en-US" sz="1400" dirty="0"/>
              <a:t>Can you </a:t>
            </a:r>
            <a:r>
              <a:rPr lang="en-US" sz="1400" u="sng" dirty="0"/>
              <a:t>double up </a:t>
            </a:r>
            <a:r>
              <a:rPr lang="en-US" sz="1400" dirty="0"/>
              <a:t>on the techniques used?</a:t>
            </a:r>
            <a:endParaRPr lang="en-GB" sz="1400" dirty="0"/>
          </a:p>
        </p:txBody>
      </p:sp>
      <p:sp>
        <p:nvSpPr>
          <p:cNvPr id="5" name="Content Placeholder 2">
            <a:extLst>
              <a:ext uri="{FF2B5EF4-FFF2-40B4-BE49-F238E27FC236}">
                <a16:creationId xmlns:a16="http://schemas.microsoft.com/office/drawing/2014/main" id="{3D8E9138-C4A6-3AB8-972E-817CCF40A41D}"/>
              </a:ext>
            </a:extLst>
          </p:cNvPr>
          <p:cNvSpPr txBox="1">
            <a:spLocks/>
          </p:cNvSpPr>
          <p:nvPr/>
        </p:nvSpPr>
        <p:spPr>
          <a:xfrm>
            <a:off x="6904382" y="4173119"/>
            <a:ext cx="4142387" cy="2415835"/>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Font typeface="Arial" panose="020B0604020202020204" pitchFamily="34" charset="0"/>
              <a:buNone/>
            </a:pPr>
            <a:r>
              <a:rPr lang="en-US" sz="1400" b="1" dirty="0"/>
              <a:t>How to analyse language:</a:t>
            </a:r>
          </a:p>
          <a:p>
            <a:r>
              <a:rPr lang="en-US" sz="1400" dirty="0">
                <a:highlight>
                  <a:srgbClr val="EF81C3"/>
                </a:highlight>
              </a:rPr>
              <a:t>What</a:t>
            </a:r>
            <a:r>
              <a:rPr lang="en-US" sz="1400" dirty="0"/>
              <a:t> word stands out?</a:t>
            </a:r>
          </a:p>
          <a:p>
            <a:r>
              <a:rPr lang="en-US" sz="1400" dirty="0">
                <a:highlight>
                  <a:srgbClr val="FF7E79"/>
                </a:highlight>
              </a:rPr>
              <a:t>Why</a:t>
            </a:r>
            <a:r>
              <a:rPr lang="en-US" sz="1400" dirty="0"/>
              <a:t> has it been used?</a:t>
            </a:r>
          </a:p>
          <a:p>
            <a:r>
              <a:rPr lang="en-US" sz="1400" dirty="0">
                <a:highlight>
                  <a:srgbClr val="EF81C3"/>
                </a:highlight>
              </a:rPr>
              <a:t>What</a:t>
            </a:r>
            <a:r>
              <a:rPr lang="en-US" sz="1400" dirty="0"/>
              <a:t> is the effect?</a:t>
            </a:r>
          </a:p>
          <a:p>
            <a:r>
              <a:rPr lang="en-US" sz="1400" dirty="0">
                <a:highlight>
                  <a:srgbClr val="76D6FF"/>
                </a:highlight>
              </a:rPr>
              <a:t>How</a:t>
            </a:r>
            <a:r>
              <a:rPr lang="en-US" sz="1400" dirty="0"/>
              <a:t> does it reinforce the message?</a:t>
            </a:r>
          </a:p>
          <a:p>
            <a:r>
              <a:rPr lang="en-US" sz="1400" dirty="0">
                <a:highlight>
                  <a:srgbClr val="76D6FF"/>
                </a:highlight>
              </a:rPr>
              <a:t>How</a:t>
            </a:r>
            <a:r>
              <a:rPr lang="en-US" sz="1400" dirty="0"/>
              <a:t> does it reinforce or reflect the themes?</a:t>
            </a:r>
          </a:p>
          <a:p>
            <a:r>
              <a:rPr lang="en-US" sz="1400" dirty="0">
                <a:highlight>
                  <a:srgbClr val="76D6FF"/>
                </a:highlight>
              </a:rPr>
              <a:t>How does </a:t>
            </a:r>
            <a:r>
              <a:rPr lang="en-US" sz="1400" dirty="0"/>
              <a:t>it reinforce the effect of the overall technique? </a:t>
            </a:r>
            <a:endParaRPr lang="en-GB" sz="1400" dirty="0"/>
          </a:p>
        </p:txBody>
      </p:sp>
      <p:pic>
        <p:nvPicPr>
          <p:cNvPr id="6" name="Picture 5" descr="A black arrow pointing down&#10;&#10;Description automatically generated">
            <a:extLst>
              <a:ext uri="{FF2B5EF4-FFF2-40B4-BE49-F238E27FC236}">
                <a16:creationId xmlns:a16="http://schemas.microsoft.com/office/drawing/2014/main" id="{1BE115AE-D22A-5B6F-BE86-12DB4709A8C4}"/>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67678" y1="31676" x2="40106" y2="24148"/>
                        <a14:foregroundMark x1="40106" y1="24148" x2="39578" y2="23722"/>
                        <a14:foregroundMark x1="41029" y1="22443" x2="51187" y2="22443"/>
                        <a14:foregroundMark x1="51187" y1="22443" x2="61609" y2="22159"/>
                        <a14:foregroundMark x1="61609" y1="22159" x2="64248" y2="22159"/>
                        <a14:foregroundMark x1="41557" y1="28835" x2="35356" y2="59659"/>
                        <a14:foregroundMark x1="62005" y1="47159" x2="48153" y2="63352"/>
                        <a14:foregroundMark x1="47889" y1="63352" x2="45515" y2="67045"/>
                        <a14:foregroundMark x1="31662" y1="57528" x2="26517" y2="57244"/>
                        <a14:foregroundMark x1="25198" y1="57813" x2="23219" y2="59375"/>
                        <a14:foregroundMark x1="29420" y1="75568" x2="29420" y2="75568"/>
                      </a14:backgroundRemoval>
                    </a14:imgEffect>
                  </a14:imgLayer>
                </a14:imgProps>
              </a:ext>
            </a:extLst>
          </a:blip>
          <a:stretch>
            <a:fillRect/>
          </a:stretch>
        </p:blipFill>
        <p:spPr>
          <a:xfrm rot="14503202">
            <a:off x="4711352" y="2294000"/>
            <a:ext cx="2122822" cy="1971592"/>
          </a:xfrm>
          <a:prstGeom prst="rect">
            <a:avLst/>
          </a:prstGeom>
        </p:spPr>
      </p:pic>
    </p:spTree>
    <p:extLst>
      <p:ext uri="{BB962C8B-B14F-4D97-AF65-F5344CB8AC3E}">
        <p14:creationId xmlns:p14="http://schemas.microsoft.com/office/powerpoint/2010/main" val="2690909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F30FD-3BDD-A1CD-9421-BD393E474E62}"/>
              </a:ext>
            </a:extLst>
          </p:cNvPr>
          <p:cNvSpPr>
            <a:spLocks noGrp="1"/>
          </p:cNvSpPr>
          <p:nvPr>
            <p:ph type="title"/>
          </p:nvPr>
        </p:nvSpPr>
        <p:spPr/>
        <p:txBody>
          <a:bodyPr/>
          <a:lstStyle/>
          <a:p>
            <a:r>
              <a:rPr lang="en-GB" dirty="0"/>
              <a:t>What is imagery?</a:t>
            </a:r>
          </a:p>
        </p:txBody>
      </p:sp>
      <p:sp>
        <p:nvSpPr>
          <p:cNvPr id="3" name="Content Placeholder 2">
            <a:extLst>
              <a:ext uri="{FF2B5EF4-FFF2-40B4-BE49-F238E27FC236}">
                <a16:creationId xmlns:a16="http://schemas.microsoft.com/office/drawing/2014/main" id="{8F3AA755-6C49-151B-703E-49D50FEBAA0C}"/>
              </a:ext>
            </a:extLst>
          </p:cNvPr>
          <p:cNvSpPr>
            <a:spLocks noGrp="1"/>
          </p:cNvSpPr>
          <p:nvPr>
            <p:ph idx="1"/>
          </p:nvPr>
        </p:nvSpPr>
        <p:spPr>
          <a:xfrm>
            <a:off x="806302" y="1563491"/>
            <a:ext cx="10363200" cy="1623846"/>
          </a:xfrm>
          <a:ln>
            <a:solidFill>
              <a:srgbClr val="FF2F92"/>
            </a:solidFill>
          </a:ln>
        </p:spPr>
        <p:txBody>
          <a:bodyPr/>
          <a:lstStyle/>
          <a:p>
            <a:pPr marL="0" indent="0">
              <a:buNone/>
            </a:pPr>
            <a:r>
              <a:rPr lang="en-GB" b="0" i="0" dirty="0">
                <a:solidFill>
                  <a:srgbClr val="001D35"/>
                </a:solidFill>
                <a:effectLst/>
              </a:rPr>
              <a:t>Imagery is a literary technique that uses words to trigger mental images in the reader that appeal to their senses. Imagery can evoke sight, sound, taste, smell, or touch, and it can be literal or figurative. It can also include symbols that suggest further meanings and associations.</a:t>
            </a:r>
            <a:endParaRPr lang="en-GB" dirty="0"/>
          </a:p>
        </p:txBody>
      </p:sp>
      <p:pic>
        <p:nvPicPr>
          <p:cNvPr id="4" name="Picture 3" descr="A person with her hand to her mouth&#10;&#10;Description automatically generated">
            <a:extLst>
              <a:ext uri="{FF2B5EF4-FFF2-40B4-BE49-F238E27FC236}">
                <a16:creationId xmlns:a16="http://schemas.microsoft.com/office/drawing/2014/main" id="{7E0B4926-F046-77D7-C36C-43CBB85E81B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491" b="89895" l="9940" r="89910">
                        <a14:foregroundMark x1="65663" y1="10279" x2="55422" y2="7491"/>
                      </a14:backgroundRemoval>
                    </a14:imgEffect>
                  </a14:imgLayer>
                </a14:imgProps>
              </a:ext>
            </a:extLst>
          </a:blip>
          <a:stretch>
            <a:fillRect/>
          </a:stretch>
        </p:blipFill>
        <p:spPr>
          <a:xfrm>
            <a:off x="5187027" y="3464578"/>
            <a:ext cx="2438400" cy="2107894"/>
          </a:xfrm>
          <a:prstGeom prst="rect">
            <a:avLst/>
          </a:prstGeom>
        </p:spPr>
      </p:pic>
    </p:spTree>
    <p:extLst>
      <p:ext uri="{BB962C8B-B14F-4D97-AF65-F5344CB8AC3E}">
        <p14:creationId xmlns:p14="http://schemas.microsoft.com/office/powerpoint/2010/main" val="2066126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3B227-E8F0-BB27-074E-9368D58F989E}"/>
              </a:ext>
            </a:extLst>
          </p:cNvPr>
          <p:cNvSpPr>
            <a:spLocks noGrp="1"/>
          </p:cNvSpPr>
          <p:nvPr>
            <p:ph type="title"/>
          </p:nvPr>
        </p:nvSpPr>
        <p:spPr/>
        <p:txBody>
          <a:bodyPr>
            <a:normAutofit fontScale="90000"/>
          </a:bodyPr>
          <a:lstStyle/>
          <a:p>
            <a:r>
              <a:rPr lang="en-GB" dirty="0"/>
              <a:t>Annotate the images with key ideas / predictions</a:t>
            </a:r>
          </a:p>
        </p:txBody>
      </p:sp>
      <p:sp>
        <p:nvSpPr>
          <p:cNvPr id="4" name="Title 1">
            <a:extLst>
              <a:ext uri="{FF2B5EF4-FFF2-40B4-BE49-F238E27FC236}">
                <a16:creationId xmlns:a16="http://schemas.microsoft.com/office/drawing/2014/main" id="{7063C7BD-3109-0A50-7EBC-E92C2083CC19}"/>
              </a:ext>
            </a:extLst>
          </p:cNvPr>
          <p:cNvSpPr txBox="1">
            <a:spLocks/>
          </p:cNvSpPr>
          <p:nvPr/>
        </p:nvSpPr>
        <p:spPr>
          <a:xfrm>
            <a:off x="914400" y="1475497"/>
            <a:ext cx="10691265" cy="1280955"/>
          </a:xfrm>
          <a:prstGeom prst="rect">
            <a:avLst/>
          </a:prstGeom>
          <a:ln w="12700" cap="flat" cmpd="sng" algn="ctr">
            <a:solidFill>
              <a:srgbClr val="FF2F92"/>
            </a:solidFill>
            <a:prstDash val="solid"/>
            <a:miter lim="800000"/>
          </a:ln>
        </p:spPr>
        <p:style>
          <a:lnRef idx="2">
            <a:schemeClr val="dk1"/>
          </a:lnRef>
          <a:fillRef idx="1">
            <a:schemeClr val="lt1"/>
          </a:fillRef>
          <a:effectRef idx="0">
            <a:schemeClr val="dk1"/>
          </a:effectRef>
          <a:fontRef idx="minor">
            <a:schemeClr val="dk1"/>
          </a:fontRef>
        </p:style>
        <p:txBody>
          <a:bodyPr vert="horz" lIns="91440" tIns="45720" rIns="91440" bIns="45720" rtlCol="0" anchor="t">
            <a:noAutofit/>
          </a:bodyPr>
          <a:lstStyle>
            <a:lvl1pPr algn="ctr" defTabSz="914400" rtl="0" eaLnBrk="1" latinLnBrk="0" hangingPunct="1">
              <a:lnSpc>
                <a:spcPct val="100000"/>
              </a:lnSpc>
              <a:spcBef>
                <a:spcPct val="0"/>
              </a:spcBef>
              <a:buNone/>
              <a:defRPr sz="40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sz="2400" dirty="0"/>
              <a:t>Now you know a bit more about the play, can you guess what is happening in each image or what each one represents? Who are the characters? Where is it?</a:t>
            </a:r>
          </a:p>
        </p:txBody>
      </p:sp>
      <p:pic>
        <p:nvPicPr>
          <p:cNvPr id="8" name="Graphic 7" descr="Stopwatch">
            <a:extLst>
              <a:ext uri="{FF2B5EF4-FFF2-40B4-BE49-F238E27FC236}">
                <a16:creationId xmlns:a16="http://schemas.microsoft.com/office/drawing/2014/main" id="{53A4D2DE-409A-F653-45B9-BF2EEFE52B9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9831" y="5901641"/>
            <a:ext cx="591846" cy="591846"/>
          </a:xfrm>
          <a:prstGeom prst="rect">
            <a:avLst/>
          </a:prstGeom>
        </p:spPr>
      </p:pic>
      <p:sp>
        <p:nvSpPr>
          <p:cNvPr id="9" name="TextBox 8">
            <a:extLst>
              <a:ext uri="{FF2B5EF4-FFF2-40B4-BE49-F238E27FC236}">
                <a16:creationId xmlns:a16="http://schemas.microsoft.com/office/drawing/2014/main" id="{D5D501EF-C21E-359C-C914-A52FC7718AF0}"/>
              </a:ext>
            </a:extLst>
          </p:cNvPr>
          <p:cNvSpPr txBox="1"/>
          <p:nvPr/>
        </p:nvSpPr>
        <p:spPr>
          <a:xfrm>
            <a:off x="37109" y="6493487"/>
            <a:ext cx="877291" cy="276999"/>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1200" dirty="0">
                <a:latin typeface="Calibri Light" panose="020F0302020204030204" pitchFamily="34" charset="0"/>
                <a:cs typeface="Calibri Light" panose="020F0302020204030204" pitchFamily="34" charset="0"/>
              </a:rPr>
              <a:t>10 minutes</a:t>
            </a:r>
          </a:p>
        </p:txBody>
      </p:sp>
      <p:pic>
        <p:nvPicPr>
          <p:cNvPr id="10" name="Picture 9">
            <a:extLst>
              <a:ext uri="{FF2B5EF4-FFF2-40B4-BE49-F238E27FC236}">
                <a16:creationId xmlns:a16="http://schemas.microsoft.com/office/drawing/2014/main" id="{6DB8F6D9-5862-0CEC-2BF2-6525363D18EC}"/>
              </a:ext>
            </a:extLst>
          </p:cNvPr>
          <p:cNvPicPr>
            <a:picLocks noChangeAspect="1"/>
          </p:cNvPicPr>
          <p:nvPr/>
        </p:nvPicPr>
        <p:blipFill>
          <a:blip r:embed="rId5"/>
          <a:stretch>
            <a:fillRect/>
          </a:stretch>
        </p:blipFill>
        <p:spPr>
          <a:xfrm>
            <a:off x="4203036" y="962024"/>
            <a:ext cx="4119329" cy="603055"/>
          </a:xfrm>
          <a:prstGeom prst="rect">
            <a:avLst/>
          </a:prstGeom>
        </p:spPr>
      </p:pic>
      <p:pic>
        <p:nvPicPr>
          <p:cNvPr id="11" name="Picture 2" descr="BBC One - A Midsummer Night's Dream">
            <a:extLst>
              <a:ext uri="{FF2B5EF4-FFF2-40B4-BE49-F238E27FC236}">
                <a16:creationId xmlns:a16="http://schemas.microsoft.com/office/drawing/2014/main" id="{406BA4C0-2834-A6F7-A516-767DF803310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3461" y="5382503"/>
            <a:ext cx="2094999" cy="11784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4" descr="Your Guide To A Midsummer Night's Dream Ballet Arizona Blog, 48% OFF">
            <a:extLst>
              <a:ext uri="{FF2B5EF4-FFF2-40B4-BE49-F238E27FC236}">
                <a16:creationId xmlns:a16="http://schemas.microsoft.com/office/drawing/2014/main" id="{CA5D40CC-A2B7-0440-3453-F7B1DF904F0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89785" y="3019598"/>
            <a:ext cx="1406183" cy="18586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6" descr="A Midsummer Night's Dream – review | Michelle Terry | The Guardian">
            <a:extLst>
              <a:ext uri="{FF2B5EF4-FFF2-40B4-BE49-F238E27FC236}">
                <a16:creationId xmlns:a16="http://schemas.microsoft.com/office/drawing/2014/main" id="{1E96FE21-669F-29EC-CB50-6CCD0908FEE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9767" y="3348298"/>
            <a:ext cx="2440327" cy="14641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0" descr="A Midsummer Night_s Dream_ 1963_ Demetrius_ Lysander_ Helena and Hermia _1963_Photo by Reg Wilson _c_ RSC_67016">
            <a:extLst>
              <a:ext uri="{FF2B5EF4-FFF2-40B4-BE49-F238E27FC236}">
                <a16:creationId xmlns:a16="http://schemas.microsoft.com/office/drawing/2014/main" id="{D07EB693-B6DE-48A5-8B9A-84EE2A1905A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82920" y="5227822"/>
            <a:ext cx="2138739" cy="15426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2" descr="A Midsummer Night_s Dream_ 1959_  Oberon and Titania argue_1959_Photo by Angus McBean _c_ RSC_27616">
            <a:extLst>
              <a:ext uri="{FF2B5EF4-FFF2-40B4-BE49-F238E27FC236}">
                <a16:creationId xmlns:a16="http://schemas.microsoft.com/office/drawing/2014/main" id="{DE9132B3-5BF0-2C09-8A1C-AB791B83013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85125" y="3037471"/>
            <a:ext cx="2060026" cy="15946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Picture 14" descr="What Creators These Mortals Be (Published 2013) | Midsummer nights dream, A  midsummer night's dream, Shakespeare midsummer night's dream">
            <a:extLst>
              <a:ext uri="{FF2B5EF4-FFF2-40B4-BE49-F238E27FC236}">
                <a16:creationId xmlns:a16="http://schemas.microsoft.com/office/drawing/2014/main" id="{54F0581F-D9CD-105D-F1EC-E1BEC83BC41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03461" y="3171532"/>
            <a:ext cx="2332957" cy="15547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 name="Group 2">
            <a:extLst>
              <a:ext uri="{FF2B5EF4-FFF2-40B4-BE49-F238E27FC236}">
                <a16:creationId xmlns:a16="http://schemas.microsoft.com/office/drawing/2014/main" id="{F2E745A3-CDD1-7717-2FE6-26AD3F776392}"/>
              </a:ext>
            </a:extLst>
          </p:cNvPr>
          <p:cNvGrpSpPr/>
          <p:nvPr/>
        </p:nvGrpSpPr>
        <p:grpSpPr>
          <a:xfrm>
            <a:off x="10912286" y="4706163"/>
            <a:ext cx="1594067" cy="1341898"/>
            <a:chOff x="7375242" y="1521470"/>
            <a:chExt cx="1594067" cy="1341898"/>
          </a:xfrm>
        </p:grpSpPr>
        <p:pic>
          <p:nvPicPr>
            <p:cNvPr id="17" name="Picture 16" descr="A sign with a pole&#10;&#10;Description automatically generated">
              <a:extLst>
                <a:ext uri="{FF2B5EF4-FFF2-40B4-BE49-F238E27FC236}">
                  <a16:creationId xmlns:a16="http://schemas.microsoft.com/office/drawing/2014/main" id="{7657B97A-D69A-65CA-BB57-1A21A54D3A8F}"/>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6040" b="89933" l="9887" r="89972">
                          <a14:foregroundMark x1="41667" y1="6040" x2="41667" y2="6040"/>
                          <a14:foregroundMark x1="80650" y1="36913" x2="80650" y2="36913"/>
                          <a14:foregroundMark x1="51412" y1="89430" x2="51412" y2="89430"/>
                          <a14:foregroundMark x1="22881" y1="45638" x2="56921" y2="46812"/>
                          <a14:foregroundMark x1="56921" y1="46812" x2="24435" y2="37919"/>
                          <a14:foregroundMark x1="24435" y1="37919" x2="23870" y2="38758"/>
                          <a14:foregroundMark x1="42938" y1="12752" x2="43927" y2="80872"/>
                        </a14:backgroundRemoval>
                      </a14:imgEffect>
                    </a14:imgLayer>
                  </a14:imgProps>
                </a:ext>
              </a:extLst>
            </a:blip>
            <a:stretch>
              <a:fillRect/>
            </a:stretch>
          </p:blipFill>
          <p:spPr>
            <a:xfrm>
              <a:off x="7375242" y="1521470"/>
              <a:ext cx="1594067" cy="1341898"/>
            </a:xfrm>
            <a:prstGeom prst="rect">
              <a:avLst/>
            </a:prstGeom>
            <a:noFill/>
          </p:spPr>
        </p:pic>
        <p:sp>
          <p:nvSpPr>
            <p:cNvPr id="18" name="TextBox 17">
              <a:extLst>
                <a:ext uri="{FF2B5EF4-FFF2-40B4-BE49-F238E27FC236}">
                  <a16:creationId xmlns:a16="http://schemas.microsoft.com/office/drawing/2014/main" id="{95F0B143-0B55-C7E3-AD4C-5906BF69B706}"/>
                </a:ext>
              </a:extLst>
            </p:cNvPr>
            <p:cNvSpPr txBox="1"/>
            <p:nvPr/>
          </p:nvSpPr>
          <p:spPr>
            <a:xfrm>
              <a:off x="7620001" y="1830134"/>
              <a:ext cx="997880" cy="461665"/>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a:t>Page 21 in the booklet</a:t>
              </a:r>
            </a:p>
          </p:txBody>
        </p:sp>
      </p:grpSp>
    </p:spTree>
    <p:extLst>
      <p:ext uri="{BB962C8B-B14F-4D97-AF65-F5344CB8AC3E}">
        <p14:creationId xmlns:p14="http://schemas.microsoft.com/office/powerpoint/2010/main" val="2531616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44BE0-CAAA-2C92-029B-536464FE2092}"/>
              </a:ext>
            </a:extLst>
          </p:cNvPr>
          <p:cNvSpPr>
            <a:spLocks noGrp="1"/>
          </p:cNvSpPr>
          <p:nvPr>
            <p:ph type="title"/>
          </p:nvPr>
        </p:nvSpPr>
        <p:spPr/>
        <p:txBody>
          <a:bodyPr/>
          <a:lstStyle/>
          <a:p>
            <a:r>
              <a:rPr lang="en-GB" dirty="0"/>
              <a:t>Let’s practice our analysis skills</a:t>
            </a:r>
          </a:p>
        </p:txBody>
      </p:sp>
      <p:sp>
        <p:nvSpPr>
          <p:cNvPr id="5" name="TextBox 4">
            <a:extLst>
              <a:ext uri="{FF2B5EF4-FFF2-40B4-BE49-F238E27FC236}">
                <a16:creationId xmlns:a16="http://schemas.microsoft.com/office/drawing/2014/main" id="{F8D8152B-E44F-9444-7CDF-90606F6ECA24}"/>
              </a:ext>
            </a:extLst>
          </p:cNvPr>
          <p:cNvSpPr txBox="1"/>
          <p:nvPr/>
        </p:nvSpPr>
        <p:spPr>
          <a:xfrm>
            <a:off x="3713921" y="1661278"/>
            <a:ext cx="4979505" cy="4524315"/>
          </a:xfrm>
          <a:prstGeom prst="rect">
            <a:avLst/>
          </a:prstGeom>
          <a:noFill/>
        </p:spPr>
        <p:txBody>
          <a:bodyPr wrap="square">
            <a:spAutoFit/>
          </a:bodyPr>
          <a:lstStyle/>
          <a:p>
            <a:r>
              <a:rPr lang="en-GB" cap="small" dirty="0">
                <a:solidFill>
                  <a:srgbClr val="222222"/>
                </a:solidFill>
                <a:effectLst/>
                <a:latin typeface="Calibri Light" panose="020F0302020204030204" pitchFamily="34" charset="0"/>
                <a:cs typeface="Calibri Light" panose="020F0302020204030204" pitchFamily="34" charset="0"/>
              </a:rPr>
              <a:t>THESEUS</a:t>
            </a:r>
            <a:r>
              <a:rPr lang="en-GB" dirty="0">
                <a:solidFill>
                  <a:srgbClr val="222222"/>
                </a:solidFill>
                <a:effectLst/>
                <a:latin typeface="Calibri Light" panose="020F0302020204030204" pitchFamily="34" charset="0"/>
                <a:cs typeface="Calibri Light" panose="020F0302020204030204" pitchFamily="34" charset="0"/>
              </a:rPr>
              <a:t> </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Now, </a:t>
            </a:r>
            <a:r>
              <a:rPr lang="en-GB" dirty="0">
                <a:solidFill>
                  <a:schemeClr val="accent1"/>
                </a:solidFill>
                <a:effectLst/>
                <a:latin typeface="Calibri Light" panose="020F0302020204030204" pitchFamily="34" charset="0"/>
                <a:cs typeface="Calibri Light" panose="020F0302020204030204" pitchFamily="34" charset="0"/>
              </a:rPr>
              <a:t>fair</a:t>
            </a:r>
            <a:r>
              <a:rPr lang="en-GB" dirty="0">
                <a:solidFill>
                  <a:srgbClr val="222222"/>
                </a:solidFill>
                <a:effectLst/>
                <a:latin typeface="Calibri Light" panose="020F0302020204030204" pitchFamily="34" charset="0"/>
                <a:cs typeface="Calibri Light" panose="020F0302020204030204" pitchFamily="34" charset="0"/>
              </a:rPr>
              <a:t> Hippolyta, our nuptial hour</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Draws on apace. Four happy days bring in</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Another </a:t>
            </a:r>
            <a:r>
              <a:rPr lang="en-GB" dirty="0">
                <a:solidFill>
                  <a:schemeClr val="accent1"/>
                </a:solidFill>
                <a:effectLst/>
                <a:latin typeface="Calibri Light" panose="020F0302020204030204" pitchFamily="34" charset="0"/>
                <a:cs typeface="Calibri Light" panose="020F0302020204030204" pitchFamily="34" charset="0"/>
              </a:rPr>
              <a:t>moon</a:t>
            </a:r>
            <a:r>
              <a:rPr lang="en-GB" dirty="0">
                <a:solidFill>
                  <a:srgbClr val="222222"/>
                </a:solidFill>
                <a:effectLst/>
                <a:latin typeface="Calibri Light" panose="020F0302020204030204" pitchFamily="34" charset="0"/>
                <a:cs typeface="Calibri Light" panose="020F0302020204030204" pitchFamily="34" charset="0"/>
              </a:rPr>
              <a:t>. But, O, methinks how slow</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This </a:t>
            </a:r>
            <a:r>
              <a:rPr lang="en-GB" dirty="0">
                <a:solidFill>
                  <a:schemeClr val="accent1"/>
                </a:solidFill>
                <a:effectLst/>
                <a:latin typeface="Calibri Light" panose="020F0302020204030204" pitchFamily="34" charset="0"/>
                <a:cs typeface="Calibri Light" panose="020F0302020204030204" pitchFamily="34" charset="0"/>
              </a:rPr>
              <a:t>old moon wanes</a:t>
            </a:r>
            <a:r>
              <a:rPr lang="en-GB" dirty="0">
                <a:solidFill>
                  <a:srgbClr val="222222"/>
                </a:solidFill>
                <a:effectLst/>
                <a:latin typeface="Calibri Light" panose="020F0302020204030204" pitchFamily="34" charset="0"/>
                <a:cs typeface="Calibri Light" panose="020F0302020204030204" pitchFamily="34" charset="0"/>
              </a:rPr>
              <a:t>! She lingers my desires</a:t>
            </a:r>
            <a:br>
              <a:rPr lang="en-GB" dirty="0">
                <a:latin typeface="Calibri Light" panose="020F0302020204030204" pitchFamily="34" charset="0"/>
                <a:cs typeface="Calibri Light" panose="020F0302020204030204" pitchFamily="34" charset="0"/>
              </a:rPr>
            </a:br>
            <a:r>
              <a:rPr lang="en-GB" dirty="0">
                <a:solidFill>
                  <a:schemeClr val="accent1"/>
                </a:solidFill>
                <a:effectLst/>
                <a:latin typeface="Calibri Light" panose="020F0302020204030204" pitchFamily="34" charset="0"/>
                <a:cs typeface="Calibri Light" panose="020F0302020204030204" pitchFamily="34" charset="0"/>
              </a:rPr>
              <a:t>Like to a stepdame or a dowager</a:t>
            </a:r>
            <a:br>
              <a:rPr lang="en-GB" dirty="0">
                <a:latin typeface="Calibri Light" panose="020F0302020204030204" pitchFamily="34" charset="0"/>
                <a:cs typeface="Calibri Light" panose="020F0302020204030204" pitchFamily="34" charset="0"/>
              </a:rPr>
            </a:br>
            <a:r>
              <a:rPr lang="en-GB" dirty="0">
                <a:solidFill>
                  <a:schemeClr val="accent1"/>
                </a:solidFill>
                <a:effectLst/>
                <a:latin typeface="Calibri Light" panose="020F0302020204030204" pitchFamily="34" charset="0"/>
                <a:cs typeface="Calibri Light" panose="020F0302020204030204" pitchFamily="34" charset="0"/>
              </a:rPr>
              <a:t>Long withering out a young man’s revenue</a:t>
            </a:r>
            <a:r>
              <a:rPr lang="en-GB" dirty="0">
                <a:solidFill>
                  <a:srgbClr val="222222"/>
                </a:solidFill>
                <a:effectLst/>
                <a:latin typeface="Calibri Light" panose="020F0302020204030204" pitchFamily="34" charset="0"/>
                <a:cs typeface="Calibri Light" panose="020F0302020204030204" pitchFamily="34" charset="0"/>
              </a:rPr>
              <a:t>.</a:t>
            </a:r>
          </a:p>
          <a:p>
            <a:endParaRPr lang="en-GB" cap="small" dirty="0">
              <a:solidFill>
                <a:srgbClr val="222222"/>
              </a:solidFill>
              <a:effectLst/>
              <a:latin typeface="Calibri Light" panose="020F0302020204030204" pitchFamily="34" charset="0"/>
              <a:cs typeface="Calibri Light" panose="020F0302020204030204" pitchFamily="34" charset="0"/>
            </a:endParaRPr>
          </a:p>
          <a:p>
            <a:r>
              <a:rPr lang="en-GB" cap="small" dirty="0">
                <a:solidFill>
                  <a:srgbClr val="222222"/>
                </a:solidFill>
                <a:effectLst/>
                <a:latin typeface="Calibri Light" panose="020F0302020204030204" pitchFamily="34" charset="0"/>
                <a:cs typeface="Calibri Light" panose="020F0302020204030204" pitchFamily="34" charset="0"/>
              </a:rPr>
              <a:t>HIPPOLYTA</a:t>
            </a:r>
            <a:r>
              <a:rPr lang="en-GB" dirty="0">
                <a:solidFill>
                  <a:srgbClr val="222222"/>
                </a:solidFill>
                <a:effectLst/>
                <a:latin typeface="Calibri Light" panose="020F0302020204030204" pitchFamily="34" charset="0"/>
                <a:cs typeface="Calibri Light" panose="020F0302020204030204" pitchFamily="34" charset="0"/>
              </a:rPr>
              <a:t> </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Four days will quickly steep themselves in night;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Four nights will </a:t>
            </a:r>
            <a:r>
              <a:rPr lang="en-GB" dirty="0">
                <a:solidFill>
                  <a:schemeClr val="accent1"/>
                </a:solidFill>
                <a:effectLst/>
                <a:latin typeface="Calibri Light" panose="020F0302020204030204" pitchFamily="34" charset="0"/>
                <a:cs typeface="Calibri Light" panose="020F0302020204030204" pitchFamily="34" charset="0"/>
              </a:rPr>
              <a:t>quickly dream away the time</a:t>
            </a:r>
            <a:r>
              <a:rPr lang="en-GB" dirty="0">
                <a:solidFill>
                  <a:srgbClr val="222222"/>
                </a:solidFill>
                <a:effectLst/>
                <a:latin typeface="Calibri Light" panose="020F0302020204030204" pitchFamily="34" charset="0"/>
                <a:cs typeface="Calibri Light" panose="020F0302020204030204" pitchFamily="34" charset="0"/>
              </a:rPr>
              <a: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And then the moon, </a:t>
            </a:r>
            <a:r>
              <a:rPr lang="en-GB" dirty="0">
                <a:solidFill>
                  <a:schemeClr val="accent1"/>
                </a:solidFill>
                <a:effectLst/>
                <a:latin typeface="Calibri Light" panose="020F0302020204030204" pitchFamily="34" charset="0"/>
                <a:cs typeface="Calibri Light" panose="020F0302020204030204" pitchFamily="34" charset="0"/>
              </a:rPr>
              <a:t>like to a silver bow</a:t>
            </a:r>
            <a:br>
              <a:rPr lang="en-GB" dirty="0">
                <a:solidFill>
                  <a:schemeClr val="accent1"/>
                </a:solidFill>
                <a:latin typeface="Calibri Light" panose="020F0302020204030204" pitchFamily="34" charset="0"/>
                <a:cs typeface="Calibri Light" panose="020F0302020204030204" pitchFamily="34" charset="0"/>
              </a:rPr>
            </a:br>
            <a:r>
              <a:rPr lang="en-GB" dirty="0">
                <a:solidFill>
                  <a:schemeClr val="accent1"/>
                </a:solidFill>
                <a:effectLst/>
                <a:latin typeface="Calibri Light" panose="020F0302020204030204" pitchFamily="34" charset="0"/>
                <a:cs typeface="Calibri Light" panose="020F0302020204030204" pitchFamily="34" charset="0"/>
              </a:rPr>
              <a:t>New bent in heaven</a:t>
            </a:r>
            <a:r>
              <a:rPr lang="en-GB" dirty="0">
                <a:solidFill>
                  <a:srgbClr val="222222"/>
                </a:solidFill>
                <a:effectLst/>
                <a:latin typeface="Calibri Light" panose="020F0302020204030204" pitchFamily="34" charset="0"/>
                <a:cs typeface="Calibri Light" panose="020F0302020204030204" pitchFamily="34" charset="0"/>
              </a:rPr>
              <a:t>, shall behold the night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 Of our solemnities.</a:t>
            </a:r>
          </a:p>
          <a:p>
            <a:br>
              <a:rPr lang="en-GB" dirty="0">
                <a:latin typeface="Calibri Light" panose="020F0302020204030204" pitchFamily="34" charset="0"/>
                <a:cs typeface="Calibri Light" panose="020F0302020204030204" pitchFamily="34" charset="0"/>
              </a:rPr>
            </a:br>
            <a:endParaRPr lang="en-GB" dirty="0">
              <a:latin typeface="Calibri Light" panose="020F0302020204030204" pitchFamily="34" charset="0"/>
              <a:cs typeface="Calibri Light" panose="020F0302020204030204" pitchFamily="34" charset="0"/>
            </a:endParaRPr>
          </a:p>
        </p:txBody>
      </p:sp>
      <p:grpSp>
        <p:nvGrpSpPr>
          <p:cNvPr id="18" name="Group 17">
            <a:extLst>
              <a:ext uri="{FF2B5EF4-FFF2-40B4-BE49-F238E27FC236}">
                <a16:creationId xmlns:a16="http://schemas.microsoft.com/office/drawing/2014/main" id="{2CB7A051-BC80-F871-DCC8-70CBD7A55286}"/>
              </a:ext>
            </a:extLst>
          </p:cNvPr>
          <p:cNvGrpSpPr/>
          <p:nvPr/>
        </p:nvGrpSpPr>
        <p:grpSpPr>
          <a:xfrm>
            <a:off x="10424486" y="961751"/>
            <a:ext cx="1378904" cy="1200329"/>
            <a:chOff x="10424486" y="961751"/>
            <a:chExt cx="1378904" cy="1200329"/>
          </a:xfrm>
        </p:grpSpPr>
        <p:sp>
          <p:nvSpPr>
            <p:cNvPr id="3" name="TextBox 2">
              <a:extLst>
                <a:ext uri="{FF2B5EF4-FFF2-40B4-BE49-F238E27FC236}">
                  <a16:creationId xmlns:a16="http://schemas.microsoft.com/office/drawing/2014/main" id="{36E0F71A-6D20-61FF-57A3-04C2486727A8}"/>
                </a:ext>
              </a:extLst>
            </p:cNvPr>
            <p:cNvSpPr txBox="1"/>
            <p:nvPr/>
          </p:nvSpPr>
          <p:spPr>
            <a:xfrm>
              <a:off x="10424486" y="961751"/>
              <a:ext cx="1378904" cy="1200329"/>
            </a:xfrm>
            <a:prstGeom prst="rect">
              <a:avLst/>
            </a:prstGeom>
            <a:solidFill>
              <a:srgbClr val="E9B9EF"/>
            </a:solidFill>
            <a:ln w="28575">
              <a:solidFill>
                <a:srgbClr val="FF2F92"/>
              </a:solidFill>
            </a:ln>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dirty="0"/>
                <a:t>Skills check</a:t>
              </a:r>
            </a:p>
            <a:p>
              <a:r>
                <a:rPr lang="en-GB" i="1" dirty="0"/>
                <a:t>What</a:t>
              </a:r>
            </a:p>
            <a:p>
              <a:r>
                <a:rPr lang="en-GB" i="1" dirty="0"/>
                <a:t>How</a:t>
              </a:r>
            </a:p>
            <a:p>
              <a:r>
                <a:rPr lang="en-GB" i="1" dirty="0"/>
                <a:t>Why</a:t>
              </a:r>
            </a:p>
          </p:txBody>
        </p:sp>
        <p:pic>
          <p:nvPicPr>
            <p:cNvPr id="10" name="Picture 9" descr="A black check mark in a square&#10;&#10;Description automatically generated">
              <a:extLst>
                <a:ext uri="{FF2B5EF4-FFF2-40B4-BE49-F238E27FC236}">
                  <a16:creationId xmlns:a16="http://schemas.microsoft.com/office/drawing/2014/main" id="{8EDB2ADD-D5B1-1F32-0764-D8E87632B5D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714" l="9904" r="89936">
                          <a14:foregroundMark x1="29712" y1="30714" x2="29712" y2="30714"/>
                          <a14:foregroundMark x1="47604" y1="30179" x2="10064" y2="29107"/>
                          <a14:foregroundMark x1="10064" y1="29107" x2="11502" y2="89464"/>
                          <a14:foregroundMark x1="11502" y1="90536" x2="24920" y2="90714"/>
                          <a14:foregroundMark x1="24920" y1="90714" x2="36901" y2="88929"/>
                          <a14:foregroundMark x1="36901" y1="88929" x2="66134" y2="89464"/>
                          <a14:foregroundMark x1="64058" y1="89464" x2="66134" y2="47321"/>
                          <a14:foregroundMark x1="66134" y1="47321" x2="64537" y2="58571"/>
                          <a14:foregroundMark x1="49042" y1="31250" x2="49042" y2="31250"/>
                          <a14:foregroundMark x1="49042" y1="31250" x2="49042" y2="31250"/>
                          <a14:foregroundMark x1="47604" y1="29643" x2="47604" y2="29643"/>
                          <a14:foregroundMark x1="47604" y1="29643" x2="47604" y2="29643"/>
                        </a14:backgroundRemoval>
                      </a14:imgEffect>
                    </a14:imgLayer>
                  </a14:imgProps>
                </a:ext>
              </a:extLst>
            </a:blip>
            <a:stretch>
              <a:fillRect/>
            </a:stretch>
          </p:blipFill>
          <p:spPr>
            <a:xfrm>
              <a:off x="11075044" y="1441937"/>
              <a:ext cx="728346" cy="651555"/>
            </a:xfrm>
            <a:prstGeom prst="rect">
              <a:avLst/>
            </a:prstGeom>
          </p:spPr>
        </p:pic>
      </p:grpSp>
      <p:sp>
        <p:nvSpPr>
          <p:cNvPr id="12" name="TextBox 11">
            <a:extLst>
              <a:ext uri="{FF2B5EF4-FFF2-40B4-BE49-F238E27FC236}">
                <a16:creationId xmlns:a16="http://schemas.microsoft.com/office/drawing/2014/main" id="{08C90487-88D6-751F-63ED-0D461F152E61}"/>
              </a:ext>
            </a:extLst>
          </p:cNvPr>
          <p:cNvSpPr txBox="1"/>
          <p:nvPr/>
        </p:nvSpPr>
        <p:spPr>
          <a:xfrm>
            <a:off x="446402" y="1661278"/>
            <a:ext cx="2401989" cy="3970318"/>
          </a:xfrm>
          <a:prstGeom prst="rect">
            <a:avLst/>
          </a:prstGeom>
          <a:noFill/>
        </p:spPr>
        <p:txBody>
          <a:bodyPr wrap="square" rtlCol="0">
            <a:spAutoFit/>
          </a:bodyPr>
          <a:lstStyle/>
          <a:p>
            <a:r>
              <a:rPr lang="en-US" sz="1400" b="1" dirty="0">
                <a:latin typeface="Avenir Next" panose="020B0503020202020204" pitchFamily="34" charset="0"/>
              </a:rPr>
              <a:t>What: </a:t>
            </a:r>
            <a:r>
              <a:rPr lang="en-US" sz="1400" dirty="0">
                <a:latin typeface="Avenir Next" panose="020B0503020202020204" pitchFamily="34" charset="0"/>
              </a:rPr>
              <a:t>Theseus addresses Hippolyta in a positive way.</a:t>
            </a:r>
          </a:p>
          <a:p>
            <a:r>
              <a:rPr lang="en-US" sz="1400" b="1" dirty="0">
                <a:latin typeface="Avenir Next" panose="020B0503020202020204" pitchFamily="34" charset="0"/>
              </a:rPr>
              <a:t>How: </a:t>
            </a:r>
            <a:r>
              <a:rPr lang="en-US" sz="1400" dirty="0">
                <a:latin typeface="Avenir Next" panose="020B0503020202020204" pitchFamily="34" charset="0"/>
              </a:rPr>
              <a:t>Adjective / epithet</a:t>
            </a:r>
          </a:p>
          <a:p>
            <a:r>
              <a:rPr lang="en-US" sz="1400" b="1" dirty="0">
                <a:latin typeface="Avenir Next" panose="020B0503020202020204" pitchFamily="34" charset="0"/>
              </a:rPr>
              <a:t>Why: </a:t>
            </a:r>
            <a:r>
              <a:rPr lang="en-US" sz="1400" dirty="0">
                <a:latin typeface="Avenir Next" panose="020B0503020202020204" pitchFamily="34" charset="0"/>
              </a:rPr>
              <a:t>Suggests she is a majestic being; a comment on her beauty; emphasises her gender which in turn reinforces the power dynamic; suggests admiration; hints at her nobility as queen of the Amazons.</a:t>
            </a:r>
          </a:p>
          <a:p>
            <a:endParaRPr lang="en-US" sz="1400" dirty="0">
              <a:latin typeface="Avenir Next" panose="020B0503020202020204" pitchFamily="34" charset="0"/>
            </a:endParaRPr>
          </a:p>
          <a:p>
            <a:r>
              <a:rPr lang="en-US" sz="1400" dirty="0">
                <a:solidFill>
                  <a:schemeClr val="accent1"/>
                </a:solidFill>
                <a:latin typeface="Avenir Next" panose="020B0503020202020204" pitchFamily="34" charset="0"/>
              </a:rPr>
              <a:t>Take it further: </a:t>
            </a:r>
            <a:r>
              <a:rPr lang="en-US" sz="1400" dirty="0">
                <a:latin typeface="Avenir Next" panose="020B0503020202020204" pitchFamily="34" charset="0"/>
              </a:rPr>
              <a:t>this could also be Theseus flattering Hippolyta as a way of managing her strength and appeasing her.</a:t>
            </a:r>
          </a:p>
        </p:txBody>
      </p:sp>
      <p:cxnSp>
        <p:nvCxnSpPr>
          <p:cNvPr id="14" name="Straight Arrow Connector 13">
            <a:extLst>
              <a:ext uri="{FF2B5EF4-FFF2-40B4-BE49-F238E27FC236}">
                <a16:creationId xmlns:a16="http://schemas.microsoft.com/office/drawing/2014/main" id="{DCAD4355-595D-766E-B7C4-00916A034EB2}"/>
              </a:ext>
            </a:extLst>
          </p:cNvPr>
          <p:cNvCxnSpPr>
            <a:cxnSpLocks/>
          </p:cNvCxnSpPr>
          <p:nvPr/>
        </p:nvCxnSpPr>
        <p:spPr>
          <a:xfrm flipH="1" flipV="1">
            <a:off x="2848391" y="1934817"/>
            <a:ext cx="1485070" cy="1586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ECEE687-386A-CC81-3E0C-D4E622B2717A}"/>
              </a:ext>
            </a:extLst>
          </p:cNvPr>
          <p:cNvSpPr txBox="1"/>
          <p:nvPr/>
        </p:nvSpPr>
        <p:spPr>
          <a:xfrm>
            <a:off x="8875611" y="2503053"/>
            <a:ext cx="2401989" cy="3323987"/>
          </a:xfrm>
          <a:prstGeom prst="rect">
            <a:avLst/>
          </a:prstGeom>
          <a:noFill/>
        </p:spPr>
        <p:txBody>
          <a:bodyPr wrap="square" rtlCol="0">
            <a:spAutoFit/>
          </a:bodyPr>
          <a:lstStyle/>
          <a:p>
            <a:r>
              <a:rPr lang="en-US" sz="1400" b="1" dirty="0">
                <a:latin typeface="Avenir Next" panose="020B0503020202020204" pitchFamily="34" charset="0"/>
              </a:rPr>
              <a:t>What: </a:t>
            </a:r>
            <a:r>
              <a:rPr lang="en-US" sz="1400" dirty="0">
                <a:latin typeface="Avenir Next" panose="020B0503020202020204" pitchFamily="34" charset="0"/>
              </a:rPr>
              <a:t>Theseus says he cannot wait 4 days to be married.</a:t>
            </a:r>
          </a:p>
          <a:p>
            <a:r>
              <a:rPr lang="en-US" sz="1400" b="1" dirty="0">
                <a:latin typeface="Avenir Next" panose="020B0503020202020204" pitchFamily="34" charset="0"/>
              </a:rPr>
              <a:t>How: </a:t>
            </a:r>
            <a:r>
              <a:rPr lang="en-US" sz="1400" dirty="0">
                <a:latin typeface="Avenir Next" panose="020B0503020202020204" pitchFamily="34" charset="0"/>
              </a:rPr>
              <a:t>Symbolism / imagery</a:t>
            </a:r>
          </a:p>
          <a:p>
            <a:r>
              <a:rPr lang="en-US" sz="1400" b="1" dirty="0">
                <a:latin typeface="Avenir Next" panose="020B0503020202020204" pitchFamily="34" charset="0"/>
              </a:rPr>
              <a:t>Why: </a:t>
            </a:r>
            <a:r>
              <a:rPr lang="en-US" sz="1400" dirty="0">
                <a:latin typeface="Avenir Next" panose="020B0503020202020204" pitchFamily="34" charset="0"/>
              </a:rPr>
              <a:t>The use of the moon as a keeper of time symbolises Theseus’ impatience. The simile ‘dowager’ suggests he feels like the moon is keeping his from his ‘fortune’ as a ‘step dame’ would keep her heir waiting for their inheritance.</a:t>
            </a:r>
          </a:p>
        </p:txBody>
      </p:sp>
      <p:cxnSp>
        <p:nvCxnSpPr>
          <p:cNvPr id="17" name="Straight Arrow Connector 16">
            <a:extLst>
              <a:ext uri="{FF2B5EF4-FFF2-40B4-BE49-F238E27FC236}">
                <a16:creationId xmlns:a16="http://schemas.microsoft.com/office/drawing/2014/main" id="{4271A8A5-8E1A-507A-1CD1-D3D36724A456}"/>
              </a:ext>
            </a:extLst>
          </p:cNvPr>
          <p:cNvCxnSpPr/>
          <p:nvPr/>
        </p:nvCxnSpPr>
        <p:spPr>
          <a:xfrm>
            <a:off x="5459896" y="2772282"/>
            <a:ext cx="333954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06E0E855-F114-E856-9317-0283F9C10415}"/>
              </a:ext>
            </a:extLst>
          </p:cNvPr>
          <p:cNvPicPr>
            <a:picLocks noChangeAspect="1"/>
          </p:cNvPicPr>
          <p:nvPr/>
        </p:nvPicPr>
        <p:blipFill>
          <a:blip r:embed="rId5"/>
          <a:stretch>
            <a:fillRect/>
          </a:stretch>
        </p:blipFill>
        <p:spPr>
          <a:xfrm>
            <a:off x="1072878" y="422937"/>
            <a:ext cx="663156" cy="538814"/>
          </a:xfrm>
          <a:prstGeom prst="rect">
            <a:avLst/>
          </a:prstGeom>
        </p:spPr>
      </p:pic>
      <p:grpSp>
        <p:nvGrpSpPr>
          <p:cNvPr id="6" name="Group 5">
            <a:extLst>
              <a:ext uri="{FF2B5EF4-FFF2-40B4-BE49-F238E27FC236}">
                <a16:creationId xmlns:a16="http://schemas.microsoft.com/office/drawing/2014/main" id="{3A2A5B60-1B86-DBEE-D8CB-2259D304D7FB}"/>
              </a:ext>
            </a:extLst>
          </p:cNvPr>
          <p:cNvGrpSpPr/>
          <p:nvPr/>
        </p:nvGrpSpPr>
        <p:grpSpPr>
          <a:xfrm>
            <a:off x="10787595" y="5631596"/>
            <a:ext cx="1594067" cy="1341898"/>
            <a:chOff x="7375242" y="1521470"/>
            <a:chExt cx="1594067" cy="1341898"/>
          </a:xfrm>
        </p:grpSpPr>
        <p:pic>
          <p:nvPicPr>
            <p:cNvPr id="9" name="Picture 8" descr="A sign with a pole&#10;&#10;Description automatically generated">
              <a:extLst>
                <a:ext uri="{FF2B5EF4-FFF2-40B4-BE49-F238E27FC236}">
                  <a16:creationId xmlns:a16="http://schemas.microsoft.com/office/drawing/2014/main" id="{9746BF10-002C-0428-A746-54DFCDA43550}"/>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6040" b="89933" l="9887" r="89972">
                          <a14:foregroundMark x1="41667" y1="6040" x2="41667" y2="6040"/>
                          <a14:foregroundMark x1="80650" y1="36913" x2="80650" y2="36913"/>
                          <a14:foregroundMark x1="51412" y1="89430" x2="51412" y2="89430"/>
                          <a14:foregroundMark x1="22881" y1="45638" x2="56921" y2="46812"/>
                          <a14:foregroundMark x1="56921" y1="46812" x2="24435" y2="37919"/>
                          <a14:foregroundMark x1="24435" y1="37919" x2="23870" y2="38758"/>
                          <a14:foregroundMark x1="42938" y1="12752" x2="43927" y2="80872"/>
                        </a14:backgroundRemoval>
                      </a14:imgEffect>
                    </a14:imgLayer>
                  </a14:imgProps>
                </a:ext>
              </a:extLst>
            </a:blip>
            <a:stretch>
              <a:fillRect/>
            </a:stretch>
          </p:blipFill>
          <p:spPr>
            <a:xfrm>
              <a:off x="7375242" y="1521470"/>
              <a:ext cx="1594067" cy="1341898"/>
            </a:xfrm>
            <a:prstGeom prst="rect">
              <a:avLst/>
            </a:prstGeom>
            <a:noFill/>
          </p:spPr>
        </p:pic>
        <p:sp>
          <p:nvSpPr>
            <p:cNvPr id="11" name="TextBox 10">
              <a:extLst>
                <a:ext uri="{FF2B5EF4-FFF2-40B4-BE49-F238E27FC236}">
                  <a16:creationId xmlns:a16="http://schemas.microsoft.com/office/drawing/2014/main" id="{324CA11E-7CB0-9EFD-C443-C6302E7EA1AC}"/>
                </a:ext>
              </a:extLst>
            </p:cNvPr>
            <p:cNvSpPr txBox="1"/>
            <p:nvPr/>
          </p:nvSpPr>
          <p:spPr>
            <a:xfrm>
              <a:off x="7620001" y="1830134"/>
              <a:ext cx="997880" cy="461665"/>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a:t>Page 22 in the booklet</a:t>
              </a:r>
            </a:p>
          </p:txBody>
        </p:sp>
      </p:grpSp>
    </p:spTree>
    <p:extLst>
      <p:ext uri="{BB962C8B-B14F-4D97-AF65-F5344CB8AC3E}">
        <p14:creationId xmlns:p14="http://schemas.microsoft.com/office/powerpoint/2010/main" val="3421504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44BE0-CAAA-2C92-029B-536464FE2092}"/>
              </a:ext>
            </a:extLst>
          </p:cNvPr>
          <p:cNvSpPr>
            <a:spLocks noGrp="1"/>
          </p:cNvSpPr>
          <p:nvPr>
            <p:ph type="title"/>
          </p:nvPr>
        </p:nvSpPr>
        <p:spPr/>
        <p:txBody>
          <a:bodyPr/>
          <a:lstStyle/>
          <a:p>
            <a:r>
              <a:rPr lang="en-GB" dirty="0"/>
              <a:t>Your turn…</a:t>
            </a:r>
          </a:p>
        </p:txBody>
      </p:sp>
      <p:sp>
        <p:nvSpPr>
          <p:cNvPr id="5" name="TextBox 4">
            <a:extLst>
              <a:ext uri="{FF2B5EF4-FFF2-40B4-BE49-F238E27FC236}">
                <a16:creationId xmlns:a16="http://schemas.microsoft.com/office/drawing/2014/main" id="{F8D8152B-E44F-9444-7CDF-90606F6ECA24}"/>
              </a:ext>
            </a:extLst>
          </p:cNvPr>
          <p:cNvSpPr txBox="1"/>
          <p:nvPr/>
        </p:nvSpPr>
        <p:spPr>
          <a:xfrm>
            <a:off x="313307" y="3938736"/>
            <a:ext cx="4979505" cy="2585323"/>
          </a:xfrm>
          <a:prstGeom prst="rect">
            <a:avLst/>
          </a:prstGeom>
          <a:noFill/>
        </p:spPr>
        <p:txBody>
          <a:bodyPr wrap="square">
            <a:spAutoFit/>
          </a:bodyPr>
          <a:lstStyle/>
          <a:p>
            <a:endParaRPr lang="en-GB" cap="small" dirty="0">
              <a:solidFill>
                <a:srgbClr val="222222"/>
              </a:solidFill>
              <a:effectLst/>
              <a:latin typeface="Calibri Light" panose="020F0302020204030204" pitchFamily="34" charset="0"/>
              <a:cs typeface="Calibri Light" panose="020F0302020204030204" pitchFamily="34" charset="0"/>
            </a:endParaRPr>
          </a:p>
          <a:p>
            <a:r>
              <a:rPr lang="en-GB" cap="small" dirty="0">
                <a:solidFill>
                  <a:srgbClr val="222222"/>
                </a:solidFill>
                <a:effectLst/>
                <a:latin typeface="Calibri Light" panose="020F0302020204030204" pitchFamily="34" charset="0"/>
                <a:cs typeface="Calibri Light" panose="020F0302020204030204" pitchFamily="34" charset="0"/>
              </a:rPr>
              <a:t>HIPPOLYTA</a:t>
            </a:r>
            <a:r>
              <a:rPr lang="en-GB" dirty="0">
                <a:solidFill>
                  <a:srgbClr val="222222"/>
                </a:solidFill>
                <a:effectLst/>
                <a:latin typeface="Calibri Light" panose="020F0302020204030204" pitchFamily="34" charset="0"/>
                <a:cs typeface="Calibri Light" panose="020F0302020204030204" pitchFamily="34" charset="0"/>
              </a:rPr>
              <a:t> </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Four days will quickly steep themselves in night;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Four nights will </a:t>
            </a:r>
            <a:r>
              <a:rPr lang="en-GB" dirty="0">
                <a:solidFill>
                  <a:schemeClr val="accent1"/>
                </a:solidFill>
                <a:effectLst/>
                <a:latin typeface="Calibri Light" panose="020F0302020204030204" pitchFamily="34" charset="0"/>
                <a:cs typeface="Calibri Light" panose="020F0302020204030204" pitchFamily="34" charset="0"/>
              </a:rPr>
              <a:t>quickly dream away the time</a:t>
            </a:r>
            <a:r>
              <a:rPr lang="en-GB" dirty="0">
                <a:solidFill>
                  <a:srgbClr val="222222"/>
                </a:solidFill>
                <a:effectLst/>
                <a:latin typeface="Calibri Light" panose="020F0302020204030204" pitchFamily="34" charset="0"/>
                <a:cs typeface="Calibri Light" panose="020F0302020204030204" pitchFamily="34" charset="0"/>
              </a:rPr>
              <a: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And then the moon,</a:t>
            </a:r>
            <a:r>
              <a:rPr lang="en-GB" dirty="0">
                <a:effectLst/>
                <a:latin typeface="Calibri Light" panose="020F0302020204030204" pitchFamily="34" charset="0"/>
                <a:cs typeface="Calibri Light" panose="020F0302020204030204" pitchFamily="34" charset="0"/>
              </a:rPr>
              <a:t> like to a silver bow</a:t>
            </a:r>
            <a:br>
              <a:rPr lang="en-GB" dirty="0">
                <a:latin typeface="Calibri Light" panose="020F0302020204030204" pitchFamily="34" charset="0"/>
                <a:cs typeface="Calibri Light" panose="020F0302020204030204" pitchFamily="34" charset="0"/>
              </a:rPr>
            </a:br>
            <a:r>
              <a:rPr lang="en-GB" dirty="0">
                <a:effectLst/>
                <a:latin typeface="Calibri Light" panose="020F0302020204030204" pitchFamily="34" charset="0"/>
                <a:cs typeface="Calibri Light" panose="020F0302020204030204" pitchFamily="34" charset="0"/>
              </a:rPr>
              <a:t>New bent in heaven,</a:t>
            </a:r>
            <a:r>
              <a:rPr lang="en-GB" dirty="0">
                <a:solidFill>
                  <a:srgbClr val="222222"/>
                </a:solidFill>
                <a:effectLst/>
                <a:latin typeface="Calibri Light" panose="020F0302020204030204" pitchFamily="34" charset="0"/>
                <a:cs typeface="Calibri Light" panose="020F0302020204030204" pitchFamily="34" charset="0"/>
              </a:rPr>
              <a:t> shall behold the night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 Of our solemnities.</a:t>
            </a:r>
          </a:p>
          <a:p>
            <a:br>
              <a:rPr lang="en-GB" dirty="0">
                <a:latin typeface="Calibri Light" panose="020F0302020204030204" pitchFamily="34" charset="0"/>
                <a:cs typeface="Calibri Light" panose="020F0302020204030204" pitchFamily="34" charset="0"/>
              </a:rPr>
            </a:br>
            <a:endParaRPr lang="en-GB" dirty="0">
              <a:latin typeface="Calibri Light" panose="020F0302020204030204" pitchFamily="34" charset="0"/>
              <a:cs typeface="Calibri Light" panose="020F0302020204030204" pitchFamily="34" charset="0"/>
            </a:endParaRPr>
          </a:p>
        </p:txBody>
      </p:sp>
      <p:grpSp>
        <p:nvGrpSpPr>
          <p:cNvPr id="3" name="Group 2">
            <a:extLst>
              <a:ext uri="{FF2B5EF4-FFF2-40B4-BE49-F238E27FC236}">
                <a16:creationId xmlns:a16="http://schemas.microsoft.com/office/drawing/2014/main" id="{FE78151C-6701-FA37-2C48-65464C56EE8B}"/>
              </a:ext>
            </a:extLst>
          </p:cNvPr>
          <p:cNvGrpSpPr/>
          <p:nvPr/>
        </p:nvGrpSpPr>
        <p:grpSpPr>
          <a:xfrm>
            <a:off x="10813096" y="20847"/>
            <a:ext cx="1378904" cy="1200329"/>
            <a:chOff x="10424486" y="961751"/>
            <a:chExt cx="1378904" cy="1200329"/>
          </a:xfrm>
        </p:grpSpPr>
        <p:sp>
          <p:nvSpPr>
            <p:cNvPr id="4" name="TextBox 3">
              <a:extLst>
                <a:ext uri="{FF2B5EF4-FFF2-40B4-BE49-F238E27FC236}">
                  <a16:creationId xmlns:a16="http://schemas.microsoft.com/office/drawing/2014/main" id="{F97BB010-110B-ABFB-5D8E-6091EFB93778}"/>
                </a:ext>
              </a:extLst>
            </p:cNvPr>
            <p:cNvSpPr txBox="1"/>
            <p:nvPr/>
          </p:nvSpPr>
          <p:spPr>
            <a:xfrm>
              <a:off x="10424486" y="961751"/>
              <a:ext cx="1378904" cy="1200329"/>
            </a:xfrm>
            <a:prstGeom prst="rect">
              <a:avLst/>
            </a:prstGeom>
            <a:solidFill>
              <a:srgbClr val="E9B9EF"/>
            </a:solidFill>
            <a:ln w="28575">
              <a:solidFill>
                <a:srgbClr val="FF2F92"/>
              </a:solidFill>
            </a:ln>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dirty="0"/>
                <a:t>Skills check</a:t>
              </a:r>
            </a:p>
            <a:p>
              <a:r>
                <a:rPr lang="en-GB" i="1" dirty="0"/>
                <a:t>What</a:t>
              </a:r>
            </a:p>
            <a:p>
              <a:r>
                <a:rPr lang="en-GB" i="1" dirty="0"/>
                <a:t>How</a:t>
              </a:r>
            </a:p>
            <a:p>
              <a:r>
                <a:rPr lang="en-GB" i="1" dirty="0"/>
                <a:t>Why</a:t>
              </a:r>
            </a:p>
          </p:txBody>
        </p:sp>
        <p:pic>
          <p:nvPicPr>
            <p:cNvPr id="7" name="Picture 6" descr="A black check mark in a square&#10;&#10;Description automatically generated">
              <a:extLst>
                <a:ext uri="{FF2B5EF4-FFF2-40B4-BE49-F238E27FC236}">
                  <a16:creationId xmlns:a16="http://schemas.microsoft.com/office/drawing/2014/main" id="{3EE2F681-B380-4DD4-40D2-A3F64F4D69E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714" l="9904" r="89936">
                          <a14:foregroundMark x1="29712" y1="30714" x2="29712" y2="30714"/>
                          <a14:foregroundMark x1="47604" y1="30179" x2="10064" y2="29107"/>
                          <a14:foregroundMark x1="10064" y1="29107" x2="11502" y2="89464"/>
                          <a14:foregroundMark x1="11502" y1="90536" x2="24920" y2="90714"/>
                          <a14:foregroundMark x1="24920" y1="90714" x2="36901" y2="88929"/>
                          <a14:foregroundMark x1="36901" y1="88929" x2="66134" y2="89464"/>
                          <a14:foregroundMark x1="64058" y1="89464" x2="66134" y2="47321"/>
                          <a14:foregroundMark x1="66134" y1="47321" x2="64537" y2="58571"/>
                          <a14:foregroundMark x1="49042" y1="31250" x2="49042" y2="31250"/>
                          <a14:foregroundMark x1="49042" y1="31250" x2="49042" y2="31250"/>
                          <a14:foregroundMark x1="47604" y1="29643" x2="47604" y2="29643"/>
                          <a14:foregroundMark x1="47604" y1="29643" x2="47604" y2="29643"/>
                        </a14:backgroundRemoval>
                      </a14:imgEffect>
                    </a14:imgLayer>
                  </a14:imgProps>
                </a:ext>
              </a:extLst>
            </a:blip>
            <a:stretch>
              <a:fillRect/>
            </a:stretch>
          </p:blipFill>
          <p:spPr>
            <a:xfrm>
              <a:off x="11075044" y="1441937"/>
              <a:ext cx="728346" cy="651555"/>
            </a:xfrm>
            <a:prstGeom prst="rect">
              <a:avLst/>
            </a:prstGeom>
          </p:spPr>
        </p:pic>
      </p:grpSp>
      <p:sp>
        <p:nvSpPr>
          <p:cNvPr id="10" name="TextBox 9">
            <a:extLst>
              <a:ext uri="{FF2B5EF4-FFF2-40B4-BE49-F238E27FC236}">
                <a16:creationId xmlns:a16="http://schemas.microsoft.com/office/drawing/2014/main" id="{D94F742F-ADA5-0099-3960-637AD5BE3F2F}"/>
              </a:ext>
            </a:extLst>
          </p:cNvPr>
          <p:cNvSpPr txBox="1"/>
          <p:nvPr/>
        </p:nvSpPr>
        <p:spPr>
          <a:xfrm>
            <a:off x="313307" y="1441937"/>
            <a:ext cx="3202729" cy="1477328"/>
          </a:xfrm>
          <a:prstGeom prst="rect">
            <a:avLst/>
          </a:prstGeom>
          <a:noFill/>
          <a:ln>
            <a:solidFill>
              <a:schemeClr val="accent1">
                <a:lumMod val="60000"/>
                <a:lumOff val="40000"/>
              </a:schemeClr>
            </a:solidFill>
          </a:ln>
        </p:spPr>
        <p:txBody>
          <a:bodyPr wrap="square">
            <a:spAutoFit/>
          </a:bodyPr>
          <a:lstStyle/>
          <a:p>
            <a:r>
              <a:rPr lang="en-US" dirty="0"/>
              <a:t>What do you see? What is presented?</a:t>
            </a:r>
          </a:p>
          <a:p>
            <a:r>
              <a:rPr lang="en-US" dirty="0"/>
              <a:t>How is presented? (method)</a:t>
            </a:r>
          </a:p>
          <a:p>
            <a:r>
              <a:rPr lang="en-US" dirty="0"/>
              <a:t>Why is it presented in this way?</a:t>
            </a:r>
          </a:p>
        </p:txBody>
      </p:sp>
      <p:sp>
        <p:nvSpPr>
          <p:cNvPr id="11" name="Content Placeholder 2">
            <a:extLst>
              <a:ext uri="{FF2B5EF4-FFF2-40B4-BE49-F238E27FC236}">
                <a16:creationId xmlns:a16="http://schemas.microsoft.com/office/drawing/2014/main" id="{FC525643-E9B5-CA47-027D-19E612D54F52}"/>
              </a:ext>
            </a:extLst>
          </p:cNvPr>
          <p:cNvSpPr txBox="1">
            <a:spLocks/>
          </p:cNvSpPr>
          <p:nvPr/>
        </p:nvSpPr>
        <p:spPr>
          <a:xfrm>
            <a:off x="7798793" y="1441937"/>
            <a:ext cx="4142387" cy="2743200"/>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Autofit/>
          </a:bodyPr>
          <a:lst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dk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dk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dk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dk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Font typeface="Arial" panose="020B0604020202020204" pitchFamily="34" charset="0"/>
              <a:buNone/>
            </a:pPr>
            <a:r>
              <a:rPr lang="en-US" sz="1400" b="1" dirty="0"/>
              <a:t>How to analyse technique/device:</a:t>
            </a:r>
          </a:p>
          <a:p>
            <a:r>
              <a:rPr lang="en-US" sz="1400" dirty="0">
                <a:highlight>
                  <a:srgbClr val="EF81C3"/>
                </a:highlight>
              </a:rPr>
              <a:t>What </a:t>
            </a:r>
            <a:r>
              <a:rPr lang="en-US" sz="1400" dirty="0"/>
              <a:t>technique or device is used?</a:t>
            </a:r>
          </a:p>
          <a:p>
            <a:r>
              <a:rPr lang="en-US" sz="1400" dirty="0">
                <a:highlight>
                  <a:srgbClr val="FF7E79"/>
                </a:highlight>
              </a:rPr>
              <a:t>Why</a:t>
            </a:r>
            <a:r>
              <a:rPr lang="en-US" sz="1400" dirty="0"/>
              <a:t> is it used?</a:t>
            </a:r>
          </a:p>
          <a:p>
            <a:r>
              <a:rPr lang="en-US" sz="1400" dirty="0">
                <a:highlight>
                  <a:srgbClr val="EF81C3"/>
                </a:highlight>
              </a:rPr>
              <a:t>What</a:t>
            </a:r>
            <a:r>
              <a:rPr lang="en-US" sz="1400" dirty="0"/>
              <a:t> is the effect?</a:t>
            </a:r>
          </a:p>
          <a:p>
            <a:r>
              <a:rPr lang="en-US" sz="1400" dirty="0">
                <a:highlight>
                  <a:srgbClr val="76D6FF"/>
                </a:highlight>
              </a:rPr>
              <a:t>How </a:t>
            </a:r>
            <a:r>
              <a:rPr lang="en-US" sz="1400" dirty="0"/>
              <a:t>does it reinforce the message?</a:t>
            </a:r>
          </a:p>
          <a:p>
            <a:r>
              <a:rPr lang="en-US" sz="1400" dirty="0">
                <a:highlight>
                  <a:srgbClr val="76D6FF"/>
                </a:highlight>
              </a:rPr>
              <a:t>How</a:t>
            </a:r>
            <a:r>
              <a:rPr lang="en-US" sz="1400" dirty="0"/>
              <a:t> does it reinforce or reflect the themes?</a:t>
            </a:r>
          </a:p>
          <a:p>
            <a:r>
              <a:rPr lang="en-US" sz="1400" dirty="0"/>
              <a:t>Can you </a:t>
            </a:r>
            <a:r>
              <a:rPr lang="en-US" sz="1400" u="sng" dirty="0"/>
              <a:t>double up </a:t>
            </a:r>
            <a:r>
              <a:rPr lang="en-US" sz="1400" dirty="0"/>
              <a:t>on the techniques used?</a:t>
            </a:r>
            <a:endParaRPr lang="en-GB" sz="1400" dirty="0"/>
          </a:p>
        </p:txBody>
      </p:sp>
      <p:sp>
        <p:nvSpPr>
          <p:cNvPr id="12" name="Content Placeholder 2">
            <a:extLst>
              <a:ext uri="{FF2B5EF4-FFF2-40B4-BE49-F238E27FC236}">
                <a16:creationId xmlns:a16="http://schemas.microsoft.com/office/drawing/2014/main" id="{E81B61EF-E628-587C-68A1-5E5837DE7C5C}"/>
              </a:ext>
            </a:extLst>
          </p:cNvPr>
          <p:cNvSpPr txBox="1">
            <a:spLocks/>
          </p:cNvSpPr>
          <p:nvPr/>
        </p:nvSpPr>
        <p:spPr>
          <a:xfrm>
            <a:off x="7798793" y="4280453"/>
            <a:ext cx="4142387" cy="2415835"/>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Font typeface="Arial" panose="020B0604020202020204" pitchFamily="34" charset="0"/>
              <a:buNone/>
            </a:pPr>
            <a:r>
              <a:rPr lang="en-US" sz="1400" b="1" dirty="0"/>
              <a:t>How to analyse language:</a:t>
            </a:r>
          </a:p>
          <a:p>
            <a:r>
              <a:rPr lang="en-US" sz="1400" dirty="0">
                <a:highlight>
                  <a:srgbClr val="EF81C3"/>
                </a:highlight>
              </a:rPr>
              <a:t>What</a:t>
            </a:r>
            <a:r>
              <a:rPr lang="en-US" sz="1400" dirty="0"/>
              <a:t> word stands out?</a:t>
            </a:r>
          </a:p>
          <a:p>
            <a:r>
              <a:rPr lang="en-US" sz="1400" dirty="0">
                <a:highlight>
                  <a:srgbClr val="FF7E79"/>
                </a:highlight>
              </a:rPr>
              <a:t>Why</a:t>
            </a:r>
            <a:r>
              <a:rPr lang="en-US" sz="1400" dirty="0"/>
              <a:t> has it been used?</a:t>
            </a:r>
          </a:p>
          <a:p>
            <a:r>
              <a:rPr lang="en-US" sz="1400" dirty="0">
                <a:highlight>
                  <a:srgbClr val="EF81C3"/>
                </a:highlight>
              </a:rPr>
              <a:t>What</a:t>
            </a:r>
            <a:r>
              <a:rPr lang="en-US" sz="1400" dirty="0"/>
              <a:t> is the effect?</a:t>
            </a:r>
          </a:p>
          <a:p>
            <a:r>
              <a:rPr lang="en-US" sz="1400" dirty="0">
                <a:highlight>
                  <a:srgbClr val="76D6FF"/>
                </a:highlight>
              </a:rPr>
              <a:t>How</a:t>
            </a:r>
            <a:r>
              <a:rPr lang="en-US" sz="1400" dirty="0"/>
              <a:t> does it reinforce the message?</a:t>
            </a:r>
          </a:p>
          <a:p>
            <a:r>
              <a:rPr lang="en-US" sz="1400" dirty="0">
                <a:highlight>
                  <a:srgbClr val="76D6FF"/>
                </a:highlight>
              </a:rPr>
              <a:t>How</a:t>
            </a:r>
            <a:r>
              <a:rPr lang="en-US" sz="1400" dirty="0"/>
              <a:t> does it reinforce or reflect the themes?</a:t>
            </a:r>
          </a:p>
          <a:p>
            <a:r>
              <a:rPr lang="en-US" sz="1400" dirty="0">
                <a:highlight>
                  <a:srgbClr val="76D6FF"/>
                </a:highlight>
              </a:rPr>
              <a:t>How does </a:t>
            </a:r>
            <a:r>
              <a:rPr lang="en-US" sz="1400" dirty="0"/>
              <a:t>it reinforce the effect of the overall technique? </a:t>
            </a:r>
            <a:endParaRPr lang="en-GB" sz="1400" dirty="0"/>
          </a:p>
        </p:txBody>
      </p:sp>
      <p:pic>
        <p:nvPicPr>
          <p:cNvPr id="13" name="Picture 12" descr="A black arrow pointing down&#10;&#10;Description automatically generated">
            <a:extLst>
              <a:ext uri="{FF2B5EF4-FFF2-40B4-BE49-F238E27FC236}">
                <a16:creationId xmlns:a16="http://schemas.microsoft.com/office/drawing/2014/main" id="{ED580141-FF44-3BD2-C7F1-AD5D948B5CC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67678" y1="31676" x2="40106" y2="24148"/>
                        <a14:foregroundMark x1="40106" y1="24148" x2="39578" y2="23722"/>
                        <a14:foregroundMark x1="41029" y1="22443" x2="51187" y2="22443"/>
                        <a14:foregroundMark x1="51187" y1="22443" x2="61609" y2="22159"/>
                        <a14:foregroundMark x1="61609" y1="22159" x2="64248" y2="22159"/>
                        <a14:foregroundMark x1="41557" y1="28835" x2="35356" y2="59659"/>
                        <a14:foregroundMark x1="62005" y1="47159" x2="48153" y2="63352"/>
                        <a14:foregroundMark x1="47889" y1="63352" x2="45515" y2="67045"/>
                        <a14:foregroundMark x1="31662" y1="57528" x2="26517" y2="57244"/>
                        <a14:foregroundMark x1="25198" y1="57813" x2="23219" y2="59375"/>
                        <a14:foregroundMark x1="29420" y1="75568" x2="29420" y2="75568"/>
                      </a14:backgroundRemoval>
                    </a14:imgEffect>
                  </a14:imgLayer>
                </a14:imgProps>
              </a:ext>
            </a:extLst>
          </a:blip>
          <a:stretch>
            <a:fillRect/>
          </a:stretch>
        </p:blipFill>
        <p:spPr>
          <a:xfrm rot="20550436">
            <a:off x="1176238" y="2413655"/>
            <a:ext cx="2122822" cy="1971592"/>
          </a:xfrm>
          <a:prstGeom prst="rect">
            <a:avLst/>
          </a:prstGeom>
        </p:spPr>
      </p:pic>
      <p:pic>
        <p:nvPicPr>
          <p:cNvPr id="6" name="Picture 5">
            <a:extLst>
              <a:ext uri="{FF2B5EF4-FFF2-40B4-BE49-F238E27FC236}">
                <a16:creationId xmlns:a16="http://schemas.microsoft.com/office/drawing/2014/main" id="{C8782212-E9F9-887C-F0BE-BDE2B36E3E1B}"/>
              </a:ext>
            </a:extLst>
          </p:cNvPr>
          <p:cNvPicPr>
            <a:picLocks noChangeAspect="1"/>
          </p:cNvPicPr>
          <p:nvPr/>
        </p:nvPicPr>
        <p:blipFill>
          <a:blip r:embed="rId7"/>
          <a:stretch>
            <a:fillRect/>
          </a:stretch>
        </p:blipFill>
        <p:spPr>
          <a:xfrm>
            <a:off x="1035904" y="454878"/>
            <a:ext cx="878767" cy="524035"/>
          </a:xfrm>
          <a:prstGeom prst="rect">
            <a:avLst/>
          </a:prstGeom>
        </p:spPr>
      </p:pic>
    </p:spTree>
    <p:extLst>
      <p:ext uri="{BB962C8B-B14F-4D97-AF65-F5344CB8AC3E}">
        <p14:creationId xmlns:p14="http://schemas.microsoft.com/office/powerpoint/2010/main" val="34024024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44BE0-CAAA-2C92-029B-536464FE2092}"/>
              </a:ext>
            </a:extLst>
          </p:cNvPr>
          <p:cNvSpPr>
            <a:spLocks noGrp="1"/>
          </p:cNvSpPr>
          <p:nvPr>
            <p:ph type="title"/>
          </p:nvPr>
        </p:nvSpPr>
        <p:spPr/>
        <p:txBody>
          <a:bodyPr/>
          <a:lstStyle/>
          <a:p>
            <a:r>
              <a:rPr lang="en-GB" dirty="0"/>
              <a:t>Method: allusion</a:t>
            </a:r>
          </a:p>
        </p:txBody>
      </p:sp>
      <p:sp>
        <p:nvSpPr>
          <p:cNvPr id="5" name="TextBox 4">
            <a:extLst>
              <a:ext uri="{FF2B5EF4-FFF2-40B4-BE49-F238E27FC236}">
                <a16:creationId xmlns:a16="http://schemas.microsoft.com/office/drawing/2014/main" id="{F8D8152B-E44F-9444-7CDF-90606F6ECA24}"/>
              </a:ext>
            </a:extLst>
          </p:cNvPr>
          <p:cNvSpPr txBox="1"/>
          <p:nvPr/>
        </p:nvSpPr>
        <p:spPr>
          <a:xfrm>
            <a:off x="296251" y="4601345"/>
            <a:ext cx="4979505" cy="2585323"/>
          </a:xfrm>
          <a:prstGeom prst="rect">
            <a:avLst/>
          </a:prstGeom>
          <a:noFill/>
        </p:spPr>
        <p:txBody>
          <a:bodyPr wrap="square">
            <a:spAutoFit/>
          </a:bodyPr>
          <a:lstStyle/>
          <a:p>
            <a:endParaRPr lang="en-GB" cap="small" dirty="0">
              <a:solidFill>
                <a:srgbClr val="222222"/>
              </a:solidFill>
              <a:effectLst/>
              <a:latin typeface="Calibri Light" panose="020F0302020204030204" pitchFamily="34" charset="0"/>
              <a:cs typeface="Calibri Light" panose="020F0302020204030204" pitchFamily="34" charset="0"/>
            </a:endParaRPr>
          </a:p>
          <a:p>
            <a:r>
              <a:rPr lang="en-GB" cap="small" dirty="0">
                <a:solidFill>
                  <a:srgbClr val="222222"/>
                </a:solidFill>
                <a:effectLst/>
                <a:latin typeface="Calibri Light" panose="020F0302020204030204" pitchFamily="34" charset="0"/>
                <a:cs typeface="Calibri Light" panose="020F0302020204030204" pitchFamily="34" charset="0"/>
              </a:rPr>
              <a:t>HIPPOLYTA</a:t>
            </a:r>
            <a:r>
              <a:rPr lang="en-GB" dirty="0">
                <a:solidFill>
                  <a:srgbClr val="222222"/>
                </a:solidFill>
                <a:effectLst/>
                <a:latin typeface="Calibri Light" panose="020F0302020204030204" pitchFamily="34" charset="0"/>
                <a:cs typeface="Calibri Light" panose="020F0302020204030204" pitchFamily="34" charset="0"/>
              </a:rPr>
              <a:t> </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Four days will quickly steep themselves in night;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Four nights will </a:t>
            </a:r>
            <a:r>
              <a:rPr lang="en-GB" dirty="0">
                <a:effectLst/>
                <a:latin typeface="Calibri Light" panose="020F0302020204030204" pitchFamily="34" charset="0"/>
                <a:cs typeface="Calibri Light" panose="020F0302020204030204" pitchFamily="34" charset="0"/>
              </a:rPr>
              <a:t>quickly dream away the time</a:t>
            </a:r>
            <a:r>
              <a:rPr lang="en-GB" dirty="0">
                <a:solidFill>
                  <a:srgbClr val="222222"/>
                </a:solidFill>
                <a:effectLst/>
                <a:latin typeface="Calibri Light" panose="020F0302020204030204" pitchFamily="34" charset="0"/>
                <a:cs typeface="Calibri Light" panose="020F0302020204030204" pitchFamily="34" charset="0"/>
              </a:rPr>
              <a: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And </a:t>
            </a:r>
            <a:r>
              <a:rPr lang="en-GB" dirty="0">
                <a:solidFill>
                  <a:schemeClr val="accent1"/>
                </a:solidFill>
                <a:effectLst/>
                <a:latin typeface="Calibri Light" panose="020F0302020204030204" pitchFamily="34" charset="0"/>
                <a:cs typeface="Calibri Light" panose="020F0302020204030204" pitchFamily="34" charset="0"/>
              </a:rPr>
              <a:t>then the moon</a:t>
            </a:r>
            <a:r>
              <a:rPr lang="en-GB" dirty="0">
                <a:solidFill>
                  <a:srgbClr val="222222"/>
                </a:solidFill>
                <a:effectLst/>
                <a:latin typeface="Calibri Light" panose="020F0302020204030204" pitchFamily="34" charset="0"/>
                <a:cs typeface="Calibri Light" panose="020F0302020204030204" pitchFamily="34" charset="0"/>
              </a:rPr>
              <a:t>, </a:t>
            </a:r>
            <a:r>
              <a:rPr lang="en-GB" dirty="0">
                <a:solidFill>
                  <a:schemeClr val="accent1"/>
                </a:solidFill>
                <a:effectLst/>
                <a:latin typeface="Calibri Light" panose="020F0302020204030204" pitchFamily="34" charset="0"/>
                <a:cs typeface="Calibri Light" panose="020F0302020204030204" pitchFamily="34" charset="0"/>
              </a:rPr>
              <a:t>like to a silver bow</a:t>
            </a:r>
            <a:br>
              <a:rPr lang="en-GB" dirty="0">
                <a:solidFill>
                  <a:schemeClr val="accent1"/>
                </a:solidFill>
                <a:latin typeface="Calibri Light" panose="020F0302020204030204" pitchFamily="34" charset="0"/>
                <a:cs typeface="Calibri Light" panose="020F0302020204030204" pitchFamily="34" charset="0"/>
              </a:rPr>
            </a:br>
            <a:r>
              <a:rPr lang="en-GB" dirty="0">
                <a:solidFill>
                  <a:schemeClr val="accent1"/>
                </a:solidFill>
                <a:effectLst/>
                <a:latin typeface="Calibri Light" panose="020F0302020204030204" pitchFamily="34" charset="0"/>
                <a:cs typeface="Calibri Light" panose="020F0302020204030204" pitchFamily="34" charset="0"/>
              </a:rPr>
              <a:t>New bent in heaven</a:t>
            </a:r>
            <a:r>
              <a:rPr lang="en-GB" dirty="0">
                <a:solidFill>
                  <a:srgbClr val="222222"/>
                </a:solidFill>
                <a:effectLst/>
                <a:latin typeface="Calibri Light" panose="020F0302020204030204" pitchFamily="34" charset="0"/>
                <a:cs typeface="Calibri Light" panose="020F0302020204030204" pitchFamily="34" charset="0"/>
              </a:rPr>
              <a:t>, </a:t>
            </a:r>
            <a:r>
              <a:rPr lang="en-GB" dirty="0">
                <a:solidFill>
                  <a:schemeClr val="accent1"/>
                </a:solidFill>
                <a:effectLst/>
                <a:latin typeface="Calibri Light" panose="020F0302020204030204" pitchFamily="34" charset="0"/>
                <a:cs typeface="Calibri Light" panose="020F0302020204030204" pitchFamily="34" charset="0"/>
              </a:rPr>
              <a:t>shall behold the night</a:t>
            </a:r>
            <a:br>
              <a:rPr lang="en-GB" dirty="0">
                <a:latin typeface="Calibri Light" panose="020F0302020204030204" pitchFamily="34" charset="0"/>
                <a:cs typeface="Calibri Light" panose="020F0302020204030204" pitchFamily="34" charset="0"/>
              </a:rPr>
            </a:br>
            <a:r>
              <a:rPr lang="en-GB" dirty="0">
                <a:solidFill>
                  <a:schemeClr val="accent1"/>
                </a:solidFill>
                <a:effectLst/>
                <a:latin typeface="Calibri Light" panose="020F0302020204030204" pitchFamily="34" charset="0"/>
                <a:cs typeface="Calibri Light" panose="020F0302020204030204" pitchFamily="34" charset="0"/>
              </a:rPr>
              <a:t> Of our solemnities.</a:t>
            </a:r>
          </a:p>
          <a:p>
            <a:br>
              <a:rPr lang="en-GB" dirty="0">
                <a:latin typeface="Calibri Light" panose="020F0302020204030204" pitchFamily="34" charset="0"/>
                <a:cs typeface="Calibri Light" panose="020F0302020204030204" pitchFamily="34" charset="0"/>
              </a:rPr>
            </a:br>
            <a:endParaRPr lang="en-GB" dirty="0">
              <a:latin typeface="Calibri Light" panose="020F0302020204030204" pitchFamily="34" charset="0"/>
              <a:cs typeface="Calibri Light" panose="020F0302020204030204" pitchFamily="34" charset="0"/>
            </a:endParaRPr>
          </a:p>
        </p:txBody>
      </p:sp>
      <p:grpSp>
        <p:nvGrpSpPr>
          <p:cNvPr id="3" name="Group 2">
            <a:extLst>
              <a:ext uri="{FF2B5EF4-FFF2-40B4-BE49-F238E27FC236}">
                <a16:creationId xmlns:a16="http://schemas.microsoft.com/office/drawing/2014/main" id="{FE78151C-6701-FA37-2C48-65464C56EE8B}"/>
              </a:ext>
            </a:extLst>
          </p:cNvPr>
          <p:cNvGrpSpPr/>
          <p:nvPr/>
        </p:nvGrpSpPr>
        <p:grpSpPr>
          <a:xfrm>
            <a:off x="10813096" y="20847"/>
            <a:ext cx="1378904" cy="1200329"/>
            <a:chOff x="10424486" y="961751"/>
            <a:chExt cx="1378904" cy="1200329"/>
          </a:xfrm>
        </p:grpSpPr>
        <p:sp>
          <p:nvSpPr>
            <p:cNvPr id="4" name="TextBox 3">
              <a:extLst>
                <a:ext uri="{FF2B5EF4-FFF2-40B4-BE49-F238E27FC236}">
                  <a16:creationId xmlns:a16="http://schemas.microsoft.com/office/drawing/2014/main" id="{F97BB010-110B-ABFB-5D8E-6091EFB93778}"/>
                </a:ext>
              </a:extLst>
            </p:cNvPr>
            <p:cNvSpPr txBox="1"/>
            <p:nvPr/>
          </p:nvSpPr>
          <p:spPr>
            <a:xfrm>
              <a:off x="10424486" y="961751"/>
              <a:ext cx="1378904" cy="1200329"/>
            </a:xfrm>
            <a:prstGeom prst="rect">
              <a:avLst/>
            </a:prstGeom>
            <a:solidFill>
              <a:srgbClr val="E9B9EF"/>
            </a:solidFill>
            <a:ln w="28575">
              <a:solidFill>
                <a:srgbClr val="FF2F92"/>
              </a:solidFill>
            </a:ln>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dirty="0"/>
                <a:t>Skills check</a:t>
              </a:r>
            </a:p>
            <a:p>
              <a:r>
                <a:rPr lang="en-GB" i="1" dirty="0"/>
                <a:t>What</a:t>
              </a:r>
            </a:p>
            <a:p>
              <a:r>
                <a:rPr lang="en-GB" i="1" dirty="0"/>
                <a:t>How</a:t>
              </a:r>
            </a:p>
            <a:p>
              <a:r>
                <a:rPr lang="en-GB" i="1" dirty="0"/>
                <a:t>Why</a:t>
              </a:r>
            </a:p>
          </p:txBody>
        </p:sp>
        <p:pic>
          <p:nvPicPr>
            <p:cNvPr id="7" name="Picture 6" descr="A black check mark in a square&#10;&#10;Description automatically generated">
              <a:extLst>
                <a:ext uri="{FF2B5EF4-FFF2-40B4-BE49-F238E27FC236}">
                  <a16:creationId xmlns:a16="http://schemas.microsoft.com/office/drawing/2014/main" id="{3EE2F681-B380-4DD4-40D2-A3F64F4D69E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714" l="9904" r="89936">
                          <a14:foregroundMark x1="29712" y1="30714" x2="29712" y2="30714"/>
                          <a14:foregroundMark x1="47604" y1="30179" x2="10064" y2="29107"/>
                          <a14:foregroundMark x1="10064" y1="29107" x2="11502" y2="89464"/>
                          <a14:foregroundMark x1="11502" y1="90536" x2="24920" y2="90714"/>
                          <a14:foregroundMark x1="24920" y1="90714" x2="36901" y2="88929"/>
                          <a14:foregroundMark x1="36901" y1="88929" x2="66134" y2="89464"/>
                          <a14:foregroundMark x1="64058" y1="89464" x2="66134" y2="47321"/>
                          <a14:foregroundMark x1="66134" y1="47321" x2="64537" y2="58571"/>
                          <a14:foregroundMark x1="49042" y1="31250" x2="49042" y2="31250"/>
                          <a14:foregroundMark x1="49042" y1="31250" x2="49042" y2="31250"/>
                          <a14:foregroundMark x1="47604" y1="29643" x2="47604" y2="29643"/>
                          <a14:foregroundMark x1="47604" y1="29643" x2="47604" y2="29643"/>
                        </a14:backgroundRemoval>
                      </a14:imgEffect>
                    </a14:imgLayer>
                  </a14:imgProps>
                </a:ext>
              </a:extLst>
            </a:blip>
            <a:stretch>
              <a:fillRect/>
            </a:stretch>
          </p:blipFill>
          <p:spPr>
            <a:xfrm>
              <a:off x="11075044" y="1441937"/>
              <a:ext cx="728346" cy="651555"/>
            </a:xfrm>
            <a:prstGeom prst="rect">
              <a:avLst/>
            </a:prstGeom>
          </p:spPr>
        </p:pic>
      </p:grpSp>
      <p:sp>
        <p:nvSpPr>
          <p:cNvPr id="11" name="Content Placeholder 2">
            <a:extLst>
              <a:ext uri="{FF2B5EF4-FFF2-40B4-BE49-F238E27FC236}">
                <a16:creationId xmlns:a16="http://schemas.microsoft.com/office/drawing/2014/main" id="{FC525643-E9B5-CA47-027D-19E612D54F52}"/>
              </a:ext>
            </a:extLst>
          </p:cNvPr>
          <p:cNvSpPr txBox="1">
            <a:spLocks/>
          </p:cNvSpPr>
          <p:nvPr/>
        </p:nvSpPr>
        <p:spPr>
          <a:xfrm>
            <a:off x="7798793" y="1441937"/>
            <a:ext cx="4142387" cy="2743200"/>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Autofit/>
          </a:bodyPr>
          <a:lst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dk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dk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dk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dk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Font typeface="Arial" panose="020B0604020202020204" pitchFamily="34" charset="0"/>
              <a:buNone/>
            </a:pPr>
            <a:r>
              <a:rPr lang="en-US" sz="1400" b="1" dirty="0"/>
              <a:t>How to analyse technique/device:</a:t>
            </a:r>
          </a:p>
          <a:p>
            <a:r>
              <a:rPr lang="en-US" sz="1400" dirty="0">
                <a:highlight>
                  <a:srgbClr val="EF81C3"/>
                </a:highlight>
              </a:rPr>
              <a:t>What </a:t>
            </a:r>
            <a:r>
              <a:rPr lang="en-US" sz="1400" dirty="0"/>
              <a:t>technique or device is used?</a:t>
            </a:r>
          </a:p>
          <a:p>
            <a:r>
              <a:rPr lang="en-US" sz="1400" dirty="0">
                <a:highlight>
                  <a:srgbClr val="FF7E79"/>
                </a:highlight>
              </a:rPr>
              <a:t>Why</a:t>
            </a:r>
            <a:r>
              <a:rPr lang="en-US" sz="1400" dirty="0"/>
              <a:t> is it used?</a:t>
            </a:r>
          </a:p>
          <a:p>
            <a:r>
              <a:rPr lang="en-US" sz="1400" dirty="0">
                <a:highlight>
                  <a:srgbClr val="EF81C3"/>
                </a:highlight>
              </a:rPr>
              <a:t>What</a:t>
            </a:r>
            <a:r>
              <a:rPr lang="en-US" sz="1400" dirty="0"/>
              <a:t> is the effect?</a:t>
            </a:r>
          </a:p>
          <a:p>
            <a:r>
              <a:rPr lang="en-US" sz="1400" dirty="0">
                <a:highlight>
                  <a:srgbClr val="76D6FF"/>
                </a:highlight>
              </a:rPr>
              <a:t>How </a:t>
            </a:r>
            <a:r>
              <a:rPr lang="en-US" sz="1400" dirty="0"/>
              <a:t>does it reinforce the message?</a:t>
            </a:r>
          </a:p>
          <a:p>
            <a:r>
              <a:rPr lang="en-US" sz="1400" dirty="0">
                <a:highlight>
                  <a:srgbClr val="76D6FF"/>
                </a:highlight>
              </a:rPr>
              <a:t>How</a:t>
            </a:r>
            <a:r>
              <a:rPr lang="en-US" sz="1400" dirty="0"/>
              <a:t> does it reinforce or reflect the themes?</a:t>
            </a:r>
          </a:p>
          <a:p>
            <a:r>
              <a:rPr lang="en-US" sz="1400" dirty="0"/>
              <a:t>Can you </a:t>
            </a:r>
            <a:r>
              <a:rPr lang="en-US" sz="1400" u="sng" dirty="0"/>
              <a:t>double up </a:t>
            </a:r>
            <a:r>
              <a:rPr lang="en-US" sz="1400" dirty="0"/>
              <a:t>on the techniques used?</a:t>
            </a:r>
            <a:endParaRPr lang="en-GB" sz="1400" dirty="0"/>
          </a:p>
        </p:txBody>
      </p:sp>
      <p:sp>
        <p:nvSpPr>
          <p:cNvPr id="12" name="Content Placeholder 2">
            <a:extLst>
              <a:ext uri="{FF2B5EF4-FFF2-40B4-BE49-F238E27FC236}">
                <a16:creationId xmlns:a16="http://schemas.microsoft.com/office/drawing/2014/main" id="{E81B61EF-E628-587C-68A1-5E5837DE7C5C}"/>
              </a:ext>
            </a:extLst>
          </p:cNvPr>
          <p:cNvSpPr txBox="1">
            <a:spLocks/>
          </p:cNvSpPr>
          <p:nvPr/>
        </p:nvSpPr>
        <p:spPr>
          <a:xfrm>
            <a:off x="7798793" y="4280453"/>
            <a:ext cx="4142387" cy="2415835"/>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Font typeface="Arial" panose="020B0604020202020204" pitchFamily="34" charset="0"/>
              <a:buNone/>
            </a:pPr>
            <a:r>
              <a:rPr lang="en-US" sz="1400" b="1" dirty="0"/>
              <a:t>How to analyse language:</a:t>
            </a:r>
          </a:p>
          <a:p>
            <a:r>
              <a:rPr lang="en-US" sz="1400" dirty="0">
                <a:highlight>
                  <a:srgbClr val="EF81C3"/>
                </a:highlight>
              </a:rPr>
              <a:t>What</a:t>
            </a:r>
            <a:r>
              <a:rPr lang="en-US" sz="1400" dirty="0"/>
              <a:t> word stands out?</a:t>
            </a:r>
          </a:p>
          <a:p>
            <a:r>
              <a:rPr lang="en-US" sz="1400" dirty="0">
                <a:highlight>
                  <a:srgbClr val="FF7E79"/>
                </a:highlight>
              </a:rPr>
              <a:t>Why</a:t>
            </a:r>
            <a:r>
              <a:rPr lang="en-US" sz="1400" dirty="0"/>
              <a:t> has it been used?</a:t>
            </a:r>
          </a:p>
          <a:p>
            <a:r>
              <a:rPr lang="en-US" sz="1400" dirty="0">
                <a:highlight>
                  <a:srgbClr val="EF81C3"/>
                </a:highlight>
              </a:rPr>
              <a:t>What</a:t>
            </a:r>
            <a:r>
              <a:rPr lang="en-US" sz="1400" dirty="0"/>
              <a:t> is the effect?</a:t>
            </a:r>
          </a:p>
          <a:p>
            <a:r>
              <a:rPr lang="en-US" sz="1400" dirty="0">
                <a:highlight>
                  <a:srgbClr val="76D6FF"/>
                </a:highlight>
              </a:rPr>
              <a:t>How</a:t>
            </a:r>
            <a:r>
              <a:rPr lang="en-US" sz="1400" dirty="0"/>
              <a:t> does it reinforce the message?</a:t>
            </a:r>
          </a:p>
          <a:p>
            <a:r>
              <a:rPr lang="en-US" sz="1400" dirty="0">
                <a:highlight>
                  <a:srgbClr val="76D6FF"/>
                </a:highlight>
              </a:rPr>
              <a:t>How</a:t>
            </a:r>
            <a:r>
              <a:rPr lang="en-US" sz="1400" dirty="0"/>
              <a:t> does it reinforce or reflect the themes?</a:t>
            </a:r>
          </a:p>
          <a:p>
            <a:r>
              <a:rPr lang="en-US" sz="1400" dirty="0">
                <a:highlight>
                  <a:srgbClr val="76D6FF"/>
                </a:highlight>
              </a:rPr>
              <a:t>How does </a:t>
            </a:r>
            <a:r>
              <a:rPr lang="en-US" sz="1400" dirty="0"/>
              <a:t>it reinforce the effect of the overall technique? </a:t>
            </a:r>
            <a:endParaRPr lang="en-GB" sz="1400" dirty="0"/>
          </a:p>
        </p:txBody>
      </p:sp>
      <p:sp>
        <p:nvSpPr>
          <p:cNvPr id="9" name="TextBox 8">
            <a:extLst>
              <a:ext uri="{FF2B5EF4-FFF2-40B4-BE49-F238E27FC236}">
                <a16:creationId xmlns:a16="http://schemas.microsoft.com/office/drawing/2014/main" id="{4A93B46D-CF19-5793-3701-BA6E5D314FC7}"/>
              </a:ext>
            </a:extLst>
          </p:cNvPr>
          <p:cNvSpPr txBox="1"/>
          <p:nvPr/>
        </p:nvSpPr>
        <p:spPr>
          <a:xfrm>
            <a:off x="1741709" y="1441937"/>
            <a:ext cx="3202729" cy="2246769"/>
          </a:xfrm>
          <a:prstGeom prst="rect">
            <a:avLst/>
          </a:prstGeom>
          <a:noFill/>
          <a:ln>
            <a:solidFill>
              <a:schemeClr val="accent1">
                <a:lumMod val="60000"/>
                <a:lumOff val="40000"/>
              </a:schemeClr>
            </a:solidFill>
          </a:ln>
        </p:spPr>
        <p:txBody>
          <a:bodyPr wrap="square">
            <a:spAutoFit/>
          </a:bodyPr>
          <a:lstStyle/>
          <a:p>
            <a:r>
              <a:rPr lang="en-US" dirty="0">
                <a:solidFill>
                  <a:schemeClr val="accent1"/>
                </a:solidFill>
              </a:rPr>
              <a:t>Allusion = </a:t>
            </a:r>
            <a:r>
              <a:rPr lang="en-GB" sz="1400" b="0" i="0" dirty="0">
                <a:solidFill>
                  <a:srgbClr val="040C28"/>
                </a:solidFill>
                <a:effectLst/>
              </a:rPr>
              <a:t>an implied or indirect reference to a person, event, or thing or to a part of another text</a:t>
            </a:r>
            <a:r>
              <a:rPr lang="en-US" sz="1400" b="0" i="0" dirty="0">
                <a:solidFill>
                  <a:srgbClr val="040C28"/>
                </a:solidFill>
                <a:effectLst/>
              </a:rPr>
              <a:t>.</a:t>
            </a:r>
            <a:endParaRPr lang="en-US" dirty="0"/>
          </a:p>
          <a:p>
            <a:pPr marL="342900" indent="-342900">
              <a:buAutoNum type="arabicPeriod"/>
            </a:pPr>
            <a:r>
              <a:rPr lang="en-US" dirty="0"/>
              <a:t>Diana: Roman goddess of the moon, hunting and chastity.</a:t>
            </a:r>
          </a:p>
          <a:p>
            <a:pPr marL="342900" indent="-342900">
              <a:buAutoNum type="arabicPeriod"/>
            </a:pPr>
            <a:r>
              <a:rPr lang="en-US" dirty="0"/>
              <a:t>Cupid: God of desire, love attraction and affection</a:t>
            </a:r>
          </a:p>
        </p:txBody>
      </p:sp>
      <p:pic>
        <p:nvPicPr>
          <p:cNvPr id="14" name="Picture 2">
            <a:extLst>
              <a:ext uri="{FF2B5EF4-FFF2-40B4-BE49-F238E27FC236}">
                <a16:creationId xmlns:a16="http://schemas.microsoft.com/office/drawing/2014/main" id="{20A1408F-BAEF-8A13-F506-5AC2F4879F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514" y="1094190"/>
            <a:ext cx="911526" cy="15041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554" name="Picture 2" descr="Cupid | Heroes Wiki | Fandom">
            <a:extLst>
              <a:ext uri="{FF2B5EF4-FFF2-40B4-BE49-F238E27FC236}">
                <a16:creationId xmlns:a16="http://schemas.microsoft.com/office/drawing/2014/main" id="{2851F78D-14F2-60DE-3F84-DE32EE406D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056" y="2642183"/>
            <a:ext cx="797891" cy="121437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2D5CEAE8-EEEC-E03C-4F9B-56553A35E554}"/>
              </a:ext>
            </a:extLst>
          </p:cNvPr>
          <p:cNvPicPr>
            <a:picLocks noChangeAspect="1"/>
          </p:cNvPicPr>
          <p:nvPr/>
        </p:nvPicPr>
        <p:blipFill>
          <a:blip r:embed="rId7"/>
          <a:stretch>
            <a:fillRect/>
          </a:stretch>
        </p:blipFill>
        <p:spPr>
          <a:xfrm>
            <a:off x="728346" y="621011"/>
            <a:ext cx="1777458" cy="475452"/>
          </a:xfrm>
          <a:prstGeom prst="rect">
            <a:avLst/>
          </a:prstGeom>
        </p:spPr>
      </p:pic>
      <p:pic>
        <p:nvPicPr>
          <p:cNvPr id="13" name="Picture 12" descr="A black arrow pointing down&#10;&#10;Description automatically generated">
            <a:extLst>
              <a:ext uri="{FF2B5EF4-FFF2-40B4-BE49-F238E27FC236}">
                <a16:creationId xmlns:a16="http://schemas.microsoft.com/office/drawing/2014/main" id="{ED580141-FF44-3BD2-C7F1-AD5D948B5CC2}"/>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0000" b="90000" l="10000" r="90000">
                        <a14:foregroundMark x1="67678" y1="31676" x2="40106" y2="24148"/>
                        <a14:foregroundMark x1="40106" y1="24148" x2="39578" y2="23722"/>
                        <a14:foregroundMark x1="41029" y1="22443" x2="51187" y2="22443"/>
                        <a14:foregroundMark x1="51187" y1="22443" x2="61609" y2="22159"/>
                        <a14:foregroundMark x1="61609" y1="22159" x2="64248" y2="22159"/>
                        <a14:foregroundMark x1="41557" y1="28835" x2="35356" y2="59659"/>
                        <a14:foregroundMark x1="62005" y1="47159" x2="48153" y2="63352"/>
                        <a14:foregroundMark x1="47889" y1="63352" x2="45515" y2="67045"/>
                        <a14:foregroundMark x1="31662" y1="57528" x2="26517" y2="57244"/>
                        <a14:foregroundMark x1="25198" y1="57813" x2="23219" y2="59375"/>
                        <a14:foregroundMark x1="29420" y1="75568" x2="29420" y2="75568"/>
                      </a14:backgroundRemoval>
                    </a14:imgEffect>
                  </a14:imgLayer>
                </a14:imgProps>
              </a:ext>
            </a:extLst>
          </a:blip>
          <a:stretch>
            <a:fillRect/>
          </a:stretch>
        </p:blipFill>
        <p:spPr>
          <a:xfrm rot="20550436">
            <a:off x="2364358" y="3372953"/>
            <a:ext cx="2122822" cy="1971592"/>
          </a:xfrm>
          <a:prstGeom prst="rect">
            <a:avLst/>
          </a:prstGeom>
        </p:spPr>
      </p:pic>
    </p:spTree>
    <p:extLst>
      <p:ext uri="{BB962C8B-B14F-4D97-AF65-F5344CB8AC3E}">
        <p14:creationId xmlns:p14="http://schemas.microsoft.com/office/powerpoint/2010/main" val="7438597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8D8152B-E44F-9444-7CDF-90606F6ECA24}"/>
              </a:ext>
            </a:extLst>
          </p:cNvPr>
          <p:cNvSpPr txBox="1"/>
          <p:nvPr/>
        </p:nvSpPr>
        <p:spPr>
          <a:xfrm>
            <a:off x="313307" y="3938736"/>
            <a:ext cx="4979505" cy="2585323"/>
          </a:xfrm>
          <a:prstGeom prst="rect">
            <a:avLst/>
          </a:prstGeom>
          <a:noFill/>
        </p:spPr>
        <p:txBody>
          <a:bodyPr wrap="square">
            <a:spAutoFit/>
          </a:bodyPr>
          <a:lstStyle/>
          <a:p>
            <a:endParaRPr lang="en-GB" cap="small" dirty="0">
              <a:solidFill>
                <a:srgbClr val="222222"/>
              </a:solidFill>
              <a:effectLst/>
              <a:latin typeface="Calibri Light" panose="020F0302020204030204" pitchFamily="34" charset="0"/>
              <a:cs typeface="Calibri Light" panose="020F0302020204030204" pitchFamily="34" charset="0"/>
            </a:endParaRPr>
          </a:p>
          <a:p>
            <a:r>
              <a:rPr lang="en-GB" cap="small" dirty="0">
                <a:solidFill>
                  <a:srgbClr val="222222"/>
                </a:solidFill>
                <a:effectLst/>
                <a:latin typeface="Calibri Light" panose="020F0302020204030204" pitchFamily="34" charset="0"/>
                <a:cs typeface="Calibri Light" panose="020F0302020204030204" pitchFamily="34" charset="0"/>
              </a:rPr>
              <a:t>HIPPOLYTA</a:t>
            </a:r>
            <a:r>
              <a:rPr lang="en-GB" dirty="0">
                <a:solidFill>
                  <a:srgbClr val="222222"/>
                </a:solidFill>
                <a:effectLst/>
                <a:latin typeface="Calibri Light" panose="020F0302020204030204" pitchFamily="34" charset="0"/>
                <a:cs typeface="Calibri Light" panose="020F0302020204030204" pitchFamily="34" charset="0"/>
              </a:rPr>
              <a:t> </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Four days will quickly steep themselves in night;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Four nights will </a:t>
            </a:r>
            <a:r>
              <a:rPr lang="en-GB" dirty="0">
                <a:effectLst/>
                <a:latin typeface="Calibri Light" panose="020F0302020204030204" pitchFamily="34" charset="0"/>
                <a:cs typeface="Calibri Light" panose="020F0302020204030204" pitchFamily="34" charset="0"/>
              </a:rPr>
              <a:t>quickly dream away the time</a:t>
            </a:r>
            <a:r>
              <a:rPr lang="en-GB" dirty="0">
                <a:solidFill>
                  <a:srgbClr val="222222"/>
                </a:solidFill>
                <a:effectLst/>
                <a:latin typeface="Calibri Light" panose="020F0302020204030204" pitchFamily="34" charset="0"/>
                <a:cs typeface="Calibri Light" panose="020F0302020204030204" pitchFamily="34" charset="0"/>
              </a:rPr>
              <a: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And </a:t>
            </a:r>
            <a:r>
              <a:rPr lang="en-GB" dirty="0">
                <a:solidFill>
                  <a:schemeClr val="accent1"/>
                </a:solidFill>
                <a:effectLst/>
                <a:latin typeface="Calibri Light" panose="020F0302020204030204" pitchFamily="34" charset="0"/>
                <a:cs typeface="Calibri Light" panose="020F0302020204030204" pitchFamily="34" charset="0"/>
              </a:rPr>
              <a:t>then the moon</a:t>
            </a:r>
            <a:r>
              <a:rPr lang="en-GB" dirty="0">
                <a:solidFill>
                  <a:srgbClr val="222222"/>
                </a:solidFill>
                <a:effectLst/>
                <a:latin typeface="Calibri Light" panose="020F0302020204030204" pitchFamily="34" charset="0"/>
                <a:cs typeface="Calibri Light" panose="020F0302020204030204" pitchFamily="34" charset="0"/>
              </a:rPr>
              <a:t>, </a:t>
            </a:r>
            <a:r>
              <a:rPr lang="en-GB" dirty="0">
                <a:solidFill>
                  <a:schemeClr val="accent1"/>
                </a:solidFill>
                <a:effectLst/>
                <a:latin typeface="Calibri Light" panose="020F0302020204030204" pitchFamily="34" charset="0"/>
                <a:cs typeface="Calibri Light" panose="020F0302020204030204" pitchFamily="34" charset="0"/>
              </a:rPr>
              <a:t>like to a silver bow</a:t>
            </a:r>
            <a:br>
              <a:rPr lang="en-GB" dirty="0">
                <a:solidFill>
                  <a:schemeClr val="accent1"/>
                </a:solidFill>
                <a:latin typeface="Calibri Light" panose="020F0302020204030204" pitchFamily="34" charset="0"/>
                <a:cs typeface="Calibri Light" panose="020F0302020204030204" pitchFamily="34" charset="0"/>
              </a:rPr>
            </a:br>
            <a:r>
              <a:rPr lang="en-GB" dirty="0">
                <a:solidFill>
                  <a:schemeClr val="accent1"/>
                </a:solidFill>
                <a:effectLst/>
                <a:latin typeface="Calibri Light" panose="020F0302020204030204" pitchFamily="34" charset="0"/>
                <a:cs typeface="Calibri Light" panose="020F0302020204030204" pitchFamily="34" charset="0"/>
              </a:rPr>
              <a:t>New bent in heaven</a:t>
            </a:r>
            <a:r>
              <a:rPr lang="en-GB" dirty="0">
                <a:solidFill>
                  <a:srgbClr val="222222"/>
                </a:solidFill>
                <a:effectLst/>
                <a:latin typeface="Calibri Light" panose="020F0302020204030204" pitchFamily="34" charset="0"/>
                <a:cs typeface="Calibri Light" panose="020F0302020204030204" pitchFamily="34" charset="0"/>
              </a:rPr>
              <a:t>, </a:t>
            </a:r>
            <a:r>
              <a:rPr lang="en-GB" dirty="0">
                <a:solidFill>
                  <a:schemeClr val="accent1"/>
                </a:solidFill>
                <a:effectLst/>
                <a:latin typeface="Calibri Light" panose="020F0302020204030204" pitchFamily="34" charset="0"/>
                <a:cs typeface="Calibri Light" panose="020F0302020204030204" pitchFamily="34" charset="0"/>
              </a:rPr>
              <a:t>shall behold the night</a:t>
            </a:r>
            <a:br>
              <a:rPr lang="en-GB" dirty="0">
                <a:solidFill>
                  <a:schemeClr val="accent1"/>
                </a:solidFill>
                <a:latin typeface="Calibri Light" panose="020F0302020204030204" pitchFamily="34" charset="0"/>
                <a:cs typeface="Calibri Light" panose="020F0302020204030204" pitchFamily="34" charset="0"/>
              </a:rPr>
            </a:br>
            <a:r>
              <a:rPr lang="en-GB" dirty="0">
                <a:solidFill>
                  <a:schemeClr val="accent1"/>
                </a:solidFill>
                <a:effectLst/>
                <a:latin typeface="Calibri Light" panose="020F0302020204030204" pitchFamily="34" charset="0"/>
                <a:cs typeface="Calibri Light" panose="020F0302020204030204" pitchFamily="34" charset="0"/>
              </a:rPr>
              <a:t> Of our solemnities.</a:t>
            </a:r>
          </a:p>
          <a:p>
            <a:br>
              <a:rPr lang="en-GB" dirty="0">
                <a:latin typeface="Calibri Light" panose="020F0302020204030204" pitchFamily="34" charset="0"/>
                <a:cs typeface="Calibri Light" panose="020F0302020204030204" pitchFamily="34" charset="0"/>
              </a:rPr>
            </a:br>
            <a:endParaRPr lang="en-GB" dirty="0">
              <a:latin typeface="Calibri Light" panose="020F0302020204030204" pitchFamily="34" charset="0"/>
              <a:cs typeface="Calibri Light" panose="020F0302020204030204" pitchFamily="34" charset="0"/>
            </a:endParaRPr>
          </a:p>
        </p:txBody>
      </p:sp>
      <p:grpSp>
        <p:nvGrpSpPr>
          <p:cNvPr id="3" name="Group 2">
            <a:extLst>
              <a:ext uri="{FF2B5EF4-FFF2-40B4-BE49-F238E27FC236}">
                <a16:creationId xmlns:a16="http://schemas.microsoft.com/office/drawing/2014/main" id="{FE78151C-6701-FA37-2C48-65464C56EE8B}"/>
              </a:ext>
            </a:extLst>
          </p:cNvPr>
          <p:cNvGrpSpPr/>
          <p:nvPr/>
        </p:nvGrpSpPr>
        <p:grpSpPr>
          <a:xfrm>
            <a:off x="10813096" y="20847"/>
            <a:ext cx="1378904" cy="1200329"/>
            <a:chOff x="10424486" y="961751"/>
            <a:chExt cx="1378904" cy="1200329"/>
          </a:xfrm>
        </p:grpSpPr>
        <p:sp>
          <p:nvSpPr>
            <p:cNvPr id="4" name="TextBox 3">
              <a:extLst>
                <a:ext uri="{FF2B5EF4-FFF2-40B4-BE49-F238E27FC236}">
                  <a16:creationId xmlns:a16="http://schemas.microsoft.com/office/drawing/2014/main" id="{F97BB010-110B-ABFB-5D8E-6091EFB93778}"/>
                </a:ext>
              </a:extLst>
            </p:cNvPr>
            <p:cNvSpPr txBox="1"/>
            <p:nvPr/>
          </p:nvSpPr>
          <p:spPr>
            <a:xfrm>
              <a:off x="10424486" y="961751"/>
              <a:ext cx="1378904" cy="1200329"/>
            </a:xfrm>
            <a:prstGeom prst="rect">
              <a:avLst/>
            </a:prstGeom>
            <a:solidFill>
              <a:srgbClr val="E9B9EF"/>
            </a:solidFill>
            <a:ln w="28575">
              <a:solidFill>
                <a:srgbClr val="FF2F92"/>
              </a:solidFill>
            </a:ln>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dirty="0"/>
                <a:t>Skills check</a:t>
              </a:r>
            </a:p>
            <a:p>
              <a:r>
                <a:rPr lang="en-GB" i="1" dirty="0"/>
                <a:t>What</a:t>
              </a:r>
            </a:p>
            <a:p>
              <a:r>
                <a:rPr lang="en-GB" i="1" dirty="0"/>
                <a:t>How</a:t>
              </a:r>
            </a:p>
            <a:p>
              <a:r>
                <a:rPr lang="en-GB" i="1" dirty="0"/>
                <a:t>Why</a:t>
              </a:r>
            </a:p>
          </p:txBody>
        </p:sp>
        <p:pic>
          <p:nvPicPr>
            <p:cNvPr id="7" name="Picture 6" descr="A black check mark in a square&#10;&#10;Description automatically generated">
              <a:extLst>
                <a:ext uri="{FF2B5EF4-FFF2-40B4-BE49-F238E27FC236}">
                  <a16:creationId xmlns:a16="http://schemas.microsoft.com/office/drawing/2014/main" id="{3EE2F681-B380-4DD4-40D2-A3F64F4D69E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714" l="9904" r="89936">
                          <a14:foregroundMark x1="29712" y1="30714" x2="29712" y2="30714"/>
                          <a14:foregroundMark x1="47604" y1="30179" x2="10064" y2="29107"/>
                          <a14:foregroundMark x1="10064" y1="29107" x2="11502" y2="89464"/>
                          <a14:foregroundMark x1="11502" y1="90536" x2="24920" y2="90714"/>
                          <a14:foregroundMark x1="24920" y1="90714" x2="36901" y2="88929"/>
                          <a14:foregroundMark x1="36901" y1="88929" x2="66134" y2="89464"/>
                          <a14:foregroundMark x1="64058" y1="89464" x2="66134" y2="47321"/>
                          <a14:foregroundMark x1="66134" y1="47321" x2="64537" y2="58571"/>
                          <a14:foregroundMark x1="49042" y1="31250" x2="49042" y2="31250"/>
                          <a14:foregroundMark x1="49042" y1="31250" x2="49042" y2="31250"/>
                          <a14:foregroundMark x1="47604" y1="29643" x2="47604" y2="29643"/>
                          <a14:foregroundMark x1="47604" y1="29643" x2="47604" y2="29643"/>
                        </a14:backgroundRemoval>
                      </a14:imgEffect>
                    </a14:imgLayer>
                  </a14:imgProps>
                </a:ext>
              </a:extLst>
            </a:blip>
            <a:stretch>
              <a:fillRect/>
            </a:stretch>
          </p:blipFill>
          <p:spPr>
            <a:xfrm>
              <a:off x="11075044" y="1441937"/>
              <a:ext cx="728346" cy="651555"/>
            </a:xfrm>
            <a:prstGeom prst="rect">
              <a:avLst/>
            </a:prstGeom>
          </p:spPr>
        </p:pic>
      </p:grpSp>
      <p:sp>
        <p:nvSpPr>
          <p:cNvPr id="11" name="Content Placeholder 2">
            <a:extLst>
              <a:ext uri="{FF2B5EF4-FFF2-40B4-BE49-F238E27FC236}">
                <a16:creationId xmlns:a16="http://schemas.microsoft.com/office/drawing/2014/main" id="{FC525643-E9B5-CA47-027D-19E612D54F52}"/>
              </a:ext>
            </a:extLst>
          </p:cNvPr>
          <p:cNvSpPr txBox="1">
            <a:spLocks/>
          </p:cNvSpPr>
          <p:nvPr/>
        </p:nvSpPr>
        <p:spPr>
          <a:xfrm>
            <a:off x="7798793" y="1441937"/>
            <a:ext cx="4142387" cy="2743200"/>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Autofit/>
          </a:bodyPr>
          <a:lst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dk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dk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dk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dk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Font typeface="Arial" panose="020B0604020202020204" pitchFamily="34" charset="0"/>
              <a:buNone/>
            </a:pPr>
            <a:r>
              <a:rPr lang="en-US" sz="1400" b="1" dirty="0"/>
              <a:t>How to analyse technique/device:</a:t>
            </a:r>
          </a:p>
          <a:p>
            <a:r>
              <a:rPr lang="en-US" sz="1400" dirty="0">
                <a:highlight>
                  <a:srgbClr val="EF81C3"/>
                </a:highlight>
              </a:rPr>
              <a:t>What </a:t>
            </a:r>
            <a:r>
              <a:rPr lang="en-US" sz="1400" dirty="0"/>
              <a:t>technique or device is used?</a:t>
            </a:r>
          </a:p>
          <a:p>
            <a:r>
              <a:rPr lang="en-US" sz="1400" dirty="0">
                <a:highlight>
                  <a:srgbClr val="FF7E79"/>
                </a:highlight>
              </a:rPr>
              <a:t>Why</a:t>
            </a:r>
            <a:r>
              <a:rPr lang="en-US" sz="1400" dirty="0"/>
              <a:t> is it used?</a:t>
            </a:r>
          </a:p>
          <a:p>
            <a:r>
              <a:rPr lang="en-US" sz="1400" dirty="0">
                <a:highlight>
                  <a:srgbClr val="EF81C3"/>
                </a:highlight>
              </a:rPr>
              <a:t>What</a:t>
            </a:r>
            <a:r>
              <a:rPr lang="en-US" sz="1400" dirty="0"/>
              <a:t> is the effect?</a:t>
            </a:r>
          </a:p>
          <a:p>
            <a:r>
              <a:rPr lang="en-US" sz="1400" dirty="0">
                <a:highlight>
                  <a:srgbClr val="76D6FF"/>
                </a:highlight>
              </a:rPr>
              <a:t>How </a:t>
            </a:r>
            <a:r>
              <a:rPr lang="en-US" sz="1400" dirty="0"/>
              <a:t>does it reinforce the message?</a:t>
            </a:r>
          </a:p>
          <a:p>
            <a:r>
              <a:rPr lang="en-US" sz="1400" dirty="0">
                <a:highlight>
                  <a:srgbClr val="76D6FF"/>
                </a:highlight>
              </a:rPr>
              <a:t>How</a:t>
            </a:r>
            <a:r>
              <a:rPr lang="en-US" sz="1400" dirty="0"/>
              <a:t> does it reinforce or reflect the themes?</a:t>
            </a:r>
          </a:p>
          <a:p>
            <a:r>
              <a:rPr lang="en-US" sz="1400" dirty="0"/>
              <a:t>Can you </a:t>
            </a:r>
            <a:r>
              <a:rPr lang="en-US" sz="1400" u="sng" dirty="0"/>
              <a:t>double up </a:t>
            </a:r>
            <a:r>
              <a:rPr lang="en-US" sz="1400" dirty="0"/>
              <a:t>on the techniques used?</a:t>
            </a:r>
            <a:endParaRPr lang="en-GB" sz="1400" dirty="0"/>
          </a:p>
        </p:txBody>
      </p:sp>
      <p:sp>
        <p:nvSpPr>
          <p:cNvPr id="12" name="Content Placeholder 2">
            <a:extLst>
              <a:ext uri="{FF2B5EF4-FFF2-40B4-BE49-F238E27FC236}">
                <a16:creationId xmlns:a16="http://schemas.microsoft.com/office/drawing/2014/main" id="{E81B61EF-E628-587C-68A1-5E5837DE7C5C}"/>
              </a:ext>
            </a:extLst>
          </p:cNvPr>
          <p:cNvSpPr txBox="1">
            <a:spLocks/>
          </p:cNvSpPr>
          <p:nvPr/>
        </p:nvSpPr>
        <p:spPr>
          <a:xfrm>
            <a:off x="7798793" y="4280453"/>
            <a:ext cx="4142387" cy="2415835"/>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Font typeface="Arial" panose="020B0604020202020204" pitchFamily="34" charset="0"/>
              <a:buNone/>
            </a:pPr>
            <a:r>
              <a:rPr lang="en-US" sz="1400" b="1" dirty="0"/>
              <a:t>How to analyse language:</a:t>
            </a:r>
          </a:p>
          <a:p>
            <a:r>
              <a:rPr lang="en-US" sz="1400" dirty="0">
                <a:highlight>
                  <a:srgbClr val="EF81C3"/>
                </a:highlight>
              </a:rPr>
              <a:t>What</a:t>
            </a:r>
            <a:r>
              <a:rPr lang="en-US" sz="1400" dirty="0"/>
              <a:t> word stands out?</a:t>
            </a:r>
          </a:p>
          <a:p>
            <a:r>
              <a:rPr lang="en-US" sz="1400" dirty="0">
                <a:highlight>
                  <a:srgbClr val="FF7E79"/>
                </a:highlight>
              </a:rPr>
              <a:t>Why</a:t>
            </a:r>
            <a:r>
              <a:rPr lang="en-US" sz="1400" dirty="0"/>
              <a:t> has it been used?</a:t>
            </a:r>
          </a:p>
          <a:p>
            <a:r>
              <a:rPr lang="en-US" sz="1400" dirty="0">
                <a:highlight>
                  <a:srgbClr val="EF81C3"/>
                </a:highlight>
              </a:rPr>
              <a:t>What</a:t>
            </a:r>
            <a:r>
              <a:rPr lang="en-US" sz="1400" dirty="0"/>
              <a:t> is the effect?</a:t>
            </a:r>
          </a:p>
          <a:p>
            <a:r>
              <a:rPr lang="en-US" sz="1400" dirty="0">
                <a:highlight>
                  <a:srgbClr val="76D6FF"/>
                </a:highlight>
              </a:rPr>
              <a:t>How</a:t>
            </a:r>
            <a:r>
              <a:rPr lang="en-US" sz="1400" dirty="0"/>
              <a:t> does it reinforce the message?</a:t>
            </a:r>
          </a:p>
          <a:p>
            <a:r>
              <a:rPr lang="en-US" sz="1400" dirty="0">
                <a:highlight>
                  <a:srgbClr val="76D6FF"/>
                </a:highlight>
              </a:rPr>
              <a:t>How</a:t>
            </a:r>
            <a:r>
              <a:rPr lang="en-US" sz="1400" dirty="0"/>
              <a:t> does it reinforce or reflect the themes?</a:t>
            </a:r>
          </a:p>
          <a:p>
            <a:r>
              <a:rPr lang="en-US" sz="1400" dirty="0">
                <a:highlight>
                  <a:srgbClr val="76D6FF"/>
                </a:highlight>
              </a:rPr>
              <a:t>How does </a:t>
            </a:r>
            <a:r>
              <a:rPr lang="en-US" sz="1400" dirty="0"/>
              <a:t>it reinforce the effect of the overall technique? </a:t>
            </a:r>
            <a:endParaRPr lang="en-GB" sz="1400" dirty="0"/>
          </a:p>
        </p:txBody>
      </p:sp>
      <p:sp>
        <p:nvSpPr>
          <p:cNvPr id="10" name="TextBox 9">
            <a:extLst>
              <a:ext uri="{FF2B5EF4-FFF2-40B4-BE49-F238E27FC236}">
                <a16:creationId xmlns:a16="http://schemas.microsoft.com/office/drawing/2014/main" id="{6002A9D0-D244-58D6-F75F-777E9EB920A0}"/>
              </a:ext>
            </a:extLst>
          </p:cNvPr>
          <p:cNvSpPr txBox="1"/>
          <p:nvPr/>
        </p:nvSpPr>
        <p:spPr>
          <a:xfrm>
            <a:off x="313307" y="1441937"/>
            <a:ext cx="3202729" cy="1477328"/>
          </a:xfrm>
          <a:prstGeom prst="rect">
            <a:avLst/>
          </a:prstGeom>
          <a:noFill/>
          <a:ln>
            <a:solidFill>
              <a:schemeClr val="accent1">
                <a:lumMod val="60000"/>
                <a:lumOff val="40000"/>
              </a:schemeClr>
            </a:solidFill>
          </a:ln>
        </p:spPr>
        <p:txBody>
          <a:bodyPr wrap="square">
            <a:spAutoFit/>
          </a:bodyPr>
          <a:lstStyle/>
          <a:p>
            <a:r>
              <a:rPr lang="en-US" dirty="0"/>
              <a:t>What do you see? What is presented?</a:t>
            </a:r>
          </a:p>
          <a:p>
            <a:r>
              <a:rPr lang="en-US" dirty="0"/>
              <a:t>How is presented? (method)</a:t>
            </a:r>
          </a:p>
          <a:p>
            <a:r>
              <a:rPr lang="en-US" dirty="0"/>
              <a:t>Why is it presented in this way?</a:t>
            </a:r>
          </a:p>
        </p:txBody>
      </p:sp>
      <p:pic>
        <p:nvPicPr>
          <p:cNvPr id="15" name="Picture 14">
            <a:extLst>
              <a:ext uri="{FF2B5EF4-FFF2-40B4-BE49-F238E27FC236}">
                <a16:creationId xmlns:a16="http://schemas.microsoft.com/office/drawing/2014/main" id="{C4ED4BDC-1FE0-ED5D-A3A0-6030AF40EB3B}"/>
              </a:ext>
            </a:extLst>
          </p:cNvPr>
          <p:cNvPicPr>
            <a:picLocks noChangeAspect="1"/>
          </p:cNvPicPr>
          <p:nvPr/>
        </p:nvPicPr>
        <p:blipFill>
          <a:blip r:embed="rId5"/>
          <a:stretch>
            <a:fillRect/>
          </a:stretch>
        </p:blipFill>
        <p:spPr>
          <a:xfrm>
            <a:off x="4306432" y="170748"/>
            <a:ext cx="3366575" cy="900525"/>
          </a:xfrm>
          <a:prstGeom prst="rect">
            <a:avLst/>
          </a:prstGeom>
        </p:spPr>
      </p:pic>
      <p:pic>
        <p:nvPicPr>
          <p:cNvPr id="13" name="Picture 12" descr="A black arrow pointing down&#10;&#10;Description automatically generated">
            <a:extLst>
              <a:ext uri="{FF2B5EF4-FFF2-40B4-BE49-F238E27FC236}">
                <a16:creationId xmlns:a16="http://schemas.microsoft.com/office/drawing/2014/main" id="{ED580141-FF44-3BD2-C7F1-AD5D948B5CC2}"/>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foregroundMark x1="67678" y1="31676" x2="40106" y2="24148"/>
                        <a14:foregroundMark x1="40106" y1="24148" x2="39578" y2="23722"/>
                        <a14:foregroundMark x1="41029" y1="22443" x2="51187" y2="22443"/>
                        <a14:foregroundMark x1="51187" y1="22443" x2="61609" y2="22159"/>
                        <a14:foregroundMark x1="61609" y1="22159" x2="64248" y2="22159"/>
                        <a14:foregroundMark x1="41557" y1="28835" x2="35356" y2="59659"/>
                        <a14:foregroundMark x1="62005" y1="47159" x2="48153" y2="63352"/>
                        <a14:foregroundMark x1="47889" y1="63352" x2="45515" y2="67045"/>
                        <a14:foregroundMark x1="31662" y1="57528" x2="26517" y2="57244"/>
                        <a14:foregroundMark x1="25198" y1="57813" x2="23219" y2="59375"/>
                        <a14:foregroundMark x1="29420" y1="75568" x2="29420" y2="75568"/>
                      </a14:backgroundRemoval>
                    </a14:imgEffect>
                  </a14:imgLayer>
                </a14:imgProps>
              </a:ext>
            </a:extLst>
          </a:blip>
          <a:stretch>
            <a:fillRect/>
          </a:stretch>
        </p:blipFill>
        <p:spPr>
          <a:xfrm rot="20550436">
            <a:off x="1176238" y="2413655"/>
            <a:ext cx="2122822" cy="1971592"/>
          </a:xfrm>
          <a:prstGeom prst="rect">
            <a:avLst/>
          </a:prstGeom>
        </p:spPr>
      </p:pic>
    </p:spTree>
    <p:extLst>
      <p:ext uri="{BB962C8B-B14F-4D97-AF65-F5344CB8AC3E}">
        <p14:creationId xmlns:p14="http://schemas.microsoft.com/office/powerpoint/2010/main" val="20712644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8D8152B-E44F-9444-7CDF-90606F6ECA24}"/>
              </a:ext>
            </a:extLst>
          </p:cNvPr>
          <p:cNvSpPr txBox="1"/>
          <p:nvPr/>
        </p:nvSpPr>
        <p:spPr>
          <a:xfrm>
            <a:off x="388678" y="3130353"/>
            <a:ext cx="4979505" cy="3416320"/>
          </a:xfrm>
          <a:prstGeom prst="rect">
            <a:avLst/>
          </a:prstGeom>
          <a:noFill/>
        </p:spPr>
        <p:txBody>
          <a:bodyPr wrap="square">
            <a:spAutoFit/>
          </a:bodyPr>
          <a:lstStyle/>
          <a:p>
            <a:r>
              <a:rPr lang="en-GB" cap="small" dirty="0">
                <a:solidFill>
                  <a:srgbClr val="222222"/>
                </a:solidFill>
                <a:effectLst/>
                <a:latin typeface="Calibri Light" panose="020F0302020204030204" pitchFamily="34" charset="0"/>
                <a:cs typeface="Calibri Light" panose="020F0302020204030204" pitchFamily="34" charset="0"/>
              </a:rPr>
              <a:t>THESEUS</a:t>
            </a:r>
            <a:r>
              <a:rPr lang="en-GB" dirty="0">
                <a:solidFill>
                  <a:srgbClr val="222222"/>
                </a:solidFill>
                <a:effectLst/>
                <a:latin typeface="Calibri Light" panose="020F0302020204030204" pitchFamily="34" charset="0"/>
                <a:cs typeface="Calibri Light" panose="020F0302020204030204" pitchFamily="34" charset="0"/>
              </a:rPr>
              <a:t>   Go, Philostrate,</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Stir up the Athenian youth to merriments.</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Awake the pert and nimble spirit of mirth.</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Turn melancholy forth to funerals;</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The pale companion is not for our pomp.</a:t>
            </a:r>
          </a:p>
          <a:p>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⌜Philostrate exits.⌝</a:t>
            </a:r>
          </a:p>
          <a:p>
            <a:endParaRPr lang="en-GB" dirty="0">
              <a:solidFill>
                <a:srgbClr val="222222"/>
              </a:solidFill>
              <a:effectLst/>
              <a:latin typeface="Calibri Light" panose="020F0302020204030204" pitchFamily="34" charset="0"/>
              <a:cs typeface="Calibri Light" panose="020F0302020204030204" pitchFamily="34" charset="0"/>
            </a:endParaRPr>
          </a:p>
          <a:p>
            <a:r>
              <a:rPr lang="en-GB" dirty="0">
                <a:solidFill>
                  <a:srgbClr val="222222"/>
                </a:solidFill>
                <a:effectLst/>
                <a:latin typeface="Calibri Light" panose="020F0302020204030204" pitchFamily="34" charset="0"/>
                <a:cs typeface="Calibri Light" panose="020F0302020204030204" pitchFamily="34" charset="0"/>
              </a:rPr>
              <a:t>Hippolyta, </a:t>
            </a:r>
            <a:r>
              <a:rPr lang="en-GB" dirty="0">
                <a:solidFill>
                  <a:schemeClr val="accent1"/>
                </a:solidFill>
                <a:effectLst/>
                <a:latin typeface="Calibri Light" panose="020F0302020204030204" pitchFamily="34" charset="0"/>
                <a:cs typeface="Calibri Light" panose="020F0302020204030204" pitchFamily="34" charset="0"/>
              </a:rPr>
              <a:t>I wooed thee with my sword</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And </a:t>
            </a:r>
            <a:r>
              <a:rPr lang="en-GB" dirty="0">
                <a:solidFill>
                  <a:schemeClr val="accent1"/>
                </a:solidFill>
                <a:effectLst/>
                <a:latin typeface="Calibri Light" panose="020F0302020204030204" pitchFamily="34" charset="0"/>
                <a:cs typeface="Calibri Light" panose="020F0302020204030204" pitchFamily="34" charset="0"/>
              </a:rPr>
              <a:t>won thy love doing thee injuries</a:t>
            </a:r>
            <a:r>
              <a:rPr lang="en-GB" dirty="0">
                <a:solidFill>
                  <a:srgbClr val="222222"/>
                </a:solidFill>
                <a:effectLst/>
                <a:latin typeface="Calibri Light" panose="020F0302020204030204" pitchFamily="34" charset="0"/>
                <a:cs typeface="Calibri Light" panose="020F0302020204030204" pitchFamily="34" charset="0"/>
              </a:rPr>
              <a:t>,</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But I will wed thee in another key,</a:t>
            </a:r>
            <a:br>
              <a:rPr lang="en-GB" dirty="0">
                <a:latin typeface="Calibri Light" panose="020F0302020204030204" pitchFamily="34" charset="0"/>
                <a:cs typeface="Calibri Light" panose="020F0302020204030204" pitchFamily="34" charset="0"/>
              </a:rPr>
            </a:br>
            <a:r>
              <a:rPr lang="en-GB" dirty="0">
                <a:solidFill>
                  <a:srgbClr val="222222"/>
                </a:solidFill>
                <a:effectLst/>
                <a:latin typeface="Calibri Light" panose="020F0302020204030204" pitchFamily="34" charset="0"/>
                <a:cs typeface="Calibri Light" panose="020F0302020204030204" pitchFamily="34" charset="0"/>
              </a:rPr>
              <a:t>With pomp, with triumph, and with revelling.</a:t>
            </a:r>
            <a:endParaRPr lang="en-GB" dirty="0">
              <a:latin typeface="Calibri Light" panose="020F0302020204030204" pitchFamily="34" charset="0"/>
              <a:cs typeface="Calibri Light" panose="020F0302020204030204" pitchFamily="34" charset="0"/>
            </a:endParaRPr>
          </a:p>
        </p:txBody>
      </p:sp>
      <p:grpSp>
        <p:nvGrpSpPr>
          <p:cNvPr id="3" name="Group 2">
            <a:extLst>
              <a:ext uri="{FF2B5EF4-FFF2-40B4-BE49-F238E27FC236}">
                <a16:creationId xmlns:a16="http://schemas.microsoft.com/office/drawing/2014/main" id="{FE78151C-6701-FA37-2C48-65464C56EE8B}"/>
              </a:ext>
            </a:extLst>
          </p:cNvPr>
          <p:cNvGrpSpPr/>
          <p:nvPr/>
        </p:nvGrpSpPr>
        <p:grpSpPr>
          <a:xfrm>
            <a:off x="10813096" y="20847"/>
            <a:ext cx="1378904" cy="1200329"/>
            <a:chOff x="10424486" y="961751"/>
            <a:chExt cx="1378904" cy="1200329"/>
          </a:xfrm>
        </p:grpSpPr>
        <p:sp>
          <p:nvSpPr>
            <p:cNvPr id="4" name="TextBox 3">
              <a:extLst>
                <a:ext uri="{FF2B5EF4-FFF2-40B4-BE49-F238E27FC236}">
                  <a16:creationId xmlns:a16="http://schemas.microsoft.com/office/drawing/2014/main" id="{F97BB010-110B-ABFB-5D8E-6091EFB93778}"/>
                </a:ext>
              </a:extLst>
            </p:cNvPr>
            <p:cNvSpPr txBox="1"/>
            <p:nvPr/>
          </p:nvSpPr>
          <p:spPr>
            <a:xfrm>
              <a:off x="10424486" y="961751"/>
              <a:ext cx="1378904" cy="1200329"/>
            </a:xfrm>
            <a:prstGeom prst="rect">
              <a:avLst/>
            </a:prstGeom>
            <a:solidFill>
              <a:srgbClr val="E9B9EF"/>
            </a:solidFill>
            <a:ln w="28575">
              <a:solidFill>
                <a:srgbClr val="FF2F92"/>
              </a:solidFill>
            </a:ln>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dirty="0"/>
                <a:t>Skills check</a:t>
              </a:r>
            </a:p>
            <a:p>
              <a:r>
                <a:rPr lang="en-GB" i="1" dirty="0"/>
                <a:t>What</a:t>
              </a:r>
            </a:p>
            <a:p>
              <a:r>
                <a:rPr lang="en-GB" i="1" dirty="0"/>
                <a:t>How</a:t>
              </a:r>
            </a:p>
            <a:p>
              <a:r>
                <a:rPr lang="en-GB" i="1" dirty="0"/>
                <a:t>Why</a:t>
              </a:r>
            </a:p>
          </p:txBody>
        </p:sp>
        <p:pic>
          <p:nvPicPr>
            <p:cNvPr id="7" name="Picture 6" descr="A black check mark in a square&#10;&#10;Description automatically generated">
              <a:extLst>
                <a:ext uri="{FF2B5EF4-FFF2-40B4-BE49-F238E27FC236}">
                  <a16:creationId xmlns:a16="http://schemas.microsoft.com/office/drawing/2014/main" id="{3EE2F681-B380-4DD4-40D2-A3F64F4D69E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714" l="9904" r="89936">
                          <a14:foregroundMark x1="29712" y1="30714" x2="29712" y2="30714"/>
                          <a14:foregroundMark x1="47604" y1="30179" x2="10064" y2="29107"/>
                          <a14:foregroundMark x1="10064" y1="29107" x2="11502" y2="89464"/>
                          <a14:foregroundMark x1="11502" y1="90536" x2="24920" y2="90714"/>
                          <a14:foregroundMark x1="24920" y1="90714" x2="36901" y2="88929"/>
                          <a14:foregroundMark x1="36901" y1="88929" x2="66134" y2="89464"/>
                          <a14:foregroundMark x1="64058" y1="89464" x2="66134" y2="47321"/>
                          <a14:foregroundMark x1="66134" y1="47321" x2="64537" y2="58571"/>
                          <a14:foregroundMark x1="49042" y1="31250" x2="49042" y2="31250"/>
                          <a14:foregroundMark x1="49042" y1="31250" x2="49042" y2="31250"/>
                          <a14:foregroundMark x1="47604" y1="29643" x2="47604" y2="29643"/>
                          <a14:foregroundMark x1="47604" y1="29643" x2="47604" y2="29643"/>
                        </a14:backgroundRemoval>
                      </a14:imgEffect>
                    </a14:imgLayer>
                  </a14:imgProps>
                </a:ext>
              </a:extLst>
            </a:blip>
            <a:stretch>
              <a:fillRect/>
            </a:stretch>
          </p:blipFill>
          <p:spPr>
            <a:xfrm>
              <a:off x="11075044" y="1441937"/>
              <a:ext cx="728346" cy="651555"/>
            </a:xfrm>
            <a:prstGeom prst="rect">
              <a:avLst/>
            </a:prstGeom>
          </p:spPr>
        </p:pic>
      </p:grpSp>
      <p:sp>
        <p:nvSpPr>
          <p:cNvPr id="10" name="TextBox 9">
            <a:extLst>
              <a:ext uri="{FF2B5EF4-FFF2-40B4-BE49-F238E27FC236}">
                <a16:creationId xmlns:a16="http://schemas.microsoft.com/office/drawing/2014/main" id="{D94F742F-ADA5-0099-3960-637AD5BE3F2F}"/>
              </a:ext>
            </a:extLst>
          </p:cNvPr>
          <p:cNvSpPr txBox="1"/>
          <p:nvPr/>
        </p:nvSpPr>
        <p:spPr>
          <a:xfrm>
            <a:off x="313307" y="1441937"/>
            <a:ext cx="5212850" cy="923330"/>
          </a:xfrm>
          <a:prstGeom prst="rect">
            <a:avLst/>
          </a:prstGeom>
          <a:noFill/>
          <a:ln>
            <a:solidFill>
              <a:schemeClr val="accent1">
                <a:lumMod val="60000"/>
                <a:lumOff val="40000"/>
              </a:schemeClr>
            </a:solidFill>
          </a:ln>
        </p:spPr>
        <p:txBody>
          <a:bodyPr wrap="square">
            <a:spAutoFit/>
          </a:bodyPr>
          <a:lstStyle/>
          <a:p>
            <a:r>
              <a:rPr lang="en-US" dirty="0"/>
              <a:t>What do you see? What is presented?</a:t>
            </a:r>
          </a:p>
          <a:p>
            <a:r>
              <a:rPr lang="en-US" dirty="0"/>
              <a:t>How is presented? (method)</a:t>
            </a:r>
          </a:p>
          <a:p>
            <a:r>
              <a:rPr lang="en-US" dirty="0"/>
              <a:t>Why is it presented in this way?</a:t>
            </a:r>
          </a:p>
        </p:txBody>
      </p:sp>
      <p:sp>
        <p:nvSpPr>
          <p:cNvPr id="11" name="Content Placeholder 2">
            <a:extLst>
              <a:ext uri="{FF2B5EF4-FFF2-40B4-BE49-F238E27FC236}">
                <a16:creationId xmlns:a16="http://schemas.microsoft.com/office/drawing/2014/main" id="{FC525643-E9B5-CA47-027D-19E612D54F52}"/>
              </a:ext>
            </a:extLst>
          </p:cNvPr>
          <p:cNvSpPr txBox="1">
            <a:spLocks/>
          </p:cNvSpPr>
          <p:nvPr/>
        </p:nvSpPr>
        <p:spPr>
          <a:xfrm>
            <a:off x="7798793" y="1441937"/>
            <a:ext cx="4142387" cy="2743200"/>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Autofit/>
          </a:bodyPr>
          <a:lst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dk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dk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dk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dk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Font typeface="Arial" panose="020B0604020202020204" pitchFamily="34" charset="0"/>
              <a:buNone/>
            </a:pPr>
            <a:r>
              <a:rPr lang="en-US" sz="1400" b="1" dirty="0"/>
              <a:t>How to analyse technique/device:</a:t>
            </a:r>
          </a:p>
          <a:p>
            <a:r>
              <a:rPr lang="en-US" sz="1400" dirty="0">
                <a:highlight>
                  <a:srgbClr val="EF81C3"/>
                </a:highlight>
              </a:rPr>
              <a:t>What </a:t>
            </a:r>
            <a:r>
              <a:rPr lang="en-US" sz="1400" dirty="0"/>
              <a:t>technique or device is used?</a:t>
            </a:r>
          </a:p>
          <a:p>
            <a:r>
              <a:rPr lang="en-US" sz="1400" dirty="0">
                <a:highlight>
                  <a:srgbClr val="FF7E79"/>
                </a:highlight>
              </a:rPr>
              <a:t>Why</a:t>
            </a:r>
            <a:r>
              <a:rPr lang="en-US" sz="1400" dirty="0"/>
              <a:t> is it used?</a:t>
            </a:r>
          </a:p>
          <a:p>
            <a:r>
              <a:rPr lang="en-US" sz="1400" dirty="0">
                <a:highlight>
                  <a:srgbClr val="EF81C3"/>
                </a:highlight>
              </a:rPr>
              <a:t>What</a:t>
            </a:r>
            <a:r>
              <a:rPr lang="en-US" sz="1400" dirty="0"/>
              <a:t> is the effect?</a:t>
            </a:r>
          </a:p>
          <a:p>
            <a:r>
              <a:rPr lang="en-US" sz="1400" dirty="0">
                <a:highlight>
                  <a:srgbClr val="76D6FF"/>
                </a:highlight>
              </a:rPr>
              <a:t>How </a:t>
            </a:r>
            <a:r>
              <a:rPr lang="en-US" sz="1400" dirty="0"/>
              <a:t>does it reinforce the message?</a:t>
            </a:r>
          </a:p>
          <a:p>
            <a:r>
              <a:rPr lang="en-US" sz="1400" dirty="0">
                <a:highlight>
                  <a:srgbClr val="76D6FF"/>
                </a:highlight>
              </a:rPr>
              <a:t>How</a:t>
            </a:r>
            <a:r>
              <a:rPr lang="en-US" sz="1400" dirty="0"/>
              <a:t> does it reinforce or reflect the themes?</a:t>
            </a:r>
          </a:p>
          <a:p>
            <a:r>
              <a:rPr lang="en-US" sz="1400" dirty="0"/>
              <a:t>Can you </a:t>
            </a:r>
            <a:r>
              <a:rPr lang="en-US" sz="1400" u="sng" dirty="0"/>
              <a:t>double up </a:t>
            </a:r>
            <a:r>
              <a:rPr lang="en-US" sz="1400" dirty="0"/>
              <a:t>on the techniques used?</a:t>
            </a:r>
            <a:endParaRPr lang="en-GB" sz="1400" dirty="0"/>
          </a:p>
        </p:txBody>
      </p:sp>
      <p:sp>
        <p:nvSpPr>
          <p:cNvPr id="12" name="Content Placeholder 2">
            <a:extLst>
              <a:ext uri="{FF2B5EF4-FFF2-40B4-BE49-F238E27FC236}">
                <a16:creationId xmlns:a16="http://schemas.microsoft.com/office/drawing/2014/main" id="{E81B61EF-E628-587C-68A1-5E5837DE7C5C}"/>
              </a:ext>
            </a:extLst>
          </p:cNvPr>
          <p:cNvSpPr txBox="1">
            <a:spLocks/>
          </p:cNvSpPr>
          <p:nvPr/>
        </p:nvSpPr>
        <p:spPr>
          <a:xfrm>
            <a:off x="7798793" y="4280453"/>
            <a:ext cx="4142387" cy="2415835"/>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Font typeface="Arial" panose="020B0604020202020204" pitchFamily="34" charset="0"/>
              <a:buNone/>
            </a:pPr>
            <a:r>
              <a:rPr lang="en-US" sz="1400" b="1" dirty="0"/>
              <a:t>How to analyse language:</a:t>
            </a:r>
          </a:p>
          <a:p>
            <a:r>
              <a:rPr lang="en-US" sz="1400" dirty="0">
                <a:highlight>
                  <a:srgbClr val="EF81C3"/>
                </a:highlight>
              </a:rPr>
              <a:t>What</a:t>
            </a:r>
            <a:r>
              <a:rPr lang="en-US" sz="1400" dirty="0"/>
              <a:t> word stands out?</a:t>
            </a:r>
          </a:p>
          <a:p>
            <a:r>
              <a:rPr lang="en-US" sz="1400" dirty="0">
                <a:highlight>
                  <a:srgbClr val="FF7E79"/>
                </a:highlight>
              </a:rPr>
              <a:t>Why</a:t>
            </a:r>
            <a:r>
              <a:rPr lang="en-US" sz="1400" dirty="0"/>
              <a:t> has it been used?</a:t>
            </a:r>
          </a:p>
          <a:p>
            <a:r>
              <a:rPr lang="en-US" sz="1400" dirty="0">
                <a:highlight>
                  <a:srgbClr val="EF81C3"/>
                </a:highlight>
              </a:rPr>
              <a:t>What</a:t>
            </a:r>
            <a:r>
              <a:rPr lang="en-US" sz="1400" dirty="0"/>
              <a:t> is the effect?</a:t>
            </a:r>
          </a:p>
          <a:p>
            <a:r>
              <a:rPr lang="en-US" sz="1400" dirty="0">
                <a:highlight>
                  <a:srgbClr val="76D6FF"/>
                </a:highlight>
              </a:rPr>
              <a:t>How</a:t>
            </a:r>
            <a:r>
              <a:rPr lang="en-US" sz="1400" dirty="0"/>
              <a:t> does it reinforce the message?</a:t>
            </a:r>
          </a:p>
          <a:p>
            <a:r>
              <a:rPr lang="en-US" sz="1400" dirty="0">
                <a:highlight>
                  <a:srgbClr val="76D6FF"/>
                </a:highlight>
              </a:rPr>
              <a:t>How</a:t>
            </a:r>
            <a:r>
              <a:rPr lang="en-US" sz="1400" dirty="0"/>
              <a:t> does it reinforce or reflect the themes?</a:t>
            </a:r>
          </a:p>
          <a:p>
            <a:r>
              <a:rPr lang="en-US" sz="1400" dirty="0">
                <a:highlight>
                  <a:srgbClr val="76D6FF"/>
                </a:highlight>
              </a:rPr>
              <a:t>How does </a:t>
            </a:r>
            <a:r>
              <a:rPr lang="en-US" sz="1400" dirty="0"/>
              <a:t>it reinforce the effect of the overall technique? </a:t>
            </a:r>
            <a:endParaRPr lang="en-GB" sz="1400" dirty="0"/>
          </a:p>
        </p:txBody>
      </p:sp>
      <p:pic>
        <p:nvPicPr>
          <p:cNvPr id="13" name="Picture 12" descr="A black arrow pointing down&#10;&#10;Description automatically generated">
            <a:extLst>
              <a:ext uri="{FF2B5EF4-FFF2-40B4-BE49-F238E27FC236}">
                <a16:creationId xmlns:a16="http://schemas.microsoft.com/office/drawing/2014/main" id="{ED580141-FF44-3BD2-C7F1-AD5D948B5CC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67678" y1="31676" x2="40106" y2="24148"/>
                        <a14:foregroundMark x1="40106" y1="24148" x2="39578" y2="23722"/>
                        <a14:foregroundMark x1="41029" y1="22443" x2="51187" y2="22443"/>
                        <a14:foregroundMark x1="51187" y1="22443" x2="61609" y2="22159"/>
                        <a14:foregroundMark x1="61609" y1="22159" x2="64248" y2="22159"/>
                        <a14:foregroundMark x1="41557" y1="28835" x2="35356" y2="59659"/>
                        <a14:foregroundMark x1="62005" y1="47159" x2="48153" y2="63352"/>
                        <a14:foregroundMark x1="47889" y1="63352" x2="45515" y2="67045"/>
                        <a14:foregroundMark x1="31662" y1="57528" x2="26517" y2="57244"/>
                        <a14:foregroundMark x1="25198" y1="57813" x2="23219" y2="59375"/>
                        <a14:foregroundMark x1="29420" y1="75568" x2="29420" y2="75568"/>
                      </a14:backgroundRemoval>
                    </a14:imgEffect>
                  </a14:imgLayer>
                </a14:imgProps>
              </a:ext>
            </a:extLst>
          </a:blip>
          <a:stretch>
            <a:fillRect/>
          </a:stretch>
        </p:blipFill>
        <p:spPr>
          <a:xfrm rot="634232">
            <a:off x="3140883" y="1693689"/>
            <a:ext cx="2122822" cy="1971592"/>
          </a:xfrm>
          <a:prstGeom prst="rect">
            <a:avLst/>
          </a:prstGeom>
        </p:spPr>
      </p:pic>
      <p:sp>
        <p:nvSpPr>
          <p:cNvPr id="8" name="TextBox 7">
            <a:extLst>
              <a:ext uri="{FF2B5EF4-FFF2-40B4-BE49-F238E27FC236}">
                <a16:creationId xmlns:a16="http://schemas.microsoft.com/office/drawing/2014/main" id="{4C3F48FA-5766-E7CC-9F0B-E5F8687B12C8}"/>
              </a:ext>
            </a:extLst>
          </p:cNvPr>
          <p:cNvSpPr txBox="1"/>
          <p:nvPr/>
        </p:nvSpPr>
        <p:spPr>
          <a:xfrm>
            <a:off x="4982817" y="3455368"/>
            <a:ext cx="2658002"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dirty="0"/>
              <a:t>Take it further: can you link the imagery here to any of Hippolyta’s?</a:t>
            </a:r>
          </a:p>
        </p:txBody>
      </p:sp>
      <p:pic>
        <p:nvPicPr>
          <p:cNvPr id="15" name="Picture 14">
            <a:extLst>
              <a:ext uri="{FF2B5EF4-FFF2-40B4-BE49-F238E27FC236}">
                <a16:creationId xmlns:a16="http://schemas.microsoft.com/office/drawing/2014/main" id="{756F529C-BDE2-2CA5-EBDE-828F285DBEB8}"/>
              </a:ext>
            </a:extLst>
          </p:cNvPr>
          <p:cNvPicPr>
            <a:picLocks noChangeAspect="1"/>
          </p:cNvPicPr>
          <p:nvPr/>
        </p:nvPicPr>
        <p:blipFill>
          <a:blip r:embed="rId7"/>
          <a:stretch>
            <a:fillRect/>
          </a:stretch>
        </p:blipFill>
        <p:spPr>
          <a:xfrm>
            <a:off x="4044950" y="88283"/>
            <a:ext cx="4102100" cy="825500"/>
          </a:xfrm>
          <a:prstGeom prst="rect">
            <a:avLst/>
          </a:prstGeom>
        </p:spPr>
      </p:pic>
    </p:spTree>
    <p:extLst>
      <p:ext uri="{BB962C8B-B14F-4D97-AF65-F5344CB8AC3E}">
        <p14:creationId xmlns:p14="http://schemas.microsoft.com/office/powerpoint/2010/main" val="39151795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EE6FF-668E-887F-26BA-1A19AE40DCE6}"/>
              </a:ext>
            </a:extLst>
          </p:cNvPr>
          <p:cNvSpPr>
            <a:spLocks noGrp="1"/>
          </p:cNvSpPr>
          <p:nvPr>
            <p:ph type="title"/>
          </p:nvPr>
        </p:nvSpPr>
        <p:spPr/>
        <p:txBody>
          <a:bodyPr/>
          <a:lstStyle/>
          <a:p>
            <a:r>
              <a:rPr lang="en-GB" dirty="0"/>
              <a:t>Stagecraft and Dramatic Devices</a:t>
            </a:r>
          </a:p>
        </p:txBody>
      </p:sp>
      <p:sp>
        <p:nvSpPr>
          <p:cNvPr id="6" name="Content Placeholder 2">
            <a:extLst>
              <a:ext uri="{FF2B5EF4-FFF2-40B4-BE49-F238E27FC236}">
                <a16:creationId xmlns:a16="http://schemas.microsoft.com/office/drawing/2014/main" id="{469C1D66-C0F0-B871-F102-1FC7826A9CD2}"/>
              </a:ext>
            </a:extLst>
          </p:cNvPr>
          <p:cNvSpPr txBox="1">
            <a:spLocks/>
          </p:cNvSpPr>
          <p:nvPr/>
        </p:nvSpPr>
        <p:spPr>
          <a:xfrm>
            <a:off x="806302" y="1411091"/>
            <a:ext cx="11054394" cy="4956579"/>
          </a:xfrm>
          <a:prstGeom prst="rect">
            <a:avLst/>
          </a:prstGeom>
          <a:ln>
            <a:solidFill>
              <a:schemeClr val="accent1">
                <a:lumMod val="60000"/>
                <a:lumOff val="40000"/>
              </a:schemeClr>
            </a:solidFill>
          </a:ln>
        </p:spPr>
        <p:txBody>
          <a:bodyPr vert="horz" lIns="91440" tIns="45720" rIns="91440" bIns="45720" rtlCol="0">
            <a:normAutofit fontScale="92500" lnSpcReduction="10000"/>
          </a:bodyPr>
          <a:lst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a:t>Can you now </a:t>
            </a:r>
            <a:r>
              <a:rPr lang="en-GB" dirty="0">
                <a:solidFill>
                  <a:schemeClr val="accent1"/>
                </a:solidFill>
              </a:rPr>
              <a:t>say more</a:t>
            </a:r>
            <a:r>
              <a:rPr lang="en-GB" dirty="0"/>
              <a:t>?</a:t>
            </a:r>
          </a:p>
          <a:p>
            <a:r>
              <a:rPr lang="en-GB" dirty="0"/>
              <a:t>Who is on stage? What is the significance?</a:t>
            </a:r>
          </a:p>
          <a:p>
            <a:r>
              <a:rPr lang="en-GB" dirty="0"/>
              <a:t>Who speaks the most? What does this reveal?</a:t>
            </a:r>
          </a:p>
          <a:p>
            <a:r>
              <a:rPr lang="en-GB" dirty="0"/>
              <a:t>What does each person say?</a:t>
            </a:r>
          </a:p>
          <a:p>
            <a:r>
              <a:rPr lang="en-GB" dirty="0"/>
              <a:t>What do we learn about their relationship? How?</a:t>
            </a:r>
          </a:p>
          <a:p>
            <a:r>
              <a:rPr lang="en-GB" dirty="0"/>
              <a:t>How is the theme of love is established?</a:t>
            </a:r>
          </a:p>
          <a:p>
            <a:r>
              <a:rPr lang="en-GB" dirty="0"/>
              <a:t>How is symbolism used and by whom?</a:t>
            </a:r>
          </a:p>
          <a:p>
            <a:r>
              <a:rPr lang="en-GB" dirty="0"/>
              <a:t>What imagery is used and what are the connotations?</a:t>
            </a:r>
          </a:p>
          <a:p>
            <a:r>
              <a:rPr lang="en-GB" dirty="0"/>
              <a:t>What juxtapositions are used?</a:t>
            </a:r>
          </a:p>
          <a:p>
            <a:r>
              <a:rPr lang="en-GB" dirty="0"/>
              <a:t>What oxymoron is used? What is the effect?</a:t>
            </a:r>
          </a:p>
          <a:p>
            <a:r>
              <a:rPr lang="en-GB" dirty="0"/>
              <a:t>Which themes are reflected?</a:t>
            </a:r>
          </a:p>
        </p:txBody>
      </p:sp>
      <p:pic>
        <p:nvPicPr>
          <p:cNvPr id="7" name="Picture 6">
            <a:extLst>
              <a:ext uri="{FF2B5EF4-FFF2-40B4-BE49-F238E27FC236}">
                <a16:creationId xmlns:a16="http://schemas.microsoft.com/office/drawing/2014/main" id="{D15712EA-85E7-5F36-6285-4882A70FB1AB}"/>
              </a:ext>
            </a:extLst>
          </p:cNvPr>
          <p:cNvPicPr>
            <a:picLocks noChangeAspect="1"/>
          </p:cNvPicPr>
          <p:nvPr/>
        </p:nvPicPr>
        <p:blipFill>
          <a:blip r:embed="rId3"/>
          <a:stretch>
            <a:fillRect/>
          </a:stretch>
        </p:blipFill>
        <p:spPr>
          <a:xfrm>
            <a:off x="7213424" y="2088599"/>
            <a:ext cx="4064176" cy="433779"/>
          </a:xfrm>
          <a:prstGeom prst="rect">
            <a:avLst/>
          </a:prstGeom>
        </p:spPr>
      </p:pic>
      <p:pic>
        <p:nvPicPr>
          <p:cNvPr id="3" name="Graphic 2" descr="Stopwatch">
            <a:extLst>
              <a:ext uri="{FF2B5EF4-FFF2-40B4-BE49-F238E27FC236}">
                <a16:creationId xmlns:a16="http://schemas.microsoft.com/office/drawing/2014/main" id="{28C9041E-7172-136D-8885-B0FE36BFF95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831" y="5901641"/>
            <a:ext cx="591846" cy="591846"/>
          </a:xfrm>
          <a:prstGeom prst="rect">
            <a:avLst/>
          </a:prstGeom>
        </p:spPr>
      </p:pic>
      <p:sp>
        <p:nvSpPr>
          <p:cNvPr id="4" name="TextBox 3">
            <a:extLst>
              <a:ext uri="{FF2B5EF4-FFF2-40B4-BE49-F238E27FC236}">
                <a16:creationId xmlns:a16="http://schemas.microsoft.com/office/drawing/2014/main" id="{5D0A871C-ED64-CB58-2A8A-8B9E119D58E7}"/>
              </a:ext>
            </a:extLst>
          </p:cNvPr>
          <p:cNvSpPr txBox="1"/>
          <p:nvPr/>
        </p:nvSpPr>
        <p:spPr>
          <a:xfrm>
            <a:off x="37109" y="6493487"/>
            <a:ext cx="798745" cy="276999"/>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1200" dirty="0">
                <a:latin typeface="Calibri Light" panose="020F0302020204030204" pitchFamily="34" charset="0"/>
                <a:cs typeface="Calibri Light" panose="020F0302020204030204" pitchFamily="34" charset="0"/>
              </a:rPr>
              <a:t>5 minutes</a:t>
            </a:r>
          </a:p>
        </p:txBody>
      </p:sp>
    </p:spTree>
    <p:extLst>
      <p:ext uri="{BB962C8B-B14F-4D97-AF65-F5344CB8AC3E}">
        <p14:creationId xmlns:p14="http://schemas.microsoft.com/office/powerpoint/2010/main" val="14803782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595485-A9E0-32AA-5542-183423F7F751}"/>
              </a:ext>
            </a:extLst>
          </p:cNvPr>
          <p:cNvSpPr>
            <a:spLocks noGrp="1"/>
          </p:cNvSpPr>
          <p:nvPr>
            <p:ph idx="1"/>
          </p:nvPr>
        </p:nvSpPr>
        <p:spPr>
          <a:xfrm>
            <a:off x="2459865" y="1019982"/>
            <a:ext cx="8104898" cy="664969"/>
          </a:xfrm>
        </p:spPr>
        <p:style>
          <a:lnRef idx="2">
            <a:schemeClr val="accent1"/>
          </a:lnRef>
          <a:fillRef idx="1">
            <a:schemeClr val="lt1"/>
          </a:fillRef>
          <a:effectRef idx="0">
            <a:schemeClr val="accent1"/>
          </a:effectRef>
          <a:fontRef idx="minor">
            <a:schemeClr val="dk1"/>
          </a:fontRef>
        </p:style>
        <p:txBody>
          <a:bodyPr>
            <a:normAutofit/>
          </a:bodyPr>
          <a:lstStyle/>
          <a:p>
            <a:pPr marL="0" indent="0" algn="ctr">
              <a:buNone/>
            </a:pPr>
            <a:r>
              <a:rPr lang="en-US" dirty="0">
                <a:latin typeface="Avenir Next" panose="020B0503020202020204" pitchFamily="34" charset="0"/>
              </a:rPr>
              <a:t>Answer the questions by yourself</a:t>
            </a:r>
          </a:p>
        </p:txBody>
      </p:sp>
      <p:pic>
        <p:nvPicPr>
          <p:cNvPr id="12" name="Graphic 11" descr="Stopwatch">
            <a:extLst>
              <a:ext uri="{FF2B5EF4-FFF2-40B4-BE49-F238E27FC236}">
                <a16:creationId xmlns:a16="http://schemas.microsoft.com/office/drawing/2014/main" id="{D26BE655-4701-15AC-F9C2-6F39971B52E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0064" y="5590861"/>
            <a:ext cx="914400" cy="914400"/>
          </a:xfrm>
          <a:prstGeom prst="rect">
            <a:avLst/>
          </a:prstGeom>
        </p:spPr>
      </p:pic>
      <p:sp>
        <p:nvSpPr>
          <p:cNvPr id="13" name="TextBox 12">
            <a:extLst>
              <a:ext uri="{FF2B5EF4-FFF2-40B4-BE49-F238E27FC236}">
                <a16:creationId xmlns:a16="http://schemas.microsoft.com/office/drawing/2014/main" id="{55F726B6-93E2-FE93-441F-9C6B379A9391}"/>
              </a:ext>
            </a:extLst>
          </p:cNvPr>
          <p:cNvSpPr txBox="1"/>
          <p:nvPr/>
        </p:nvSpPr>
        <p:spPr>
          <a:xfrm>
            <a:off x="64682" y="6495322"/>
            <a:ext cx="1300356"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dirty="0"/>
              <a:t>20 minutes</a:t>
            </a:r>
          </a:p>
        </p:txBody>
      </p:sp>
      <p:sp>
        <p:nvSpPr>
          <p:cNvPr id="5" name="Content Placeholder 2">
            <a:extLst>
              <a:ext uri="{FF2B5EF4-FFF2-40B4-BE49-F238E27FC236}">
                <a16:creationId xmlns:a16="http://schemas.microsoft.com/office/drawing/2014/main" id="{513F201E-7FE0-3CC5-3F36-BC630B18575F}"/>
              </a:ext>
            </a:extLst>
          </p:cNvPr>
          <p:cNvSpPr txBox="1">
            <a:spLocks/>
          </p:cNvSpPr>
          <p:nvPr/>
        </p:nvSpPr>
        <p:spPr>
          <a:xfrm>
            <a:off x="3297711" y="1901421"/>
            <a:ext cx="6773941" cy="4956579"/>
          </a:xfrm>
          <a:prstGeom prst="rect">
            <a:avLst/>
          </a:prstGeom>
          <a:ln>
            <a:solidFill>
              <a:schemeClr val="accent1">
                <a:lumMod val="60000"/>
                <a:lumOff val="40000"/>
              </a:schemeClr>
            </a:solidFill>
          </a:ln>
        </p:spPr>
        <p:txBody>
          <a:bodyPr vert="horz" lIns="91440" tIns="45720" rIns="91440" bIns="45720" rtlCol="0">
            <a:normAutofit fontScale="92500" lnSpcReduction="10000"/>
          </a:bodyPr>
          <a:lst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a:t>Can you now </a:t>
            </a:r>
            <a:r>
              <a:rPr lang="en-GB" dirty="0">
                <a:solidFill>
                  <a:schemeClr val="accent1"/>
                </a:solidFill>
              </a:rPr>
              <a:t>say more</a:t>
            </a:r>
            <a:r>
              <a:rPr lang="en-GB" dirty="0"/>
              <a:t>?</a:t>
            </a:r>
          </a:p>
          <a:p>
            <a:r>
              <a:rPr lang="en-GB" dirty="0"/>
              <a:t>Who is on stage? What is the significance?</a:t>
            </a:r>
          </a:p>
          <a:p>
            <a:r>
              <a:rPr lang="en-GB" dirty="0"/>
              <a:t>Who speaks the most? What does this reveal?</a:t>
            </a:r>
          </a:p>
          <a:p>
            <a:r>
              <a:rPr lang="en-GB" dirty="0"/>
              <a:t>What does each person say?</a:t>
            </a:r>
          </a:p>
          <a:p>
            <a:r>
              <a:rPr lang="en-GB" dirty="0"/>
              <a:t>What do we learn about their relationship? How?</a:t>
            </a:r>
          </a:p>
          <a:p>
            <a:r>
              <a:rPr lang="en-GB" dirty="0"/>
              <a:t>How is the theme of love is established?</a:t>
            </a:r>
          </a:p>
          <a:p>
            <a:r>
              <a:rPr lang="en-GB" dirty="0"/>
              <a:t>How is symbolism used and by whom?</a:t>
            </a:r>
          </a:p>
          <a:p>
            <a:r>
              <a:rPr lang="en-GB" dirty="0"/>
              <a:t>What imagery is used and what are the connotations?</a:t>
            </a:r>
          </a:p>
          <a:p>
            <a:r>
              <a:rPr lang="en-GB" dirty="0"/>
              <a:t>What juxtapositions are used?</a:t>
            </a:r>
          </a:p>
          <a:p>
            <a:r>
              <a:rPr lang="en-GB" dirty="0"/>
              <a:t>How are paradoxical statements used? What is the effect?</a:t>
            </a:r>
          </a:p>
          <a:p>
            <a:r>
              <a:rPr lang="en-GB" dirty="0"/>
              <a:t>Which themes are reflected?</a:t>
            </a:r>
          </a:p>
        </p:txBody>
      </p:sp>
      <p:pic>
        <p:nvPicPr>
          <p:cNvPr id="8" name="Picture 7">
            <a:extLst>
              <a:ext uri="{FF2B5EF4-FFF2-40B4-BE49-F238E27FC236}">
                <a16:creationId xmlns:a16="http://schemas.microsoft.com/office/drawing/2014/main" id="{C061BA03-0E08-4D5D-0FB5-766218321843}"/>
              </a:ext>
            </a:extLst>
          </p:cNvPr>
          <p:cNvPicPr>
            <a:picLocks noChangeAspect="1"/>
          </p:cNvPicPr>
          <p:nvPr/>
        </p:nvPicPr>
        <p:blipFill>
          <a:blip r:embed="rId5"/>
          <a:stretch>
            <a:fillRect/>
          </a:stretch>
        </p:blipFill>
        <p:spPr>
          <a:xfrm>
            <a:off x="828063" y="575720"/>
            <a:ext cx="1269512" cy="443647"/>
          </a:xfrm>
          <a:prstGeom prst="rect">
            <a:avLst/>
          </a:prstGeom>
        </p:spPr>
      </p:pic>
      <p:pic>
        <p:nvPicPr>
          <p:cNvPr id="9" name="Picture 8">
            <a:extLst>
              <a:ext uri="{FF2B5EF4-FFF2-40B4-BE49-F238E27FC236}">
                <a16:creationId xmlns:a16="http://schemas.microsoft.com/office/drawing/2014/main" id="{8A18BCAE-0C64-3F36-AFCE-E79F3233D7B1}"/>
              </a:ext>
            </a:extLst>
          </p:cNvPr>
          <p:cNvPicPr>
            <a:picLocks noChangeAspect="1"/>
          </p:cNvPicPr>
          <p:nvPr/>
        </p:nvPicPr>
        <p:blipFill>
          <a:blip r:embed="rId6"/>
          <a:stretch>
            <a:fillRect/>
          </a:stretch>
        </p:blipFill>
        <p:spPr>
          <a:xfrm>
            <a:off x="3648841" y="23303"/>
            <a:ext cx="5359400" cy="825500"/>
          </a:xfrm>
          <a:prstGeom prst="rect">
            <a:avLst/>
          </a:prstGeom>
        </p:spPr>
      </p:pic>
    </p:spTree>
    <p:extLst>
      <p:ext uri="{BB962C8B-B14F-4D97-AF65-F5344CB8AC3E}">
        <p14:creationId xmlns:p14="http://schemas.microsoft.com/office/powerpoint/2010/main" val="27404532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D0E638F-6AA7-8C44-B763-52CAC149B6F8}"/>
              </a:ext>
            </a:extLst>
          </p:cNvPr>
          <p:cNvPicPr>
            <a:picLocks noChangeAspect="1"/>
          </p:cNvPicPr>
          <p:nvPr/>
        </p:nvPicPr>
        <p:blipFill>
          <a:blip r:embed="rId3"/>
          <a:stretch>
            <a:fillRect/>
          </a:stretch>
        </p:blipFill>
        <p:spPr>
          <a:xfrm>
            <a:off x="3578815" y="3597176"/>
            <a:ext cx="5404393" cy="2331481"/>
          </a:xfrm>
          <a:prstGeom prst="rect">
            <a:avLst/>
          </a:prstGeom>
        </p:spPr>
      </p:pic>
      <p:sp>
        <p:nvSpPr>
          <p:cNvPr id="5" name="TextBox 4">
            <a:extLst>
              <a:ext uri="{FF2B5EF4-FFF2-40B4-BE49-F238E27FC236}">
                <a16:creationId xmlns:a16="http://schemas.microsoft.com/office/drawing/2014/main" id="{77C0585D-D94B-FC4F-9EDE-44D72DB15AD6}"/>
              </a:ext>
            </a:extLst>
          </p:cNvPr>
          <p:cNvSpPr txBox="1"/>
          <p:nvPr/>
        </p:nvSpPr>
        <p:spPr>
          <a:xfrm>
            <a:off x="2207111" y="1120676"/>
            <a:ext cx="7777777" cy="267765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400" dirty="0">
                <a:latin typeface="Calibri Light" panose="020F0302020204030204" pitchFamily="34" charset="0"/>
                <a:cs typeface="Calibri Light" panose="020F0302020204030204" pitchFamily="34" charset="0"/>
              </a:rPr>
              <a:t>Thank you for visiting Ms Duckworth’s Classroom! I hope you enjoy the resource. The full scheme of work can be found </a:t>
            </a:r>
            <a:r>
              <a:rPr lang="en-US" sz="2400" dirty="0">
                <a:latin typeface="Calibri Light" panose="020F0302020204030204" pitchFamily="34" charset="0"/>
                <a:cs typeface="Calibri Light" panose="020F0302020204030204" pitchFamily="34" charset="0"/>
                <a:hlinkClick r:id="rId4"/>
              </a:rPr>
              <a:t>here</a:t>
            </a:r>
            <a:r>
              <a:rPr lang="en-US" sz="2400" dirty="0">
                <a:latin typeface="Calibri Light" panose="020F0302020204030204" pitchFamily="34" charset="0"/>
                <a:cs typeface="Calibri Light" panose="020F0302020204030204" pitchFamily="34" charset="0"/>
              </a:rPr>
              <a:t>.</a:t>
            </a:r>
          </a:p>
          <a:p>
            <a:endParaRPr lang="en-US" sz="2400" dirty="0">
              <a:latin typeface="Calibri Light" panose="020F0302020204030204" pitchFamily="34" charset="0"/>
              <a:cs typeface="Calibri Light" panose="020F0302020204030204" pitchFamily="34" charset="0"/>
            </a:endParaRPr>
          </a:p>
          <a:p>
            <a:pPr algn="ctr"/>
            <a:r>
              <a:rPr lang="en-US" sz="2400" dirty="0">
                <a:latin typeface="Calibri Light" panose="020F0302020204030204" pitchFamily="34" charset="0"/>
                <a:cs typeface="Calibri Light" panose="020F0302020204030204" pitchFamily="34" charset="0"/>
              </a:rPr>
              <a:t>You can also follow me on </a:t>
            </a:r>
            <a:r>
              <a:rPr lang="en-US" sz="2400" dirty="0">
                <a:latin typeface="Calibri Light" panose="020F0302020204030204" pitchFamily="34" charset="0"/>
                <a:cs typeface="Calibri Light" panose="020F0302020204030204" pitchFamily="34" charset="0"/>
                <a:hlinkClick r:id="rId5"/>
              </a:rPr>
              <a:t>Instagram</a:t>
            </a:r>
            <a:r>
              <a:rPr lang="en-US" sz="2400" dirty="0">
                <a:latin typeface="Calibri Light" panose="020F0302020204030204" pitchFamily="34" charset="0"/>
                <a:cs typeface="Calibri Light" panose="020F0302020204030204" pitchFamily="34" charset="0"/>
              </a:rPr>
              <a:t> and find me on </a:t>
            </a:r>
            <a:r>
              <a:rPr lang="en-US" sz="2400" dirty="0">
                <a:latin typeface="Calibri Light" panose="020F0302020204030204" pitchFamily="34" charset="0"/>
                <a:cs typeface="Calibri Light" panose="020F0302020204030204" pitchFamily="34" charset="0"/>
                <a:hlinkClick r:id="rId6"/>
              </a:rPr>
              <a:t>Facebook</a:t>
            </a:r>
            <a:r>
              <a:rPr lang="en-US" sz="2400" dirty="0">
                <a:latin typeface="Calibri Light" panose="020F0302020204030204" pitchFamily="34" charset="0"/>
                <a:cs typeface="Calibri Light" panose="020F0302020204030204" pitchFamily="34" charset="0"/>
              </a:rPr>
              <a:t> or </a:t>
            </a:r>
            <a:r>
              <a:rPr lang="en-US" sz="2400" dirty="0">
                <a:latin typeface="Calibri Light" panose="020F0302020204030204" pitchFamily="34" charset="0"/>
                <a:cs typeface="Calibri Light" panose="020F0302020204030204" pitchFamily="34" charset="0"/>
                <a:hlinkClick r:id="rId7"/>
              </a:rPr>
              <a:t>twitter</a:t>
            </a:r>
            <a:r>
              <a:rPr lang="en-US" sz="2400" dirty="0">
                <a:latin typeface="Calibri Light" panose="020F0302020204030204" pitchFamily="34" charset="0"/>
                <a:cs typeface="Calibri Light" panose="020F0302020204030204" pitchFamily="34" charset="0"/>
              </a:rPr>
              <a:t>.</a:t>
            </a:r>
          </a:p>
          <a:p>
            <a:pPr algn="ctr"/>
            <a:endParaRPr lang="en-US" sz="2400"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056073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E9060-1341-A041-8B59-375C187E660F}"/>
              </a:ext>
            </a:extLst>
          </p:cNvPr>
          <p:cNvSpPr>
            <a:spLocks noGrp="1"/>
          </p:cNvSpPr>
          <p:nvPr>
            <p:ph type="title"/>
          </p:nvPr>
        </p:nvSpPr>
        <p:spPr>
          <a:xfrm>
            <a:off x="1008494" y="-27754"/>
            <a:ext cx="10241280" cy="1234440"/>
          </a:xfrm>
        </p:spPr>
        <p:txBody>
          <a:bodyPr>
            <a:normAutofit fontScale="90000"/>
          </a:bodyPr>
          <a:lstStyle/>
          <a:p>
            <a:r>
              <a:rPr lang="en-GB" dirty="0"/>
              <a:t>Today we will delve further into the context and begin to read the play</a:t>
            </a:r>
          </a:p>
        </p:txBody>
      </p:sp>
      <p:graphicFrame>
        <p:nvGraphicFramePr>
          <p:cNvPr id="8" name="Table 7">
            <a:extLst>
              <a:ext uri="{FF2B5EF4-FFF2-40B4-BE49-F238E27FC236}">
                <a16:creationId xmlns:a16="http://schemas.microsoft.com/office/drawing/2014/main" id="{DEFF3C54-8E0F-254D-ADAE-32F3350AD436}"/>
              </a:ext>
            </a:extLst>
          </p:cNvPr>
          <p:cNvGraphicFramePr>
            <a:graphicFrameLocks noGrp="1"/>
          </p:cNvGraphicFramePr>
          <p:nvPr>
            <p:extLst>
              <p:ext uri="{D42A27DB-BD31-4B8C-83A1-F6EECF244321}">
                <p14:modId xmlns:p14="http://schemas.microsoft.com/office/powerpoint/2010/main" val="2700760683"/>
              </p:ext>
            </p:extLst>
          </p:nvPr>
        </p:nvGraphicFramePr>
        <p:xfrm>
          <a:off x="868902" y="3788410"/>
          <a:ext cx="10553580" cy="1554480"/>
        </p:xfrm>
        <a:graphic>
          <a:graphicData uri="http://schemas.openxmlformats.org/drawingml/2006/table">
            <a:tbl>
              <a:tblPr firstRow="1" bandRow="1">
                <a:tableStyleId>{F5AB1C69-6EDB-4FF4-983F-18BD219EF322}</a:tableStyleId>
              </a:tblPr>
              <a:tblGrid>
                <a:gridCol w="2580926">
                  <a:extLst>
                    <a:ext uri="{9D8B030D-6E8A-4147-A177-3AD203B41FA5}">
                      <a16:colId xmlns:a16="http://schemas.microsoft.com/office/drawing/2014/main" val="899412392"/>
                    </a:ext>
                  </a:extLst>
                </a:gridCol>
                <a:gridCol w="7972654">
                  <a:extLst>
                    <a:ext uri="{9D8B030D-6E8A-4147-A177-3AD203B41FA5}">
                      <a16:colId xmlns:a16="http://schemas.microsoft.com/office/drawing/2014/main" val="240597025"/>
                    </a:ext>
                  </a:extLst>
                </a:gridCol>
              </a:tblGrid>
              <a:tr h="370840">
                <a:tc>
                  <a:txBody>
                    <a:bodyPr/>
                    <a:lstStyle/>
                    <a:p>
                      <a:r>
                        <a:rPr lang="en-GB" sz="1200" b="0" i="0" dirty="0">
                          <a:solidFill>
                            <a:schemeClr val="tx1"/>
                          </a:solidFill>
                          <a:latin typeface="Avenir Next" panose="020B0503020202020204" pitchFamily="34" charset="0"/>
                        </a:rPr>
                        <a:t>AO3</a:t>
                      </a:r>
                    </a:p>
                    <a:p>
                      <a:r>
                        <a:rPr lang="en-GB" sz="1200" b="0" i="0" kern="1200" dirty="0">
                          <a:solidFill>
                            <a:schemeClr val="tx1"/>
                          </a:solidFill>
                          <a:effectLst/>
                          <a:latin typeface="Avenir Next" panose="020B0503020202020204" pitchFamily="34" charset="0"/>
                          <a:ea typeface="+mn-ea"/>
                          <a:cs typeface="+mn-cs"/>
                        </a:rPr>
                        <a:t>recognise and appreciate ways in which writers use </a:t>
                      </a:r>
                      <a:r>
                        <a:rPr lang="en-GB" sz="1200" b="0" i="0" kern="1200" dirty="0">
                          <a:solidFill>
                            <a:schemeClr val="accent1"/>
                          </a:solidFill>
                          <a:effectLst/>
                          <a:latin typeface="Avenir Next" panose="020B0503020202020204" pitchFamily="34" charset="0"/>
                          <a:ea typeface="+mn-ea"/>
                          <a:cs typeface="+mn-cs"/>
                        </a:rPr>
                        <a:t>language, structure and form</a:t>
                      </a:r>
                      <a:r>
                        <a:rPr lang="en-GB" sz="1200" b="0" i="0" kern="1200" dirty="0">
                          <a:solidFill>
                            <a:schemeClr val="tx1"/>
                          </a:solidFill>
                          <a:effectLst/>
                          <a:latin typeface="Avenir Next" panose="020B0503020202020204" pitchFamily="34" charset="0"/>
                          <a:ea typeface="+mn-ea"/>
                          <a:cs typeface="+mn-cs"/>
                        </a:rPr>
                        <a:t> to create and shape meanings and effects</a:t>
                      </a:r>
                      <a:endParaRPr lang="en-GB" sz="1200" b="0" i="0" dirty="0">
                        <a:solidFill>
                          <a:schemeClr val="tx1"/>
                        </a:solidFill>
                        <a:latin typeface="Avenir Next" panose="020B0503020202020204" pitchFamily="34" charset="0"/>
                      </a:endParaRPr>
                    </a:p>
                    <a:p>
                      <a:endParaRPr lang="en-GB" sz="1200" b="0" i="0" dirty="0">
                        <a:solidFill>
                          <a:schemeClr val="tx1"/>
                        </a:solidFill>
                        <a:latin typeface="Avenir Next" panose="020B0503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lvl="0" indent="-342900">
                        <a:buFont typeface="Courier New" panose="02070309020205020404" pitchFamily="49" charset="0"/>
                        <a:buChar char="o"/>
                      </a:pPr>
                      <a:r>
                        <a:rPr lang="en-US"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rPr>
                        <a:t>Good understanding of different aspects of </a:t>
                      </a:r>
                      <a:r>
                        <a:rPr lang="en-US" sz="1200" b="0" i="0" dirty="0">
                          <a:solidFill>
                            <a:schemeClr val="accent1"/>
                          </a:solidFill>
                          <a:effectLst/>
                          <a:latin typeface="Avenir Next" panose="020B0503020202020204" pitchFamily="34" charset="0"/>
                          <a:ea typeface="Times New Roman" panose="02020603050405020304" pitchFamily="18" charset="0"/>
                          <a:cs typeface="Times New Roman" panose="02020603050405020304" pitchFamily="18" charset="0"/>
                        </a:rPr>
                        <a:t>form, language and structure</a:t>
                      </a:r>
                      <a:r>
                        <a:rPr lang="en-US"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rPr>
                        <a:t>.</a:t>
                      </a:r>
                      <a:endParaRPr lang="en-GB"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endParaRPr>
                    </a:p>
                    <a:p>
                      <a:pPr marL="342900" lvl="0" indent="-342900">
                        <a:buFont typeface="Courier New" panose="02070309020205020404" pitchFamily="49" charset="0"/>
                        <a:buChar char="o"/>
                      </a:pPr>
                      <a:r>
                        <a:rPr lang="en-US"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rPr>
                        <a:t>You should be able to identify a range of </a:t>
                      </a:r>
                      <a:r>
                        <a:rPr lang="en-US" sz="1200" b="0" i="0" dirty="0">
                          <a:solidFill>
                            <a:schemeClr val="accent1"/>
                          </a:solidFill>
                          <a:effectLst/>
                          <a:latin typeface="Avenir Next" panose="020B0503020202020204" pitchFamily="34" charset="0"/>
                          <a:ea typeface="Times New Roman" panose="02020603050405020304" pitchFamily="18" charset="0"/>
                          <a:cs typeface="Times New Roman" panose="02020603050405020304" pitchFamily="18" charset="0"/>
                        </a:rPr>
                        <a:t>different techniques/devices</a:t>
                      </a:r>
                      <a:r>
                        <a:rPr lang="en-US"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rPr>
                        <a:t> and discuss them in your answer.</a:t>
                      </a:r>
                      <a:endParaRPr lang="en-GB"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endParaRPr>
                    </a:p>
                    <a:p>
                      <a:pPr marL="342900" lvl="0" indent="-342900">
                        <a:buFont typeface="Courier New" panose="02070309020205020404" pitchFamily="49" charset="0"/>
                        <a:buChar char="o"/>
                      </a:pPr>
                      <a:r>
                        <a:rPr lang="en-US"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rPr>
                        <a:t>Ensure you are able to analyse all of these in your response.</a:t>
                      </a:r>
                      <a:endParaRPr lang="en-GB"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endParaRPr>
                    </a:p>
                    <a:p>
                      <a:pPr marL="342900" lvl="0" indent="-342900">
                        <a:buFont typeface="Courier New" panose="02070309020205020404" pitchFamily="49" charset="0"/>
                        <a:buChar char="o"/>
                      </a:pPr>
                      <a:r>
                        <a:rPr lang="en-US"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rPr>
                        <a:t>How does Shakespeare utilise these as a way of presenting his ideas?</a:t>
                      </a:r>
                      <a:endParaRPr lang="en-GB"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endParaRPr>
                    </a:p>
                    <a:p>
                      <a:pPr marL="342900" lvl="0" indent="-342900">
                        <a:buFont typeface="Courier New" panose="02070309020205020404" pitchFamily="49" charset="0"/>
                        <a:buChar char="o"/>
                      </a:pPr>
                      <a:r>
                        <a:rPr lang="en-US"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rPr>
                        <a:t>What is the effect of these different elements of the play? How do they add meaning?</a:t>
                      </a:r>
                      <a:endParaRPr lang="en-GB"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endParaRPr>
                    </a:p>
                    <a:p>
                      <a:pPr marL="342900" lvl="0" indent="-342900">
                        <a:buFont typeface="Courier New" panose="02070309020205020404" pitchFamily="49" charset="0"/>
                        <a:buChar char="o"/>
                      </a:pPr>
                      <a:r>
                        <a:rPr lang="en-US"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rPr>
                        <a:t>How can you analyse them as a way of developing your own personal response?</a:t>
                      </a:r>
                      <a:endParaRPr lang="en-GB"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endParaRPr>
                    </a:p>
                    <a:p>
                      <a:pPr marL="342900" lvl="0" indent="-342900">
                        <a:buFont typeface="Courier New" panose="02070309020205020404" pitchFamily="49" charset="0"/>
                        <a:buChar char="o"/>
                      </a:pPr>
                      <a:r>
                        <a:rPr lang="en-US"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rPr>
                        <a:t>Can you link ideas back to context or Shakespeare’s intention?</a:t>
                      </a:r>
                      <a:endParaRPr lang="en-GB"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endParaRPr>
                    </a:p>
                    <a:p>
                      <a:pPr marL="342900" lvl="0" indent="-342900">
                        <a:buFont typeface="Courier New" panose="02070309020205020404" pitchFamily="49" charset="0"/>
                        <a:buChar char="o"/>
                      </a:pPr>
                      <a:r>
                        <a:rPr lang="en-US" sz="1200" b="0" i="0" dirty="0">
                          <a:solidFill>
                            <a:schemeClr val="tx1"/>
                          </a:solidFill>
                          <a:effectLst/>
                          <a:latin typeface="Avenir Next" panose="020B0503020202020204" pitchFamily="34" charset="0"/>
                          <a:ea typeface="Times New Roman" panose="02020603050405020304" pitchFamily="18" charset="0"/>
                          <a:cs typeface="Times New Roman" panose="02020603050405020304" pitchFamily="18" charset="0"/>
                        </a:rPr>
                        <a:t>Why have these choices been made? How do they work within the text? How do they create meaning?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4153051"/>
                  </a:ext>
                </a:extLst>
              </a:tr>
            </a:tbl>
          </a:graphicData>
        </a:graphic>
      </p:graphicFrame>
      <p:graphicFrame>
        <p:nvGraphicFramePr>
          <p:cNvPr id="3" name="Table 2">
            <a:extLst>
              <a:ext uri="{FF2B5EF4-FFF2-40B4-BE49-F238E27FC236}">
                <a16:creationId xmlns:a16="http://schemas.microsoft.com/office/drawing/2014/main" id="{B4ECA4B1-3E3F-55C1-EBE2-F6D85034F9AA}"/>
              </a:ext>
            </a:extLst>
          </p:cNvPr>
          <p:cNvGraphicFramePr>
            <a:graphicFrameLocks noGrp="1"/>
          </p:cNvGraphicFramePr>
          <p:nvPr>
            <p:extLst>
              <p:ext uri="{D42A27DB-BD31-4B8C-83A1-F6EECF244321}">
                <p14:modId xmlns:p14="http://schemas.microsoft.com/office/powerpoint/2010/main" val="974500375"/>
              </p:ext>
            </p:extLst>
          </p:nvPr>
        </p:nvGraphicFramePr>
        <p:xfrm>
          <a:off x="868902" y="1765300"/>
          <a:ext cx="10553580" cy="1925320"/>
        </p:xfrm>
        <a:graphic>
          <a:graphicData uri="http://schemas.openxmlformats.org/drawingml/2006/table">
            <a:tbl>
              <a:tblPr firstRow="1" bandRow="1">
                <a:tableStyleId>{F5AB1C69-6EDB-4FF4-983F-18BD219EF322}</a:tableStyleId>
              </a:tblPr>
              <a:tblGrid>
                <a:gridCol w="2580926">
                  <a:extLst>
                    <a:ext uri="{9D8B030D-6E8A-4147-A177-3AD203B41FA5}">
                      <a16:colId xmlns:a16="http://schemas.microsoft.com/office/drawing/2014/main" val="899412392"/>
                    </a:ext>
                  </a:extLst>
                </a:gridCol>
                <a:gridCol w="7972654">
                  <a:extLst>
                    <a:ext uri="{9D8B030D-6E8A-4147-A177-3AD203B41FA5}">
                      <a16:colId xmlns:a16="http://schemas.microsoft.com/office/drawing/2014/main" val="240597025"/>
                    </a:ext>
                  </a:extLst>
                </a:gridCol>
              </a:tblGrid>
              <a:tr h="370840">
                <a:tc>
                  <a:txBody>
                    <a:bodyPr/>
                    <a:lstStyle/>
                    <a:p>
                      <a:pPr algn="ctr"/>
                      <a:r>
                        <a:rPr lang="en-GB" b="0" i="0" dirty="0">
                          <a:latin typeface="Avenir Next Medium" panose="020B0503020202020204" pitchFamily="34" charset="0"/>
                        </a:rPr>
                        <a:t>Assessment Objective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57C"/>
                    </a:solidFill>
                  </a:tcPr>
                </a:tc>
                <a:tc>
                  <a:txBody>
                    <a:bodyPr/>
                    <a:lstStyle/>
                    <a:p>
                      <a:pPr algn="ctr"/>
                      <a:r>
                        <a:rPr lang="en-GB" b="0" i="0" dirty="0">
                          <a:latin typeface="Avenir Next Medium" panose="020B0503020202020204" pitchFamily="34" charset="0"/>
                        </a:rPr>
                        <a:t>What this means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57C"/>
                    </a:solidFill>
                  </a:tcPr>
                </a:tc>
                <a:extLst>
                  <a:ext uri="{0D108BD9-81ED-4DB2-BD59-A6C34878D82A}">
                    <a16:rowId xmlns:a16="http://schemas.microsoft.com/office/drawing/2014/main" val="3106188231"/>
                  </a:ext>
                </a:extLst>
              </a:tr>
              <a:tr h="370840">
                <a:tc>
                  <a:txBody>
                    <a:bodyPr/>
                    <a:lstStyle/>
                    <a:p>
                      <a:r>
                        <a:rPr lang="en-GB" sz="1200" b="0" i="0" dirty="0">
                          <a:latin typeface="Avenir Next" panose="020B0503020202020204" pitchFamily="34" charset="0"/>
                        </a:rPr>
                        <a:t>AO2</a:t>
                      </a:r>
                    </a:p>
                    <a:p>
                      <a:pPr marL="0" marR="0" lvl="0" indent="0" algn="l"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dk1"/>
                          </a:solidFill>
                          <a:effectLst/>
                          <a:latin typeface="Avenir Next" panose="020B0503020202020204" pitchFamily="34" charset="0"/>
                          <a:ea typeface="+mn-ea"/>
                          <a:cs typeface="+mn-cs"/>
                        </a:rPr>
                        <a:t>Understand the meanings of literary texts and their </a:t>
                      </a:r>
                      <a:r>
                        <a:rPr lang="en-GB" sz="1200" b="0" i="0" kern="1200" dirty="0">
                          <a:solidFill>
                            <a:schemeClr val="accent1"/>
                          </a:solidFill>
                          <a:effectLst/>
                          <a:latin typeface="Avenir Next" panose="020B0503020202020204" pitchFamily="34" charset="0"/>
                          <a:ea typeface="+mn-ea"/>
                          <a:cs typeface="+mn-cs"/>
                        </a:rPr>
                        <a:t>contexts</a:t>
                      </a:r>
                      <a:r>
                        <a:rPr lang="en-GB" sz="1200" b="0" i="0" kern="1200" dirty="0">
                          <a:solidFill>
                            <a:schemeClr val="dk1"/>
                          </a:solidFill>
                          <a:effectLst/>
                          <a:latin typeface="Avenir Next" panose="020B0503020202020204" pitchFamily="34" charset="0"/>
                          <a:ea typeface="+mn-ea"/>
                          <a:cs typeface="+mn-cs"/>
                        </a:rPr>
                        <a:t>, and explore texts beyond surface meanings to show deeper awareness of ideas and attitudes</a:t>
                      </a:r>
                      <a:endParaRPr lang="en-GB" sz="1200" b="0" i="0" dirty="0">
                        <a:latin typeface="Avenir Next" panose="020B0503020202020204" pitchFamily="34" charset="0"/>
                      </a:endParaRPr>
                    </a:p>
                    <a:p>
                      <a:endParaRPr lang="en-GB" sz="1200" b="0" i="0" dirty="0">
                        <a:latin typeface="Avenir Next" panose="020B0503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marR="0" lvl="0" indent="-171450"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i="0" dirty="0">
                          <a:effectLst/>
                          <a:latin typeface="Avenir Next" panose="020B0503020202020204" pitchFamily="34" charset="0"/>
                          <a:ea typeface="Times New Roman" panose="02020603050405020304" pitchFamily="18" charset="0"/>
                          <a:cs typeface="Times New Roman" panose="02020603050405020304" pitchFamily="18" charset="0"/>
                        </a:rPr>
                        <a:t>You must have a detailed knowledge of the play and the meaning or message behind it.</a:t>
                      </a:r>
                    </a:p>
                    <a:p>
                      <a:pPr marL="171450" marR="0" lvl="0" indent="-171450"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i="0" dirty="0">
                          <a:effectLst/>
                          <a:latin typeface="Avenir Next" panose="020B0503020202020204" pitchFamily="34" charset="0"/>
                          <a:ea typeface="Times New Roman" panose="02020603050405020304" pitchFamily="18" charset="0"/>
                          <a:cs typeface="Times New Roman" panose="02020603050405020304" pitchFamily="18" charset="0"/>
                        </a:rPr>
                        <a:t>Good understanding of any </a:t>
                      </a:r>
                      <a:r>
                        <a:rPr lang="en-US" sz="1200" b="0" i="0" dirty="0">
                          <a:solidFill>
                            <a:schemeClr val="accent1"/>
                          </a:solidFill>
                          <a:effectLst/>
                          <a:latin typeface="Avenir Next" panose="020B0503020202020204" pitchFamily="34" charset="0"/>
                          <a:ea typeface="Times New Roman" panose="02020603050405020304" pitchFamily="18" charset="0"/>
                          <a:cs typeface="Times New Roman" panose="02020603050405020304" pitchFamily="18" charset="0"/>
                        </a:rPr>
                        <a:t>contextual references </a:t>
                      </a:r>
                      <a:r>
                        <a:rPr lang="en-US" sz="1200" b="0" i="0" dirty="0">
                          <a:effectLst/>
                          <a:latin typeface="Avenir Next" panose="020B0503020202020204" pitchFamily="34" charset="0"/>
                          <a:ea typeface="Times New Roman" panose="02020603050405020304" pitchFamily="18" charset="0"/>
                          <a:cs typeface="Times New Roman" panose="02020603050405020304" pitchFamily="18" charset="0"/>
                        </a:rPr>
                        <a:t>that are relevant. Think about how they help you to develop your own interpretation and analysis of the play.</a:t>
                      </a:r>
                    </a:p>
                    <a:p>
                      <a:pPr marL="171450" marR="0" lvl="0" indent="-171450"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i="0" dirty="0">
                          <a:effectLst/>
                          <a:latin typeface="Avenir Next" panose="020B0503020202020204" pitchFamily="34" charset="0"/>
                          <a:ea typeface="Times New Roman" panose="02020603050405020304" pitchFamily="18" charset="0"/>
                          <a:cs typeface="Times New Roman" panose="02020603050405020304" pitchFamily="18" charset="0"/>
                        </a:rPr>
                        <a:t>Think beyond the literal meaning. What are the ‘big ideas’ that are being explored? What is being represented in the play? What does the play reflect on a wider level? </a:t>
                      </a:r>
                    </a:p>
                    <a:p>
                      <a:pPr marL="171450" marR="0" lvl="0" indent="-171450" algn="l" defTabSz="6858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i="0" dirty="0">
                          <a:effectLst/>
                          <a:latin typeface="Avenir Next" panose="020B0503020202020204" pitchFamily="34" charset="0"/>
                          <a:ea typeface="Times New Roman" panose="02020603050405020304" pitchFamily="18" charset="0"/>
                          <a:cs typeface="Times New Roman" panose="02020603050405020304" pitchFamily="18" charset="0"/>
                        </a:rPr>
                        <a:t>Think about why Shakespeare wrote the play. What was his intention? What does he want the audience to understand? What is he trying to present or express?</a:t>
                      </a:r>
                    </a:p>
                    <a:p>
                      <a:endParaRPr lang="en-GB" sz="1200" b="0" i="0" dirty="0">
                        <a:latin typeface="Avenir Next" panose="020B0503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68895494"/>
                  </a:ext>
                </a:extLst>
              </a:tr>
            </a:tbl>
          </a:graphicData>
        </a:graphic>
      </p:graphicFrame>
      <p:grpSp>
        <p:nvGrpSpPr>
          <p:cNvPr id="4" name="Group 3">
            <a:extLst>
              <a:ext uri="{FF2B5EF4-FFF2-40B4-BE49-F238E27FC236}">
                <a16:creationId xmlns:a16="http://schemas.microsoft.com/office/drawing/2014/main" id="{B2990511-FC61-BC5A-1694-2E7DC1367EE9}"/>
              </a:ext>
            </a:extLst>
          </p:cNvPr>
          <p:cNvGrpSpPr/>
          <p:nvPr/>
        </p:nvGrpSpPr>
        <p:grpSpPr>
          <a:xfrm>
            <a:off x="10833909" y="844161"/>
            <a:ext cx="1594067" cy="1341898"/>
            <a:chOff x="7375242" y="1521470"/>
            <a:chExt cx="1594067" cy="1341898"/>
          </a:xfrm>
        </p:grpSpPr>
        <p:pic>
          <p:nvPicPr>
            <p:cNvPr id="9" name="Picture 8" descr="A sign with a pole&#10;&#10;Description automatically generated">
              <a:extLst>
                <a:ext uri="{FF2B5EF4-FFF2-40B4-BE49-F238E27FC236}">
                  <a16:creationId xmlns:a16="http://schemas.microsoft.com/office/drawing/2014/main" id="{7E5D227F-B3E1-0380-9A55-9F63600EB81E}"/>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6040" b="89933" l="9887" r="89972">
                          <a14:foregroundMark x1="41667" y1="6040" x2="41667" y2="6040"/>
                          <a14:foregroundMark x1="80650" y1="36913" x2="80650" y2="36913"/>
                          <a14:foregroundMark x1="51412" y1="89430" x2="51412" y2="89430"/>
                          <a14:foregroundMark x1="22881" y1="45638" x2="56921" y2="46812"/>
                          <a14:foregroundMark x1="56921" y1="46812" x2="24435" y2="37919"/>
                          <a14:foregroundMark x1="24435" y1="37919" x2="23870" y2="38758"/>
                          <a14:foregroundMark x1="42938" y1="12752" x2="43927" y2="80872"/>
                        </a14:backgroundRemoval>
                      </a14:imgEffect>
                    </a14:imgLayer>
                  </a14:imgProps>
                </a:ext>
              </a:extLst>
            </a:blip>
            <a:stretch>
              <a:fillRect/>
            </a:stretch>
          </p:blipFill>
          <p:spPr>
            <a:xfrm>
              <a:off x="7375242" y="1521470"/>
              <a:ext cx="1594067" cy="1341898"/>
            </a:xfrm>
            <a:prstGeom prst="rect">
              <a:avLst/>
            </a:prstGeom>
            <a:noFill/>
          </p:spPr>
        </p:pic>
        <p:sp>
          <p:nvSpPr>
            <p:cNvPr id="10" name="TextBox 9">
              <a:extLst>
                <a:ext uri="{FF2B5EF4-FFF2-40B4-BE49-F238E27FC236}">
                  <a16:creationId xmlns:a16="http://schemas.microsoft.com/office/drawing/2014/main" id="{D4353367-42B1-9EC4-3AD4-DEEE26D0CACF}"/>
                </a:ext>
              </a:extLst>
            </p:cNvPr>
            <p:cNvSpPr txBox="1"/>
            <p:nvPr/>
          </p:nvSpPr>
          <p:spPr>
            <a:xfrm>
              <a:off x="7620001" y="1830134"/>
              <a:ext cx="997880" cy="461665"/>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a:t>Page 4 in the booklet</a:t>
              </a:r>
            </a:p>
          </p:txBody>
        </p:sp>
      </p:grpSp>
    </p:spTree>
    <p:extLst>
      <p:ext uri="{BB962C8B-B14F-4D97-AF65-F5344CB8AC3E}">
        <p14:creationId xmlns:p14="http://schemas.microsoft.com/office/powerpoint/2010/main" val="2431634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F8805-553A-6949-F283-3D0A09E69C1F}"/>
              </a:ext>
            </a:extLst>
          </p:cNvPr>
          <p:cNvSpPr>
            <a:spLocks noGrp="1"/>
          </p:cNvSpPr>
          <p:nvPr>
            <p:ph type="title"/>
          </p:nvPr>
        </p:nvSpPr>
        <p:spPr/>
        <p:txBody>
          <a:bodyPr/>
          <a:lstStyle/>
          <a:p>
            <a:r>
              <a:rPr lang="en-GB" dirty="0"/>
              <a:t>Plot Reminder: Act 1 Scene 1</a:t>
            </a:r>
          </a:p>
        </p:txBody>
      </p:sp>
      <p:sp>
        <p:nvSpPr>
          <p:cNvPr id="3" name="Content Placeholder 2">
            <a:extLst>
              <a:ext uri="{FF2B5EF4-FFF2-40B4-BE49-F238E27FC236}">
                <a16:creationId xmlns:a16="http://schemas.microsoft.com/office/drawing/2014/main" id="{B52C33BE-741E-DCA6-3263-4C6EF8ABD8F6}"/>
              </a:ext>
            </a:extLst>
          </p:cNvPr>
          <p:cNvSpPr>
            <a:spLocks noGrp="1"/>
          </p:cNvSpPr>
          <p:nvPr>
            <p:ph idx="1"/>
          </p:nvPr>
        </p:nvSpPr>
        <p:spPr>
          <a:xfrm>
            <a:off x="806303" y="1563491"/>
            <a:ext cx="5925802" cy="4186800"/>
          </a:xfrm>
          <a:ln>
            <a:solidFill>
              <a:schemeClr val="accent1">
                <a:lumMod val="60000"/>
                <a:lumOff val="40000"/>
              </a:schemeClr>
            </a:solidFill>
          </a:ln>
        </p:spPr>
        <p:txBody>
          <a:bodyPr>
            <a:normAutofit/>
          </a:bodyPr>
          <a:lstStyle/>
          <a:p>
            <a:pPr marL="0" indent="0" rtl="0">
              <a:buNone/>
            </a:pPr>
            <a:r>
              <a:rPr lang="en-GB" sz="2000" kern="1200" dirty="0">
                <a:solidFill>
                  <a:schemeClr val="tx1"/>
                </a:solidFill>
                <a:effectLst/>
                <a:latin typeface="+mj-lt"/>
                <a:ea typeface="+mn-ea"/>
                <a:cs typeface="+mn-cs"/>
              </a:rPr>
              <a:t>The play opens in Athens with preparations for the upcoming wedding of Duke Theseus and Hippolyta.</a:t>
            </a:r>
          </a:p>
          <a:p>
            <a:pPr marL="0" indent="0" rtl="0">
              <a:buNone/>
            </a:pPr>
            <a:r>
              <a:rPr lang="en-GB" sz="2000" b="0" i="0" kern="1200" dirty="0">
                <a:solidFill>
                  <a:schemeClr val="tx1"/>
                </a:solidFill>
                <a:effectLst/>
                <a:latin typeface="+mj-lt"/>
                <a:ea typeface="+mn-ea"/>
                <a:cs typeface="+mn-cs"/>
              </a:rPr>
              <a:t>The Duke of Athens, Theseus, and his future wife, Hippolyta, talk about their forthcoming wedding.</a:t>
            </a:r>
          </a:p>
          <a:p>
            <a:pPr marL="0" indent="0" rtl="0">
              <a:buNone/>
            </a:pPr>
            <a:r>
              <a:rPr lang="en-GB" sz="2000" b="0" i="0" kern="1200" dirty="0">
                <a:solidFill>
                  <a:schemeClr val="tx1"/>
                </a:solidFill>
                <a:effectLst/>
                <a:latin typeface="+mj-lt"/>
                <a:ea typeface="+mn-ea"/>
                <a:cs typeface="+mn-cs"/>
              </a:rPr>
              <a:t>They are interrupted by Egeus. He is angry that his daughter, Hermia, refuses to marry his choice of suitor, Demetrius. He invokes an ancient law that states if Hermia will not do as he says she should be put to death. The Duke agrees and sentences her to death if she does not marry Demetrius.</a:t>
            </a:r>
          </a:p>
        </p:txBody>
      </p:sp>
      <p:pic>
        <p:nvPicPr>
          <p:cNvPr id="15362" name="Picture 2" descr="A Midsummer Night_s Dream _2005_Unrecorded _c_ RSC_89101">
            <a:extLst>
              <a:ext uri="{FF2B5EF4-FFF2-40B4-BE49-F238E27FC236}">
                <a16:creationId xmlns:a16="http://schemas.microsoft.com/office/drawing/2014/main" id="{94EB1DD2-A288-8D82-BCA8-C0AE610FB5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86400" y="1735768"/>
            <a:ext cx="2791200" cy="4186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94660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D5738-B0B4-24FB-6686-A06B82CC9356}"/>
              </a:ext>
            </a:extLst>
          </p:cNvPr>
          <p:cNvSpPr>
            <a:spLocks noGrp="1"/>
          </p:cNvSpPr>
          <p:nvPr>
            <p:ph type="title"/>
          </p:nvPr>
        </p:nvSpPr>
        <p:spPr/>
        <p:txBody>
          <a:bodyPr/>
          <a:lstStyle/>
          <a:p>
            <a:r>
              <a:rPr lang="en-GB" dirty="0"/>
              <a:t>Act 1 Scene 1</a:t>
            </a:r>
          </a:p>
        </p:txBody>
      </p:sp>
      <p:sp>
        <p:nvSpPr>
          <p:cNvPr id="3" name="Content Placeholder 2">
            <a:extLst>
              <a:ext uri="{FF2B5EF4-FFF2-40B4-BE49-F238E27FC236}">
                <a16:creationId xmlns:a16="http://schemas.microsoft.com/office/drawing/2014/main" id="{C79FB2CE-63BB-2214-76DE-91F54129B5F6}"/>
              </a:ext>
            </a:extLst>
          </p:cNvPr>
          <p:cNvSpPr>
            <a:spLocks noGrp="1"/>
          </p:cNvSpPr>
          <p:nvPr>
            <p:ph idx="1"/>
          </p:nvPr>
        </p:nvSpPr>
        <p:spPr>
          <a:xfrm>
            <a:off x="831583" y="1252818"/>
            <a:ext cx="10363200" cy="1537518"/>
          </a:xfrm>
          <a:ln>
            <a:solidFill>
              <a:schemeClr val="accent1">
                <a:lumMod val="60000"/>
                <a:lumOff val="40000"/>
              </a:schemeClr>
            </a:solidFill>
          </a:ln>
        </p:spPr>
        <p:txBody>
          <a:bodyPr>
            <a:normAutofit fontScale="85000" lnSpcReduction="20000"/>
          </a:bodyPr>
          <a:lstStyle/>
          <a:p>
            <a:r>
              <a:rPr lang="en-GB" dirty="0"/>
              <a:t>What do you notice about the relationship between Theseus and Hippolyta?</a:t>
            </a:r>
          </a:p>
          <a:p>
            <a:r>
              <a:rPr lang="en-GB" dirty="0"/>
              <a:t>Who speaks most? What do they say? </a:t>
            </a:r>
          </a:p>
          <a:p>
            <a:r>
              <a:rPr lang="en-GB" dirty="0"/>
              <a:t>How do they act and speak?</a:t>
            </a:r>
          </a:p>
          <a:p>
            <a:r>
              <a:rPr lang="en-GB" dirty="0"/>
              <a:t>How are the two versions different?</a:t>
            </a:r>
          </a:p>
        </p:txBody>
      </p:sp>
      <p:pic>
        <p:nvPicPr>
          <p:cNvPr id="6" name="Online Media 5" descr="myShakespeare | Midsummer Night's Dream 1.1 Performance: Theseus, Hippolyta, Philostrate Lines 1-19">
            <a:hlinkClick r:id="" action="ppaction://media"/>
            <a:extLst>
              <a:ext uri="{FF2B5EF4-FFF2-40B4-BE49-F238E27FC236}">
                <a16:creationId xmlns:a16="http://schemas.microsoft.com/office/drawing/2014/main" id="{F9BA9E8F-CCCE-6AFB-3BB7-CC70D9964F91}"/>
              </a:ext>
            </a:extLst>
          </p:cNvPr>
          <p:cNvPicPr>
            <a:picLocks noRot="1" noChangeAspect="1"/>
          </p:cNvPicPr>
          <p:nvPr>
            <a:videoFile r:link="rId1"/>
          </p:nvPr>
        </p:nvPicPr>
        <p:blipFill>
          <a:blip r:embed="rId5"/>
          <a:stretch>
            <a:fillRect/>
          </a:stretch>
        </p:blipFill>
        <p:spPr>
          <a:xfrm>
            <a:off x="914400" y="3429000"/>
            <a:ext cx="5181600" cy="3144078"/>
          </a:xfrm>
          <a:prstGeom prst="rect">
            <a:avLst/>
          </a:prstGeom>
        </p:spPr>
      </p:pic>
      <p:pic>
        <p:nvPicPr>
          <p:cNvPr id="9" name="Online Media 8" descr="Midsummer Night's Dream--Intro Comparison">
            <a:hlinkClick r:id="" action="ppaction://media"/>
            <a:extLst>
              <a:ext uri="{FF2B5EF4-FFF2-40B4-BE49-F238E27FC236}">
                <a16:creationId xmlns:a16="http://schemas.microsoft.com/office/drawing/2014/main" id="{B7B62F27-E921-AA12-AE58-92BBAAD617D3}"/>
              </a:ext>
            </a:extLst>
          </p:cNvPr>
          <p:cNvPicPr>
            <a:picLocks noRot="1" noChangeAspect="1"/>
          </p:cNvPicPr>
          <p:nvPr>
            <a:videoFile r:link="rId2"/>
          </p:nvPr>
        </p:nvPicPr>
        <p:blipFill>
          <a:blip r:embed="rId6"/>
          <a:stretch>
            <a:fillRect/>
          </a:stretch>
        </p:blipFill>
        <p:spPr>
          <a:xfrm>
            <a:off x="6310243" y="3429000"/>
            <a:ext cx="4884540" cy="3144078"/>
          </a:xfrm>
          <a:prstGeom prst="rect">
            <a:avLst/>
          </a:prstGeom>
        </p:spPr>
      </p:pic>
      <p:sp>
        <p:nvSpPr>
          <p:cNvPr id="11" name="TextBox 10">
            <a:extLst>
              <a:ext uri="{FF2B5EF4-FFF2-40B4-BE49-F238E27FC236}">
                <a16:creationId xmlns:a16="http://schemas.microsoft.com/office/drawing/2014/main" id="{4E019F8B-33F8-C45D-7C8B-B8F4D1D26533}"/>
              </a:ext>
            </a:extLst>
          </p:cNvPr>
          <p:cNvSpPr txBox="1"/>
          <p:nvPr/>
        </p:nvSpPr>
        <p:spPr>
          <a:xfrm>
            <a:off x="7921486" y="2825729"/>
            <a:ext cx="1849531" cy="523220"/>
          </a:xfrm>
          <a:prstGeom prst="rect">
            <a:avLst/>
          </a:prstGeom>
          <a:noFill/>
          <a:ln>
            <a:solidFill>
              <a:srgbClr val="00FB92"/>
            </a:solidFill>
          </a:ln>
        </p:spPr>
        <p:txBody>
          <a:bodyPr wrap="square">
            <a:spAutoFit/>
          </a:bodyPr>
          <a:lstStyle/>
          <a:p>
            <a:r>
              <a:rPr lang="en-GB" sz="1400" dirty="0"/>
              <a:t>1 minute – 3.30</a:t>
            </a:r>
          </a:p>
          <a:p>
            <a:r>
              <a:rPr lang="en-GB" sz="1400" dirty="0"/>
              <a:t>8.50 - end</a:t>
            </a:r>
          </a:p>
        </p:txBody>
      </p:sp>
      <p:pic>
        <p:nvPicPr>
          <p:cNvPr id="4" name="Picture 2" descr="Checking or Really Checking? | Durrington Research School">
            <a:extLst>
              <a:ext uri="{FF2B5EF4-FFF2-40B4-BE49-F238E27FC236}">
                <a16:creationId xmlns:a16="http://schemas.microsoft.com/office/drawing/2014/main" id="{5209DC00-7FFB-C6B8-80D8-7A9C5B8A454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71528" y="716198"/>
            <a:ext cx="1888889" cy="9931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81813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6"/>
                </p:tgtEl>
              </p:cMediaNode>
            </p:video>
            <p:seq concurrent="1" nextAc="seek">
              <p:cTn id="12" restart="whenNotActive" fill="hold" evtFilter="cancelBubble" nodeType="interactiveSeq">
                <p:stCondLst>
                  <p:cond evt="onClick" delay="0">
                    <p:tgtEl>
                      <p:spTgt spid="6"/>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6"/>
                                        </p:tgtEl>
                                      </p:cBhvr>
                                    </p:cmd>
                                  </p:childTnLst>
                                </p:cTn>
                              </p:par>
                            </p:childTnLst>
                          </p:cTn>
                        </p:par>
                      </p:childTnLst>
                    </p:cTn>
                  </p:par>
                </p:childTnLst>
              </p:cTn>
              <p:nextCondLst>
                <p:cond evt="onClick" delay="0">
                  <p:tgtEl>
                    <p:spTgt spid="6"/>
                  </p:tgtEl>
                </p:cond>
              </p:nextCondLst>
            </p:seq>
            <p:video>
              <p:cMediaNode vol="80000">
                <p:cTn id="17" fill="hold" display="0">
                  <p:stCondLst>
                    <p:cond delay="indefinite"/>
                  </p:stCondLst>
                </p:cTn>
                <p:tgtEl>
                  <p:spTgt spid="9"/>
                </p:tgtEl>
              </p:cMediaNode>
            </p:video>
            <p:seq concurrent="1" nextAc="seek">
              <p:cTn id="18" restart="whenNotActive" fill="hold" evtFilter="cancelBubble" nodeType="interactiveSeq">
                <p:stCondLst>
                  <p:cond evt="onClick" delay="0">
                    <p:tgtEl>
                      <p:spTgt spid="9"/>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CAC41A-85C8-2740-BA50-6552F5950D13}"/>
              </a:ext>
            </a:extLst>
          </p:cNvPr>
          <p:cNvSpPr>
            <a:spLocks noGrp="1"/>
          </p:cNvSpPr>
          <p:nvPr>
            <p:ph type="title"/>
          </p:nvPr>
        </p:nvSpPr>
        <p:spPr>
          <a:xfrm>
            <a:off x="1252847" y="157566"/>
            <a:ext cx="10241280" cy="1512217"/>
          </a:xfrm>
          <a:solidFill>
            <a:schemeClr val="bg1"/>
          </a:solidFill>
        </p:spPr>
        <p:txBody>
          <a:bodyPr>
            <a:noAutofit/>
          </a:bodyPr>
          <a:lstStyle/>
          <a:p>
            <a:r>
              <a:rPr lang="en-GB" sz="2400" cap="none" spc="0" dirty="0">
                <a:latin typeface="Shree Devanagari 714" panose="02000600000000000000" pitchFamily="2" charset="0"/>
                <a:cs typeface="Shree Devanagari 714" panose="02000600000000000000" pitchFamily="2" charset="0"/>
              </a:rPr>
              <a:t>You have just watched the opening of Act 1 scene 1, how would you feel if you were in the audience? Think about the physical experience as well as how an Elizabethan audience would have reacted/felt.</a:t>
            </a:r>
          </a:p>
        </p:txBody>
      </p:sp>
      <p:pic>
        <p:nvPicPr>
          <p:cNvPr id="5" name="Content Placeholder 4" descr="A picture containing building&#10;&#10;Description automatically generated">
            <a:extLst>
              <a:ext uri="{FF2B5EF4-FFF2-40B4-BE49-F238E27FC236}">
                <a16:creationId xmlns:a16="http://schemas.microsoft.com/office/drawing/2014/main" id="{75EC5259-9D7E-C842-ACD9-73B4EC7DB568}"/>
              </a:ext>
            </a:extLst>
          </p:cNvPr>
          <p:cNvPicPr>
            <a:picLocks noGrp="1" noChangeAspect="1"/>
          </p:cNvPicPr>
          <p:nvPr>
            <p:ph idx="1"/>
          </p:nvPr>
        </p:nvPicPr>
        <p:blipFill>
          <a:blip r:embed="rId3"/>
          <a:stretch>
            <a:fillRect/>
          </a:stretch>
        </p:blipFill>
        <p:spPr>
          <a:xfrm>
            <a:off x="1252847" y="2065100"/>
            <a:ext cx="6159964" cy="39592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A picture containing person&#10;&#10;Description automatically generated">
            <a:extLst>
              <a:ext uri="{FF2B5EF4-FFF2-40B4-BE49-F238E27FC236}">
                <a16:creationId xmlns:a16="http://schemas.microsoft.com/office/drawing/2014/main" id="{86A7CFCA-8F21-9047-A9D0-65C0BC3DFB7F}"/>
              </a:ext>
            </a:extLst>
          </p:cNvPr>
          <p:cNvPicPr>
            <a:picLocks noChangeAspect="1"/>
          </p:cNvPicPr>
          <p:nvPr/>
        </p:nvPicPr>
        <p:blipFill>
          <a:blip r:embed="rId4"/>
          <a:stretch>
            <a:fillRect/>
          </a:stretch>
        </p:blipFill>
        <p:spPr>
          <a:xfrm>
            <a:off x="9841264" y="4419600"/>
            <a:ext cx="1851044" cy="17179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Rectangular Callout 6">
            <a:extLst>
              <a:ext uri="{FF2B5EF4-FFF2-40B4-BE49-F238E27FC236}">
                <a16:creationId xmlns:a16="http://schemas.microsoft.com/office/drawing/2014/main" id="{BB4554E0-57F5-894B-AA19-BCEB09AA9560}"/>
              </a:ext>
            </a:extLst>
          </p:cNvPr>
          <p:cNvSpPr/>
          <p:nvPr/>
        </p:nvSpPr>
        <p:spPr>
          <a:xfrm>
            <a:off x="8562109" y="2729345"/>
            <a:ext cx="1773382" cy="1149928"/>
          </a:xfrm>
          <a:prstGeom prst="wedgeRectCallout">
            <a:avLst>
              <a:gd name="adj1" fmla="val 40886"/>
              <a:gd name="adj2" fmla="val 102259"/>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dirty="0"/>
              <a:t>This is Shakespeare’s Globe.</a:t>
            </a:r>
          </a:p>
        </p:txBody>
      </p:sp>
    </p:spTree>
    <p:extLst>
      <p:ext uri="{BB962C8B-B14F-4D97-AF65-F5344CB8AC3E}">
        <p14:creationId xmlns:p14="http://schemas.microsoft.com/office/powerpoint/2010/main" val="20958221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41EC6-37C8-6CDF-4EAA-A80277F20D61}"/>
              </a:ext>
            </a:extLst>
          </p:cNvPr>
          <p:cNvSpPr>
            <a:spLocks noGrp="1"/>
          </p:cNvSpPr>
          <p:nvPr>
            <p:ph type="title"/>
          </p:nvPr>
        </p:nvSpPr>
        <p:spPr/>
        <p:txBody>
          <a:bodyPr/>
          <a:lstStyle/>
          <a:p>
            <a:r>
              <a:rPr lang="en-GB" dirty="0"/>
              <a:t>Context: Theseus and Hippolyta</a:t>
            </a:r>
          </a:p>
        </p:txBody>
      </p:sp>
      <p:sp>
        <p:nvSpPr>
          <p:cNvPr id="3" name="Content Placeholder 2">
            <a:extLst>
              <a:ext uri="{FF2B5EF4-FFF2-40B4-BE49-F238E27FC236}">
                <a16:creationId xmlns:a16="http://schemas.microsoft.com/office/drawing/2014/main" id="{22B10B83-4786-FE99-30E3-A08F0DF6EAFE}"/>
              </a:ext>
            </a:extLst>
          </p:cNvPr>
          <p:cNvSpPr>
            <a:spLocks noGrp="1"/>
          </p:cNvSpPr>
          <p:nvPr>
            <p:ph idx="1"/>
          </p:nvPr>
        </p:nvSpPr>
        <p:spPr>
          <a:xfrm>
            <a:off x="806302" y="1261056"/>
            <a:ext cx="10363200" cy="954422"/>
          </a:xfrm>
          <a:ln>
            <a:solidFill>
              <a:schemeClr val="accent1">
                <a:lumMod val="60000"/>
                <a:lumOff val="40000"/>
              </a:schemeClr>
            </a:solidFill>
          </a:ln>
        </p:spPr>
        <p:txBody>
          <a:bodyPr/>
          <a:lstStyle/>
          <a:p>
            <a:pPr marL="0" indent="0">
              <a:buNone/>
            </a:pPr>
            <a:r>
              <a:rPr lang="en-GB" dirty="0"/>
              <a:t>Watch these clips. Does this information help us to understand different interpretations of their relationship?</a:t>
            </a:r>
          </a:p>
        </p:txBody>
      </p:sp>
      <p:pic>
        <p:nvPicPr>
          <p:cNvPr id="16386" name="Picture 2" descr="Theseus slew the Minotaur with the help of Ariadne – Historical articles  and illustrationsHistorical articles and illustrations | Look and Learn">
            <a:extLst>
              <a:ext uri="{FF2B5EF4-FFF2-40B4-BE49-F238E27FC236}">
                <a16:creationId xmlns:a16="http://schemas.microsoft.com/office/drawing/2014/main" id="{7783F3AC-3021-3E1A-D2CA-C6EBFB864B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5211" y="2780040"/>
            <a:ext cx="2524537" cy="37249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388" name="Picture 4" descr="Powerful Queen of the Amazons">
            <a:extLst>
              <a:ext uri="{FF2B5EF4-FFF2-40B4-BE49-F238E27FC236}">
                <a16:creationId xmlns:a16="http://schemas.microsoft.com/office/drawing/2014/main" id="{C58A44B2-9515-FD39-2970-44522B804F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7724" y="2780040"/>
            <a:ext cx="2714206" cy="37249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a:extLst>
              <a:ext uri="{FF2B5EF4-FFF2-40B4-BE49-F238E27FC236}">
                <a16:creationId xmlns:a16="http://schemas.microsoft.com/office/drawing/2014/main" id="{D9F50D8C-6029-6436-0F54-39700733FA96}"/>
              </a:ext>
            </a:extLst>
          </p:cNvPr>
          <p:cNvSpPr txBox="1"/>
          <p:nvPr/>
        </p:nvSpPr>
        <p:spPr>
          <a:xfrm>
            <a:off x="5339062" y="3074504"/>
            <a:ext cx="756938" cy="923330"/>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GB" dirty="0">
                <a:hlinkClick r:id="rId5"/>
              </a:rPr>
              <a:t>Clip 1</a:t>
            </a:r>
            <a:endParaRPr lang="en-GB" dirty="0"/>
          </a:p>
          <a:p>
            <a:endParaRPr lang="en-GB" dirty="0"/>
          </a:p>
          <a:p>
            <a:r>
              <a:rPr lang="en-GB" dirty="0">
                <a:hlinkClick r:id="rId6"/>
              </a:rPr>
              <a:t>Clip 2</a:t>
            </a:r>
            <a:endParaRPr lang="en-GB" dirty="0"/>
          </a:p>
        </p:txBody>
      </p:sp>
      <p:pic>
        <p:nvPicPr>
          <p:cNvPr id="6" name="Picture 5" descr="A sheet of lined paper&#10;&#10;Description automatically generated">
            <a:extLst>
              <a:ext uri="{FF2B5EF4-FFF2-40B4-BE49-F238E27FC236}">
                <a16:creationId xmlns:a16="http://schemas.microsoft.com/office/drawing/2014/main" id="{E2DBF16F-7D33-22DA-EED0-04C00E277121}"/>
              </a:ext>
            </a:extLst>
          </p:cNvPr>
          <p:cNvPicPr>
            <a:picLocks noChangeAspect="1"/>
          </p:cNvPicPr>
          <p:nvPr/>
        </p:nvPicPr>
        <p:blipFill>
          <a:blip r:embed="rId7"/>
          <a:stretch>
            <a:fillRect/>
          </a:stretch>
        </p:blipFill>
        <p:spPr>
          <a:xfrm>
            <a:off x="4865440" y="4294289"/>
            <a:ext cx="1704182" cy="2413933"/>
          </a:xfrm>
          <a:prstGeom prst="rect">
            <a:avLst/>
          </a:prstGeom>
        </p:spPr>
      </p:pic>
      <p:sp>
        <p:nvSpPr>
          <p:cNvPr id="7" name="TextBox 6">
            <a:extLst>
              <a:ext uri="{FF2B5EF4-FFF2-40B4-BE49-F238E27FC236}">
                <a16:creationId xmlns:a16="http://schemas.microsoft.com/office/drawing/2014/main" id="{DCD9245E-C585-9B8F-136A-9C97B582E195}"/>
              </a:ext>
            </a:extLst>
          </p:cNvPr>
          <p:cNvSpPr txBox="1"/>
          <p:nvPr/>
        </p:nvSpPr>
        <p:spPr>
          <a:xfrm>
            <a:off x="4804460" y="4856860"/>
            <a:ext cx="1826141" cy="369332"/>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en-GB" dirty="0"/>
              <a:t>Make notes p 17</a:t>
            </a:r>
          </a:p>
        </p:txBody>
      </p:sp>
    </p:spTree>
    <p:extLst>
      <p:ext uri="{BB962C8B-B14F-4D97-AF65-F5344CB8AC3E}">
        <p14:creationId xmlns:p14="http://schemas.microsoft.com/office/powerpoint/2010/main" val="1220003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41EC6-37C8-6CDF-4EAA-A80277F20D61}"/>
              </a:ext>
            </a:extLst>
          </p:cNvPr>
          <p:cNvSpPr>
            <a:spLocks noGrp="1"/>
          </p:cNvSpPr>
          <p:nvPr>
            <p:ph type="title"/>
          </p:nvPr>
        </p:nvSpPr>
        <p:spPr/>
        <p:txBody>
          <a:bodyPr/>
          <a:lstStyle/>
          <a:p>
            <a:r>
              <a:rPr lang="en-GB" dirty="0"/>
              <a:t>Context: Theseus and Hippolyta</a:t>
            </a:r>
          </a:p>
        </p:txBody>
      </p:sp>
      <p:sp>
        <p:nvSpPr>
          <p:cNvPr id="3" name="Content Placeholder 2">
            <a:extLst>
              <a:ext uri="{FF2B5EF4-FFF2-40B4-BE49-F238E27FC236}">
                <a16:creationId xmlns:a16="http://schemas.microsoft.com/office/drawing/2014/main" id="{22B10B83-4786-FE99-30E3-A08F0DF6EAFE}"/>
              </a:ext>
            </a:extLst>
          </p:cNvPr>
          <p:cNvSpPr>
            <a:spLocks noGrp="1"/>
          </p:cNvSpPr>
          <p:nvPr>
            <p:ph idx="1"/>
          </p:nvPr>
        </p:nvSpPr>
        <p:spPr>
          <a:xfrm>
            <a:off x="806302" y="1421125"/>
            <a:ext cx="10363200" cy="954422"/>
          </a:xfrm>
          <a:ln>
            <a:solidFill>
              <a:schemeClr val="accent1">
                <a:lumMod val="60000"/>
                <a:lumOff val="40000"/>
              </a:schemeClr>
            </a:solidFill>
          </a:ln>
        </p:spPr>
        <p:txBody>
          <a:bodyPr>
            <a:normAutofit fontScale="92500"/>
          </a:bodyPr>
          <a:lstStyle/>
          <a:p>
            <a:pPr marL="0" indent="0">
              <a:buNone/>
            </a:pPr>
            <a:r>
              <a:rPr lang="en-GB" dirty="0"/>
              <a:t>Read through the notes on these characters and highlight anything interesting.</a:t>
            </a:r>
          </a:p>
          <a:p>
            <a:pPr marL="0" indent="0">
              <a:buNone/>
            </a:pPr>
            <a:r>
              <a:rPr lang="en-GB" dirty="0"/>
              <a:t>Does this information help us to understand the different interpretations of their relationship?</a:t>
            </a:r>
          </a:p>
        </p:txBody>
      </p:sp>
      <p:pic>
        <p:nvPicPr>
          <p:cNvPr id="16386" name="Picture 2" descr="Theseus slew the Minotaur with the help of Ariadne – Historical articles  and illustrationsHistorical articles and illustrations | Look and Learn">
            <a:extLst>
              <a:ext uri="{FF2B5EF4-FFF2-40B4-BE49-F238E27FC236}">
                <a16:creationId xmlns:a16="http://schemas.microsoft.com/office/drawing/2014/main" id="{7783F3AC-3021-3E1A-D2CA-C6EBFB864B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5211" y="2780040"/>
            <a:ext cx="2524537" cy="37249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388" name="Picture 4" descr="Powerful Queen of the Amazons">
            <a:extLst>
              <a:ext uri="{FF2B5EF4-FFF2-40B4-BE49-F238E27FC236}">
                <a16:creationId xmlns:a16="http://schemas.microsoft.com/office/drawing/2014/main" id="{C58A44B2-9515-FD39-2970-44522B804F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7724" y="2780040"/>
            <a:ext cx="2714206" cy="37249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Graphic 6" descr="Stopwatch">
            <a:extLst>
              <a:ext uri="{FF2B5EF4-FFF2-40B4-BE49-F238E27FC236}">
                <a16:creationId xmlns:a16="http://schemas.microsoft.com/office/drawing/2014/main" id="{222360B5-9AF0-9F85-CA4D-851D705EA1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9831" y="5901641"/>
            <a:ext cx="591846" cy="591846"/>
          </a:xfrm>
          <a:prstGeom prst="rect">
            <a:avLst/>
          </a:prstGeom>
        </p:spPr>
      </p:pic>
      <p:sp>
        <p:nvSpPr>
          <p:cNvPr id="8" name="TextBox 7">
            <a:extLst>
              <a:ext uri="{FF2B5EF4-FFF2-40B4-BE49-F238E27FC236}">
                <a16:creationId xmlns:a16="http://schemas.microsoft.com/office/drawing/2014/main" id="{634AD212-277E-09BD-537A-1126F6C90FE0}"/>
              </a:ext>
            </a:extLst>
          </p:cNvPr>
          <p:cNvSpPr txBox="1"/>
          <p:nvPr/>
        </p:nvSpPr>
        <p:spPr>
          <a:xfrm>
            <a:off x="37109" y="6493487"/>
            <a:ext cx="877291" cy="276999"/>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1200" dirty="0">
                <a:latin typeface="Calibri Light" panose="020F0302020204030204" pitchFamily="34" charset="0"/>
                <a:cs typeface="Calibri Light" panose="020F0302020204030204" pitchFamily="34" charset="0"/>
              </a:rPr>
              <a:t>10 minutes</a:t>
            </a:r>
          </a:p>
        </p:txBody>
      </p:sp>
      <p:pic>
        <p:nvPicPr>
          <p:cNvPr id="9" name="Picture 8" descr="A pink highlighter with a white cap&#10;&#10;Description automatically generated">
            <a:extLst>
              <a:ext uri="{FF2B5EF4-FFF2-40B4-BE49-F238E27FC236}">
                <a16:creationId xmlns:a16="http://schemas.microsoft.com/office/drawing/2014/main" id="{93316E96-BEE2-F87C-ACD4-D85306B69220}"/>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8763" b="91753" l="9966" r="94674">
                        <a14:foregroundMark x1="90722" y1="31787" x2="90722" y2="31787"/>
                        <a14:foregroundMark x1="16495" y1="92268" x2="16495" y2="92268"/>
                        <a14:foregroundMark x1="74914" y1="8763" x2="74914" y2="8763"/>
                        <a14:foregroundMark x1="93471" y1="29897" x2="93471" y2="29897"/>
                        <a14:foregroundMark x1="94674" y1="29381" x2="94674" y2="29381"/>
                      </a14:backgroundRemoval>
                    </a14:imgEffect>
                  </a14:imgLayer>
                </a14:imgProps>
              </a:ext>
            </a:extLst>
          </a:blip>
          <a:stretch>
            <a:fillRect/>
          </a:stretch>
        </p:blipFill>
        <p:spPr>
          <a:xfrm rot="160760">
            <a:off x="9636168" y="527385"/>
            <a:ext cx="1156603" cy="1156603"/>
          </a:xfrm>
          <a:prstGeom prst="rect">
            <a:avLst/>
          </a:prstGeom>
        </p:spPr>
      </p:pic>
      <p:pic>
        <p:nvPicPr>
          <p:cNvPr id="11" name="Picture 10" descr="A close-up of a paper&#10;&#10;Description automatically generated">
            <a:extLst>
              <a:ext uri="{FF2B5EF4-FFF2-40B4-BE49-F238E27FC236}">
                <a16:creationId xmlns:a16="http://schemas.microsoft.com/office/drawing/2014/main" id="{D1A76817-00C6-8CD0-D83D-32D1D72BACC9}"/>
              </a:ext>
            </a:extLst>
          </p:cNvPr>
          <p:cNvPicPr>
            <a:picLocks noChangeAspect="1"/>
          </p:cNvPicPr>
          <p:nvPr/>
        </p:nvPicPr>
        <p:blipFill>
          <a:blip r:embed="rId9"/>
          <a:stretch>
            <a:fillRect/>
          </a:stretch>
        </p:blipFill>
        <p:spPr>
          <a:xfrm>
            <a:off x="4923429" y="3483820"/>
            <a:ext cx="1950613" cy="2787863"/>
          </a:xfrm>
          <a:prstGeom prst="rect">
            <a:avLst/>
          </a:prstGeom>
        </p:spPr>
      </p:pic>
      <p:pic>
        <p:nvPicPr>
          <p:cNvPr id="12" name="Picture 11">
            <a:extLst>
              <a:ext uri="{FF2B5EF4-FFF2-40B4-BE49-F238E27FC236}">
                <a16:creationId xmlns:a16="http://schemas.microsoft.com/office/drawing/2014/main" id="{099E0997-040F-EAAE-00A4-2097F8032368}"/>
              </a:ext>
            </a:extLst>
          </p:cNvPr>
          <p:cNvPicPr>
            <a:picLocks noChangeAspect="1"/>
          </p:cNvPicPr>
          <p:nvPr/>
        </p:nvPicPr>
        <p:blipFill>
          <a:blip r:embed="rId10"/>
          <a:stretch>
            <a:fillRect/>
          </a:stretch>
        </p:blipFill>
        <p:spPr>
          <a:xfrm>
            <a:off x="806302" y="1034323"/>
            <a:ext cx="3163107" cy="463067"/>
          </a:xfrm>
          <a:prstGeom prst="rect">
            <a:avLst/>
          </a:prstGeom>
        </p:spPr>
      </p:pic>
      <p:sp>
        <p:nvSpPr>
          <p:cNvPr id="13" name="Content Placeholder 2">
            <a:extLst>
              <a:ext uri="{FF2B5EF4-FFF2-40B4-BE49-F238E27FC236}">
                <a16:creationId xmlns:a16="http://schemas.microsoft.com/office/drawing/2014/main" id="{1D1DD6C9-9F12-8A79-48D5-8824545F7B5E}"/>
              </a:ext>
            </a:extLst>
          </p:cNvPr>
          <p:cNvSpPr txBox="1">
            <a:spLocks/>
          </p:cNvSpPr>
          <p:nvPr/>
        </p:nvSpPr>
        <p:spPr>
          <a:xfrm>
            <a:off x="3087479" y="2601938"/>
            <a:ext cx="5243134" cy="954422"/>
          </a:xfrm>
          <a:prstGeom prst="rect">
            <a:avLst/>
          </a:prstGeom>
          <a:ln/>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fontScale="92500"/>
          </a:bodyPr>
          <a:lst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a:t>Now join up with a partner and see if you can add to your notes about Theseus and Hippolyta.</a:t>
            </a:r>
          </a:p>
        </p:txBody>
      </p:sp>
      <p:grpSp>
        <p:nvGrpSpPr>
          <p:cNvPr id="10" name="Group 9">
            <a:extLst>
              <a:ext uri="{FF2B5EF4-FFF2-40B4-BE49-F238E27FC236}">
                <a16:creationId xmlns:a16="http://schemas.microsoft.com/office/drawing/2014/main" id="{4CF23A88-8EC3-AEBC-E4D3-D4B7F3CB1433}"/>
              </a:ext>
            </a:extLst>
          </p:cNvPr>
          <p:cNvGrpSpPr/>
          <p:nvPr/>
        </p:nvGrpSpPr>
        <p:grpSpPr>
          <a:xfrm>
            <a:off x="10912286" y="4706163"/>
            <a:ext cx="1594067" cy="1341898"/>
            <a:chOff x="7375242" y="1521470"/>
            <a:chExt cx="1594067" cy="1341898"/>
          </a:xfrm>
        </p:grpSpPr>
        <p:pic>
          <p:nvPicPr>
            <p:cNvPr id="14" name="Picture 13" descr="A sign with a pole&#10;&#10;Description automatically generated">
              <a:extLst>
                <a:ext uri="{FF2B5EF4-FFF2-40B4-BE49-F238E27FC236}">
                  <a16:creationId xmlns:a16="http://schemas.microsoft.com/office/drawing/2014/main" id="{961035B9-B860-FB34-40B3-7B87BD2B9D76}"/>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6040" b="89933" l="9887" r="89972">
                          <a14:foregroundMark x1="41667" y1="6040" x2="41667" y2="6040"/>
                          <a14:foregroundMark x1="80650" y1="36913" x2="80650" y2="36913"/>
                          <a14:foregroundMark x1="51412" y1="89430" x2="51412" y2="89430"/>
                          <a14:foregroundMark x1="22881" y1="45638" x2="56921" y2="46812"/>
                          <a14:foregroundMark x1="56921" y1="46812" x2="24435" y2="37919"/>
                          <a14:foregroundMark x1="24435" y1="37919" x2="23870" y2="38758"/>
                          <a14:foregroundMark x1="42938" y1="12752" x2="43927" y2="80872"/>
                        </a14:backgroundRemoval>
                      </a14:imgEffect>
                    </a14:imgLayer>
                  </a14:imgProps>
                </a:ext>
              </a:extLst>
            </a:blip>
            <a:stretch>
              <a:fillRect/>
            </a:stretch>
          </p:blipFill>
          <p:spPr>
            <a:xfrm>
              <a:off x="7375242" y="1521470"/>
              <a:ext cx="1594067" cy="1341898"/>
            </a:xfrm>
            <a:prstGeom prst="rect">
              <a:avLst/>
            </a:prstGeom>
            <a:noFill/>
          </p:spPr>
        </p:pic>
        <p:sp>
          <p:nvSpPr>
            <p:cNvPr id="15" name="TextBox 14">
              <a:extLst>
                <a:ext uri="{FF2B5EF4-FFF2-40B4-BE49-F238E27FC236}">
                  <a16:creationId xmlns:a16="http://schemas.microsoft.com/office/drawing/2014/main" id="{7E80E0F6-71AA-CFA2-EAEB-4E7465180322}"/>
                </a:ext>
              </a:extLst>
            </p:cNvPr>
            <p:cNvSpPr txBox="1"/>
            <p:nvPr/>
          </p:nvSpPr>
          <p:spPr>
            <a:xfrm>
              <a:off x="7620001" y="1830134"/>
              <a:ext cx="997880" cy="461665"/>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a:t>Page 17 in the booklet</a:t>
              </a:r>
            </a:p>
          </p:txBody>
        </p:sp>
      </p:grpSp>
    </p:spTree>
    <p:extLst>
      <p:ext uri="{BB962C8B-B14F-4D97-AF65-F5344CB8AC3E}">
        <p14:creationId xmlns:p14="http://schemas.microsoft.com/office/powerpoint/2010/main" val="2619837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4A2D9-21BB-E64F-BF7E-27A2793FC1AC}"/>
              </a:ext>
            </a:extLst>
          </p:cNvPr>
          <p:cNvSpPr>
            <a:spLocks noGrp="1"/>
          </p:cNvSpPr>
          <p:nvPr>
            <p:ph type="title"/>
          </p:nvPr>
        </p:nvSpPr>
        <p:spPr>
          <a:xfrm>
            <a:off x="1266701" y="0"/>
            <a:ext cx="10241280" cy="783092"/>
          </a:xfrm>
        </p:spPr>
        <p:txBody>
          <a:bodyPr/>
          <a:lstStyle/>
          <a:p>
            <a:r>
              <a:rPr lang="en-GB" dirty="0"/>
              <a:t>Act 1 Scene 1</a:t>
            </a:r>
          </a:p>
        </p:txBody>
      </p:sp>
      <p:pic>
        <p:nvPicPr>
          <p:cNvPr id="4" name="Picture 3" descr="A picture containing text&#10;&#10;Description automatically generated">
            <a:extLst>
              <a:ext uri="{FF2B5EF4-FFF2-40B4-BE49-F238E27FC236}">
                <a16:creationId xmlns:a16="http://schemas.microsoft.com/office/drawing/2014/main" id="{AE9D1118-7BD1-2042-A325-1D5BB3E6F914}"/>
              </a:ext>
            </a:extLst>
          </p:cNvPr>
          <p:cNvPicPr>
            <a:picLocks noChangeAspect="1"/>
          </p:cNvPicPr>
          <p:nvPr/>
        </p:nvPicPr>
        <p:blipFill>
          <a:blip r:embed="rId3"/>
          <a:stretch>
            <a:fillRect/>
          </a:stretch>
        </p:blipFill>
        <p:spPr>
          <a:xfrm>
            <a:off x="200494" y="720436"/>
            <a:ext cx="4254319" cy="61375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16602619-E4FA-8A4F-87B5-58908E91EE0A}"/>
              </a:ext>
            </a:extLst>
          </p:cNvPr>
          <p:cNvSpPr txBox="1"/>
          <p:nvPr/>
        </p:nvSpPr>
        <p:spPr>
          <a:xfrm>
            <a:off x="4669377" y="2390191"/>
            <a:ext cx="6255922" cy="1754326"/>
          </a:xfrm>
          <a:prstGeom prst="rect">
            <a:avLst/>
          </a:prstGeom>
          <a:ln w="38100">
            <a:solidFill>
              <a:schemeClr val="accent1">
                <a:lumMod val="60000"/>
                <a:lumOff val="40000"/>
              </a:schemeClr>
            </a:solidFill>
            <a:prstDash val="lgDashDotDot"/>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GB" dirty="0"/>
              <a:t>Before we look at the first scene, have a look at this guide in your booklet.</a:t>
            </a:r>
          </a:p>
          <a:p>
            <a:endParaRPr lang="en-GB" dirty="0"/>
          </a:p>
          <a:p>
            <a:r>
              <a:rPr lang="en-GB" dirty="0"/>
              <a:t>What do you already have an understanding of?</a:t>
            </a:r>
          </a:p>
          <a:p>
            <a:endParaRPr lang="en-GB" dirty="0"/>
          </a:p>
          <a:p>
            <a:r>
              <a:rPr lang="en-GB" dirty="0"/>
              <a:t>What do you now need to think about as we read?</a:t>
            </a:r>
          </a:p>
        </p:txBody>
      </p:sp>
      <p:grpSp>
        <p:nvGrpSpPr>
          <p:cNvPr id="3" name="Group 2">
            <a:extLst>
              <a:ext uri="{FF2B5EF4-FFF2-40B4-BE49-F238E27FC236}">
                <a16:creationId xmlns:a16="http://schemas.microsoft.com/office/drawing/2014/main" id="{39F3E9FE-94E4-DB76-A582-D148253E29E7}"/>
              </a:ext>
            </a:extLst>
          </p:cNvPr>
          <p:cNvGrpSpPr/>
          <p:nvPr/>
        </p:nvGrpSpPr>
        <p:grpSpPr>
          <a:xfrm>
            <a:off x="10912286" y="4706163"/>
            <a:ext cx="1594067" cy="1341898"/>
            <a:chOff x="7375242" y="1521470"/>
            <a:chExt cx="1594067" cy="1341898"/>
          </a:xfrm>
        </p:grpSpPr>
        <p:pic>
          <p:nvPicPr>
            <p:cNvPr id="9" name="Picture 8" descr="A sign with a pole&#10;&#10;Description automatically generated">
              <a:extLst>
                <a:ext uri="{FF2B5EF4-FFF2-40B4-BE49-F238E27FC236}">
                  <a16:creationId xmlns:a16="http://schemas.microsoft.com/office/drawing/2014/main" id="{CDF7C30C-D922-6332-03B5-420BDE3F89FB}"/>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040" b="89933" l="9887" r="89972">
                          <a14:foregroundMark x1="41667" y1="6040" x2="41667" y2="6040"/>
                          <a14:foregroundMark x1="80650" y1="36913" x2="80650" y2="36913"/>
                          <a14:foregroundMark x1="51412" y1="89430" x2="51412" y2="89430"/>
                          <a14:foregroundMark x1="22881" y1="45638" x2="56921" y2="46812"/>
                          <a14:foregroundMark x1="56921" y1="46812" x2="24435" y2="37919"/>
                          <a14:foregroundMark x1="24435" y1="37919" x2="23870" y2="38758"/>
                          <a14:foregroundMark x1="42938" y1="12752" x2="43927" y2="80872"/>
                        </a14:backgroundRemoval>
                      </a14:imgEffect>
                    </a14:imgLayer>
                  </a14:imgProps>
                </a:ext>
              </a:extLst>
            </a:blip>
            <a:stretch>
              <a:fillRect/>
            </a:stretch>
          </p:blipFill>
          <p:spPr>
            <a:xfrm>
              <a:off x="7375242" y="1521470"/>
              <a:ext cx="1594067" cy="1341898"/>
            </a:xfrm>
            <a:prstGeom prst="rect">
              <a:avLst/>
            </a:prstGeom>
            <a:noFill/>
          </p:spPr>
        </p:pic>
        <p:sp>
          <p:nvSpPr>
            <p:cNvPr id="10" name="TextBox 9">
              <a:extLst>
                <a:ext uri="{FF2B5EF4-FFF2-40B4-BE49-F238E27FC236}">
                  <a16:creationId xmlns:a16="http://schemas.microsoft.com/office/drawing/2014/main" id="{ED935BAC-DA96-C7E0-8C7F-BF53C72924F1}"/>
                </a:ext>
              </a:extLst>
            </p:cNvPr>
            <p:cNvSpPr txBox="1"/>
            <p:nvPr/>
          </p:nvSpPr>
          <p:spPr>
            <a:xfrm>
              <a:off x="7620001" y="1830134"/>
              <a:ext cx="997880" cy="461665"/>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a:t>Page 9 in the booklet</a:t>
              </a:r>
            </a:p>
          </p:txBody>
        </p:sp>
      </p:grpSp>
    </p:spTree>
    <p:extLst>
      <p:ext uri="{BB962C8B-B14F-4D97-AF65-F5344CB8AC3E}">
        <p14:creationId xmlns:p14="http://schemas.microsoft.com/office/powerpoint/2010/main" val="4070827382"/>
      </p:ext>
    </p:extLst>
  </p:cSld>
  <p:clrMapOvr>
    <a:masterClrMapping/>
  </p:clrMapOvr>
</p:sld>
</file>

<file path=ppt/theme/theme1.xml><?xml version="1.0" encoding="utf-8"?>
<a:theme xmlns:a="http://schemas.openxmlformats.org/drawingml/2006/main" name="DashVTI">
  <a:themeElements>
    <a:clrScheme name="AnalogousFromRegularSeedLeftStep">
      <a:dk1>
        <a:srgbClr val="000000"/>
      </a:dk1>
      <a:lt1>
        <a:srgbClr val="FFFFFF"/>
      </a:lt1>
      <a:dk2>
        <a:srgbClr val="1B2830"/>
      </a:dk2>
      <a:lt2>
        <a:srgbClr val="F0F3F1"/>
      </a:lt2>
      <a:accent1>
        <a:srgbClr val="E32D9B"/>
      </a:accent1>
      <a:accent2>
        <a:srgbClr val="CD1BD1"/>
      </a:accent2>
      <a:accent3>
        <a:srgbClr val="932DE3"/>
      </a:accent3>
      <a:accent4>
        <a:srgbClr val="4E36D6"/>
      </a:accent4>
      <a:accent5>
        <a:srgbClr val="2D5EE3"/>
      </a:accent5>
      <a:accent6>
        <a:srgbClr val="1B98D1"/>
      </a:accent6>
      <a:hlink>
        <a:srgbClr val="349C5D"/>
      </a:hlink>
      <a:folHlink>
        <a:srgbClr val="7F7F7F"/>
      </a:folHlink>
    </a:clrScheme>
    <a:fontScheme name="grandview display">
      <a:majorFont>
        <a:latin typeface="Grandview Display"/>
        <a:ea typeface=""/>
        <a:cs typeface=""/>
      </a:majorFont>
      <a:minorFont>
        <a:latin typeface="Grandview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shVTI" id="{0A75137F-CDEB-4E94-A788-9D255EBE1B91}" vid="{DE9A6A09-5855-45A3-8E99-4290ED2405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106908</TotalTime>
  <Words>4419</Words>
  <Application>Microsoft Macintosh PowerPoint</Application>
  <PresentationFormat>Widescreen</PresentationFormat>
  <Paragraphs>482</Paragraphs>
  <Slides>27</Slides>
  <Notes>24</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27</vt:i4>
      </vt:variant>
    </vt:vector>
  </HeadingPairs>
  <TitlesOfParts>
    <vt:vector size="36" baseType="lpstr">
      <vt:lpstr>Aptos</vt:lpstr>
      <vt:lpstr>Arial</vt:lpstr>
      <vt:lpstr>Avenir Next</vt:lpstr>
      <vt:lpstr>Avenir Next Medium</vt:lpstr>
      <vt:lpstr>Calibri Light</vt:lpstr>
      <vt:lpstr>Courier New</vt:lpstr>
      <vt:lpstr>Grandview Display</vt:lpstr>
      <vt:lpstr>Shree Devanagari 714</vt:lpstr>
      <vt:lpstr>DashVTI</vt:lpstr>
      <vt:lpstr>Do now:  What do we associate with summer?  What do we associate with dreams?  Take it further: what predictions can you make about the play based on the title?</vt:lpstr>
      <vt:lpstr>Annotate the images with key ideas / predictions</vt:lpstr>
      <vt:lpstr>Today we will delve further into the context and begin to read the play</vt:lpstr>
      <vt:lpstr>Plot Reminder: Act 1 Scene 1</vt:lpstr>
      <vt:lpstr>Act 1 Scene 1</vt:lpstr>
      <vt:lpstr>You have just watched the opening of Act 1 scene 1, how would you feel if you were in the audience? Think about the physical experience as well as how an Elizabethan audience would have reacted/felt.</vt:lpstr>
      <vt:lpstr>Context: Theseus and Hippolyta</vt:lpstr>
      <vt:lpstr>Context: Theseus and Hippolyta</vt:lpstr>
      <vt:lpstr>Act 1 Scene 1</vt:lpstr>
      <vt:lpstr>What are dramatic devices?</vt:lpstr>
      <vt:lpstr>Language, Structure and Form</vt:lpstr>
      <vt:lpstr>Themes</vt:lpstr>
      <vt:lpstr>Stagecraft and Dramatic Devices</vt:lpstr>
      <vt:lpstr>Let’s read this together</vt:lpstr>
      <vt:lpstr>Stagecraft and Dramatic Devices</vt:lpstr>
      <vt:lpstr>Let’s practice our analysis skills</vt:lpstr>
      <vt:lpstr>Analysing language, structure and form</vt:lpstr>
      <vt:lpstr>How to analyse</vt:lpstr>
      <vt:lpstr>What is imagery?</vt:lpstr>
      <vt:lpstr>Let’s practice our analysis skills</vt:lpstr>
      <vt:lpstr>Your turn…</vt:lpstr>
      <vt:lpstr>Method: allusion</vt:lpstr>
      <vt:lpstr>PowerPoint Presentation</vt:lpstr>
      <vt:lpstr>PowerPoint Presentation</vt:lpstr>
      <vt:lpstr>Stagecraft and Dramatic Devices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Sophie Duckworth</dc:creator>
  <cp:lastModifiedBy>Sophie Duckworth</cp:lastModifiedBy>
  <cp:revision>432</cp:revision>
  <dcterms:created xsi:type="dcterms:W3CDTF">2024-04-30T06:54:03Z</dcterms:created>
  <dcterms:modified xsi:type="dcterms:W3CDTF">2024-09-06T07:12:00Z</dcterms:modified>
</cp:coreProperties>
</file>