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5" r:id="rId1"/>
  </p:sldMasterIdLst>
  <p:notesMasterIdLst>
    <p:notesMasterId r:id="rId29"/>
  </p:notesMasterIdLst>
  <p:sldIdLst>
    <p:sldId id="1991" r:id="rId2"/>
    <p:sldId id="1993" r:id="rId3"/>
    <p:sldId id="1449" r:id="rId4"/>
    <p:sldId id="1450" r:id="rId5"/>
    <p:sldId id="1994" r:id="rId6"/>
    <p:sldId id="2462" r:id="rId7"/>
    <p:sldId id="1451" r:id="rId8"/>
    <p:sldId id="1452" r:id="rId9"/>
    <p:sldId id="2132" r:id="rId10"/>
    <p:sldId id="2204" r:id="rId11"/>
    <p:sldId id="1995" r:id="rId12"/>
    <p:sldId id="1998" r:id="rId13"/>
    <p:sldId id="1999" r:id="rId14"/>
    <p:sldId id="2000" r:id="rId15"/>
    <p:sldId id="2463" r:id="rId16"/>
    <p:sldId id="2007" r:id="rId17"/>
    <p:sldId id="704" r:id="rId18"/>
    <p:sldId id="2008" r:id="rId19"/>
    <p:sldId id="1444" r:id="rId20"/>
    <p:sldId id="975" r:id="rId21"/>
    <p:sldId id="1462" r:id="rId22"/>
    <p:sldId id="1461" r:id="rId23"/>
    <p:sldId id="648" r:id="rId24"/>
    <p:sldId id="2006" r:id="rId25"/>
    <p:sldId id="2002" r:id="rId26"/>
    <p:sldId id="1868" r:id="rId27"/>
    <p:sldId id="141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9BCC"/>
    <a:srgbClr val="E87D7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9320"/>
  </p:normalViewPr>
  <p:slideViewPr>
    <p:cSldViewPr snapToGrid="0">
      <p:cViewPr varScale="1">
        <p:scale>
          <a:sx n="107" d="100"/>
          <a:sy n="107" d="100"/>
        </p:scale>
        <p:origin x="176" y="2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46" d="100"/>
          <a:sy n="146" d="100"/>
        </p:scale>
        <p:origin x="1288"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097491-5963-E14F-8489-29F68E9F6F7F}" type="datetimeFigureOut">
              <a:rPr lang="en-GB" smtClean="0"/>
              <a:t>09/04/2024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811801-4802-CD41-8989-01803155BB0C}" type="slidenum">
              <a:rPr lang="en-GB" smtClean="0"/>
              <a:t>‹#›</a:t>
            </a:fld>
            <a:endParaRPr lang="en-GB"/>
          </a:p>
        </p:txBody>
      </p:sp>
    </p:spTree>
    <p:extLst>
      <p:ext uri="{BB962C8B-B14F-4D97-AF65-F5344CB8AC3E}">
        <p14:creationId xmlns:p14="http://schemas.microsoft.com/office/powerpoint/2010/main" val="3254680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You may wish to change these questions if you haven’t yet covered these in your lessons on context.</a:t>
            </a:r>
          </a:p>
          <a:p>
            <a:pPr marL="228600" indent="-228600">
              <a:buAutoNum type="arabicPeriod"/>
            </a:pPr>
            <a:endParaRPr lang="en-GB" dirty="0"/>
          </a:p>
          <a:p>
            <a:pPr marL="228600" indent="-228600">
              <a:buAutoNum type="arabicPeriod"/>
            </a:pPr>
            <a:r>
              <a:rPr lang="en-GB" dirty="0"/>
              <a:t>Monroeville , Alabama</a:t>
            </a:r>
          </a:p>
          <a:p>
            <a:pPr marL="228600" indent="-228600">
              <a:buAutoNum type="arabicPeriod"/>
            </a:pPr>
            <a:r>
              <a:rPr lang="en-GB" dirty="0"/>
              <a:t>Truman Capote</a:t>
            </a:r>
          </a:p>
          <a:p>
            <a:pPr marL="228600" indent="-228600">
              <a:buAutoNum type="arabicPeriod"/>
            </a:pPr>
            <a:r>
              <a:rPr lang="en-GB" dirty="0"/>
              <a:t>Dill</a:t>
            </a:r>
          </a:p>
          <a:p>
            <a:pPr marL="228600" indent="-228600">
              <a:buAutoNum type="arabicPeriod"/>
            </a:pPr>
            <a:r>
              <a:rPr lang="en-GB" dirty="0"/>
              <a:t>In Confederate surrender</a:t>
            </a:r>
          </a:p>
          <a:p>
            <a:pPr marL="228600" indent="-228600">
              <a:buAutoNum type="arabicPeriod"/>
            </a:pPr>
            <a:r>
              <a:rPr lang="en-GB" dirty="0"/>
              <a:t>The British</a:t>
            </a:r>
          </a:p>
          <a:p>
            <a:pPr marL="228600" indent="-228600">
              <a:buAutoNum type="arabicPeriod"/>
            </a:pPr>
            <a:endParaRPr lang="en-GB" dirty="0"/>
          </a:p>
        </p:txBody>
      </p:sp>
      <p:sp>
        <p:nvSpPr>
          <p:cNvPr id="4" name="Slide Number Placeholder 3"/>
          <p:cNvSpPr>
            <a:spLocks noGrp="1"/>
          </p:cNvSpPr>
          <p:nvPr>
            <p:ph type="sldNum" sz="quarter" idx="5"/>
          </p:nvPr>
        </p:nvSpPr>
        <p:spPr/>
        <p:txBody>
          <a:bodyPr/>
          <a:lstStyle/>
          <a:p>
            <a:fld id="{02811801-4802-CD41-8989-01803155BB0C}" type="slidenum">
              <a:rPr lang="en-GB" smtClean="0"/>
              <a:t>1</a:t>
            </a:fld>
            <a:endParaRPr lang="en-GB"/>
          </a:p>
        </p:txBody>
      </p:sp>
    </p:spTree>
    <p:extLst>
      <p:ext uri="{BB962C8B-B14F-4D97-AF65-F5344CB8AC3E}">
        <p14:creationId xmlns:p14="http://schemas.microsoft.com/office/powerpoint/2010/main" val="1959466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endParaRPr lang="en-US" dirty="0"/>
          </a:p>
          <a:p>
            <a:r>
              <a:rPr lang="en-US" dirty="0"/>
              <a:t>Some ideas:</a:t>
            </a:r>
          </a:p>
          <a:p>
            <a:r>
              <a:rPr lang="en-US" dirty="0"/>
              <a:t> </a:t>
            </a:r>
          </a:p>
          <a:p>
            <a:r>
              <a:rPr lang="en-US" dirty="0"/>
              <a:t>- Ancestral link to slavery</a:t>
            </a:r>
          </a:p>
          <a:p>
            <a:r>
              <a:rPr lang="en-US" sz="1200" dirty="0">
                <a:latin typeface="Calibri Light" panose="020F0302020204030204" pitchFamily="34" charset="0"/>
                <a:cs typeface="Calibri Light" panose="020F0302020204030204" pitchFamily="34" charset="0"/>
              </a:rPr>
              <a:t>- We are introduced to the idea of reputation.</a:t>
            </a:r>
          </a:p>
          <a:p>
            <a:r>
              <a:rPr lang="en-US" sz="1200" dirty="0">
                <a:latin typeface="Calibri Light" panose="020F0302020204030204" pitchFamily="34" charset="0"/>
                <a:cs typeface="Calibri Light" panose="020F0302020204030204" pitchFamily="34" charset="0"/>
              </a:rPr>
              <a:t>- Both Atticus and his brother showed initiative and enterprise by leaving</a:t>
            </a:r>
            <a:endParaRPr lang="en-US" dirty="0"/>
          </a:p>
        </p:txBody>
      </p:sp>
      <p:sp>
        <p:nvSpPr>
          <p:cNvPr id="4" name="Slide Number Placeholder 3"/>
          <p:cNvSpPr>
            <a:spLocks noGrp="1"/>
          </p:cNvSpPr>
          <p:nvPr>
            <p:ph type="sldNum" sz="quarter" idx="5"/>
          </p:nvPr>
        </p:nvSpPr>
        <p:spPr/>
        <p:txBody>
          <a:bodyPr/>
          <a:lstStyle/>
          <a:p>
            <a:fld id="{FC810ECA-B121-8347-BF28-F3E6D5C875A0}" type="slidenum">
              <a:rPr lang="en-US" smtClean="0"/>
              <a:t>13</a:t>
            </a:fld>
            <a:endParaRPr lang="en-US"/>
          </a:p>
        </p:txBody>
      </p:sp>
    </p:spTree>
    <p:extLst>
      <p:ext uri="{BB962C8B-B14F-4D97-AF65-F5344CB8AC3E}">
        <p14:creationId xmlns:p14="http://schemas.microsoft.com/office/powerpoint/2010/main" val="2481900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Read from ‘When my father was admitted to the bar’ to ‘Maycomb was an old town’. </a:t>
            </a:r>
          </a:p>
          <a:p>
            <a:endParaRPr lang="en-GB" dirty="0"/>
          </a:p>
          <a:p>
            <a:r>
              <a:rPr lang="en-GB" dirty="0"/>
              <a:t>Pupils to annotate the image in their booklets. They should continue to add to this as the read on with Chapter 1</a:t>
            </a:r>
          </a:p>
          <a:p>
            <a:r>
              <a:rPr lang="en-GB" dirty="0"/>
              <a:t>Once they have worked together to share ideas, you may wish to share ideas as a class to check understanding.</a:t>
            </a:r>
          </a:p>
        </p:txBody>
      </p:sp>
      <p:sp>
        <p:nvSpPr>
          <p:cNvPr id="4" name="Slide Number Placeholder 3"/>
          <p:cNvSpPr>
            <a:spLocks noGrp="1"/>
          </p:cNvSpPr>
          <p:nvPr>
            <p:ph type="sldNum" sz="quarter" idx="5"/>
          </p:nvPr>
        </p:nvSpPr>
        <p:spPr/>
        <p:txBody>
          <a:bodyPr/>
          <a:lstStyle/>
          <a:p>
            <a:fld id="{02811801-4802-CD41-8989-01803155BB0C}" type="slidenum">
              <a:rPr lang="en-GB" smtClean="0"/>
              <a:t>14</a:t>
            </a:fld>
            <a:endParaRPr lang="en-GB"/>
          </a:p>
        </p:txBody>
      </p:sp>
    </p:spTree>
    <p:extLst>
      <p:ext uri="{BB962C8B-B14F-4D97-AF65-F5344CB8AC3E}">
        <p14:creationId xmlns:p14="http://schemas.microsoft.com/office/powerpoint/2010/main" val="701176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extract will be used for the activity today – it is the booklet so pupils can make notes. Read through together and check understanding before moving on to the analysis task. The final line is explained on the next two slides.</a:t>
            </a:r>
          </a:p>
          <a:p>
            <a:endParaRPr lang="en-US" dirty="0"/>
          </a:p>
          <a:p>
            <a:endParaRPr lang="en-US" dirty="0"/>
          </a:p>
          <a:p>
            <a:r>
              <a:rPr lang="en-US" dirty="0"/>
              <a:t>Teacher notes:</a:t>
            </a:r>
          </a:p>
          <a:p>
            <a:r>
              <a:rPr lang="en-GB" dirty="0"/>
              <a:t>Accept a range of points. Some ideas:</a:t>
            </a:r>
          </a:p>
          <a:p>
            <a:pPr marL="171450" indent="-171450">
              <a:buFont typeface="Arial" panose="020B0604020202020204" pitchFamily="34" charset="0"/>
              <a:buChar char="•"/>
            </a:pPr>
            <a:r>
              <a:rPr lang="en-GB" dirty="0"/>
              <a:t>Interesting use of similes</a:t>
            </a:r>
          </a:p>
          <a:p>
            <a:pPr marL="171450" indent="-171450">
              <a:buFont typeface="Arial" panose="020B0604020202020204" pitchFamily="34" charset="0"/>
              <a:buChar char="•"/>
            </a:pPr>
            <a:r>
              <a:rPr lang="en-GB" dirty="0"/>
              <a:t>Alliteration</a:t>
            </a:r>
          </a:p>
          <a:p>
            <a:pPr marL="171450" indent="-171450">
              <a:buFont typeface="Arial" panose="020B0604020202020204" pitchFamily="34" charset="0"/>
              <a:buChar char="•"/>
            </a:pPr>
            <a:r>
              <a:rPr lang="en-GB" dirty="0"/>
              <a:t>Bleak / lifeless / tired / lacking in energy</a:t>
            </a:r>
          </a:p>
          <a:p>
            <a:pPr marL="171450" indent="-171450">
              <a:buFont typeface="Arial" panose="020B0604020202020204" pitchFamily="34" charset="0"/>
              <a:buChar char="•"/>
            </a:pPr>
            <a:r>
              <a:rPr lang="en-GB" dirty="0"/>
              <a:t>Sleepy Southern town</a:t>
            </a:r>
          </a:p>
          <a:p>
            <a:pPr marL="171450" indent="-171450">
              <a:buFont typeface="Arial" panose="020B0604020202020204" pitchFamily="34" charset="0"/>
              <a:buChar char="•"/>
            </a:pPr>
            <a:r>
              <a:rPr lang="en-GB" dirty="0"/>
              <a:t>Old fashioned values – men wear collars, women wear talcum.</a:t>
            </a:r>
          </a:p>
          <a:p>
            <a:pPr marL="171450" indent="-171450">
              <a:buFont typeface="Arial" panose="020B0604020202020204" pitchFamily="34" charset="0"/>
              <a:buChar char="•"/>
            </a:pPr>
            <a:r>
              <a:rPr lang="en-GB" dirty="0"/>
              <a:t>Historical placement via reference to mules</a:t>
            </a:r>
          </a:p>
          <a:p>
            <a:pPr marL="171450" indent="-171450">
              <a:buFont typeface="Arial" panose="020B0604020202020204" pitchFamily="34" charset="0"/>
              <a:buChar char="•"/>
            </a:pPr>
            <a:r>
              <a:rPr lang="en-GB" dirty="0"/>
              <a:t>Dirt roads , general condition of town indicates poverty = Great Depression</a:t>
            </a:r>
          </a:p>
          <a:p>
            <a:pPr marL="171450" indent="-171450">
              <a:buFont typeface="Arial" panose="020B0604020202020204" pitchFamily="34" charset="0"/>
              <a:buChar char="•"/>
            </a:pPr>
            <a:r>
              <a:rPr lang="en-GB" dirty="0"/>
              <a:t>Repetition</a:t>
            </a:r>
          </a:p>
          <a:p>
            <a:pPr marL="171450" indent="-171450">
              <a:buFont typeface="Arial" panose="020B0604020202020204" pitchFamily="34" charset="0"/>
              <a:buChar char="•"/>
            </a:pPr>
            <a:r>
              <a:rPr lang="en-GB" dirty="0"/>
              <a:t>Interesting verbs</a:t>
            </a:r>
          </a:p>
          <a:p>
            <a:pPr marL="171450" indent="-171450">
              <a:buFont typeface="Arial" panose="020B0604020202020204" pitchFamily="34" charset="0"/>
              <a:buChar char="•"/>
            </a:pPr>
            <a:r>
              <a:rPr lang="en-GB" dirty="0"/>
              <a:t>Sibilance</a:t>
            </a:r>
          </a:p>
          <a:p>
            <a:endParaRPr lang="en-US" dirty="0"/>
          </a:p>
        </p:txBody>
      </p:sp>
      <p:sp>
        <p:nvSpPr>
          <p:cNvPr id="4" name="Slide Number Placeholder 3"/>
          <p:cNvSpPr>
            <a:spLocks noGrp="1"/>
          </p:cNvSpPr>
          <p:nvPr>
            <p:ph type="sldNum" sz="quarter" idx="5"/>
          </p:nvPr>
        </p:nvSpPr>
        <p:spPr/>
        <p:txBody>
          <a:bodyPr/>
          <a:lstStyle/>
          <a:p>
            <a:fld id="{FC810ECA-B121-8347-BF28-F3E6D5C875A0}" type="slidenum">
              <a:rPr lang="en-US" smtClean="0"/>
              <a:t>16</a:t>
            </a:fld>
            <a:endParaRPr lang="en-US"/>
          </a:p>
        </p:txBody>
      </p:sp>
    </p:spTree>
    <p:extLst>
      <p:ext uri="{BB962C8B-B14F-4D97-AF65-F5344CB8AC3E}">
        <p14:creationId xmlns:p14="http://schemas.microsoft.com/office/powerpoint/2010/main" val="2252109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Elicit ideas before moving on to the context Snapshot that gives more background to this phrase.</a:t>
            </a:r>
          </a:p>
        </p:txBody>
      </p:sp>
      <p:sp>
        <p:nvSpPr>
          <p:cNvPr id="4" name="Slide Number Placeholder 3"/>
          <p:cNvSpPr>
            <a:spLocks noGrp="1"/>
          </p:cNvSpPr>
          <p:nvPr>
            <p:ph type="sldNum" sz="quarter" idx="5"/>
          </p:nvPr>
        </p:nvSpPr>
        <p:spPr/>
        <p:txBody>
          <a:bodyPr/>
          <a:lstStyle/>
          <a:p>
            <a:fld id="{FC810ECA-B121-8347-BF28-F3E6D5C875A0}" type="slidenum">
              <a:rPr lang="en-US" smtClean="0"/>
              <a:t>17</a:t>
            </a:fld>
            <a:endParaRPr lang="en-US"/>
          </a:p>
        </p:txBody>
      </p:sp>
    </p:spTree>
    <p:extLst>
      <p:ext uri="{BB962C8B-B14F-4D97-AF65-F5344CB8AC3E}">
        <p14:creationId xmlns:p14="http://schemas.microsoft.com/office/powerpoint/2010/main" val="332404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Animated slide</a:t>
            </a:r>
          </a:p>
          <a:p>
            <a:endParaRPr lang="en-US" b="0" dirty="0"/>
          </a:p>
          <a:p>
            <a:r>
              <a:rPr lang="en-US" b="0" dirty="0"/>
              <a:t>The use of this quotation links to the context of the setting of the novel as it is a very famous quotation from FDR. We can assume the novel starts in the summer of 1933.</a:t>
            </a:r>
          </a:p>
          <a:p>
            <a:endParaRPr lang="en-US" b="0" dirty="0"/>
          </a:p>
          <a:p>
            <a:r>
              <a:rPr lang="en-US" b="0" dirty="0"/>
              <a:t>Note the rest of the quotation: ‘</a:t>
            </a:r>
            <a:r>
              <a:rPr lang="en-GB" sz="1200" b="0" dirty="0">
                <a:latin typeface="Calibri Light" panose="020F0302020204030204" pitchFamily="34" charset="0"/>
                <a:cs typeface="Calibri Light" panose="020F0302020204030204" pitchFamily="34" charset="0"/>
              </a:rPr>
              <a:t>vague optimism for some of the people’. his implies that not everyone has cause to be optimistic. This could hint at some of the tensions within society: poverty, race.</a:t>
            </a:r>
            <a:endParaRPr lang="en-US" b="0" dirty="0"/>
          </a:p>
        </p:txBody>
      </p:sp>
      <p:sp>
        <p:nvSpPr>
          <p:cNvPr id="4" name="Slide Number Placeholder 3"/>
          <p:cNvSpPr>
            <a:spLocks noGrp="1"/>
          </p:cNvSpPr>
          <p:nvPr>
            <p:ph type="sldNum" sz="quarter" idx="5"/>
          </p:nvPr>
        </p:nvSpPr>
        <p:spPr/>
        <p:txBody>
          <a:bodyPr/>
          <a:lstStyle/>
          <a:p>
            <a:fld id="{FC810ECA-B121-8347-BF28-F3E6D5C875A0}" type="slidenum">
              <a:rPr lang="en-US" smtClean="0"/>
              <a:t>18</a:t>
            </a:fld>
            <a:endParaRPr lang="en-US"/>
          </a:p>
        </p:txBody>
      </p:sp>
    </p:spTree>
    <p:extLst>
      <p:ext uri="{BB962C8B-B14F-4D97-AF65-F5344CB8AC3E}">
        <p14:creationId xmlns:p14="http://schemas.microsoft.com/office/powerpoint/2010/main" val="4291530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www.youtube.com</a:t>
            </a:r>
            <a:r>
              <a:rPr lang="en-GB" dirty="0"/>
              <a:t>/</a:t>
            </a:r>
            <a:r>
              <a:rPr lang="en-GB" dirty="0" err="1"/>
              <a:t>watch?v</a:t>
            </a:r>
            <a:r>
              <a:rPr lang="en-GB" dirty="0"/>
              <a:t>=D98_w9FUt2I</a:t>
            </a:r>
          </a:p>
        </p:txBody>
      </p:sp>
      <p:sp>
        <p:nvSpPr>
          <p:cNvPr id="4" name="Slide Number Placeholder 3"/>
          <p:cNvSpPr>
            <a:spLocks noGrp="1"/>
          </p:cNvSpPr>
          <p:nvPr>
            <p:ph type="sldNum" sz="quarter" idx="5"/>
          </p:nvPr>
        </p:nvSpPr>
        <p:spPr/>
        <p:txBody>
          <a:bodyPr/>
          <a:lstStyle/>
          <a:p>
            <a:fld id="{36FB917E-A03F-0E46-8246-B4AD03244AC6}" type="slidenum">
              <a:rPr lang="en-GB" smtClean="0"/>
              <a:t>20</a:t>
            </a:fld>
            <a:endParaRPr lang="en-GB"/>
          </a:p>
        </p:txBody>
      </p:sp>
    </p:spTree>
    <p:extLst>
      <p:ext uri="{BB962C8B-B14F-4D97-AF65-F5344CB8AC3E}">
        <p14:creationId xmlns:p14="http://schemas.microsoft.com/office/powerpoint/2010/main" val="2499281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 through the model analysis. This is taken from the extract on the next slide. Pupils will work through their own examples after you have talked them through the model. </a:t>
            </a:r>
          </a:p>
        </p:txBody>
      </p:sp>
      <p:sp>
        <p:nvSpPr>
          <p:cNvPr id="4" name="Slide Number Placeholder 3"/>
          <p:cNvSpPr>
            <a:spLocks noGrp="1"/>
          </p:cNvSpPr>
          <p:nvPr>
            <p:ph type="sldNum" sz="quarter" idx="5"/>
          </p:nvPr>
        </p:nvSpPr>
        <p:spPr/>
        <p:txBody>
          <a:bodyPr/>
          <a:lstStyle/>
          <a:p>
            <a:fld id="{8A6D193B-AD80-0B4B-9BBF-88E336AFA09D}" type="slidenum">
              <a:rPr lang="en-US" smtClean="0"/>
              <a:t>22</a:t>
            </a:fld>
            <a:endParaRPr lang="en-US"/>
          </a:p>
        </p:txBody>
      </p:sp>
    </p:spTree>
    <p:extLst>
      <p:ext uri="{BB962C8B-B14F-4D97-AF65-F5344CB8AC3E}">
        <p14:creationId xmlns:p14="http://schemas.microsoft.com/office/powerpoint/2010/main" val="39939074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DWT will be based on this extract so ensure pupils are aware of which section to look at.</a:t>
            </a:r>
          </a:p>
          <a:p>
            <a:endParaRPr lang="en-US" dirty="0"/>
          </a:p>
          <a:p>
            <a:r>
              <a:rPr lang="en-US" dirty="0"/>
              <a:t>You may wish to use the next slide to scaffold pupils’ choices for the DWT. If they don’t need any scaffolding,  then move to the DWT slide.</a:t>
            </a:r>
          </a:p>
        </p:txBody>
      </p:sp>
      <p:sp>
        <p:nvSpPr>
          <p:cNvPr id="4" name="Slide Number Placeholder 3"/>
          <p:cNvSpPr>
            <a:spLocks noGrp="1"/>
          </p:cNvSpPr>
          <p:nvPr>
            <p:ph type="sldNum" sz="quarter" idx="5"/>
          </p:nvPr>
        </p:nvSpPr>
        <p:spPr/>
        <p:txBody>
          <a:bodyPr/>
          <a:lstStyle/>
          <a:p>
            <a:fld id="{FC810ECA-B121-8347-BF28-F3E6D5C875A0}" type="slidenum">
              <a:rPr lang="en-US" smtClean="0"/>
              <a:t>23</a:t>
            </a:fld>
            <a:endParaRPr lang="en-US"/>
          </a:p>
        </p:txBody>
      </p:sp>
    </p:spTree>
    <p:extLst>
      <p:ext uri="{BB962C8B-B14F-4D97-AF65-F5344CB8AC3E}">
        <p14:creationId xmlns:p14="http://schemas.microsoft.com/office/powerpoint/2010/main" val="2375160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Pair discussion</a:t>
            </a:r>
          </a:p>
          <a:p>
            <a:endParaRPr lang="en-GB" dirty="0"/>
          </a:p>
          <a:p>
            <a:r>
              <a:rPr lang="en-GB" dirty="0"/>
              <a:t>Accept a range of points. Some ideas:</a:t>
            </a:r>
          </a:p>
          <a:p>
            <a:pPr marL="171450" indent="-171450">
              <a:buFont typeface="Arial" panose="020B0604020202020204" pitchFamily="34" charset="0"/>
              <a:buChar char="•"/>
            </a:pPr>
            <a:r>
              <a:rPr lang="en-GB" dirty="0"/>
              <a:t>Interesting use of similes</a:t>
            </a:r>
          </a:p>
          <a:p>
            <a:pPr marL="171450" indent="-171450">
              <a:buFont typeface="Arial" panose="020B0604020202020204" pitchFamily="34" charset="0"/>
              <a:buChar char="•"/>
            </a:pPr>
            <a:r>
              <a:rPr lang="en-GB" dirty="0"/>
              <a:t>Alliteration</a:t>
            </a:r>
          </a:p>
          <a:p>
            <a:pPr marL="171450" indent="-171450">
              <a:buFont typeface="Arial" panose="020B0604020202020204" pitchFamily="34" charset="0"/>
              <a:buChar char="•"/>
            </a:pPr>
            <a:r>
              <a:rPr lang="en-GB" dirty="0"/>
              <a:t>Bleak / lifeless / tired / lacking in energy</a:t>
            </a:r>
          </a:p>
          <a:p>
            <a:pPr marL="171450" indent="-171450">
              <a:buFont typeface="Arial" panose="020B0604020202020204" pitchFamily="34" charset="0"/>
              <a:buChar char="•"/>
            </a:pPr>
            <a:r>
              <a:rPr lang="en-GB" dirty="0"/>
              <a:t>Sleepy Southern town</a:t>
            </a:r>
          </a:p>
          <a:p>
            <a:pPr marL="171450" indent="-171450">
              <a:buFont typeface="Arial" panose="020B0604020202020204" pitchFamily="34" charset="0"/>
              <a:buChar char="•"/>
            </a:pPr>
            <a:r>
              <a:rPr lang="en-GB" dirty="0"/>
              <a:t>Old fashioned values – men wear collars, women wear talcum.</a:t>
            </a:r>
          </a:p>
          <a:p>
            <a:pPr marL="171450" indent="-171450">
              <a:buFont typeface="Arial" panose="020B0604020202020204" pitchFamily="34" charset="0"/>
              <a:buChar char="•"/>
            </a:pPr>
            <a:r>
              <a:rPr lang="en-GB" dirty="0"/>
              <a:t>Repetition</a:t>
            </a:r>
          </a:p>
          <a:p>
            <a:pPr marL="171450" indent="-171450">
              <a:buFont typeface="Arial" panose="020B0604020202020204" pitchFamily="34" charset="0"/>
              <a:buChar char="•"/>
            </a:pPr>
            <a:r>
              <a:rPr lang="en-GB" dirty="0"/>
              <a:t>Interesting verbs</a:t>
            </a:r>
          </a:p>
          <a:p>
            <a:pPr marL="171450" indent="-171450">
              <a:buFont typeface="Arial" panose="020B0604020202020204" pitchFamily="34" charset="0"/>
              <a:buChar char="•"/>
            </a:pPr>
            <a:r>
              <a:rPr lang="en-GB" dirty="0"/>
              <a:t>Sibilance</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02811801-4802-CD41-8989-01803155BB0C}" type="slidenum">
              <a:rPr lang="en-GB" smtClean="0"/>
              <a:t>24</a:t>
            </a:fld>
            <a:endParaRPr lang="en-GB"/>
          </a:p>
        </p:txBody>
      </p:sp>
    </p:spTree>
    <p:extLst>
      <p:ext uri="{BB962C8B-B14F-4D97-AF65-F5344CB8AC3E}">
        <p14:creationId xmlns:p14="http://schemas.microsoft.com/office/powerpoint/2010/main" val="21396083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independent practice constitutes a type of formative assessment. Therefore, please check pupil understanding and progress. This can be done via the self reflection on the next slide or you may wish to take in and mark this in order to give feed back or reteach any elements that pupils may be confused about.</a:t>
            </a:r>
          </a:p>
        </p:txBody>
      </p:sp>
      <p:sp>
        <p:nvSpPr>
          <p:cNvPr id="4" name="Slide Number Placeholder 3"/>
          <p:cNvSpPr>
            <a:spLocks noGrp="1"/>
          </p:cNvSpPr>
          <p:nvPr>
            <p:ph type="sldNum" sz="quarter" idx="5"/>
          </p:nvPr>
        </p:nvSpPr>
        <p:spPr/>
        <p:txBody>
          <a:bodyPr/>
          <a:lstStyle/>
          <a:p>
            <a:fld id="{FC810ECA-B121-8347-BF28-F3E6D5C875A0}" type="slidenum">
              <a:rPr lang="en-US" smtClean="0"/>
              <a:t>25</a:t>
            </a:fld>
            <a:endParaRPr lang="en-US"/>
          </a:p>
        </p:txBody>
      </p:sp>
    </p:spTree>
    <p:extLst>
      <p:ext uri="{BB962C8B-B14F-4D97-AF65-F5344CB8AC3E}">
        <p14:creationId xmlns:p14="http://schemas.microsoft.com/office/powerpoint/2010/main" val="3462927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to discuss for 5 minutes and then feed back as a class before going into more detail on the next slide</a:t>
            </a:r>
          </a:p>
        </p:txBody>
      </p:sp>
      <p:sp>
        <p:nvSpPr>
          <p:cNvPr id="4" name="Slide Number Placeholder 3"/>
          <p:cNvSpPr>
            <a:spLocks noGrp="1"/>
          </p:cNvSpPr>
          <p:nvPr>
            <p:ph type="sldNum" sz="quarter" idx="5"/>
          </p:nvPr>
        </p:nvSpPr>
        <p:spPr/>
        <p:txBody>
          <a:bodyPr/>
          <a:lstStyle/>
          <a:p>
            <a:fld id="{02811801-4802-CD41-8989-01803155BB0C}" type="slidenum">
              <a:rPr lang="en-GB" smtClean="0"/>
              <a:t>3</a:t>
            </a:fld>
            <a:endParaRPr lang="en-GB"/>
          </a:p>
        </p:txBody>
      </p:sp>
    </p:spTree>
    <p:extLst>
      <p:ext uri="{BB962C8B-B14F-4D97-AF65-F5344CB8AC3E}">
        <p14:creationId xmlns:p14="http://schemas.microsoft.com/office/powerpoint/2010/main" val="547742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Self reflection</a:t>
            </a:r>
          </a:p>
        </p:txBody>
      </p:sp>
      <p:sp>
        <p:nvSpPr>
          <p:cNvPr id="4" name="Slide Number Placeholder 3"/>
          <p:cNvSpPr>
            <a:spLocks noGrp="1"/>
          </p:cNvSpPr>
          <p:nvPr>
            <p:ph type="sldNum" sz="quarter" idx="5"/>
          </p:nvPr>
        </p:nvSpPr>
        <p:spPr/>
        <p:txBody>
          <a:bodyPr/>
          <a:lstStyle/>
          <a:p>
            <a:fld id="{8A6D193B-AD80-0B4B-9BBF-88E336AFA09D}" type="slidenum">
              <a:rPr lang="en-US" smtClean="0"/>
              <a:t>26</a:t>
            </a:fld>
            <a:endParaRPr lang="en-US"/>
          </a:p>
        </p:txBody>
      </p:sp>
    </p:spTree>
    <p:extLst>
      <p:ext uri="{BB962C8B-B14F-4D97-AF65-F5344CB8AC3E}">
        <p14:creationId xmlns:p14="http://schemas.microsoft.com/office/powerpoint/2010/main" val="35271279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www.msduckworthsclassroom.com</a:t>
            </a:r>
            <a:r>
              <a:rPr lang="en-US" dirty="0"/>
              <a:t>/product-page/to-kill-a-mockingbird-full-scheme-of-work-</a:t>
            </a:r>
            <a:r>
              <a:rPr lang="en-US" dirty="0" err="1"/>
              <a:t>cie</a:t>
            </a:r>
            <a:r>
              <a:rPr lang="en-US" dirty="0"/>
              <a:t>-</a:t>
            </a:r>
            <a:r>
              <a:rPr lang="en-US" dirty="0" err="1"/>
              <a:t>igcse</a:t>
            </a:r>
            <a:endParaRPr lang="en-US" dirty="0"/>
          </a:p>
        </p:txBody>
      </p:sp>
      <p:sp>
        <p:nvSpPr>
          <p:cNvPr id="4" name="Slide Number Placeholder 3"/>
          <p:cNvSpPr>
            <a:spLocks noGrp="1"/>
          </p:cNvSpPr>
          <p:nvPr>
            <p:ph type="sldNum" sz="quarter" idx="5"/>
          </p:nvPr>
        </p:nvSpPr>
        <p:spPr/>
        <p:txBody>
          <a:bodyPr/>
          <a:lstStyle/>
          <a:p>
            <a:fld id="{8A6D193B-AD80-0B4B-9BBF-88E336AFA09D}" type="slidenum">
              <a:rPr lang="en-US" smtClean="0"/>
              <a:t>27</a:t>
            </a:fld>
            <a:endParaRPr lang="en-US"/>
          </a:p>
        </p:txBody>
      </p:sp>
    </p:spTree>
    <p:extLst>
      <p:ext uri="{BB962C8B-B14F-4D97-AF65-F5344CB8AC3E}">
        <p14:creationId xmlns:p14="http://schemas.microsoft.com/office/powerpoint/2010/main" val="37029980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Elicit responses from pupils on the benefits and drawbacks of each aspect of the narrative perspective.</a:t>
            </a:r>
          </a:p>
        </p:txBody>
      </p:sp>
      <p:sp>
        <p:nvSpPr>
          <p:cNvPr id="4" name="Slide Number Placeholder 3"/>
          <p:cNvSpPr>
            <a:spLocks noGrp="1"/>
          </p:cNvSpPr>
          <p:nvPr>
            <p:ph type="sldNum" sz="quarter" idx="5"/>
          </p:nvPr>
        </p:nvSpPr>
        <p:spPr/>
        <p:txBody>
          <a:bodyPr/>
          <a:lstStyle/>
          <a:p>
            <a:fld id="{02811801-4802-CD41-8989-01803155BB0C}" type="slidenum">
              <a:rPr lang="en-GB" smtClean="0"/>
              <a:t>4</a:t>
            </a:fld>
            <a:endParaRPr lang="en-GB"/>
          </a:p>
        </p:txBody>
      </p:sp>
    </p:spTree>
    <p:extLst>
      <p:ext uri="{BB962C8B-B14F-4D97-AF65-F5344CB8AC3E}">
        <p14:creationId xmlns:p14="http://schemas.microsoft.com/office/powerpoint/2010/main" val="1036403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Read through the extract together – next slide. Discuss as a class before allowing pupils to annotate the extract together – I have added notes as a guide.</a:t>
            </a:r>
          </a:p>
        </p:txBody>
      </p:sp>
      <p:sp>
        <p:nvSpPr>
          <p:cNvPr id="4" name="Slide Number Placeholder 3"/>
          <p:cNvSpPr>
            <a:spLocks noGrp="1"/>
          </p:cNvSpPr>
          <p:nvPr>
            <p:ph type="sldNum" sz="quarter" idx="5"/>
          </p:nvPr>
        </p:nvSpPr>
        <p:spPr/>
        <p:txBody>
          <a:bodyPr/>
          <a:lstStyle/>
          <a:p>
            <a:fld id="{02811801-4802-CD41-8989-01803155BB0C}" type="slidenum">
              <a:rPr lang="en-GB" smtClean="0"/>
              <a:t>7</a:t>
            </a:fld>
            <a:endParaRPr lang="en-GB"/>
          </a:p>
        </p:txBody>
      </p:sp>
    </p:spTree>
    <p:extLst>
      <p:ext uri="{BB962C8B-B14F-4D97-AF65-F5344CB8AC3E}">
        <p14:creationId xmlns:p14="http://schemas.microsoft.com/office/powerpoint/2010/main" val="2711925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notes:</a:t>
            </a:r>
          </a:p>
          <a:p>
            <a:pPr marL="171450" indent="-171450">
              <a:buFont typeface="Arial" panose="020B0604020202020204" pitchFamily="34" charset="0"/>
              <a:buChar char="•"/>
            </a:pPr>
            <a:r>
              <a:rPr lang="en-GB" dirty="0"/>
              <a:t>We are given Scout’s 1</a:t>
            </a:r>
            <a:r>
              <a:rPr lang="en-GB" baseline="30000" dirty="0"/>
              <a:t>st</a:t>
            </a:r>
            <a:r>
              <a:rPr lang="en-GB" dirty="0"/>
              <a:t> hand perspective. Her child’s view is intertwined with the retrospective adult perspective. These two viewpoints are years apart. </a:t>
            </a:r>
          </a:p>
          <a:p>
            <a:pPr marL="171450" indent="-171450">
              <a:buFont typeface="Arial" panose="020B0604020202020204" pitchFamily="34" charset="0"/>
              <a:buChar char="•"/>
            </a:pPr>
            <a:r>
              <a:rPr lang="en-GB" dirty="0"/>
              <a:t>We are given partial information to hook us in.</a:t>
            </a:r>
          </a:p>
          <a:p>
            <a:pPr marL="171450" indent="-171450">
              <a:buFont typeface="Arial" panose="020B0604020202020204" pitchFamily="34" charset="0"/>
              <a:buChar char="•"/>
            </a:pPr>
            <a:r>
              <a:rPr lang="en-GB" dirty="0"/>
              <a:t>The accident is set up as an important event.</a:t>
            </a:r>
          </a:p>
          <a:p>
            <a:pPr marL="171450" indent="-171450">
              <a:buFont typeface="Arial" panose="020B0604020202020204" pitchFamily="34" charset="0"/>
              <a:buChar char="•"/>
            </a:pPr>
            <a:r>
              <a:rPr lang="en-GB" dirty="0"/>
              <a:t>Context: General Andrew Jackson drove the Creek Native American Indians which paved the way for settlers to come in. We are also introduced to the history of the Atticus family and America’s fractured and divisive history.</a:t>
            </a:r>
          </a:p>
        </p:txBody>
      </p:sp>
      <p:sp>
        <p:nvSpPr>
          <p:cNvPr id="4" name="Slide Number Placeholder 3"/>
          <p:cNvSpPr>
            <a:spLocks noGrp="1"/>
          </p:cNvSpPr>
          <p:nvPr>
            <p:ph type="sldNum" sz="quarter" idx="5"/>
          </p:nvPr>
        </p:nvSpPr>
        <p:spPr/>
        <p:txBody>
          <a:bodyPr/>
          <a:lstStyle/>
          <a:p>
            <a:fld id="{02811801-4802-CD41-8989-01803155BB0C}" type="slidenum">
              <a:rPr lang="en-GB" smtClean="0"/>
              <a:t>8</a:t>
            </a:fld>
            <a:endParaRPr lang="en-GB"/>
          </a:p>
        </p:txBody>
      </p:sp>
    </p:spTree>
    <p:extLst>
      <p:ext uri="{BB962C8B-B14F-4D97-AF65-F5344CB8AC3E}">
        <p14:creationId xmlns:p14="http://schemas.microsoft.com/office/powerpoint/2010/main" val="4088371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Information to be discussed. What does this reveal about the characters?</a:t>
            </a:r>
          </a:p>
          <a:p>
            <a:endParaRPr lang="en-GB" dirty="0"/>
          </a:p>
          <a:p>
            <a:r>
              <a:rPr lang="en-GB" dirty="0"/>
              <a:t>The symbolism of birds will be covered later on.</a:t>
            </a:r>
          </a:p>
        </p:txBody>
      </p:sp>
      <p:sp>
        <p:nvSpPr>
          <p:cNvPr id="4" name="Slide Number Placeholder 3"/>
          <p:cNvSpPr>
            <a:spLocks noGrp="1"/>
          </p:cNvSpPr>
          <p:nvPr>
            <p:ph type="sldNum" sz="quarter" idx="5"/>
          </p:nvPr>
        </p:nvSpPr>
        <p:spPr/>
        <p:txBody>
          <a:bodyPr/>
          <a:lstStyle/>
          <a:p>
            <a:fld id="{02811801-4802-CD41-8989-01803155BB0C}" type="slidenum">
              <a:rPr lang="en-GB" smtClean="0"/>
              <a:t>9</a:t>
            </a:fld>
            <a:endParaRPr lang="en-GB"/>
          </a:p>
        </p:txBody>
      </p:sp>
    </p:spTree>
    <p:extLst>
      <p:ext uri="{BB962C8B-B14F-4D97-AF65-F5344CB8AC3E}">
        <p14:creationId xmlns:p14="http://schemas.microsoft.com/office/powerpoint/2010/main" val="320734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Information to be discussed. What does this reveal about the characters?</a:t>
            </a:r>
          </a:p>
          <a:p>
            <a:endParaRPr lang="en-GB" dirty="0"/>
          </a:p>
          <a:p>
            <a:r>
              <a:rPr lang="en-GB" dirty="0"/>
              <a:t>The symbolism of birds will be covered later on.</a:t>
            </a:r>
          </a:p>
        </p:txBody>
      </p:sp>
      <p:sp>
        <p:nvSpPr>
          <p:cNvPr id="4" name="Slide Number Placeholder 3"/>
          <p:cNvSpPr>
            <a:spLocks noGrp="1"/>
          </p:cNvSpPr>
          <p:nvPr>
            <p:ph type="sldNum" sz="quarter" idx="5"/>
          </p:nvPr>
        </p:nvSpPr>
        <p:spPr/>
        <p:txBody>
          <a:bodyPr/>
          <a:lstStyle/>
          <a:p>
            <a:fld id="{02811801-4802-CD41-8989-01803155BB0C}" type="slidenum">
              <a:rPr lang="en-GB" smtClean="0"/>
              <a:t>10</a:t>
            </a:fld>
            <a:endParaRPr lang="en-GB"/>
          </a:p>
        </p:txBody>
      </p:sp>
    </p:spTree>
    <p:extLst>
      <p:ext uri="{BB962C8B-B14F-4D97-AF65-F5344CB8AC3E}">
        <p14:creationId xmlns:p14="http://schemas.microsoft.com/office/powerpoint/2010/main" val="3125625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Pupils can discuss in pairs or discuss as a class</a:t>
            </a:r>
          </a:p>
        </p:txBody>
      </p:sp>
      <p:sp>
        <p:nvSpPr>
          <p:cNvPr id="4" name="Slide Number Placeholder 3"/>
          <p:cNvSpPr>
            <a:spLocks noGrp="1"/>
          </p:cNvSpPr>
          <p:nvPr>
            <p:ph type="sldNum" sz="quarter" idx="5"/>
          </p:nvPr>
        </p:nvSpPr>
        <p:spPr/>
        <p:txBody>
          <a:bodyPr/>
          <a:lstStyle/>
          <a:p>
            <a:fld id="{02811801-4802-CD41-8989-01803155BB0C}" type="slidenum">
              <a:rPr lang="en-GB" smtClean="0"/>
              <a:t>11</a:t>
            </a:fld>
            <a:endParaRPr lang="en-GB"/>
          </a:p>
        </p:txBody>
      </p:sp>
    </p:spTree>
    <p:extLst>
      <p:ext uri="{BB962C8B-B14F-4D97-AF65-F5344CB8AC3E}">
        <p14:creationId xmlns:p14="http://schemas.microsoft.com/office/powerpoint/2010/main" val="4076963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Pupils should go through this section in pairs and make a note of what they learn and consider what scene is being set for us.</a:t>
            </a:r>
          </a:p>
          <a:p>
            <a:endParaRPr lang="en-US" dirty="0"/>
          </a:p>
          <a:p>
            <a:r>
              <a:rPr lang="en-US" dirty="0"/>
              <a:t>Go through the model and then pupils can carry on in pairs – you may wish to read the section together and signpost a few key areas.</a:t>
            </a:r>
          </a:p>
          <a:p>
            <a:endParaRPr lang="en-US" dirty="0"/>
          </a:p>
          <a:p>
            <a:r>
              <a:rPr lang="en-US" dirty="0"/>
              <a:t>Highlight the importance of thoughtful reading. As they read, they should be thinking about </a:t>
            </a:r>
            <a:r>
              <a:rPr lang="en-US" i="1" dirty="0"/>
              <a:t>what</a:t>
            </a:r>
            <a:r>
              <a:rPr lang="en-US" dirty="0"/>
              <a:t> they learn and </a:t>
            </a:r>
            <a:r>
              <a:rPr lang="en-US" i="1" dirty="0"/>
              <a:t>how</a:t>
            </a:r>
            <a:r>
              <a:rPr lang="en-US" dirty="0"/>
              <a:t> this is shown to them.</a:t>
            </a:r>
          </a:p>
        </p:txBody>
      </p:sp>
      <p:sp>
        <p:nvSpPr>
          <p:cNvPr id="4" name="Slide Number Placeholder 3"/>
          <p:cNvSpPr>
            <a:spLocks noGrp="1"/>
          </p:cNvSpPr>
          <p:nvPr>
            <p:ph type="sldNum" sz="quarter" idx="5"/>
          </p:nvPr>
        </p:nvSpPr>
        <p:spPr/>
        <p:txBody>
          <a:bodyPr/>
          <a:lstStyle/>
          <a:p>
            <a:fld id="{FC810ECA-B121-8347-BF28-F3E6D5C875A0}" type="slidenum">
              <a:rPr lang="en-US" smtClean="0"/>
              <a:t>12</a:t>
            </a:fld>
            <a:endParaRPr lang="en-US"/>
          </a:p>
        </p:txBody>
      </p:sp>
    </p:spTree>
    <p:extLst>
      <p:ext uri="{BB962C8B-B14F-4D97-AF65-F5344CB8AC3E}">
        <p14:creationId xmlns:p14="http://schemas.microsoft.com/office/powerpoint/2010/main" val="977313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6847D-1CF6-46BA-B46B-48BED0604A28}"/>
              </a:ext>
            </a:extLst>
          </p:cNvPr>
          <p:cNvSpPr>
            <a:spLocks noGrp="1"/>
          </p:cNvSpPr>
          <p:nvPr>
            <p:ph type="ctrTitle"/>
          </p:nvPr>
        </p:nvSpPr>
        <p:spPr>
          <a:xfrm>
            <a:off x="1524000" y="1122363"/>
            <a:ext cx="9144000" cy="2387600"/>
          </a:xfrm>
        </p:spPr>
        <p:txBody>
          <a:bodyPr anchor="b"/>
          <a:lstStyle>
            <a:lvl1pPr algn="ctr">
              <a:defRPr sz="6000" b="0" i="0" cap="all" spc="1500" baseline="0">
                <a:latin typeface="Calibri Light" panose="020F0302020204030204" pitchFamily="34" charset="0"/>
                <a:ea typeface="Source Sans Pro SemiBold" panose="020B0603030403020204" pitchFamily="34" charset="0"/>
                <a:cs typeface="Calibri Light" panose="020F030202020403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7FB4F5A5-C931-4A4C-B6B1-EF4C95965BFF}"/>
              </a:ext>
            </a:extLst>
          </p:cNvPr>
          <p:cNvSpPr>
            <a:spLocks noGrp="1"/>
          </p:cNvSpPr>
          <p:nvPr>
            <p:ph type="subTitle" idx="1"/>
          </p:nvPr>
        </p:nvSpPr>
        <p:spPr>
          <a:xfrm>
            <a:off x="1524000" y="3602038"/>
            <a:ext cx="9144000" cy="1655762"/>
          </a:xfrm>
        </p:spPr>
        <p:txBody>
          <a:bodyPr/>
          <a:lstStyle>
            <a:lvl1pPr marL="0" indent="0" algn="ctr">
              <a:buNone/>
              <a:defRPr sz="2400" b="0" i="0" cap="all" spc="400" baseline="0">
                <a:latin typeface="Calibri Light" panose="020F0302020204030204" pitchFamily="34" charset="0"/>
                <a:cs typeface="Calibri Light" panose="020F03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7" name="Graphic 185">
            <a:extLst>
              <a:ext uri="{FF2B5EF4-FFF2-40B4-BE49-F238E27FC236}">
                <a16:creationId xmlns:a16="http://schemas.microsoft.com/office/drawing/2014/main" id="{8A351602-3772-4279-B0D3-A523F6F6EAB3}"/>
              </a:ext>
            </a:extLst>
          </p:cNvPr>
          <p:cNvGrpSpPr/>
          <p:nvPr/>
        </p:nvGrpSpPr>
        <p:grpSpPr>
          <a:xfrm>
            <a:off x="10999563" y="5987064"/>
            <a:ext cx="1054467" cy="469689"/>
            <a:chOff x="9841624" y="4115729"/>
            <a:chExt cx="602170" cy="268223"/>
          </a:xfrm>
          <a:solidFill>
            <a:schemeClr val="tx1"/>
          </a:solidFill>
        </p:grpSpPr>
        <p:sp>
          <p:nvSpPr>
            <p:cNvPr id="8" name="Freeform: Shape 7">
              <a:extLst>
                <a:ext uri="{FF2B5EF4-FFF2-40B4-BE49-F238E27FC236}">
                  <a16:creationId xmlns:a16="http://schemas.microsoft.com/office/drawing/2014/main" id="{A5AAAA75-5FFB-4C07-AD4A-3146773E6CDD}"/>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1479895E-3847-44BB-8404-28F14219FB70}"/>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0E02F68-8149-4236-8D9F-6B550F78B932}"/>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56FCAAB-F073-4561-A484-42C7DD10DC26}"/>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CF8DB94-87A3-43E9-9BBB-301CFF0FB05B}"/>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35DE4AEC-B6E4-439C-B716-EBE3D4D1DC76}"/>
              </a:ext>
            </a:extLst>
          </p:cNvPr>
          <p:cNvSpPr>
            <a:spLocks noGrp="1"/>
          </p:cNvSpPr>
          <p:nvPr>
            <p:ph type="dt" sz="half" idx="10"/>
          </p:nvPr>
        </p:nvSpPr>
        <p:spPr/>
        <p:txBody>
          <a:bodyPr/>
          <a:lstStyle/>
          <a:p>
            <a:fld id="{97BFF81C-1FCB-4DBA-8044-F1A0FCFD45A6}" type="datetime1">
              <a:rPr lang="en-US" smtClean="0"/>
              <a:t>4/9/24</a:t>
            </a:fld>
            <a:endParaRPr lang="en-US" dirty="0"/>
          </a:p>
        </p:txBody>
      </p:sp>
      <p:sp>
        <p:nvSpPr>
          <p:cNvPr id="5" name="Footer Placeholder 4">
            <a:extLst>
              <a:ext uri="{FF2B5EF4-FFF2-40B4-BE49-F238E27FC236}">
                <a16:creationId xmlns:a16="http://schemas.microsoft.com/office/drawing/2014/main" id="{F478BC18-102E-45BF-8FEA-801E9C59D143}"/>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FAA8BF5F-B1F8-461F-9B3D-7D50D02423E7}"/>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4" name="Oval 13">
            <a:extLst>
              <a:ext uri="{FF2B5EF4-FFF2-40B4-BE49-F238E27FC236}">
                <a16:creationId xmlns:a16="http://schemas.microsoft.com/office/drawing/2014/main" id="{7D6BF779-0B8C-4CC2-9268-9506AD0C5331}"/>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1459834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3A871-D377-4EC0-9ACF-86842F01E1D0}"/>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3D53202-92A9-45A3-B812-777DB9578B4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7" name="Graphic 185">
            <a:extLst>
              <a:ext uri="{FF2B5EF4-FFF2-40B4-BE49-F238E27FC236}">
                <a16:creationId xmlns:a16="http://schemas.microsoft.com/office/drawing/2014/main" id="{7196FB0C-3A9D-4892-90C9-21F3459AAD9E}"/>
              </a:ext>
            </a:extLst>
          </p:cNvPr>
          <p:cNvGrpSpPr/>
          <p:nvPr/>
        </p:nvGrpSpPr>
        <p:grpSpPr>
          <a:xfrm>
            <a:off x="10999563" y="5987064"/>
            <a:ext cx="1054467" cy="469689"/>
            <a:chOff x="9841624" y="4115729"/>
            <a:chExt cx="602170" cy="268223"/>
          </a:xfrm>
          <a:solidFill>
            <a:schemeClr val="tx1"/>
          </a:solidFill>
        </p:grpSpPr>
        <p:sp>
          <p:nvSpPr>
            <p:cNvPr id="8" name="Freeform: Shape 7">
              <a:extLst>
                <a:ext uri="{FF2B5EF4-FFF2-40B4-BE49-F238E27FC236}">
                  <a16:creationId xmlns:a16="http://schemas.microsoft.com/office/drawing/2014/main" id="{16938C96-CF0F-4B69-A695-913F11BFC6F0}"/>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3CA7E6BB-6B60-4BF5-9D3E-A3FE782EF5B0}"/>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F693EDA-57B3-4AEB-863B-B198C2A5A8E3}"/>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B3A04A96-045F-4B6E-AEEE-11A2FA01B4FC}"/>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7FB357DC-5AD3-44F4-879B-5AD6B18AC36F}"/>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FA2CA47F-83AD-4BE3-AC2F-6C17883F78C7}"/>
              </a:ext>
            </a:extLst>
          </p:cNvPr>
          <p:cNvSpPr>
            <a:spLocks noGrp="1"/>
          </p:cNvSpPr>
          <p:nvPr>
            <p:ph type="dt" sz="half" idx="10"/>
          </p:nvPr>
        </p:nvSpPr>
        <p:spPr/>
        <p:txBody>
          <a:bodyPr/>
          <a:lstStyle/>
          <a:p>
            <a:fld id="{FB9092B3-2D87-4CDF-B84B-C46E5F5D31F7}" type="datetime1">
              <a:rPr lang="en-US" smtClean="0"/>
              <a:t>4/9/24</a:t>
            </a:fld>
            <a:endParaRPr lang="en-US" dirty="0"/>
          </a:p>
        </p:txBody>
      </p:sp>
      <p:sp>
        <p:nvSpPr>
          <p:cNvPr id="5" name="Footer Placeholder 4">
            <a:extLst>
              <a:ext uri="{FF2B5EF4-FFF2-40B4-BE49-F238E27FC236}">
                <a16:creationId xmlns:a16="http://schemas.microsoft.com/office/drawing/2014/main" id="{21118A72-3200-4597-A9C5-0D9ECFF3E8CD}"/>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0D70055A-71D4-49B4-8A8F-19AFDB84E958}"/>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5" name="Oval 14">
            <a:extLst>
              <a:ext uri="{FF2B5EF4-FFF2-40B4-BE49-F238E27FC236}">
                <a16:creationId xmlns:a16="http://schemas.microsoft.com/office/drawing/2014/main" id="{0B0E5D27-C447-432F-982D-B60FDD6F34AD}"/>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30143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8C59DBB-9256-464D-8A6A-8BDA71541D6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6A25E310-E6CB-4838-8E9B-B288DA55277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7" name="Graphic 185">
            <a:extLst>
              <a:ext uri="{FF2B5EF4-FFF2-40B4-BE49-F238E27FC236}">
                <a16:creationId xmlns:a16="http://schemas.microsoft.com/office/drawing/2014/main" id="{BCF412A8-E798-47AD-ABD9-98D76A55D30B}"/>
              </a:ext>
            </a:extLst>
          </p:cNvPr>
          <p:cNvGrpSpPr/>
          <p:nvPr/>
        </p:nvGrpSpPr>
        <p:grpSpPr>
          <a:xfrm>
            <a:off x="10999563" y="5987064"/>
            <a:ext cx="1054467" cy="469689"/>
            <a:chOff x="9841624" y="4115729"/>
            <a:chExt cx="602170" cy="268223"/>
          </a:xfrm>
          <a:solidFill>
            <a:schemeClr val="tx1"/>
          </a:solidFill>
        </p:grpSpPr>
        <p:sp>
          <p:nvSpPr>
            <p:cNvPr id="8" name="Freeform: Shape 7">
              <a:extLst>
                <a:ext uri="{FF2B5EF4-FFF2-40B4-BE49-F238E27FC236}">
                  <a16:creationId xmlns:a16="http://schemas.microsoft.com/office/drawing/2014/main" id="{E70160C5-475D-401A-AEE2-2C04E99A1518}"/>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07CC7CE9-9C7F-49C2-8609-47BF523390F5}"/>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26FD5F1-978C-45AF-9086-D5DBE1F01681}"/>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873AB1C-723A-4FB4-9B23-65BAF5074833}"/>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1DE5510-5094-4FA4-96E5-AD4841D1C38A}"/>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F7CE2202-679F-48B0-B2DD-F6F54711224B}"/>
              </a:ext>
            </a:extLst>
          </p:cNvPr>
          <p:cNvSpPr>
            <a:spLocks noGrp="1"/>
          </p:cNvSpPr>
          <p:nvPr>
            <p:ph type="dt" sz="half" idx="10"/>
          </p:nvPr>
        </p:nvSpPr>
        <p:spPr/>
        <p:txBody>
          <a:bodyPr/>
          <a:lstStyle/>
          <a:p>
            <a:fld id="{3D769E57-47B1-47B0-B526-3153E4B1E729}" type="datetime1">
              <a:rPr lang="en-US" smtClean="0"/>
              <a:t>4/9/24</a:t>
            </a:fld>
            <a:endParaRPr lang="en-US" dirty="0"/>
          </a:p>
        </p:txBody>
      </p:sp>
      <p:sp>
        <p:nvSpPr>
          <p:cNvPr id="5" name="Footer Placeholder 4">
            <a:extLst>
              <a:ext uri="{FF2B5EF4-FFF2-40B4-BE49-F238E27FC236}">
                <a16:creationId xmlns:a16="http://schemas.microsoft.com/office/drawing/2014/main" id="{D07BC83D-E4C0-49E1-ADA1-1AF403984BDA}"/>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31BF211E-B2EA-4CDC-9E84-B6898394921B}"/>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4" name="Oval 13">
            <a:extLst>
              <a:ext uri="{FF2B5EF4-FFF2-40B4-BE49-F238E27FC236}">
                <a16:creationId xmlns:a16="http://schemas.microsoft.com/office/drawing/2014/main" id="{1FE2F5FD-5D31-4C1D-82F8-93624C7B0A3C}"/>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626501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88500-1605-41EA-A15F-9B79DF7E4050}"/>
              </a:ext>
            </a:extLst>
          </p:cNvPr>
          <p:cNvSpPr>
            <a:spLocks noGrp="1"/>
          </p:cNvSpPr>
          <p:nvPr>
            <p:ph type="title"/>
          </p:nvPr>
        </p:nvSpPr>
        <p:spPr>
          <a:ln>
            <a:solidFill>
              <a:schemeClr val="accent1"/>
            </a:solidFill>
          </a:ln>
        </p:spPr>
        <p:txBody>
          <a:bodyPr/>
          <a:lstStyle>
            <a:lvl1pPr algn="ctr">
              <a:defRPr>
                <a:latin typeface="Avenir Next" panose="020B0503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C9B14AC8-25A5-4D7F-BF23-CB20AA2ECF50}"/>
              </a:ext>
            </a:extLst>
          </p:cNvPr>
          <p:cNvSpPr>
            <a:spLocks noGrp="1"/>
          </p:cNvSpPr>
          <p:nvPr>
            <p:ph idx="1"/>
          </p:nvPr>
        </p:nvSpPr>
        <p:spPr/>
        <p:txBody>
          <a:bodyPr/>
          <a:lstStyle>
            <a:lvl1pPr>
              <a:defRPr b="0" i="0">
                <a:latin typeface="Abadi Extra Light" panose="020B0204020104020204" pitchFamily="34" charset="0"/>
              </a:defRPr>
            </a:lvl1pPr>
            <a:lvl2pPr>
              <a:defRPr b="0" i="0">
                <a:latin typeface="Abadi Extra Light" panose="020B0204020104020204" pitchFamily="34" charset="0"/>
              </a:defRPr>
            </a:lvl2pPr>
            <a:lvl3pPr>
              <a:defRPr b="0" i="0">
                <a:latin typeface="Abadi Extra Light" panose="020B0204020104020204" pitchFamily="34" charset="0"/>
              </a:defRPr>
            </a:lvl3pPr>
            <a:lvl4pPr>
              <a:defRPr b="0" i="0">
                <a:latin typeface="Abadi Extra Light" panose="020B0204020104020204" pitchFamily="34" charset="0"/>
              </a:defRPr>
            </a:lvl4pPr>
            <a:lvl5pPr>
              <a:defRPr b="0" i="0">
                <a:latin typeface="Abadi Extra Light" panose="020B0204020104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8" name="Graphic 185">
            <a:extLst>
              <a:ext uri="{FF2B5EF4-FFF2-40B4-BE49-F238E27FC236}">
                <a16:creationId xmlns:a16="http://schemas.microsoft.com/office/drawing/2014/main" id="{8997F1B7-1EE7-4EA5-A5A4-866F9A810C9F}"/>
              </a:ext>
            </a:extLst>
          </p:cNvPr>
          <p:cNvGrpSpPr/>
          <p:nvPr/>
        </p:nvGrpSpPr>
        <p:grpSpPr>
          <a:xfrm>
            <a:off x="10999563" y="5987064"/>
            <a:ext cx="1054467" cy="469689"/>
            <a:chOff x="9841624" y="4115729"/>
            <a:chExt cx="602170" cy="268223"/>
          </a:xfrm>
          <a:solidFill>
            <a:schemeClr val="tx1"/>
          </a:solidFill>
        </p:grpSpPr>
        <p:sp>
          <p:nvSpPr>
            <p:cNvPr id="9" name="Freeform: Shape 8">
              <a:extLst>
                <a:ext uri="{FF2B5EF4-FFF2-40B4-BE49-F238E27FC236}">
                  <a16:creationId xmlns:a16="http://schemas.microsoft.com/office/drawing/2014/main" id="{B5E13483-2FB6-4753-8402-06FDC3498E06}"/>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8F0DF22-F640-4002-B783-DF1C6A9473F6}"/>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C2787B8-7984-4332-B611-D3D3DE898FE0}"/>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AF3646C-B3D7-4F57-8FD2-CD93CEB39214}"/>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65FA7DA-93A0-43A4-834C-0F1BB9806A8C}"/>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21995D22-0146-4DE2-9E78-4C00333D499A}"/>
              </a:ext>
            </a:extLst>
          </p:cNvPr>
          <p:cNvSpPr>
            <a:spLocks noGrp="1"/>
          </p:cNvSpPr>
          <p:nvPr>
            <p:ph type="dt" sz="half" idx="10"/>
          </p:nvPr>
        </p:nvSpPr>
        <p:spPr/>
        <p:txBody>
          <a:bodyPr/>
          <a:lstStyle/>
          <a:p>
            <a:fld id="{5A87773D-8987-489A-A650-3D6F7D5C7C38}" type="datetime1">
              <a:rPr lang="en-US" smtClean="0"/>
              <a:t>4/9/24</a:t>
            </a:fld>
            <a:endParaRPr lang="en-US" dirty="0"/>
          </a:p>
        </p:txBody>
      </p:sp>
      <p:sp>
        <p:nvSpPr>
          <p:cNvPr id="5" name="Footer Placeholder 4">
            <a:extLst>
              <a:ext uri="{FF2B5EF4-FFF2-40B4-BE49-F238E27FC236}">
                <a16:creationId xmlns:a16="http://schemas.microsoft.com/office/drawing/2014/main" id="{6459717A-A1FE-485D-AFFF-2C7026C710AA}"/>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076DB88B-64CF-4100-8F07-D191DD7939F9}"/>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4" name="Oval 13">
            <a:extLst>
              <a:ext uri="{FF2B5EF4-FFF2-40B4-BE49-F238E27FC236}">
                <a16:creationId xmlns:a16="http://schemas.microsoft.com/office/drawing/2014/main" id="{104332FF-8349-42A5-B5C8-5EE3825CE252}"/>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089392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BFE6C-EBF1-47DE-8468-E7125172B735}"/>
              </a:ext>
            </a:extLst>
          </p:cNvPr>
          <p:cNvSpPr>
            <a:spLocks noGrp="1"/>
          </p:cNvSpPr>
          <p:nvPr>
            <p:ph type="title"/>
          </p:nvPr>
        </p:nvSpPr>
        <p:spPr>
          <a:xfrm>
            <a:off x="831850" y="1709738"/>
            <a:ext cx="10515600" cy="2852737"/>
          </a:xfrm>
        </p:spPr>
        <p:txBody>
          <a:bodyPr anchor="b"/>
          <a:lstStyle>
            <a:lvl1pPr>
              <a:defRPr sz="60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3" name="Text Placeholder 2">
            <a:extLst>
              <a:ext uri="{FF2B5EF4-FFF2-40B4-BE49-F238E27FC236}">
                <a16:creationId xmlns:a16="http://schemas.microsoft.com/office/drawing/2014/main" id="{24104992-D139-48DC-BCCE-D71EA23CA2ED}"/>
              </a:ext>
            </a:extLst>
          </p:cNvPr>
          <p:cNvSpPr>
            <a:spLocks noGrp="1"/>
          </p:cNvSpPr>
          <p:nvPr>
            <p:ph type="body" idx="1"/>
          </p:nvPr>
        </p:nvSpPr>
        <p:spPr>
          <a:xfrm>
            <a:off x="831850" y="4589463"/>
            <a:ext cx="10515600" cy="1500187"/>
          </a:xfrm>
        </p:spPr>
        <p:txBody>
          <a:bodyPr/>
          <a:lstStyle>
            <a:lvl1pPr marL="0" indent="0">
              <a:buNone/>
              <a:defRPr sz="2400" b="0" i="0">
                <a:solidFill>
                  <a:schemeClr val="tx1">
                    <a:tint val="75000"/>
                  </a:schemeClr>
                </a:solidFill>
                <a:latin typeface="Calibri Light" panose="020F0302020204030204" pitchFamily="34" charset="0"/>
                <a:cs typeface="Calibri Light" panose="020F03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grpSp>
        <p:nvGrpSpPr>
          <p:cNvPr id="7" name="Graphic 185">
            <a:extLst>
              <a:ext uri="{FF2B5EF4-FFF2-40B4-BE49-F238E27FC236}">
                <a16:creationId xmlns:a16="http://schemas.microsoft.com/office/drawing/2014/main" id="{A8C5E768-0E62-4DE7-A0AF-93121DA8439E}"/>
              </a:ext>
            </a:extLst>
          </p:cNvPr>
          <p:cNvGrpSpPr/>
          <p:nvPr/>
        </p:nvGrpSpPr>
        <p:grpSpPr>
          <a:xfrm>
            <a:off x="10999563" y="5987064"/>
            <a:ext cx="1054467" cy="469689"/>
            <a:chOff x="9841624" y="4115729"/>
            <a:chExt cx="602170" cy="268223"/>
          </a:xfrm>
          <a:solidFill>
            <a:schemeClr val="tx1"/>
          </a:solidFill>
        </p:grpSpPr>
        <p:sp>
          <p:nvSpPr>
            <p:cNvPr id="8" name="Freeform: Shape 7">
              <a:extLst>
                <a:ext uri="{FF2B5EF4-FFF2-40B4-BE49-F238E27FC236}">
                  <a16:creationId xmlns:a16="http://schemas.microsoft.com/office/drawing/2014/main" id="{6402845F-9E8A-41E1-B051-1AAA46C997A2}"/>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AA45C410-5FD0-4339-A3BC-A865DE4190AF}"/>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7B0B703-8BA8-483C-A433-C44C809687DE}"/>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ECCFA03D-B879-419B-88B9-F4F3645C8AF5}"/>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6B0260A-6B2D-4F54-8614-60BC3103E166}"/>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4" name="Date Placeholder 3">
            <a:extLst>
              <a:ext uri="{FF2B5EF4-FFF2-40B4-BE49-F238E27FC236}">
                <a16:creationId xmlns:a16="http://schemas.microsoft.com/office/drawing/2014/main" id="{751AB8F6-0796-47E9-B1D4-760B7CCFC75D}"/>
              </a:ext>
            </a:extLst>
          </p:cNvPr>
          <p:cNvSpPr>
            <a:spLocks noGrp="1"/>
          </p:cNvSpPr>
          <p:nvPr>
            <p:ph type="dt" sz="half" idx="10"/>
          </p:nvPr>
        </p:nvSpPr>
        <p:spPr/>
        <p:txBody>
          <a:bodyPr/>
          <a:lstStyle/>
          <a:p>
            <a:fld id="{97E150C1-1D78-4D80-810D-E9E86F6E88AB}" type="datetime1">
              <a:rPr lang="en-US" smtClean="0"/>
              <a:t>4/9/24</a:t>
            </a:fld>
            <a:endParaRPr lang="en-US" dirty="0"/>
          </a:p>
        </p:txBody>
      </p:sp>
      <p:sp>
        <p:nvSpPr>
          <p:cNvPr id="5" name="Footer Placeholder 4">
            <a:extLst>
              <a:ext uri="{FF2B5EF4-FFF2-40B4-BE49-F238E27FC236}">
                <a16:creationId xmlns:a16="http://schemas.microsoft.com/office/drawing/2014/main" id="{37886FC0-7327-44D9-B689-0AE73FD25596}"/>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1219D265-BFBA-4C93-9B1A-B9483AE6BF32}"/>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4" name="Oval 13">
            <a:extLst>
              <a:ext uri="{FF2B5EF4-FFF2-40B4-BE49-F238E27FC236}">
                <a16:creationId xmlns:a16="http://schemas.microsoft.com/office/drawing/2014/main" id="{464F5FEB-DE92-47DA-8C46-DC088E8960A4}"/>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243947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637BE-B22F-40EE-94F0-04549BC56238}"/>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AA71582-4BAF-4211-AD4A-476ED6EB11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99DCF6B-C800-4345-BAE9-EE9FA65903F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8" name="Graphic 185">
            <a:extLst>
              <a:ext uri="{FF2B5EF4-FFF2-40B4-BE49-F238E27FC236}">
                <a16:creationId xmlns:a16="http://schemas.microsoft.com/office/drawing/2014/main" id="{E6190A1E-5381-43C4-B058-7758339984D6}"/>
              </a:ext>
            </a:extLst>
          </p:cNvPr>
          <p:cNvGrpSpPr/>
          <p:nvPr/>
        </p:nvGrpSpPr>
        <p:grpSpPr>
          <a:xfrm>
            <a:off x="10999563" y="5987064"/>
            <a:ext cx="1054467" cy="469689"/>
            <a:chOff x="9841624" y="4115729"/>
            <a:chExt cx="602170" cy="268223"/>
          </a:xfrm>
          <a:solidFill>
            <a:schemeClr val="tx1"/>
          </a:solidFill>
        </p:grpSpPr>
        <p:sp>
          <p:nvSpPr>
            <p:cNvPr id="9" name="Freeform: Shape 8">
              <a:extLst>
                <a:ext uri="{FF2B5EF4-FFF2-40B4-BE49-F238E27FC236}">
                  <a16:creationId xmlns:a16="http://schemas.microsoft.com/office/drawing/2014/main" id="{F7E35469-0BEA-4E5E-955F-1AA300A62DE5}"/>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58F650BE-565E-4A52-8143-7A87700FC5F5}"/>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286A3F89-AA2A-44E5-915E-C47A069EB685}"/>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C57F514-AB27-4489-8D3C-01DD1025DDAD}"/>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0141169F-1C39-4D04-AF32-D0D14D004B05}"/>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5" name="Date Placeholder 4">
            <a:extLst>
              <a:ext uri="{FF2B5EF4-FFF2-40B4-BE49-F238E27FC236}">
                <a16:creationId xmlns:a16="http://schemas.microsoft.com/office/drawing/2014/main" id="{93087465-759F-4895-8FC6-DD464FB918CA}"/>
              </a:ext>
            </a:extLst>
          </p:cNvPr>
          <p:cNvSpPr>
            <a:spLocks noGrp="1"/>
          </p:cNvSpPr>
          <p:nvPr>
            <p:ph type="dt" sz="half" idx="10"/>
          </p:nvPr>
        </p:nvSpPr>
        <p:spPr/>
        <p:txBody>
          <a:bodyPr/>
          <a:lstStyle/>
          <a:p>
            <a:fld id="{29E9CBD8-1588-4B6B-B74D-87480DDE94C0}" type="datetime1">
              <a:rPr lang="en-US" smtClean="0"/>
              <a:t>4/9/24</a:t>
            </a:fld>
            <a:endParaRPr lang="en-US" dirty="0"/>
          </a:p>
        </p:txBody>
      </p:sp>
      <p:sp>
        <p:nvSpPr>
          <p:cNvPr id="6" name="Footer Placeholder 5">
            <a:extLst>
              <a:ext uri="{FF2B5EF4-FFF2-40B4-BE49-F238E27FC236}">
                <a16:creationId xmlns:a16="http://schemas.microsoft.com/office/drawing/2014/main" id="{92F1AA18-D8A5-44D9-881C-522258ED54D7}"/>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1C1BA574-A76A-4F4C-8CBD-768278B66E72}"/>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5" name="Oval 14">
            <a:extLst>
              <a:ext uri="{FF2B5EF4-FFF2-40B4-BE49-F238E27FC236}">
                <a16:creationId xmlns:a16="http://schemas.microsoft.com/office/drawing/2014/main" id="{2793E083-ADC4-4391-83DD-781529A66110}"/>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387009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1B666-D6BE-4FA8-9CF1-F15FD58B0CBF}"/>
              </a:ext>
            </a:extLst>
          </p:cNvPr>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BCE4B4A-DE64-4563-83CD-C40B1D681D9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1DA0314-0202-4E6D-8352-C28376A9C0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87B56083-87B4-4603-B6FF-A9EB68E3E69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3708CF-F028-4917-A9CB-59BF5248A2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0" name="Graphic 185">
            <a:extLst>
              <a:ext uri="{FF2B5EF4-FFF2-40B4-BE49-F238E27FC236}">
                <a16:creationId xmlns:a16="http://schemas.microsoft.com/office/drawing/2014/main" id="{81B934BF-E239-47E1-93E9-EA3182162D21}"/>
              </a:ext>
            </a:extLst>
          </p:cNvPr>
          <p:cNvGrpSpPr/>
          <p:nvPr/>
        </p:nvGrpSpPr>
        <p:grpSpPr>
          <a:xfrm>
            <a:off x="10999563" y="5987064"/>
            <a:ext cx="1054467" cy="469689"/>
            <a:chOff x="9841624" y="4115729"/>
            <a:chExt cx="602170" cy="268223"/>
          </a:xfrm>
          <a:solidFill>
            <a:schemeClr val="tx1"/>
          </a:solidFill>
        </p:grpSpPr>
        <p:sp>
          <p:nvSpPr>
            <p:cNvPr id="11" name="Freeform: Shape 10">
              <a:extLst>
                <a:ext uri="{FF2B5EF4-FFF2-40B4-BE49-F238E27FC236}">
                  <a16:creationId xmlns:a16="http://schemas.microsoft.com/office/drawing/2014/main" id="{C3BBF177-5044-426A-93ED-64BDC84BF184}"/>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74270648-77F5-4D28-B691-DA57AA28FD73}"/>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086B770-2F70-4B7B-9525-286BBD63AD72}"/>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57DDC14D-7AE3-41CD-ADFC-A3601D4F9DF3}"/>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42181834-8401-4B66-85EE-1CBF57807DAB}"/>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7" name="Date Placeholder 6">
            <a:extLst>
              <a:ext uri="{FF2B5EF4-FFF2-40B4-BE49-F238E27FC236}">
                <a16:creationId xmlns:a16="http://schemas.microsoft.com/office/drawing/2014/main" id="{A433C091-3B62-4087-9A97-63BBE28CFF17}"/>
              </a:ext>
            </a:extLst>
          </p:cNvPr>
          <p:cNvSpPr>
            <a:spLocks noGrp="1"/>
          </p:cNvSpPr>
          <p:nvPr>
            <p:ph type="dt" sz="half" idx="10"/>
          </p:nvPr>
        </p:nvSpPr>
        <p:spPr/>
        <p:txBody>
          <a:bodyPr/>
          <a:lstStyle/>
          <a:p>
            <a:fld id="{AD794440-721C-4D75-BD4F-4CFB3D51CDCA}" type="datetime1">
              <a:rPr lang="en-US" smtClean="0"/>
              <a:t>4/9/24</a:t>
            </a:fld>
            <a:endParaRPr lang="en-US" dirty="0"/>
          </a:p>
        </p:txBody>
      </p:sp>
      <p:sp>
        <p:nvSpPr>
          <p:cNvPr id="8" name="Footer Placeholder 7">
            <a:extLst>
              <a:ext uri="{FF2B5EF4-FFF2-40B4-BE49-F238E27FC236}">
                <a16:creationId xmlns:a16="http://schemas.microsoft.com/office/drawing/2014/main" id="{870710C3-2723-4847-BCAF-96D9FAE50555}"/>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96618B2C-95AC-4438-97FD-07ACF297B8FE}"/>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7" name="Oval 16">
            <a:extLst>
              <a:ext uri="{FF2B5EF4-FFF2-40B4-BE49-F238E27FC236}">
                <a16:creationId xmlns:a16="http://schemas.microsoft.com/office/drawing/2014/main" id="{D6B0F5A7-6E8A-4BCD-8F1F-233ECD21B262}"/>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91545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9CF7F-748D-4598-983E-96A2BE26930A}"/>
              </a:ext>
            </a:extLst>
          </p:cNvPr>
          <p:cNvSpPr>
            <a:spLocks noGrp="1"/>
          </p:cNvSpPr>
          <p:nvPr>
            <p:ph type="title"/>
          </p:nvPr>
        </p:nvSpPr>
        <p:spPr/>
        <p:txBody>
          <a:bodyPr/>
          <a:lstStyle/>
          <a:p>
            <a:r>
              <a:rPr lang="en-US"/>
              <a:t>Click to edit Master title style</a:t>
            </a:r>
            <a:endParaRPr lang="en-US" dirty="0"/>
          </a:p>
        </p:txBody>
      </p:sp>
      <p:grpSp>
        <p:nvGrpSpPr>
          <p:cNvPr id="6" name="Graphic 185">
            <a:extLst>
              <a:ext uri="{FF2B5EF4-FFF2-40B4-BE49-F238E27FC236}">
                <a16:creationId xmlns:a16="http://schemas.microsoft.com/office/drawing/2014/main" id="{DFD4D3BE-80D4-4E69-9C76-F0D8517DF690}"/>
              </a:ext>
            </a:extLst>
          </p:cNvPr>
          <p:cNvGrpSpPr/>
          <p:nvPr/>
        </p:nvGrpSpPr>
        <p:grpSpPr>
          <a:xfrm>
            <a:off x="10999563" y="5987064"/>
            <a:ext cx="1054467" cy="469689"/>
            <a:chOff x="9841624" y="4115729"/>
            <a:chExt cx="602170" cy="268223"/>
          </a:xfrm>
          <a:solidFill>
            <a:schemeClr val="tx1"/>
          </a:solidFill>
        </p:grpSpPr>
        <p:sp>
          <p:nvSpPr>
            <p:cNvPr id="7" name="Freeform: Shape 6">
              <a:extLst>
                <a:ext uri="{FF2B5EF4-FFF2-40B4-BE49-F238E27FC236}">
                  <a16:creationId xmlns:a16="http://schemas.microsoft.com/office/drawing/2014/main" id="{A0B6E97F-00E1-4372-8978-8BCBDC9026E6}"/>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CC7651B7-7A30-4AFA-A4D7-0B0C5D2DDAAF}"/>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FD2FC5CA-556B-4409-B084-34753A1F04E6}"/>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3E63FB41-EE1F-4889-9096-3A38936330D5}"/>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0DD19F3B-7B3E-4861-8FDA-D0116C96C16E}"/>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3" name="Date Placeholder 2">
            <a:extLst>
              <a:ext uri="{FF2B5EF4-FFF2-40B4-BE49-F238E27FC236}">
                <a16:creationId xmlns:a16="http://schemas.microsoft.com/office/drawing/2014/main" id="{410A2C46-C908-4010-AAE2-9FA41B145C4D}"/>
              </a:ext>
            </a:extLst>
          </p:cNvPr>
          <p:cNvSpPr>
            <a:spLocks noGrp="1"/>
          </p:cNvSpPr>
          <p:nvPr>
            <p:ph type="dt" sz="half" idx="10"/>
          </p:nvPr>
        </p:nvSpPr>
        <p:spPr/>
        <p:txBody>
          <a:bodyPr/>
          <a:lstStyle/>
          <a:p>
            <a:fld id="{B2701A64-483B-4532-94FB-D8F90CB6DEE0}" type="datetime1">
              <a:rPr lang="en-US" smtClean="0"/>
              <a:t>4/9/24</a:t>
            </a:fld>
            <a:endParaRPr lang="en-US" dirty="0"/>
          </a:p>
        </p:txBody>
      </p:sp>
      <p:sp>
        <p:nvSpPr>
          <p:cNvPr id="4" name="Footer Placeholder 3">
            <a:extLst>
              <a:ext uri="{FF2B5EF4-FFF2-40B4-BE49-F238E27FC236}">
                <a16:creationId xmlns:a16="http://schemas.microsoft.com/office/drawing/2014/main" id="{C7CF5279-7D37-4D98-9A70-987C84F62C2B}"/>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896FAD0-59EF-49AA-BBC6-A0EC184DD2C9}"/>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3" name="Oval 12">
            <a:extLst>
              <a:ext uri="{FF2B5EF4-FFF2-40B4-BE49-F238E27FC236}">
                <a16:creationId xmlns:a16="http://schemas.microsoft.com/office/drawing/2014/main" id="{876EB399-18D2-46D5-8757-35FCFF8EA80D}"/>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684944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aphic 185">
            <a:extLst>
              <a:ext uri="{FF2B5EF4-FFF2-40B4-BE49-F238E27FC236}">
                <a16:creationId xmlns:a16="http://schemas.microsoft.com/office/drawing/2014/main" id="{773CCE17-EE0F-40E0-B7AE-CF7677B64709}"/>
              </a:ext>
            </a:extLst>
          </p:cNvPr>
          <p:cNvGrpSpPr/>
          <p:nvPr/>
        </p:nvGrpSpPr>
        <p:grpSpPr>
          <a:xfrm>
            <a:off x="10999563" y="5987064"/>
            <a:ext cx="1054467" cy="469689"/>
            <a:chOff x="9841624" y="4115729"/>
            <a:chExt cx="602170" cy="268223"/>
          </a:xfrm>
          <a:solidFill>
            <a:schemeClr val="tx1"/>
          </a:solidFill>
        </p:grpSpPr>
        <p:sp>
          <p:nvSpPr>
            <p:cNvPr id="6" name="Freeform: Shape 5">
              <a:extLst>
                <a:ext uri="{FF2B5EF4-FFF2-40B4-BE49-F238E27FC236}">
                  <a16:creationId xmlns:a16="http://schemas.microsoft.com/office/drawing/2014/main" id="{B0AC6C4E-6EA5-454A-AB84-8B94D8B585EC}"/>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B4329338-925B-4677-BA6E-4357D37DB545}"/>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334C0A08-043F-4818-BA1D-BCC9F811A873}"/>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DCB185DD-ED0D-4633-8098-95C4A6F177CC}"/>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2AD50526-B611-40B6-BB45-AE82F0EF5992}"/>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2" name="Date Placeholder 1">
            <a:extLst>
              <a:ext uri="{FF2B5EF4-FFF2-40B4-BE49-F238E27FC236}">
                <a16:creationId xmlns:a16="http://schemas.microsoft.com/office/drawing/2014/main" id="{0708C302-4224-4668-8CAC-3267172A0C93}"/>
              </a:ext>
            </a:extLst>
          </p:cNvPr>
          <p:cNvSpPr>
            <a:spLocks noGrp="1"/>
          </p:cNvSpPr>
          <p:nvPr>
            <p:ph type="dt" sz="half" idx="10"/>
          </p:nvPr>
        </p:nvSpPr>
        <p:spPr/>
        <p:txBody>
          <a:bodyPr/>
          <a:lstStyle/>
          <a:p>
            <a:fld id="{6F18FB39-20FB-4E2E-B861-45B709B9C3C5}" type="datetime1">
              <a:rPr lang="en-US" smtClean="0"/>
              <a:t>4/9/24</a:t>
            </a:fld>
            <a:endParaRPr lang="en-US" dirty="0"/>
          </a:p>
        </p:txBody>
      </p:sp>
      <p:sp>
        <p:nvSpPr>
          <p:cNvPr id="3" name="Footer Placeholder 2">
            <a:extLst>
              <a:ext uri="{FF2B5EF4-FFF2-40B4-BE49-F238E27FC236}">
                <a16:creationId xmlns:a16="http://schemas.microsoft.com/office/drawing/2014/main" id="{F0C8FC22-AEB6-4BAF-BF93-41A2C757CCC7}"/>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252CA88A-5462-4F17-AFA0-52721ADDBB8F}"/>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2" name="Oval 11">
            <a:extLst>
              <a:ext uri="{FF2B5EF4-FFF2-40B4-BE49-F238E27FC236}">
                <a16:creationId xmlns:a16="http://schemas.microsoft.com/office/drawing/2014/main" id="{70CCC791-94D7-4BB8-9EDF-423CEA1F6215}"/>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4052333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6AC37-C5B5-462A-BE4A-E55CEBF2A34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A4B007F-32A8-4688-BBEF-4FCB99DF5E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1DF2E2EB-BF8A-44A4-8AE0-BD6C31B1D9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8" name="Graphic 185">
            <a:extLst>
              <a:ext uri="{FF2B5EF4-FFF2-40B4-BE49-F238E27FC236}">
                <a16:creationId xmlns:a16="http://schemas.microsoft.com/office/drawing/2014/main" id="{FC9E188F-54C8-4547-9F8C-525712AD7DB6}"/>
              </a:ext>
            </a:extLst>
          </p:cNvPr>
          <p:cNvGrpSpPr/>
          <p:nvPr/>
        </p:nvGrpSpPr>
        <p:grpSpPr>
          <a:xfrm>
            <a:off x="10999563" y="5987064"/>
            <a:ext cx="1054467" cy="469689"/>
            <a:chOff x="9841624" y="4115729"/>
            <a:chExt cx="602170" cy="268223"/>
          </a:xfrm>
          <a:solidFill>
            <a:schemeClr val="tx1"/>
          </a:solidFill>
        </p:grpSpPr>
        <p:sp>
          <p:nvSpPr>
            <p:cNvPr id="9" name="Freeform: Shape 8">
              <a:extLst>
                <a:ext uri="{FF2B5EF4-FFF2-40B4-BE49-F238E27FC236}">
                  <a16:creationId xmlns:a16="http://schemas.microsoft.com/office/drawing/2014/main" id="{B99C4538-3939-47A9-A590-09FF21960653}"/>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7541CA75-5D05-4996-A26D-CE0C909CD5F7}"/>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6305856-26BC-4BCC-BEF3-5E9CED941775}"/>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C69651C-AC37-4CD2-8367-19297D7E2389}"/>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3E9031B-BA8D-4D9D-9BB3-A16F7A80F854}"/>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5" name="Date Placeholder 4">
            <a:extLst>
              <a:ext uri="{FF2B5EF4-FFF2-40B4-BE49-F238E27FC236}">
                <a16:creationId xmlns:a16="http://schemas.microsoft.com/office/drawing/2014/main" id="{269840A2-CF60-4C47-B955-E65BC451FE73}"/>
              </a:ext>
            </a:extLst>
          </p:cNvPr>
          <p:cNvSpPr>
            <a:spLocks noGrp="1"/>
          </p:cNvSpPr>
          <p:nvPr>
            <p:ph type="dt" sz="half" idx="10"/>
          </p:nvPr>
        </p:nvSpPr>
        <p:spPr/>
        <p:txBody>
          <a:bodyPr/>
          <a:lstStyle/>
          <a:p>
            <a:fld id="{AC48AC19-8BD6-476C-9770-8884373BCF00}" type="datetime1">
              <a:rPr lang="en-US" smtClean="0"/>
              <a:t>4/9/24</a:t>
            </a:fld>
            <a:endParaRPr lang="en-US"/>
          </a:p>
        </p:txBody>
      </p:sp>
      <p:sp>
        <p:nvSpPr>
          <p:cNvPr id="6" name="Footer Placeholder 5">
            <a:extLst>
              <a:ext uri="{FF2B5EF4-FFF2-40B4-BE49-F238E27FC236}">
                <a16:creationId xmlns:a16="http://schemas.microsoft.com/office/drawing/2014/main" id="{3179DC6E-CC55-47AB-A405-5FB7EE2D191D}"/>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6D5D5E7D-EBA7-4DB0-8C78-7EB8A85FA4FF}"/>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5" name="Oval 14">
            <a:extLst>
              <a:ext uri="{FF2B5EF4-FFF2-40B4-BE49-F238E27FC236}">
                <a16:creationId xmlns:a16="http://schemas.microsoft.com/office/drawing/2014/main" id="{C5B051DE-636E-4B3C-9886-2055CE23E49A}"/>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9118682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F1D355-3146-41D1-B7DC-20B8ACE390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FAD4AAFB-E8F8-4FD1-8C6A-ED2C3FAD50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2E051AF1-B16F-43B9-95CC-C17B570DEC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grpSp>
        <p:nvGrpSpPr>
          <p:cNvPr id="8" name="Graphic 185">
            <a:extLst>
              <a:ext uri="{FF2B5EF4-FFF2-40B4-BE49-F238E27FC236}">
                <a16:creationId xmlns:a16="http://schemas.microsoft.com/office/drawing/2014/main" id="{C8B77273-9FF7-4B93-8385-AD09A5F86AE5}"/>
              </a:ext>
            </a:extLst>
          </p:cNvPr>
          <p:cNvGrpSpPr/>
          <p:nvPr/>
        </p:nvGrpSpPr>
        <p:grpSpPr>
          <a:xfrm>
            <a:off x="10999563" y="5987064"/>
            <a:ext cx="1054467" cy="469689"/>
            <a:chOff x="9841624" y="4115729"/>
            <a:chExt cx="602170" cy="268223"/>
          </a:xfrm>
          <a:solidFill>
            <a:schemeClr val="tx1"/>
          </a:solidFill>
        </p:grpSpPr>
        <p:sp>
          <p:nvSpPr>
            <p:cNvPr id="9" name="Freeform: Shape 8">
              <a:extLst>
                <a:ext uri="{FF2B5EF4-FFF2-40B4-BE49-F238E27FC236}">
                  <a16:creationId xmlns:a16="http://schemas.microsoft.com/office/drawing/2014/main" id="{3117A673-3729-4EAD-9E8C-52BEBF74B857}"/>
                </a:ext>
              </a:extLst>
            </p:cNvPr>
            <p:cNvSpPr/>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EE8DB752-94CD-4A94-BDE3-DD285EB89F3F}"/>
                </a:ext>
              </a:extLst>
            </p:cNvPr>
            <p:cNvSpPr/>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2F8DDFC-E5CA-4F36-B2BE-BCE49D4F6C95}"/>
                </a:ext>
              </a:extLst>
            </p:cNvPr>
            <p:cNvSpPr/>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0BB589AE-2F9C-4C83-8DC7-1205CB037525}"/>
                </a:ext>
              </a:extLst>
            </p:cNvPr>
            <p:cNvSpPr/>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7AC9A2DE-3C9E-4CD0-8C7A-CC5F9F9942E4}"/>
                </a:ext>
              </a:extLst>
            </p:cNvPr>
            <p:cNvSpPr/>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5" name="Date Placeholder 4">
            <a:extLst>
              <a:ext uri="{FF2B5EF4-FFF2-40B4-BE49-F238E27FC236}">
                <a16:creationId xmlns:a16="http://schemas.microsoft.com/office/drawing/2014/main" id="{D68C8714-2467-4715-934E-6787C84F7929}"/>
              </a:ext>
            </a:extLst>
          </p:cNvPr>
          <p:cNvSpPr>
            <a:spLocks noGrp="1"/>
          </p:cNvSpPr>
          <p:nvPr>
            <p:ph type="dt" sz="half" idx="10"/>
          </p:nvPr>
        </p:nvSpPr>
        <p:spPr/>
        <p:txBody>
          <a:bodyPr/>
          <a:lstStyle/>
          <a:p>
            <a:fld id="{F3F68C53-8AD1-4F09-9486-FB3406B99CFA}" type="datetime1">
              <a:rPr lang="en-US" smtClean="0"/>
              <a:t>4/9/24</a:t>
            </a:fld>
            <a:endParaRPr lang="en-US" dirty="0"/>
          </a:p>
        </p:txBody>
      </p:sp>
      <p:sp>
        <p:nvSpPr>
          <p:cNvPr id="6" name="Footer Placeholder 5">
            <a:extLst>
              <a:ext uri="{FF2B5EF4-FFF2-40B4-BE49-F238E27FC236}">
                <a16:creationId xmlns:a16="http://schemas.microsoft.com/office/drawing/2014/main" id="{A46F13D6-03EC-4D31-8BB1-9FFDE3633C2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7C65D4DD-A2A4-4DF6-9527-E5F12FEB936C}"/>
              </a:ext>
            </a:extLst>
          </p:cNvPr>
          <p:cNvSpPr>
            <a:spLocks noGrp="1"/>
          </p:cNvSpPr>
          <p:nvPr>
            <p:ph type="sldNum" sz="quarter" idx="12"/>
          </p:nvPr>
        </p:nvSpPr>
        <p:spPr/>
        <p:txBody>
          <a:bodyPr/>
          <a:lstStyle/>
          <a:p>
            <a:fld id="{F3450C42-9A0B-4425-92C2-70FCF7C45734}" type="slidenum">
              <a:rPr lang="en-US" smtClean="0"/>
              <a:t>‹#›</a:t>
            </a:fld>
            <a:endParaRPr lang="en-US" dirty="0"/>
          </a:p>
        </p:txBody>
      </p:sp>
      <p:sp>
        <p:nvSpPr>
          <p:cNvPr id="15" name="Oval 14">
            <a:extLst>
              <a:ext uri="{FF2B5EF4-FFF2-40B4-BE49-F238E27FC236}">
                <a16:creationId xmlns:a16="http://schemas.microsoft.com/office/drawing/2014/main" id="{FD202F3A-9FDE-4E11-B865-FBAEC415F880}"/>
              </a:ext>
            </a:extLst>
          </p:cNvPr>
          <p:cNvSpPr/>
          <p:nvPr/>
        </p:nvSpPr>
        <p:spPr>
          <a:xfrm>
            <a:off x="320736" y="652894"/>
            <a:ext cx="319941" cy="319941"/>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3805977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633F5C3-CD4B-4472-B59A-49D460CB1C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72236B-AB2C-4D6F-AE15-700992DA917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090F509-07BE-4446-8772-F44E09936B7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1" cap="all" spc="100" baseline="0">
                <a:solidFill>
                  <a:schemeClr val="tx1">
                    <a:tint val="75000"/>
                  </a:schemeClr>
                </a:solidFill>
                <a:latin typeface="+mn-lt"/>
                <a:ea typeface="Source Sans Pro SemiBold" panose="020B0603030403020204" pitchFamily="34" charset="0"/>
              </a:defRPr>
            </a:lvl1pPr>
          </a:lstStyle>
          <a:p>
            <a:fld id="{BA543EDD-D0D2-447F-B24F-3717AF4B109D}" type="datetime1">
              <a:rPr lang="en-US" smtClean="0"/>
              <a:pPr/>
              <a:t>4/9/24</a:t>
            </a:fld>
            <a:endParaRPr lang="en-US" dirty="0"/>
          </a:p>
        </p:txBody>
      </p:sp>
      <p:sp>
        <p:nvSpPr>
          <p:cNvPr id="5" name="Footer Placeholder 4">
            <a:extLst>
              <a:ext uri="{FF2B5EF4-FFF2-40B4-BE49-F238E27FC236}">
                <a16:creationId xmlns:a16="http://schemas.microsoft.com/office/drawing/2014/main" id="{501B927E-3833-4F85-99B5-56B5F1E540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cap="all" spc="100" baseline="0">
                <a:solidFill>
                  <a:schemeClr val="tx1">
                    <a:tint val="75000"/>
                  </a:schemeClr>
                </a:solidFill>
                <a:latin typeface="+mn-lt"/>
                <a:ea typeface="Source Sans Pro SemiBold" panose="020B0603030403020204" pitchFamily="34" charset="0"/>
              </a:defRPr>
            </a:lvl1pPr>
          </a:lstStyle>
          <a:p>
            <a:r>
              <a:rPr lang="en-US" dirty="0"/>
              <a:t>Sample Footer Text</a:t>
            </a:r>
          </a:p>
        </p:txBody>
      </p:sp>
      <p:sp>
        <p:nvSpPr>
          <p:cNvPr id="6" name="Slide Number Placeholder 5">
            <a:extLst>
              <a:ext uri="{FF2B5EF4-FFF2-40B4-BE49-F238E27FC236}">
                <a16:creationId xmlns:a16="http://schemas.microsoft.com/office/drawing/2014/main" id="{E628CB64-4E98-43DE-B543-7BE5B329DB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1" cap="all" spc="100" baseline="0">
                <a:solidFill>
                  <a:schemeClr val="tx1">
                    <a:tint val="75000"/>
                  </a:schemeClr>
                </a:solidFill>
                <a:latin typeface="+mn-lt"/>
                <a:ea typeface="Source Sans Pro SemiBold" panose="020B0603030403020204" pitchFamily="34" charset="0"/>
              </a:defRPr>
            </a:lvl1pPr>
          </a:lstStyle>
          <a:p>
            <a:fld id="{F3450C42-9A0B-4425-92C2-70FCF7C45734}" type="slidenum">
              <a:rPr lang="en-US" smtClean="0"/>
              <a:pPr/>
              <a:t>‹#›</a:t>
            </a:fld>
            <a:endParaRPr lang="en-US" dirty="0"/>
          </a:p>
        </p:txBody>
      </p:sp>
    </p:spTree>
    <p:extLst>
      <p:ext uri="{BB962C8B-B14F-4D97-AF65-F5344CB8AC3E}">
        <p14:creationId xmlns:p14="http://schemas.microsoft.com/office/powerpoint/2010/main" val="4213500481"/>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24" r:id="rId6"/>
    <p:sldLayoutId id="2147483719" r:id="rId7"/>
    <p:sldLayoutId id="2147483720" r:id="rId8"/>
    <p:sldLayoutId id="2147483721" r:id="rId9"/>
    <p:sldLayoutId id="2147483723" r:id="rId10"/>
    <p:sldLayoutId id="2147483722"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13.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7.png"/><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8.svg"/><Relationship Id="rId9"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7.png"/><Relationship Id="rId7" Type="http://schemas.openxmlformats.org/officeDocument/2006/relationships/image" Target="../media/image5.sv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14.jpeg"/><Relationship Id="rId4" Type="http://schemas.openxmlformats.org/officeDocument/2006/relationships/image" Target="../media/image18.svg"/><Relationship Id="rId9"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7"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3.jpe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8.sv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sv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7"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3.jpe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https://www.youtube.com/embed/D98_w9FUt2I?feature=oembed" TargetMode="External"/><Relationship Id="rId5" Type="http://schemas.openxmlformats.org/officeDocument/2006/relationships/image" Target="../media/image20.pn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0.png"/><Relationship Id="rId1" Type="http://schemas.openxmlformats.org/officeDocument/2006/relationships/slideLayout" Target="../slideLayouts/slideLayout2.xml"/><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7" Type="http://schemas.microsoft.com/office/2007/relationships/hdphoto" Target="../media/hdphoto2.wdp"/><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0.png"/><Relationship Id="rId4" Type="http://schemas.openxmlformats.org/officeDocument/2006/relationships/image" Target="../media/image18.sv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microsoft.com/office/2007/relationships/hdphoto" Target="../media/hdphoto4.wdp"/></Relationships>
</file>

<file path=ppt/slides/_rels/slide2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1.png"/><Relationship Id="rId7" Type="http://schemas.openxmlformats.org/officeDocument/2006/relationships/image" Target="../media/image5.sv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3.png"/><Relationship Id="rId10" Type="http://schemas.microsoft.com/office/2007/relationships/hdphoto" Target="../media/hdphoto2.wdp"/><Relationship Id="rId4" Type="http://schemas.openxmlformats.org/officeDocument/2006/relationships/image" Target="../media/image32.png"/><Relationship Id="rId9"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hyperlink" Target="https://twitter.com/duckworth_ms" TargetMode="Externa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hyperlink" Target="https://www.facebook.com/MsDuckworthsClassroom/" TargetMode="External"/><Relationship Id="rId5" Type="http://schemas.openxmlformats.org/officeDocument/2006/relationships/hyperlink" Target="https://www.instagram.com/msduckworths_classroom/" TargetMode="External"/><Relationship Id="rId4" Type="http://schemas.openxmlformats.org/officeDocument/2006/relationships/hyperlink" Target="https://www.msduckworthsclassroom.com/product-page/to-kill-a-mockingbird-full-scheme-of-work-cie-igcs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4451559-81F2-4775-ACF4-DF3065AA0C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FB27F9D7-BBC0-437E-8255-BA784A415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
            <a:ext cx="2134216" cy="2258161"/>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4" name="Freeform: Shape 13">
            <a:extLst>
              <a:ext uri="{FF2B5EF4-FFF2-40B4-BE49-F238E27FC236}">
                <a16:creationId xmlns:a16="http://schemas.microsoft.com/office/drawing/2014/main" id="{4338F18C-1ACE-40BD-BA86-BC5FB14B15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
            <a:ext cx="2134216" cy="2258161"/>
          </a:xfrm>
          <a:custGeom>
            <a:avLst/>
            <a:gdLst>
              <a:gd name="connsiteX0" fmla="*/ 2292284 w 3871489"/>
              <a:gd name="connsiteY0" fmla="*/ 0 h 4096327"/>
              <a:gd name="connsiteX1" fmla="*/ 3500914 w 3871489"/>
              <a:gd name="connsiteY1" fmla="*/ 0 h 4096327"/>
              <a:gd name="connsiteX2" fmla="*/ 3542229 w 3871489"/>
              <a:gd name="connsiteY2" fmla="*/ 68006 h 4096327"/>
              <a:gd name="connsiteX3" fmla="*/ 3871489 w 3871489"/>
              <a:gd name="connsiteY3" fmla="*/ 1368323 h 4096327"/>
              <a:gd name="connsiteX4" fmla="*/ 1143485 w 3871489"/>
              <a:gd name="connsiteY4" fmla="*/ 4096327 h 4096327"/>
              <a:gd name="connsiteX5" fmla="*/ 81633 w 3871489"/>
              <a:gd name="connsiteY5" fmla="*/ 3881944 h 4096327"/>
              <a:gd name="connsiteX6" fmla="*/ 0 w 3871489"/>
              <a:gd name="connsiteY6" fmla="*/ 3842618 h 4096327"/>
              <a:gd name="connsiteX7" fmla="*/ 0 w 3871489"/>
              <a:gd name="connsiteY7" fmla="*/ 2741475 h 4096327"/>
              <a:gd name="connsiteX8" fmla="*/ 6615 w 3871489"/>
              <a:gd name="connsiteY8" fmla="*/ 2747487 h 4096327"/>
              <a:gd name="connsiteX9" fmla="*/ 1143485 w 3871489"/>
              <a:gd name="connsiteY9" fmla="*/ 3155655 h 4096327"/>
              <a:gd name="connsiteX10" fmla="*/ 2930817 w 3871489"/>
              <a:gd name="connsiteY10" fmla="*/ 1368323 h 4096327"/>
              <a:gd name="connsiteX11" fmla="*/ 2407287 w 3871489"/>
              <a:gd name="connsiteY11" fmla="*/ 104524 h 409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71489" h="4096327">
                <a:moveTo>
                  <a:pt x="2292284" y="0"/>
                </a:moveTo>
                <a:lnTo>
                  <a:pt x="3500914" y="0"/>
                </a:lnTo>
                <a:lnTo>
                  <a:pt x="3542229" y="68006"/>
                </a:lnTo>
                <a:cubicBezTo>
                  <a:pt x="3752213" y="454545"/>
                  <a:pt x="3871489" y="897507"/>
                  <a:pt x="3871489" y="1368323"/>
                </a:cubicBezTo>
                <a:cubicBezTo>
                  <a:pt x="3871489" y="2874936"/>
                  <a:pt x="2650098" y="4096327"/>
                  <a:pt x="1143485" y="4096327"/>
                </a:cubicBezTo>
                <a:cubicBezTo>
                  <a:pt x="766832" y="4096327"/>
                  <a:pt x="408006" y="4019990"/>
                  <a:pt x="81633" y="3881944"/>
                </a:cubicBezTo>
                <a:lnTo>
                  <a:pt x="0" y="3842618"/>
                </a:lnTo>
                <a:lnTo>
                  <a:pt x="0" y="2741475"/>
                </a:lnTo>
                <a:lnTo>
                  <a:pt x="6615" y="2747487"/>
                </a:lnTo>
                <a:cubicBezTo>
                  <a:pt x="315579" y="3002472"/>
                  <a:pt x="711663" y="3155655"/>
                  <a:pt x="1143485" y="3155655"/>
                </a:cubicBezTo>
                <a:cubicBezTo>
                  <a:pt x="2130515" y="3155655"/>
                  <a:pt x="2930817" y="2355353"/>
                  <a:pt x="2930817" y="1368323"/>
                </a:cubicBezTo>
                <a:cubicBezTo>
                  <a:pt x="2930817" y="874812"/>
                  <a:pt x="2730741" y="427979"/>
                  <a:pt x="2407287" y="104524"/>
                </a:cubicBezTo>
                <a:close/>
              </a:path>
            </a:pathLst>
          </a:custGeom>
          <a:solidFill>
            <a:schemeClr val="accent1">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6" name="Rectangle 15">
            <a:extLst>
              <a:ext uri="{FF2B5EF4-FFF2-40B4-BE49-F238E27FC236}">
                <a16:creationId xmlns:a16="http://schemas.microsoft.com/office/drawing/2014/main" id="{D6D3FFDA-09F9-434B-A54C-3BA968CC5C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81312" y="743744"/>
            <a:ext cx="4860256" cy="4589316"/>
          </a:xfrm>
          <a:prstGeom prst="rect">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18" name="Rectangle 17">
            <a:extLst>
              <a:ext uri="{FF2B5EF4-FFF2-40B4-BE49-F238E27FC236}">
                <a16:creationId xmlns:a16="http://schemas.microsoft.com/office/drawing/2014/main" id="{9E2F2EF4-82B2-4140-908D-6A19E2298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81312" y="743744"/>
            <a:ext cx="4860256" cy="4589316"/>
          </a:xfrm>
          <a:prstGeom prst="rect">
            <a:avLst/>
          </a:prstGeom>
          <a:solidFill>
            <a:schemeClr val="accent1">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Rectangle 19">
            <a:extLst>
              <a:ext uri="{FF2B5EF4-FFF2-40B4-BE49-F238E27FC236}">
                <a16:creationId xmlns:a16="http://schemas.microsoft.com/office/drawing/2014/main" id="{E85DD554-C440-40CC-98C8-539C1CC5B8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79729" y="648365"/>
            <a:ext cx="4860256" cy="4589316"/>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670106-36A8-679F-8002-C54E6E1323CA}"/>
              </a:ext>
            </a:extLst>
          </p:cNvPr>
          <p:cNvSpPr>
            <a:spLocks noGrp="1"/>
          </p:cNvSpPr>
          <p:nvPr>
            <p:ph type="ctrTitle"/>
          </p:nvPr>
        </p:nvSpPr>
        <p:spPr>
          <a:xfrm>
            <a:off x="1520023" y="799274"/>
            <a:ext cx="4579668" cy="1347764"/>
          </a:xfrm>
          <a:ln>
            <a:solidFill>
              <a:schemeClr val="accent1"/>
            </a:solidFill>
          </a:ln>
        </p:spPr>
        <p:txBody>
          <a:bodyPr anchor="ctr">
            <a:normAutofit/>
          </a:bodyPr>
          <a:lstStyle/>
          <a:p>
            <a:r>
              <a:rPr lang="en-GB" sz="2800" cap="none" spc="0" dirty="0"/>
              <a:t>Analysing the start of the novel</a:t>
            </a:r>
          </a:p>
        </p:txBody>
      </p:sp>
      <p:sp>
        <p:nvSpPr>
          <p:cNvPr id="3" name="Subtitle 2">
            <a:extLst>
              <a:ext uri="{FF2B5EF4-FFF2-40B4-BE49-F238E27FC236}">
                <a16:creationId xmlns:a16="http://schemas.microsoft.com/office/drawing/2014/main" id="{99027CED-2D78-A732-B0F8-8DF28087C65A}"/>
              </a:ext>
            </a:extLst>
          </p:cNvPr>
          <p:cNvSpPr>
            <a:spLocks noGrp="1"/>
          </p:cNvSpPr>
          <p:nvPr>
            <p:ph type="subTitle" idx="1"/>
          </p:nvPr>
        </p:nvSpPr>
        <p:spPr>
          <a:xfrm>
            <a:off x="1538396" y="2463091"/>
            <a:ext cx="4579668" cy="2543483"/>
          </a:xfrm>
          <a:ln>
            <a:solidFill>
              <a:schemeClr val="accent1"/>
            </a:solidFill>
          </a:ln>
        </p:spPr>
        <p:txBody>
          <a:bodyPr>
            <a:normAutofit fontScale="70000" lnSpcReduction="20000"/>
          </a:bodyPr>
          <a:lstStyle/>
          <a:p>
            <a:pPr algn="l"/>
            <a:r>
              <a:rPr lang="en-GB" cap="none" spc="0" dirty="0"/>
              <a:t>Do now:</a:t>
            </a:r>
          </a:p>
          <a:p>
            <a:pPr marL="457200" indent="-457200" algn="l">
              <a:buFont typeface="+mj-lt"/>
              <a:buAutoNum type="arabicPeriod"/>
            </a:pPr>
            <a:r>
              <a:rPr lang="en-US" cap="none" spc="0" dirty="0"/>
              <a:t>Where was Harper Lee born?</a:t>
            </a:r>
          </a:p>
          <a:p>
            <a:pPr marL="457200" indent="-457200" algn="l">
              <a:buFont typeface="+mj-lt"/>
              <a:buAutoNum type="arabicPeriod"/>
            </a:pPr>
            <a:r>
              <a:rPr lang="en-US" cap="none" spc="0" dirty="0"/>
              <a:t>Who was Harper Lee’s childhood friend?</a:t>
            </a:r>
          </a:p>
          <a:p>
            <a:pPr marL="457200" indent="-457200" algn="l">
              <a:buFont typeface="+mj-lt"/>
              <a:buAutoNum type="arabicPeriod"/>
            </a:pPr>
            <a:r>
              <a:rPr lang="en-US" cap="none" spc="0" dirty="0"/>
              <a:t>Which character in the novel is this character based on?</a:t>
            </a:r>
          </a:p>
          <a:p>
            <a:pPr marL="457200" indent="-457200" algn="l">
              <a:buFont typeface="+mj-lt"/>
              <a:buAutoNum type="arabicPeriod"/>
            </a:pPr>
            <a:r>
              <a:rPr lang="en-US" cap="none" spc="0" dirty="0"/>
              <a:t>How did the Civil War end?</a:t>
            </a:r>
          </a:p>
          <a:p>
            <a:pPr marL="457200" indent="-457200" algn="l">
              <a:buFont typeface="+mj-lt"/>
              <a:buAutoNum type="arabicPeriod"/>
            </a:pPr>
            <a:r>
              <a:rPr lang="en-US" cap="none" spc="0" dirty="0"/>
              <a:t>Who settled in the South in the 17</a:t>
            </a:r>
            <a:r>
              <a:rPr lang="en-US" cap="none" spc="0" baseline="30000" dirty="0"/>
              <a:t>th</a:t>
            </a:r>
            <a:r>
              <a:rPr lang="en-US" cap="none" spc="0" dirty="0"/>
              <a:t> century?</a:t>
            </a:r>
          </a:p>
        </p:txBody>
      </p:sp>
      <p:grpSp>
        <p:nvGrpSpPr>
          <p:cNvPr id="22" name="Graphic 185">
            <a:extLst>
              <a:ext uri="{FF2B5EF4-FFF2-40B4-BE49-F238E27FC236}">
                <a16:creationId xmlns:a16="http://schemas.microsoft.com/office/drawing/2014/main" id="{104222E9-8358-4916-9750-7360B852DA8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358345" y="1312929"/>
            <a:ext cx="843745" cy="375828"/>
            <a:chOff x="9841624" y="4115729"/>
            <a:chExt cx="602169" cy="268223"/>
          </a:xfrm>
          <a:solidFill>
            <a:schemeClr val="tx1"/>
          </a:solidFill>
        </p:grpSpPr>
        <p:sp>
          <p:nvSpPr>
            <p:cNvPr id="23" name="Freeform: Shape 22">
              <a:extLst>
                <a:ext uri="{FF2B5EF4-FFF2-40B4-BE49-F238E27FC236}">
                  <a16:creationId xmlns:a16="http://schemas.microsoft.com/office/drawing/2014/main" id="{A9AF59CF-4A2A-41BA-9CC5-8280A43DFB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4" name="Freeform: Shape 23">
              <a:extLst>
                <a:ext uri="{FF2B5EF4-FFF2-40B4-BE49-F238E27FC236}">
                  <a16:creationId xmlns:a16="http://schemas.microsoft.com/office/drawing/2014/main" id="{B0F44388-FD53-4AA9-928D-5F1A601D66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accent1"/>
                </a:solidFill>
              </a:endParaRPr>
            </a:p>
          </p:txBody>
        </p:sp>
        <p:sp>
          <p:nvSpPr>
            <p:cNvPr id="25" name="Freeform: Shape 24">
              <a:extLst>
                <a:ext uri="{FF2B5EF4-FFF2-40B4-BE49-F238E27FC236}">
                  <a16:creationId xmlns:a16="http://schemas.microsoft.com/office/drawing/2014/main" id="{10F8913D-CBD1-435B-AB49-24FDD29A45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6" name="Freeform: Shape 25">
              <a:extLst>
                <a:ext uri="{FF2B5EF4-FFF2-40B4-BE49-F238E27FC236}">
                  <a16:creationId xmlns:a16="http://schemas.microsoft.com/office/drawing/2014/main" id="{B3D1DEAD-DFB2-4410-A2FE-ECC5532A1C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27" name="Freeform: Shape 26">
              <a:extLst>
                <a:ext uri="{FF2B5EF4-FFF2-40B4-BE49-F238E27FC236}">
                  <a16:creationId xmlns:a16="http://schemas.microsoft.com/office/drawing/2014/main" id="{D753AAB1-8B04-4543-81E5-DC30BA9C3F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accent1"/>
                </a:solidFill>
              </a:endParaRPr>
            </a:p>
          </p:txBody>
        </p:sp>
      </p:grpSp>
      <p:sp>
        <p:nvSpPr>
          <p:cNvPr id="29" name="Oval 28">
            <a:extLst>
              <a:ext uri="{FF2B5EF4-FFF2-40B4-BE49-F238E27FC236}">
                <a16:creationId xmlns:a16="http://schemas.microsoft.com/office/drawing/2014/main" id="{92CC5FBB-C05B-4004-8615-9F83F22B8C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4980" y="4074364"/>
            <a:ext cx="365125" cy="365125"/>
          </a:xfrm>
          <a:prstGeom prst="ellipse">
            <a:avLst/>
          </a:prstGeom>
          <a:solidFill>
            <a:srgbClr val="FFFF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31" name="Oval 30">
            <a:extLst>
              <a:ext uri="{FF2B5EF4-FFF2-40B4-BE49-F238E27FC236}">
                <a16:creationId xmlns:a16="http://schemas.microsoft.com/office/drawing/2014/main" id="{47E04A9E-7A77-4C68-B7EC-5222AFF535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4980" y="4074364"/>
            <a:ext cx="365125" cy="365125"/>
          </a:xfrm>
          <a:prstGeom prst="ellipse">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3" name="Freeform: Shape 32">
            <a:extLst>
              <a:ext uri="{FF2B5EF4-FFF2-40B4-BE49-F238E27FC236}">
                <a16:creationId xmlns:a16="http://schemas.microsoft.com/office/drawing/2014/main" id="{8A2FC649-5933-4BB1-9BDC-A70DADE319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02612" y="5333060"/>
            <a:ext cx="1589388" cy="1524940"/>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accent1"/>
              </a:solidFill>
            </a:endParaRPr>
          </a:p>
        </p:txBody>
      </p:sp>
      <p:sp>
        <p:nvSpPr>
          <p:cNvPr id="35" name="Freeform: Shape 34">
            <a:extLst>
              <a:ext uri="{FF2B5EF4-FFF2-40B4-BE49-F238E27FC236}">
                <a16:creationId xmlns:a16="http://schemas.microsoft.com/office/drawing/2014/main" id="{89EFC1E9-BB97-4B2D-A3D6-D288EAB678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02612" y="5333060"/>
            <a:ext cx="1589388" cy="1524940"/>
          </a:xfrm>
          <a:custGeom>
            <a:avLst/>
            <a:gdLst>
              <a:gd name="connsiteX0" fmla="*/ 2473947 w 3432581"/>
              <a:gd name="connsiteY0" fmla="*/ 0 h 3293393"/>
              <a:gd name="connsiteX1" fmla="*/ 3209623 w 3432581"/>
              <a:gd name="connsiteY1" fmla="*/ 111224 h 3293393"/>
              <a:gd name="connsiteX2" fmla="*/ 3432581 w 3432581"/>
              <a:gd name="connsiteY2" fmla="*/ 192828 h 3293393"/>
              <a:gd name="connsiteX3" fmla="*/ 3432581 w 3432581"/>
              <a:gd name="connsiteY3" fmla="*/ 3293393 h 3293393"/>
              <a:gd name="connsiteX4" fmla="*/ 141884 w 3432581"/>
              <a:gd name="connsiteY4" fmla="*/ 3293393 h 3293393"/>
              <a:gd name="connsiteX5" fmla="*/ 111224 w 3432581"/>
              <a:gd name="connsiteY5" fmla="*/ 3209623 h 3293393"/>
              <a:gd name="connsiteX6" fmla="*/ 0 w 3432581"/>
              <a:gd name="connsiteY6" fmla="*/ 2473947 h 3293393"/>
              <a:gd name="connsiteX7" fmla="*/ 2473947 w 3432581"/>
              <a:gd name="connsiteY7" fmla="*/ 0 h 329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2581" h="3293393">
                <a:moveTo>
                  <a:pt x="2473947" y="0"/>
                </a:moveTo>
                <a:cubicBezTo>
                  <a:pt x="2730133" y="0"/>
                  <a:pt x="2977223" y="38940"/>
                  <a:pt x="3209623" y="111224"/>
                </a:cubicBezTo>
                <a:lnTo>
                  <a:pt x="3432581" y="192828"/>
                </a:lnTo>
                <a:lnTo>
                  <a:pt x="3432581" y="3293393"/>
                </a:lnTo>
                <a:lnTo>
                  <a:pt x="141884" y="3293393"/>
                </a:lnTo>
                <a:lnTo>
                  <a:pt x="111224" y="3209623"/>
                </a:lnTo>
                <a:cubicBezTo>
                  <a:pt x="38940" y="2977224"/>
                  <a:pt x="0" y="2730133"/>
                  <a:pt x="0" y="2473947"/>
                </a:cubicBezTo>
                <a:cubicBezTo>
                  <a:pt x="0" y="1107624"/>
                  <a:pt x="1107624" y="0"/>
                  <a:pt x="2473947" y="0"/>
                </a:cubicBezTo>
                <a:close/>
              </a:path>
            </a:pathLst>
          </a:custGeom>
          <a:solidFill>
            <a:schemeClr val="accent3">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7" name="Picture 6" descr="A front porch of a house with a rocking chair&#10;&#10;Description automatically generated">
            <a:extLst>
              <a:ext uri="{FF2B5EF4-FFF2-40B4-BE49-F238E27FC236}">
                <a16:creationId xmlns:a16="http://schemas.microsoft.com/office/drawing/2014/main" id="{94DC6BA3-E711-B041-4171-4AA204EECE7C}"/>
              </a:ext>
            </a:extLst>
          </p:cNvPr>
          <p:cNvPicPr>
            <a:picLocks noChangeAspect="1"/>
          </p:cNvPicPr>
          <p:nvPr/>
        </p:nvPicPr>
        <p:blipFill>
          <a:blip r:embed="rId3"/>
          <a:stretch>
            <a:fillRect/>
          </a:stretch>
        </p:blipFill>
        <p:spPr>
          <a:xfrm>
            <a:off x="7494451" y="2072100"/>
            <a:ext cx="4071693" cy="2713799"/>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9C0F8823-69B8-CDDC-D099-B94C79EE3F7E}"/>
              </a:ext>
            </a:extLst>
          </p:cNvPr>
          <p:cNvSpPr txBox="1"/>
          <p:nvPr/>
        </p:nvSpPr>
        <p:spPr>
          <a:xfrm>
            <a:off x="6390902" y="63606"/>
            <a:ext cx="5761144" cy="523220"/>
          </a:xfrm>
          <a:prstGeom prst="rect">
            <a:avLst/>
          </a:prstGeom>
          <a:ln>
            <a:solidFill>
              <a:schemeClr val="bg2">
                <a:lumMod val="90000"/>
              </a:schemeClr>
            </a:solid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400" dirty="0">
                <a:latin typeface="Avenir Next" panose="020B0503020202020204" pitchFamily="34" charset="0"/>
              </a:rPr>
              <a:t>Learning Question: How can we effectively </a:t>
            </a:r>
            <a:r>
              <a:rPr lang="en-US" sz="1400" dirty="0" err="1">
                <a:latin typeface="Avenir Next" panose="020B0503020202020204" pitchFamily="34" charset="0"/>
              </a:rPr>
              <a:t>analyse</a:t>
            </a:r>
            <a:r>
              <a:rPr lang="en-US" sz="1400" dirty="0">
                <a:latin typeface="Avenir Next" panose="020B0503020202020204" pitchFamily="34" charset="0"/>
              </a:rPr>
              <a:t> the start of Chapter 1?</a:t>
            </a:r>
          </a:p>
        </p:txBody>
      </p:sp>
      <p:pic>
        <p:nvPicPr>
          <p:cNvPr id="6" name="Picture 2" descr="Checking or Really Checking? | Durrington Research School">
            <a:extLst>
              <a:ext uri="{FF2B5EF4-FFF2-40B4-BE49-F238E27FC236}">
                <a16:creationId xmlns:a16="http://schemas.microsoft.com/office/drawing/2014/main" id="{31DBB87A-C245-B20B-F7DC-BBE5F60FEB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6995" y="5692397"/>
            <a:ext cx="1888889" cy="9931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44464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0428C-C2C2-9324-B910-0CE4DDA3BC74}"/>
              </a:ext>
            </a:extLst>
          </p:cNvPr>
          <p:cNvSpPr>
            <a:spLocks noGrp="1"/>
          </p:cNvSpPr>
          <p:nvPr>
            <p:ph type="title"/>
          </p:nvPr>
        </p:nvSpPr>
        <p:spPr/>
        <p:txBody>
          <a:bodyPr/>
          <a:lstStyle/>
          <a:p>
            <a:r>
              <a:rPr lang="en-GB" dirty="0"/>
              <a:t>The significance of names</a:t>
            </a:r>
          </a:p>
        </p:txBody>
      </p:sp>
      <p:sp>
        <p:nvSpPr>
          <p:cNvPr id="3" name="Content Placeholder 2">
            <a:extLst>
              <a:ext uri="{FF2B5EF4-FFF2-40B4-BE49-F238E27FC236}">
                <a16:creationId xmlns:a16="http://schemas.microsoft.com/office/drawing/2014/main" id="{E7BF779F-506E-0534-D96A-DB0AD9911F4C}"/>
              </a:ext>
            </a:extLst>
          </p:cNvPr>
          <p:cNvSpPr>
            <a:spLocks noGrp="1"/>
          </p:cNvSpPr>
          <p:nvPr>
            <p:ph idx="1"/>
          </p:nvPr>
        </p:nvSpPr>
        <p:spPr>
          <a:xfrm>
            <a:off x="838200" y="1825625"/>
            <a:ext cx="3081950" cy="1100455"/>
          </a:xfrm>
          <a:ln>
            <a:solidFill>
              <a:schemeClr val="bg2">
                <a:lumMod val="75000"/>
              </a:schemeClr>
            </a:solidFill>
          </a:ln>
        </p:spPr>
        <p:txBody>
          <a:bodyPr/>
          <a:lstStyle/>
          <a:p>
            <a:pPr marL="0" indent="0" algn="ctr">
              <a:buNone/>
            </a:pPr>
            <a:r>
              <a:rPr lang="en-GB" dirty="0"/>
              <a:t>Jem</a:t>
            </a:r>
          </a:p>
          <a:p>
            <a:pPr marL="0" indent="0" algn="ctr">
              <a:buNone/>
            </a:pPr>
            <a:r>
              <a:rPr lang="en-GB" dirty="0"/>
              <a:t>‘Gem’</a:t>
            </a:r>
          </a:p>
        </p:txBody>
      </p:sp>
      <p:sp>
        <p:nvSpPr>
          <p:cNvPr id="6" name="TextBox 5">
            <a:extLst>
              <a:ext uri="{FF2B5EF4-FFF2-40B4-BE49-F238E27FC236}">
                <a16:creationId xmlns:a16="http://schemas.microsoft.com/office/drawing/2014/main" id="{D270C9C9-0871-FDBC-E446-90C91DF6FD0E}"/>
              </a:ext>
            </a:extLst>
          </p:cNvPr>
          <p:cNvSpPr txBox="1"/>
          <p:nvPr/>
        </p:nvSpPr>
        <p:spPr>
          <a:xfrm>
            <a:off x="6004354" y="4783501"/>
            <a:ext cx="6187646" cy="2031325"/>
          </a:xfrm>
          <a:prstGeom prst="rect">
            <a:avLst/>
          </a:prstGeom>
          <a:solidFill>
            <a:schemeClr val="bg1"/>
          </a:solidFill>
          <a:ln>
            <a:solidFill>
              <a:schemeClr val="bg2">
                <a:lumMod val="75000"/>
              </a:schemeClr>
            </a:solidFill>
          </a:ln>
        </p:spPr>
        <p:txBody>
          <a:bodyPr wrap="square">
            <a:spAutoFit/>
          </a:bodyPr>
          <a:lstStyle/>
          <a:p>
            <a:pPr eaLnBrk="1" hangingPunct="1"/>
            <a:r>
              <a:rPr lang="en-US" altLang="en-US" dirty="0">
                <a:latin typeface="Calibri Light" panose="020F0302020204030204" pitchFamily="34" charset="0"/>
                <a:cs typeface="Calibri Light" panose="020F0302020204030204" pitchFamily="34" charset="0"/>
              </a:rPr>
              <a:t>Calpurnia was the third wife of the Roman Emperor Julius Caesar (100-44 BC) who was noted for her faithfulness, but who had no children of her own.</a:t>
            </a:r>
          </a:p>
          <a:p>
            <a:pPr eaLnBrk="1" hangingPunct="1"/>
            <a:endParaRPr lang="en-US" altLang="en-US" dirty="0">
              <a:latin typeface="Calibri Light" panose="020F0302020204030204" pitchFamily="34" charset="0"/>
              <a:cs typeface="Calibri Light" panose="020F0302020204030204" pitchFamily="34" charset="0"/>
            </a:endParaRPr>
          </a:p>
          <a:p>
            <a:pPr eaLnBrk="1" hangingPunct="1"/>
            <a:r>
              <a:rPr lang="en-GB" dirty="0">
                <a:solidFill>
                  <a:srgbClr val="202124"/>
                </a:solidFill>
                <a:effectLst/>
                <a:latin typeface="Calibri Light" panose="020F0302020204030204" pitchFamily="34" charset="0"/>
                <a:cs typeface="Calibri Light" panose="020F0302020204030204" pitchFamily="34" charset="0"/>
              </a:rPr>
              <a:t>She is known for attempting to stop Caesar from going to the Senate on the day of his assassination, after she had a dream that foretold Caesar's death.</a:t>
            </a:r>
            <a:endParaRPr lang="en-US" altLang="en-US" dirty="0">
              <a:latin typeface="Calibri Light" panose="020F0302020204030204" pitchFamily="34" charset="0"/>
              <a:cs typeface="Calibri Light" panose="020F0302020204030204" pitchFamily="34" charset="0"/>
            </a:endParaRPr>
          </a:p>
        </p:txBody>
      </p:sp>
      <p:sp>
        <p:nvSpPr>
          <p:cNvPr id="5" name="Content Placeholder 2">
            <a:extLst>
              <a:ext uri="{FF2B5EF4-FFF2-40B4-BE49-F238E27FC236}">
                <a16:creationId xmlns:a16="http://schemas.microsoft.com/office/drawing/2014/main" id="{1D66182D-C555-159E-D6D7-6EC1A84AFB0F}"/>
              </a:ext>
            </a:extLst>
          </p:cNvPr>
          <p:cNvSpPr txBox="1">
            <a:spLocks/>
          </p:cNvSpPr>
          <p:nvPr/>
        </p:nvSpPr>
        <p:spPr>
          <a:xfrm>
            <a:off x="8166157" y="1825625"/>
            <a:ext cx="3081950" cy="642846"/>
          </a:xfrm>
          <a:prstGeom prst="rect">
            <a:avLst/>
          </a:prstGeom>
          <a:ln>
            <a:solidFill>
              <a:schemeClr val="bg2">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badi Extra Light" panose="020B02040201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badi Extra Light" panose="020B02040201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badi Extra Light" panose="020B02040201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badi Extra Light" panose="020B02040201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badi Extra Light" panose="020B02040201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a:t>Calpurnia.</a:t>
            </a:r>
            <a:endParaRPr lang="en-GB" dirty="0"/>
          </a:p>
        </p:txBody>
      </p:sp>
      <p:pic>
        <p:nvPicPr>
          <p:cNvPr id="7170" name="Picture 2" descr="What is a Precious Gemstone?">
            <a:extLst>
              <a:ext uri="{FF2B5EF4-FFF2-40B4-BE49-F238E27FC236}">
                <a16:creationId xmlns:a16="http://schemas.microsoft.com/office/drawing/2014/main" id="{C0A14D31-CD97-365F-ABB1-7719F30CE8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3893" y="3695993"/>
            <a:ext cx="2870564" cy="16075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2" name="Picture 4" descr="The sun is for everybody. &quot;To Kill a Mockingbird&quot; is a classic… | by  Cassius Gonçalves | Medium">
            <a:extLst>
              <a:ext uri="{FF2B5EF4-FFF2-40B4-BE49-F238E27FC236}">
                <a16:creationId xmlns:a16="http://schemas.microsoft.com/office/drawing/2014/main" id="{62C2B524-C17A-776D-1C07-B74EC7D6D5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9249" y="2468471"/>
            <a:ext cx="1675765" cy="20472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92977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51255-AF05-64C9-4BF8-2040F5F18319}"/>
              </a:ext>
            </a:extLst>
          </p:cNvPr>
          <p:cNvSpPr>
            <a:spLocks noGrp="1"/>
          </p:cNvSpPr>
          <p:nvPr>
            <p:ph type="title"/>
          </p:nvPr>
        </p:nvSpPr>
        <p:spPr/>
        <p:txBody>
          <a:bodyPr/>
          <a:lstStyle/>
          <a:p>
            <a:r>
              <a:rPr lang="en-GB" dirty="0"/>
              <a:t>These are quotations from Chapter 1</a:t>
            </a:r>
          </a:p>
        </p:txBody>
      </p:sp>
      <p:sp>
        <p:nvSpPr>
          <p:cNvPr id="3" name="Content Placeholder 2">
            <a:extLst>
              <a:ext uri="{FF2B5EF4-FFF2-40B4-BE49-F238E27FC236}">
                <a16:creationId xmlns:a16="http://schemas.microsoft.com/office/drawing/2014/main" id="{8119796D-E55C-2C40-953E-12D03B533406}"/>
              </a:ext>
            </a:extLst>
          </p:cNvPr>
          <p:cNvSpPr>
            <a:spLocks noGrp="1"/>
          </p:cNvSpPr>
          <p:nvPr>
            <p:ph idx="1"/>
          </p:nvPr>
        </p:nvSpPr>
        <p:spPr>
          <a:xfrm>
            <a:off x="838200" y="1825625"/>
            <a:ext cx="10515600" cy="932323"/>
          </a:xfrm>
          <a:ln>
            <a:solidFill>
              <a:schemeClr val="bg2">
                <a:lumMod val="75000"/>
              </a:schemeClr>
            </a:solidFill>
          </a:ln>
        </p:spPr>
        <p:txBody>
          <a:bodyPr>
            <a:normAutofit fontScale="92500"/>
          </a:bodyPr>
          <a:lstStyle/>
          <a:p>
            <a:pPr marL="0" indent="0">
              <a:buNone/>
            </a:pPr>
            <a:r>
              <a:rPr lang="en-GB" sz="2400" dirty="0"/>
              <a:t>What do they tell you about what we might learn in Chapter 1? What can we expect? Think back to what you already know about narrative perspective and context.</a:t>
            </a:r>
          </a:p>
        </p:txBody>
      </p:sp>
      <p:sp>
        <p:nvSpPr>
          <p:cNvPr id="5" name="TextBox 4">
            <a:extLst>
              <a:ext uri="{FF2B5EF4-FFF2-40B4-BE49-F238E27FC236}">
                <a16:creationId xmlns:a16="http://schemas.microsoft.com/office/drawing/2014/main" id="{ED96B008-23CB-1050-93E4-BECF363F95AB}"/>
              </a:ext>
            </a:extLst>
          </p:cNvPr>
          <p:cNvSpPr txBox="1"/>
          <p:nvPr/>
        </p:nvSpPr>
        <p:spPr>
          <a:xfrm>
            <a:off x="838200" y="2958719"/>
            <a:ext cx="5772764" cy="861774"/>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r>
              <a:rPr lang="en-GB" sz="1600" dirty="0">
                <a:effectLst/>
                <a:latin typeface="Calibri Light" panose="020F0302020204030204" pitchFamily="34" charset="0"/>
                <a:cs typeface="Calibri Light" panose="020F0302020204030204" pitchFamily="34" charset="0"/>
              </a:rPr>
              <a:t>Being Southerners, it was a source of shame to some members of the family that we had no recorded ancestors on either side of the </a:t>
            </a:r>
          </a:p>
          <a:p>
            <a:r>
              <a:rPr lang="en-GB" sz="1600" dirty="0">
                <a:effectLst/>
                <a:latin typeface="Calibri Light" panose="020F0302020204030204" pitchFamily="34" charset="0"/>
                <a:cs typeface="Calibri Light" panose="020F0302020204030204" pitchFamily="34" charset="0"/>
              </a:rPr>
              <a:t>Battle of Hastings. </a:t>
            </a:r>
          </a:p>
        </p:txBody>
      </p:sp>
      <p:sp>
        <p:nvSpPr>
          <p:cNvPr id="7" name="TextBox 6">
            <a:extLst>
              <a:ext uri="{FF2B5EF4-FFF2-40B4-BE49-F238E27FC236}">
                <a16:creationId xmlns:a16="http://schemas.microsoft.com/office/drawing/2014/main" id="{8505AE68-B8AE-3D3B-9F9C-8EC2DE9B99C7}"/>
              </a:ext>
            </a:extLst>
          </p:cNvPr>
          <p:cNvSpPr txBox="1"/>
          <p:nvPr/>
        </p:nvSpPr>
        <p:spPr>
          <a:xfrm>
            <a:off x="6936658" y="2892885"/>
            <a:ext cx="4472449" cy="830997"/>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r>
              <a:rPr lang="en-GB" sz="1600" dirty="0">
                <a:effectLst/>
                <a:latin typeface="Calibri Light" panose="020F0302020204030204" pitchFamily="34" charset="0"/>
                <a:cs typeface="Calibri Light" panose="020F0302020204030204" pitchFamily="34" charset="0"/>
              </a:rPr>
              <a:t>It was customary for the men in the family to remain on Simon’s homestead, Finch’s Landing, and make their living from cotton. </a:t>
            </a:r>
          </a:p>
        </p:txBody>
      </p:sp>
      <p:sp>
        <p:nvSpPr>
          <p:cNvPr id="9" name="TextBox 8">
            <a:extLst>
              <a:ext uri="{FF2B5EF4-FFF2-40B4-BE49-F238E27FC236}">
                <a16:creationId xmlns:a16="http://schemas.microsoft.com/office/drawing/2014/main" id="{8EDC527D-B60B-8BA7-E71B-220D9BD5F806}"/>
              </a:ext>
            </a:extLst>
          </p:cNvPr>
          <p:cNvSpPr txBox="1"/>
          <p:nvPr/>
        </p:nvSpPr>
        <p:spPr>
          <a:xfrm>
            <a:off x="838200" y="4201624"/>
            <a:ext cx="4766187" cy="830997"/>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r>
              <a:rPr lang="en-GB" sz="1600" dirty="0">
                <a:effectLst/>
                <a:latin typeface="Calibri Light" panose="020F0302020204030204" pitchFamily="34" charset="0"/>
                <a:cs typeface="Calibri Light" panose="020F0302020204030204" pitchFamily="34" charset="0"/>
              </a:rPr>
              <a:t>But it was a time of vague optimism for some of the people: Maycomb County had recently been told that it had nothing to fear but fear itself. </a:t>
            </a:r>
          </a:p>
        </p:txBody>
      </p:sp>
      <p:sp>
        <p:nvSpPr>
          <p:cNvPr id="11" name="TextBox 10">
            <a:extLst>
              <a:ext uri="{FF2B5EF4-FFF2-40B4-BE49-F238E27FC236}">
                <a16:creationId xmlns:a16="http://schemas.microsoft.com/office/drawing/2014/main" id="{56EBC923-F864-44C7-174B-DBE863C9A54B}"/>
              </a:ext>
            </a:extLst>
          </p:cNvPr>
          <p:cNvSpPr txBox="1"/>
          <p:nvPr/>
        </p:nvSpPr>
        <p:spPr>
          <a:xfrm>
            <a:off x="5958347" y="4089381"/>
            <a:ext cx="5450759" cy="830997"/>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r>
              <a:rPr lang="en-GB" sz="1600" dirty="0">
                <a:effectLst/>
                <a:latin typeface="Calibri Light" panose="020F0302020204030204" pitchFamily="34" charset="0"/>
                <a:cs typeface="Calibri Light" panose="020F0302020204030204" pitchFamily="34" charset="0"/>
              </a:rPr>
              <a:t>Calpurnia always won, mainly because Atticus always took her side. She had been with us ever since Jem was born, and I had felt her tyrannical presence as long as I could remember. </a:t>
            </a:r>
          </a:p>
        </p:txBody>
      </p:sp>
      <p:sp>
        <p:nvSpPr>
          <p:cNvPr id="13" name="TextBox 12">
            <a:extLst>
              <a:ext uri="{FF2B5EF4-FFF2-40B4-BE49-F238E27FC236}">
                <a16:creationId xmlns:a16="http://schemas.microsoft.com/office/drawing/2014/main" id="{2282E98B-9D0F-9241-7B09-5F81AF5EC37B}"/>
              </a:ext>
            </a:extLst>
          </p:cNvPr>
          <p:cNvSpPr txBox="1"/>
          <p:nvPr/>
        </p:nvSpPr>
        <p:spPr>
          <a:xfrm>
            <a:off x="838200" y="5315680"/>
            <a:ext cx="6098458" cy="584775"/>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p>
            <a:r>
              <a:rPr lang="en-GB" sz="1600" dirty="0">
                <a:effectLst/>
                <a:latin typeface="Calibri Light" panose="020F0302020204030204" pitchFamily="34" charset="0"/>
                <a:cs typeface="Calibri Light" panose="020F0302020204030204" pitchFamily="34" charset="0"/>
              </a:rPr>
              <a:t>The Radley Place was inhabited by an unknown entity the mere description of whom was enough to make us behave for days on end </a:t>
            </a:r>
          </a:p>
        </p:txBody>
      </p:sp>
      <p:sp>
        <p:nvSpPr>
          <p:cNvPr id="15" name="TextBox 14">
            <a:extLst>
              <a:ext uri="{FF2B5EF4-FFF2-40B4-BE49-F238E27FC236}">
                <a16:creationId xmlns:a16="http://schemas.microsoft.com/office/drawing/2014/main" id="{C89B54A3-5B15-9479-FECD-4D69A271EB07}"/>
              </a:ext>
            </a:extLst>
          </p:cNvPr>
          <p:cNvSpPr txBox="1"/>
          <p:nvPr/>
        </p:nvSpPr>
        <p:spPr>
          <a:xfrm>
            <a:off x="1317523" y="6154321"/>
            <a:ext cx="3313471" cy="338554"/>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r>
              <a:rPr lang="en-GB" sz="1600" dirty="0">
                <a:effectLst/>
                <a:latin typeface="Calibri Light" panose="020F0302020204030204" pitchFamily="34" charset="0"/>
                <a:cs typeface="Calibri Light" panose="020F0302020204030204" pitchFamily="34" charset="0"/>
              </a:rPr>
              <a:t>That was the summer Dill came to us. </a:t>
            </a:r>
          </a:p>
        </p:txBody>
      </p:sp>
      <p:sp>
        <p:nvSpPr>
          <p:cNvPr id="17" name="TextBox 16">
            <a:extLst>
              <a:ext uri="{FF2B5EF4-FFF2-40B4-BE49-F238E27FC236}">
                <a16:creationId xmlns:a16="http://schemas.microsoft.com/office/drawing/2014/main" id="{122966D3-679F-88E1-1A78-814EFA1DABF2}"/>
              </a:ext>
            </a:extLst>
          </p:cNvPr>
          <p:cNvSpPr txBox="1"/>
          <p:nvPr/>
        </p:nvSpPr>
        <p:spPr>
          <a:xfrm>
            <a:off x="7200899" y="5169436"/>
            <a:ext cx="4472450" cy="1323439"/>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r>
              <a:rPr lang="en-GB" sz="1600" dirty="0">
                <a:effectLst/>
                <a:latin typeface="Calibri Light" panose="020F0302020204030204" pitchFamily="34" charset="0"/>
                <a:cs typeface="Calibri Light" panose="020F0302020204030204" pitchFamily="34" charset="0"/>
              </a:rPr>
              <a:t>The Radley Place fascinated Dill. In spite of our warnings and explanations it drew him as the moon draws water, but drew him no nearer than the light-pole on the corner, a safe distance from the Radley gate. </a:t>
            </a:r>
          </a:p>
        </p:txBody>
      </p:sp>
      <p:sp>
        <p:nvSpPr>
          <p:cNvPr id="18" name="TextBox 17">
            <a:extLst>
              <a:ext uri="{FF2B5EF4-FFF2-40B4-BE49-F238E27FC236}">
                <a16:creationId xmlns:a16="http://schemas.microsoft.com/office/drawing/2014/main" id="{4A3B06F7-09F0-74A1-BAC7-3BE326B2C957}"/>
              </a:ext>
            </a:extLst>
          </p:cNvPr>
          <p:cNvSpPr txBox="1"/>
          <p:nvPr/>
        </p:nvSpPr>
        <p:spPr>
          <a:xfrm>
            <a:off x="1873046" y="3691405"/>
            <a:ext cx="8967583" cy="707886"/>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GB" sz="4000" dirty="0">
                <a:latin typeface="Calibri Light" panose="020F0302020204030204" pitchFamily="34" charset="0"/>
                <a:cs typeface="Calibri Light" panose="020F0302020204030204" pitchFamily="34" charset="0"/>
              </a:rPr>
              <a:t>As we continue to read, look out for these!</a:t>
            </a:r>
          </a:p>
        </p:txBody>
      </p:sp>
    </p:spTree>
    <p:extLst>
      <p:ext uri="{BB962C8B-B14F-4D97-AF65-F5344CB8AC3E}">
        <p14:creationId xmlns:p14="http://schemas.microsoft.com/office/powerpoint/2010/main" val="3967954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E4EC95B-777A-E973-F028-E502EF2F3609}"/>
              </a:ext>
            </a:extLst>
          </p:cNvPr>
          <p:cNvSpPr txBox="1">
            <a:spLocks/>
          </p:cNvSpPr>
          <p:nvPr/>
        </p:nvSpPr>
        <p:spPr>
          <a:xfrm>
            <a:off x="1411920" y="2243229"/>
            <a:ext cx="9368160" cy="4552787"/>
          </a:xfrm>
          <a:prstGeom prst="rect">
            <a:avLst/>
          </a:prstGeom>
          <a:ln w="12700" cap="flat" cmpd="sng" algn="ctr">
            <a:solidFill>
              <a:schemeClr val="accent2"/>
            </a:solidFill>
            <a:prstDash val="dash"/>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110000"/>
              </a:lnSpc>
              <a:spcBef>
                <a:spcPts val="1000"/>
              </a:spcBef>
              <a:buSzPct val="150000"/>
              <a:buFont typeface="Goudy Old Style" panose="02020502050305020303" pitchFamily="18" charset="0"/>
              <a:buChar char="∙"/>
              <a:defRPr sz="2000" kern="1200">
                <a:solidFill>
                  <a:schemeClr val="dk1"/>
                </a:solidFill>
                <a:latin typeface="+mn-lt"/>
                <a:ea typeface="+mn-ea"/>
                <a:cs typeface="+mn-cs"/>
              </a:defRPr>
            </a:lvl1pPr>
            <a:lvl2pPr marL="274320" indent="0" algn="l" defTabSz="914400" rtl="0" eaLnBrk="1" latinLnBrk="0" hangingPunct="1">
              <a:lnSpc>
                <a:spcPct val="110000"/>
              </a:lnSpc>
              <a:spcBef>
                <a:spcPts val="500"/>
              </a:spcBef>
              <a:buFontTx/>
              <a:buNone/>
              <a:defRPr sz="1800" kern="1200">
                <a:solidFill>
                  <a:schemeClr val="dk1"/>
                </a:solidFill>
                <a:latin typeface="+mn-lt"/>
                <a:ea typeface="+mn-ea"/>
                <a:cs typeface="+mn-cs"/>
              </a:defRPr>
            </a:lvl2pPr>
            <a:lvl3pPr marL="548640" indent="-228600" algn="l" defTabSz="914400" rtl="0" eaLnBrk="1" latinLnBrk="0" hangingPunct="1">
              <a:lnSpc>
                <a:spcPct val="110000"/>
              </a:lnSpc>
              <a:spcBef>
                <a:spcPts val="500"/>
              </a:spcBef>
              <a:buSzPct val="150000"/>
              <a:buFont typeface="Goudy Old Style" panose="02020502050305020303" pitchFamily="18" charset="0"/>
              <a:buChar char="∙"/>
              <a:defRPr sz="1600" kern="1200">
                <a:solidFill>
                  <a:schemeClr val="dk1"/>
                </a:solidFill>
                <a:latin typeface="+mn-lt"/>
                <a:ea typeface="+mn-ea"/>
                <a:cs typeface="+mn-cs"/>
              </a:defRPr>
            </a:lvl3pPr>
            <a:lvl4pPr marL="594360" indent="0" algn="l" defTabSz="914400" rtl="0" eaLnBrk="1" latinLnBrk="0" hangingPunct="1">
              <a:lnSpc>
                <a:spcPct val="110000"/>
              </a:lnSpc>
              <a:spcBef>
                <a:spcPts val="500"/>
              </a:spcBef>
              <a:buFontTx/>
              <a:buNone/>
              <a:defRPr sz="1400" kern="1200">
                <a:solidFill>
                  <a:schemeClr val="dk1"/>
                </a:solidFill>
                <a:latin typeface="+mn-lt"/>
                <a:ea typeface="+mn-ea"/>
                <a:cs typeface="+mn-cs"/>
              </a:defRPr>
            </a:lvl4pPr>
            <a:lvl5pPr marL="822960" indent="-228600" algn="l" defTabSz="914400" rtl="0" eaLnBrk="1" latinLnBrk="0" hangingPunct="1">
              <a:lnSpc>
                <a:spcPct val="110000"/>
              </a:lnSpc>
              <a:spcBef>
                <a:spcPts val="500"/>
              </a:spcBef>
              <a:buSzPct val="150000"/>
              <a:buFont typeface="Goudy Old Style" panose="02020502050305020303" pitchFamily="18"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GB" sz="1400" dirty="0">
                <a:effectLst/>
                <a:highlight>
                  <a:srgbClr val="EB9BCC"/>
                </a:highlight>
                <a:latin typeface="Calibri Light" panose="020F0302020204030204" pitchFamily="34" charset="0"/>
                <a:cs typeface="Calibri Light" panose="020F0302020204030204" pitchFamily="34" charset="0"/>
              </a:rPr>
              <a:t>Being Southerners, it was a source of shame to some members of the family that we had no recorded ancestors on either side of the Battle of Hastings. </a:t>
            </a:r>
            <a:r>
              <a:rPr lang="en-GB" sz="1400" dirty="0">
                <a:effectLst/>
                <a:latin typeface="Calibri Light" panose="020F0302020204030204" pitchFamily="34" charset="0"/>
                <a:cs typeface="Calibri Light" panose="020F0302020204030204" pitchFamily="34" charset="0"/>
              </a:rPr>
              <a:t>All we had was Simon Finch, a fur-trapping apothecary from Cornwall whose piety was exceeded only by his stinginess. In England, Simon was irritated by the persecution of those who called themselves Methodists at the hands of their more liberal brethren, and as Simon called himself a Methodist, he worked his way across the Atlantic to Philadelphia, thence to Jamaica, thence to Mobile, and up the Saint Stephens. Mindful of John Wesley’s strictures on the use of many words in buying and selling, Simon made a pile practicing medicine, but in this pursuit he was unhappy lest he be tempted into doing what he knew was not for the glory of God, as the putting on of gold and costly apparel. So Simon, having forgotten his teacher’s dictum on the possession of human chattels, bought three slaves and with their aid established a homestead on the banks of the Alabama River some forty miles above Saint Stephens. He returned to Saint Stephens only once, to find a wife, and with her established a line that ran high to daughters. Simon lived to an impressive age and died rich. </a:t>
            </a:r>
          </a:p>
          <a:p>
            <a:pPr marL="0" indent="0">
              <a:buNone/>
            </a:pPr>
            <a:r>
              <a:rPr lang="en-GB" sz="1400" dirty="0">
                <a:effectLst/>
                <a:latin typeface="Calibri Light" panose="020F0302020204030204" pitchFamily="34" charset="0"/>
                <a:cs typeface="Calibri Light" panose="020F0302020204030204" pitchFamily="34" charset="0"/>
              </a:rPr>
              <a:t>It was customary for the men in the family to remain on Simon’s homestead, Finch’s Landing, and make their living from cotton. The place was self-sufficient: modest in comparison with the empires around it, the Landing nevertheless produced everything required to sustain life except ice, wheat flour, and articles of clothing, supplied by river-boats from Mobile. </a:t>
            </a:r>
          </a:p>
          <a:p>
            <a:pPr marL="0" indent="0">
              <a:buNone/>
            </a:pPr>
            <a:r>
              <a:rPr lang="en-GB" sz="1400" dirty="0">
                <a:effectLst/>
                <a:latin typeface="Calibri Light" panose="020F0302020204030204" pitchFamily="34" charset="0"/>
                <a:cs typeface="Calibri Light" panose="020F0302020204030204" pitchFamily="34" charset="0"/>
              </a:rPr>
              <a:t>Simon would have regarded with impotent fury the disturbance between the North and the South, as it left his descendants stripped of everything but their land, yet the tradition of living on the land remained unbroken until well into the twentieth century, when my father, Atticus Finch, went to Montgomery to read law, and his younger brother went to Boston to study medicine. Their sister Alexandra was the Finch who remained at the Landing: she married a taciturn man who spent most of his time lying in a hammock by the river wondering if his trot-lines were full. </a:t>
            </a:r>
          </a:p>
          <a:p>
            <a:pPr marL="0" indent="0">
              <a:buNone/>
            </a:pPr>
            <a:endParaRPr lang="en-GB" sz="1400" dirty="0">
              <a:effectLst/>
              <a:latin typeface="Calibri Light" panose="020F0302020204030204" pitchFamily="34" charset="0"/>
              <a:cs typeface="Calibri Light" panose="020F0302020204030204" pitchFamily="34" charset="0"/>
            </a:endParaRPr>
          </a:p>
        </p:txBody>
      </p:sp>
      <p:sp>
        <p:nvSpPr>
          <p:cNvPr id="2" name="Title 1">
            <a:extLst>
              <a:ext uri="{FF2B5EF4-FFF2-40B4-BE49-F238E27FC236}">
                <a16:creationId xmlns:a16="http://schemas.microsoft.com/office/drawing/2014/main" id="{6EE3E72E-6A8F-FF46-8334-01B1E503B3CD}"/>
              </a:ext>
            </a:extLst>
          </p:cNvPr>
          <p:cNvSpPr>
            <a:spLocks noGrp="1"/>
          </p:cNvSpPr>
          <p:nvPr>
            <p:ph type="title"/>
          </p:nvPr>
        </p:nvSpPr>
        <p:spPr>
          <a:xfrm>
            <a:off x="1734135" y="61984"/>
            <a:ext cx="8358364" cy="735946"/>
          </a:xfrm>
          <a:ln w="38100">
            <a:prstDash val="lgDashDotDot"/>
          </a:ln>
        </p:spPr>
        <p:txBody>
          <a:bodyPr>
            <a:noAutofit/>
          </a:bodyPr>
          <a:lstStyle/>
          <a:p>
            <a:pPr algn="ctr"/>
            <a:r>
              <a:rPr lang="en-GB" sz="3200" dirty="0"/>
              <a:t>What do we learn? How? Why?</a:t>
            </a:r>
          </a:p>
        </p:txBody>
      </p:sp>
      <p:sp>
        <p:nvSpPr>
          <p:cNvPr id="11" name="TextBox 10">
            <a:extLst>
              <a:ext uri="{FF2B5EF4-FFF2-40B4-BE49-F238E27FC236}">
                <a16:creationId xmlns:a16="http://schemas.microsoft.com/office/drawing/2014/main" id="{667C27B2-F344-2B4C-A439-AE46AFBA2E97}"/>
              </a:ext>
            </a:extLst>
          </p:cNvPr>
          <p:cNvSpPr txBox="1"/>
          <p:nvPr/>
        </p:nvSpPr>
        <p:spPr>
          <a:xfrm>
            <a:off x="10688228" y="61984"/>
            <a:ext cx="1378904" cy="1200329"/>
          </a:xfrm>
          <a:prstGeom prst="rect">
            <a:avLst/>
          </a:prstGeom>
          <a:ln w="28575"/>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13" name="Graphic 12" descr="Checkbox Ticked with solid fill">
            <a:extLst>
              <a:ext uri="{FF2B5EF4-FFF2-40B4-BE49-F238E27FC236}">
                <a16:creationId xmlns:a16="http://schemas.microsoft.com/office/drawing/2014/main" id="{5BD2193D-4387-9845-B1C0-688FDE927C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287911"/>
            <a:ext cx="914400" cy="914400"/>
          </a:xfrm>
          <a:prstGeom prst="rect">
            <a:avLst/>
          </a:prstGeom>
        </p:spPr>
      </p:pic>
      <p:sp>
        <p:nvSpPr>
          <p:cNvPr id="17" name="TextBox 16">
            <a:extLst>
              <a:ext uri="{FF2B5EF4-FFF2-40B4-BE49-F238E27FC236}">
                <a16:creationId xmlns:a16="http://schemas.microsoft.com/office/drawing/2014/main" id="{0D934B00-D48A-BD4F-BFCF-8AB25C0E0AA4}"/>
              </a:ext>
            </a:extLst>
          </p:cNvPr>
          <p:cNvSpPr txBox="1"/>
          <p:nvPr/>
        </p:nvSpPr>
        <p:spPr>
          <a:xfrm>
            <a:off x="448451" y="1049646"/>
            <a:ext cx="6412432" cy="95410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342900" indent="-342900">
              <a:buAutoNum type="arabicPeriod"/>
            </a:pPr>
            <a:r>
              <a:rPr lang="en-GB" sz="1400" b="1" dirty="0">
                <a:latin typeface="Calibri Light" panose="020F0302020204030204" pitchFamily="34" charset="0"/>
                <a:cs typeface="Calibri Light" panose="020F0302020204030204" pitchFamily="34" charset="0"/>
              </a:rPr>
              <a:t>What: </a:t>
            </a:r>
            <a:r>
              <a:rPr lang="en-GB" sz="1400" dirty="0">
                <a:latin typeface="Calibri Light" panose="020F0302020204030204" pitchFamily="34" charset="0"/>
                <a:cs typeface="Calibri Light" panose="020F0302020204030204" pitchFamily="34" charset="0"/>
              </a:rPr>
              <a:t>we learn that the family history isn’t prestigious. </a:t>
            </a:r>
            <a:endParaRPr lang="en-US" sz="1400" dirty="0">
              <a:latin typeface="Calibri Light" panose="020F0302020204030204" pitchFamily="34" charset="0"/>
              <a:cs typeface="Calibri Light" panose="020F0302020204030204" pitchFamily="34" charset="0"/>
            </a:endParaRPr>
          </a:p>
          <a:p>
            <a:pPr marL="342900" indent="-342900">
              <a:buAutoNum type="arabicPeriod"/>
            </a:pPr>
            <a:r>
              <a:rPr lang="en-US" sz="1400" b="1" dirty="0">
                <a:latin typeface="Calibri Light" panose="020F0302020204030204" pitchFamily="34" charset="0"/>
                <a:cs typeface="Calibri Light" panose="020F0302020204030204" pitchFamily="34" charset="0"/>
              </a:rPr>
              <a:t>How: </a:t>
            </a:r>
            <a:r>
              <a:rPr lang="en-US" sz="1400" dirty="0">
                <a:latin typeface="Calibri Light" panose="020F0302020204030204" pitchFamily="34" charset="0"/>
                <a:cs typeface="Calibri Light" panose="020F0302020204030204" pitchFamily="34" charset="0"/>
              </a:rPr>
              <a:t>the reference to the Battle of Hastings </a:t>
            </a:r>
          </a:p>
          <a:p>
            <a:pPr marL="342900" indent="-342900">
              <a:buAutoNum type="arabicPeriod"/>
            </a:pPr>
            <a:r>
              <a:rPr lang="en-US" sz="1400" b="1" dirty="0">
                <a:latin typeface="Calibri Light" panose="020F0302020204030204" pitchFamily="34" charset="0"/>
                <a:cs typeface="Calibri Light" panose="020F0302020204030204" pitchFamily="34" charset="0"/>
              </a:rPr>
              <a:t>Why: </a:t>
            </a:r>
            <a:r>
              <a:rPr lang="en-US" sz="1400" dirty="0">
                <a:latin typeface="Calibri Light" panose="020F0302020204030204" pitchFamily="34" charset="0"/>
                <a:cs typeface="Calibri Light" panose="020F0302020204030204" pitchFamily="34" charset="0"/>
              </a:rPr>
              <a:t>reminds us of the historical links to England and introduces the pride that surrounds this in the South. </a:t>
            </a:r>
          </a:p>
        </p:txBody>
      </p:sp>
    </p:spTree>
    <p:extLst>
      <p:ext uri="{BB962C8B-B14F-4D97-AF65-F5344CB8AC3E}">
        <p14:creationId xmlns:p14="http://schemas.microsoft.com/office/powerpoint/2010/main" val="304705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3E72E-6A8F-FF46-8334-01B1E503B3CD}"/>
              </a:ext>
            </a:extLst>
          </p:cNvPr>
          <p:cNvSpPr>
            <a:spLocks noGrp="1"/>
          </p:cNvSpPr>
          <p:nvPr>
            <p:ph type="title"/>
          </p:nvPr>
        </p:nvSpPr>
        <p:spPr>
          <a:xfrm>
            <a:off x="1734135" y="61984"/>
            <a:ext cx="8358364" cy="735946"/>
          </a:xfrm>
          <a:ln w="38100">
            <a:prstDash val="lgDashDotDot"/>
          </a:ln>
        </p:spPr>
        <p:txBody>
          <a:bodyPr>
            <a:noAutofit/>
          </a:bodyPr>
          <a:lstStyle/>
          <a:p>
            <a:pPr algn="ctr"/>
            <a:r>
              <a:rPr lang="en-GB" sz="2800" dirty="0">
                <a:latin typeface="Calibri Light" panose="020F0302020204030204" pitchFamily="34" charset="0"/>
                <a:cs typeface="Calibri Light" panose="020F0302020204030204" pitchFamily="34" charset="0"/>
              </a:rPr>
              <a:t>Continue to work through this section in your booklet and make a note of what you learn.</a:t>
            </a:r>
          </a:p>
        </p:txBody>
      </p:sp>
      <p:sp>
        <p:nvSpPr>
          <p:cNvPr id="11" name="TextBox 10">
            <a:extLst>
              <a:ext uri="{FF2B5EF4-FFF2-40B4-BE49-F238E27FC236}">
                <a16:creationId xmlns:a16="http://schemas.microsoft.com/office/drawing/2014/main" id="{667C27B2-F344-2B4C-A439-AE46AFBA2E97}"/>
              </a:ext>
            </a:extLst>
          </p:cNvPr>
          <p:cNvSpPr txBox="1"/>
          <p:nvPr/>
        </p:nvSpPr>
        <p:spPr>
          <a:xfrm>
            <a:off x="10688228" y="61984"/>
            <a:ext cx="1378904" cy="1200329"/>
          </a:xfrm>
          <a:prstGeom prst="rect">
            <a:avLst/>
          </a:prstGeom>
          <a:ln w="28575"/>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13" name="Graphic 12" descr="Checkbox Ticked with solid fill">
            <a:extLst>
              <a:ext uri="{FF2B5EF4-FFF2-40B4-BE49-F238E27FC236}">
                <a16:creationId xmlns:a16="http://schemas.microsoft.com/office/drawing/2014/main" id="{5BD2193D-4387-9845-B1C0-688FDE927C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2684" y="347913"/>
            <a:ext cx="914400" cy="914400"/>
          </a:xfrm>
          <a:prstGeom prst="rect">
            <a:avLst/>
          </a:prstGeom>
        </p:spPr>
      </p:pic>
      <p:sp>
        <p:nvSpPr>
          <p:cNvPr id="17" name="TextBox 16">
            <a:extLst>
              <a:ext uri="{FF2B5EF4-FFF2-40B4-BE49-F238E27FC236}">
                <a16:creationId xmlns:a16="http://schemas.microsoft.com/office/drawing/2014/main" id="{0D934B00-D48A-BD4F-BFCF-8AB25C0E0AA4}"/>
              </a:ext>
            </a:extLst>
          </p:cNvPr>
          <p:cNvSpPr txBox="1"/>
          <p:nvPr/>
        </p:nvSpPr>
        <p:spPr>
          <a:xfrm>
            <a:off x="2707101" y="1124266"/>
            <a:ext cx="6412432" cy="461665"/>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GB" sz="1200" dirty="0">
                <a:latin typeface="Calibri Light" panose="020F0302020204030204" pitchFamily="34" charset="0"/>
                <a:cs typeface="Calibri Light" panose="020F0302020204030204" pitchFamily="34" charset="0"/>
              </a:rPr>
              <a:t>Try and consider not only what you learn but also how you learn it and why it is shown to you in this way.</a:t>
            </a:r>
            <a:endParaRPr lang="en-US" sz="1200" dirty="0">
              <a:latin typeface="Calibri Light" panose="020F0302020204030204" pitchFamily="34" charset="0"/>
              <a:cs typeface="Calibri Light" panose="020F0302020204030204" pitchFamily="34" charset="0"/>
            </a:endParaRPr>
          </a:p>
        </p:txBody>
      </p:sp>
      <p:pic>
        <p:nvPicPr>
          <p:cNvPr id="7" name="Graphic 6" descr="Stopwatch">
            <a:extLst>
              <a:ext uri="{FF2B5EF4-FFF2-40B4-BE49-F238E27FC236}">
                <a16:creationId xmlns:a16="http://schemas.microsoft.com/office/drawing/2014/main" id="{14F9D99A-409F-9082-7E64-839EB9251F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2708" y="6071615"/>
            <a:ext cx="531486" cy="531486"/>
          </a:xfrm>
          <a:prstGeom prst="rect">
            <a:avLst/>
          </a:prstGeom>
        </p:spPr>
      </p:pic>
      <p:sp>
        <p:nvSpPr>
          <p:cNvPr id="8" name="TextBox 7">
            <a:extLst>
              <a:ext uri="{FF2B5EF4-FFF2-40B4-BE49-F238E27FC236}">
                <a16:creationId xmlns:a16="http://schemas.microsoft.com/office/drawing/2014/main" id="{4861EED1-6BCF-1297-586D-232BD7BEF396}"/>
              </a:ext>
            </a:extLst>
          </p:cNvPr>
          <p:cNvSpPr txBox="1"/>
          <p:nvPr/>
        </p:nvSpPr>
        <p:spPr>
          <a:xfrm>
            <a:off x="22183" y="6581001"/>
            <a:ext cx="896399"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dirty="0"/>
              <a:t>10 minutes</a:t>
            </a:r>
          </a:p>
        </p:txBody>
      </p:sp>
      <p:grpSp>
        <p:nvGrpSpPr>
          <p:cNvPr id="3" name="Group 2">
            <a:extLst>
              <a:ext uri="{FF2B5EF4-FFF2-40B4-BE49-F238E27FC236}">
                <a16:creationId xmlns:a16="http://schemas.microsoft.com/office/drawing/2014/main" id="{7AADB6E1-7DA8-CA06-534E-33AA4E802008}"/>
              </a:ext>
            </a:extLst>
          </p:cNvPr>
          <p:cNvGrpSpPr/>
          <p:nvPr/>
        </p:nvGrpSpPr>
        <p:grpSpPr>
          <a:xfrm>
            <a:off x="10989070" y="3701845"/>
            <a:ext cx="1078062" cy="1892734"/>
            <a:chOff x="11319092" y="-57667"/>
            <a:chExt cx="1078062" cy="1892734"/>
          </a:xfrm>
        </p:grpSpPr>
        <p:pic>
          <p:nvPicPr>
            <p:cNvPr id="5" name="Picture 4">
              <a:extLst>
                <a:ext uri="{FF2B5EF4-FFF2-40B4-BE49-F238E27FC236}">
                  <a16:creationId xmlns:a16="http://schemas.microsoft.com/office/drawing/2014/main" id="{E7F8DB2D-9F0F-AB55-8688-E3FB0F6E5501}"/>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6" name="TextBox 5">
              <a:extLst>
                <a:ext uri="{FF2B5EF4-FFF2-40B4-BE49-F238E27FC236}">
                  <a16:creationId xmlns:a16="http://schemas.microsoft.com/office/drawing/2014/main" id="{23CB3578-2C67-901A-F529-8D3BD3F6DC7B}"/>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latin typeface="The Hand Black" panose="03070502030502020204" pitchFamily="66" charset="0"/>
                </a:rPr>
                <a:t>Page 16 in the booklet</a:t>
              </a:r>
            </a:p>
          </p:txBody>
        </p:sp>
      </p:grpSp>
      <p:pic>
        <p:nvPicPr>
          <p:cNvPr id="9" name="Picture 8" descr="A text on a page&#10;&#10;Description automatically generated">
            <a:extLst>
              <a:ext uri="{FF2B5EF4-FFF2-40B4-BE49-F238E27FC236}">
                <a16:creationId xmlns:a16="http://schemas.microsoft.com/office/drawing/2014/main" id="{4A88547D-6E43-A122-1EC9-D3F9E0D11A9E}"/>
              </a:ext>
            </a:extLst>
          </p:cNvPr>
          <p:cNvPicPr>
            <a:picLocks noChangeAspect="1"/>
          </p:cNvPicPr>
          <p:nvPr/>
        </p:nvPicPr>
        <p:blipFill>
          <a:blip r:embed="rId9"/>
          <a:stretch>
            <a:fillRect/>
          </a:stretch>
        </p:blipFill>
        <p:spPr>
          <a:xfrm>
            <a:off x="4552159" y="1841743"/>
            <a:ext cx="3526806" cy="5016257"/>
          </a:xfrm>
          <a:prstGeom prst="rect">
            <a:avLst/>
          </a:prstGeom>
        </p:spPr>
      </p:pic>
    </p:spTree>
    <p:extLst>
      <p:ext uri="{BB962C8B-B14F-4D97-AF65-F5344CB8AC3E}">
        <p14:creationId xmlns:p14="http://schemas.microsoft.com/office/powerpoint/2010/main" val="4280413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D9FD8-A71F-5DFF-A7CA-B88290F8EC34}"/>
              </a:ext>
            </a:extLst>
          </p:cNvPr>
          <p:cNvSpPr>
            <a:spLocks noGrp="1"/>
          </p:cNvSpPr>
          <p:nvPr>
            <p:ph type="title"/>
          </p:nvPr>
        </p:nvSpPr>
        <p:spPr>
          <a:xfrm>
            <a:off x="838200" y="365126"/>
            <a:ext cx="10515600" cy="897188"/>
          </a:xfrm>
        </p:spPr>
        <p:txBody>
          <a:bodyPr/>
          <a:lstStyle/>
          <a:p>
            <a:r>
              <a:rPr lang="en-GB" dirty="0"/>
              <a:t>Now read the next 3 paragraphs</a:t>
            </a:r>
          </a:p>
        </p:txBody>
      </p:sp>
      <p:sp>
        <p:nvSpPr>
          <p:cNvPr id="3" name="Content Placeholder 2">
            <a:extLst>
              <a:ext uri="{FF2B5EF4-FFF2-40B4-BE49-F238E27FC236}">
                <a16:creationId xmlns:a16="http://schemas.microsoft.com/office/drawing/2014/main" id="{82729B24-ABD7-57AE-35C1-A6A140BE5258}"/>
              </a:ext>
            </a:extLst>
          </p:cNvPr>
          <p:cNvSpPr>
            <a:spLocks noGrp="1"/>
          </p:cNvSpPr>
          <p:nvPr>
            <p:ph idx="1"/>
          </p:nvPr>
        </p:nvSpPr>
        <p:spPr>
          <a:xfrm>
            <a:off x="838200" y="1825625"/>
            <a:ext cx="10515600" cy="740594"/>
          </a:xfrm>
        </p:spPr>
        <p:txBody>
          <a:bodyPr/>
          <a:lstStyle/>
          <a:p>
            <a:pPr marL="0" indent="0" algn="ctr">
              <a:buNone/>
            </a:pPr>
            <a:r>
              <a:rPr lang="en-GB" dirty="0"/>
              <a:t>What do we learn about Atticus Finch?</a:t>
            </a:r>
          </a:p>
        </p:txBody>
      </p:sp>
      <p:sp>
        <p:nvSpPr>
          <p:cNvPr id="4" name="TextBox 3">
            <a:extLst>
              <a:ext uri="{FF2B5EF4-FFF2-40B4-BE49-F238E27FC236}">
                <a16:creationId xmlns:a16="http://schemas.microsoft.com/office/drawing/2014/main" id="{18007FEB-CCCF-C8F6-957C-BC106AE693DB}"/>
              </a:ext>
            </a:extLst>
          </p:cNvPr>
          <p:cNvSpPr txBox="1"/>
          <p:nvPr/>
        </p:nvSpPr>
        <p:spPr>
          <a:xfrm>
            <a:off x="10688228" y="61984"/>
            <a:ext cx="1378904" cy="1200329"/>
          </a:xfrm>
          <a:prstGeom prst="rect">
            <a:avLst/>
          </a:prstGeom>
          <a:ln w="28575"/>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5" name="Graphic 4" descr="Checkbox Ticked with solid fill">
            <a:extLst>
              <a:ext uri="{FF2B5EF4-FFF2-40B4-BE49-F238E27FC236}">
                <a16:creationId xmlns:a16="http://schemas.microsoft.com/office/drawing/2014/main" id="{741FDCE3-2C0E-0A3D-56D2-309624B500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2684" y="347913"/>
            <a:ext cx="914400" cy="914400"/>
          </a:xfrm>
          <a:prstGeom prst="rect">
            <a:avLst/>
          </a:prstGeom>
        </p:spPr>
      </p:pic>
      <p:pic>
        <p:nvPicPr>
          <p:cNvPr id="18434" name="Picture 2" descr="Atticus Finch was no simple hero, it's Gregory Peck who made him look like  one | National Post">
            <a:extLst>
              <a:ext uri="{FF2B5EF4-FFF2-40B4-BE49-F238E27FC236}">
                <a16:creationId xmlns:a16="http://schemas.microsoft.com/office/drawing/2014/main" id="{ECBF81A8-6CA9-712E-F94C-C154D1345C7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560" t="10896" r="31040"/>
          <a:stretch/>
        </p:blipFill>
        <p:spPr bwMode="auto">
          <a:xfrm>
            <a:off x="4861560" y="2650605"/>
            <a:ext cx="2468880" cy="32823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Graphic 7" descr="Stopwatch">
            <a:extLst>
              <a:ext uri="{FF2B5EF4-FFF2-40B4-BE49-F238E27FC236}">
                <a16:creationId xmlns:a16="http://schemas.microsoft.com/office/drawing/2014/main" id="{8050E67D-EDC3-0CE4-CBFB-2A31FB95DC9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2708" y="6071615"/>
            <a:ext cx="531486" cy="531486"/>
          </a:xfrm>
          <a:prstGeom prst="rect">
            <a:avLst/>
          </a:prstGeom>
        </p:spPr>
      </p:pic>
      <p:sp>
        <p:nvSpPr>
          <p:cNvPr id="9" name="TextBox 8">
            <a:extLst>
              <a:ext uri="{FF2B5EF4-FFF2-40B4-BE49-F238E27FC236}">
                <a16:creationId xmlns:a16="http://schemas.microsoft.com/office/drawing/2014/main" id="{7179F1F9-61E4-A361-8C28-0DC724C8DFE7}"/>
              </a:ext>
            </a:extLst>
          </p:cNvPr>
          <p:cNvSpPr txBox="1"/>
          <p:nvPr/>
        </p:nvSpPr>
        <p:spPr>
          <a:xfrm>
            <a:off x="22183" y="6581001"/>
            <a:ext cx="896399" cy="276999"/>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200" dirty="0"/>
              <a:t>10 minutes</a:t>
            </a:r>
          </a:p>
        </p:txBody>
      </p:sp>
      <p:grpSp>
        <p:nvGrpSpPr>
          <p:cNvPr id="10" name="Group 9">
            <a:extLst>
              <a:ext uri="{FF2B5EF4-FFF2-40B4-BE49-F238E27FC236}">
                <a16:creationId xmlns:a16="http://schemas.microsoft.com/office/drawing/2014/main" id="{29010309-18EF-19EA-02D1-6CCD61C92590}"/>
              </a:ext>
            </a:extLst>
          </p:cNvPr>
          <p:cNvGrpSpPr/>
          <p:nvPr/>
        </p:nvGrpSpPr>
        <p:grpSpPr>
          <a:xfrm>
            <a:off x="10989070" y="3701845"/>
            <a:ext cx="1078062" cy="1892734"/>
            <a:chOff x="11319092" y="-57667"/>
            <a:chExt cx="1078062" cy="1892734"/>
          </a:xfrm>
        </p:grpSpPr>
        <p:pic>
          <p:nvPicPr>
            <p:cNvPr id="11" name="Picture 10">
              <a:extLst>
                <a:ext uri="{FF2B5EF4-FFF2-40B4-BE49-F238E27FC236}">
                  <a16:creationId xmlns:a16="http://schemas.microsoft.com/office/drawing/2014/main" id="{7A7F8BF1-8E08-06F9-2122-685E791F7E12}"/>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12" name="TextBox 11">
              <a:extLst>
                <a:ext uri="{FF2B5EF4-FFF2-40B4-BE49-F238E27FC236}">
                  <a16:creationId xmlns:a16="http://schemas.microsoft.com/office/drawing/2014/main" id="{AFEEEBAE-C374-7E92-9C9C-A4688820F74C}"/>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latin typeface="The Hand Black" panose="03070502030502020204" pitchFamily="66" charset="0"/>
                </a:rPr>
                <a:t>Page 17 in the booklet</a:t>
              </a:r>
            </a:p>
          </p:txBody>
        </p:sp>
      </p:grpSp>
      <p:sp>
        <p:nvSpPr>
          <p:cNvPr id="14" name="TextBox 13">
            <a:extLst>
              <a:ext uri="{FF2B5EF4-FFF2-40B4-BE49-F238E27FC236}">
                <a16:creationId xmlns:a16="http://schemas.microsoft.com/office/drawing/2014/main" id="{22AF39E7-9D3E-A2AD-A5B6-D22EFEDFE347}"/>
              </a:ext>
            </a:extLst>
          </p:cNvPr>
          <p:cNvSpPr txBox="1"/>
          <p:nvPr/>
        </p:nvSpPr>
        <p:spPr>
          <a:xfrm>
            <a:off x="448451" y="2566219"/>
            <a:ext cx="3976065" cy="2862322"/>
          </a:xfrm>
          <a:prstGeom prst="rect">
            <a:avLst/>
          </a:prstGeom>
          <a:noFill/>
          <a:ln>
            <a:solidFill>
              <a:schemeClr val="accent3"/>
            </a:solidFill>
          </a:ln>
        </p:spPr>
        <p:txBody>
          <a:bodyPr wrap="square">
            <a:spAutoFit/>
          </a:bodyPr>
          <a:lstStyle/>
          <a:p>
            <a:r>
              <a:rPr lang="en-GB" dirty="0">
                <a:latin typeface="Calibri Light" panose="020F0302020204030204" pitchFamily="34" charset="0"/>
                <a:cs typeface="Calibri Light" panose="020F0302020204030204" pitchFamily="34" charset="0"/>
              </a:rPr>
              <a:t>Task: by yourself, read </a:t>
            </a:r>
            <a:r>
              <a:rPr lang="en-GB" b="1" dirty="0">
                <a:latin typeface="Calibri Light" panose="020F0302020204030204" pitchFamily="34" charset="0"/>
                <a:cs typeface="Calibri Light" panose="020F0302020204030204" pitchFamily="34" charset="0"/>
              </a:rPr>
              <a:t>from</a:t>
            </a:r>
            <a:r>
              <a:rPr lang="en-GB" dirty="0">
                <a:latin typeface="Calibri Light" panose="020F0302020204030204" pitchFamily="34" charset="0"/>
                <a:cs typeface="Calibri Light" panose="020F0302020204030204" pitchFamily="34" charset="0"/>
              </a:rPr>
              <a:t> ‘When my father was admitted to the bar’ </a:t>
            </a:r>
            <a:r>
              <a:rPr lang="en-GB" b="1" dirty="0">
                <a:latin typeface="Calibri Light" panose="020F0302020204030204" pitchFamily="34" charset="0"/>
                <a:cs typeface="Calibri Light" panose="020F0302020204030204" pitchFamily="34" charset="0"/>
              </a:rPr>
              <a:t>to</a:t>
            </a:r>
            <a:r>
              <a:rPr lang="en-GB" dirty="0">
                <a:latin typeface="Calibri Light" panose="020F0302020204030204" pitchFamily="34" charset="0"/>
                <a:cs typeface="Calibri Light" panose="020F0302020204030204" pitchFamily="34" charset="0"/>
              </a:rPr>
              <a:t> ‘Maycomb was an old town’. </a:t>
            </a:r>
          </a:p>
          <a:p>
            <a:endParaRPr lang="en-GB" dirty="0">
              <a:latin typeface="Calibri Light" panose="020F0302020204030204" pitchFamily="34" charset="0"/>
              <a:cs typeface="Calibri Light" panose="020F0302020204030204" pitchFamily="34" charset="0"/>
            </a:endParaRPr>
          </a:p>
          <a:p>
            <a:r>
              <a:rPr lang="en-GB" dirty="0">
                <a:latin typeface="Calibri Light" panose="020F0302020204030204" pitchFamily="34" charset="0"/>
                <a:cs typeface="Calibri Light" panose="020F0302020204030204" pitchFamily="34" charset="0"/>
              </a:rPr>
              <a:t>Annotate your image of Atticus with what you learn about him.</a:t>
            </a:r>
          </a:p>
          <a:p>
            <a:endParaRPr lang="en-GB" dirty="0">
              <a:latin typeface="Calibri Light" panose="020F0302020204030204" pitchFamily="34" charset="0"/>
              <a:cs typeface="Calibri Light" panose="020F0302020204030204" pitchFamily="34" charset="0"/>
            </a:endParaRPr>
          </a:p>
          <a:p>
            <a:endParaRPr lang="en-GB" dirty="0">
              <a:latin typeface="Calibri Light" panose="020F0302020204030204" pitchFamily="34" charset="0"/>
              <a:cs typeface="Calibri Light" panose="020F0302020204030204" pitchFamily="34" charset="0"/>
            </a:endParaRPr>
          </a:p>
          <a:p>
            <a:r>
              <a:rPr lang="en-GB" dirty="0">
                <a:latin typeface="Calibri Light" panose="020F0302020204030204" pitchFamily="34" charset="0"/>
                <a:cs typeface="Calibri Light" panose="020F0302020204030204" pitchFamily="34" charset="0"/>
              </a:rPr>
              <a:t>Take it further: If you can, try and extend this to the </a:t>
            </a:r>
            <a:r>
              <a:rPr lang="en-GB" dirty="0">
                <a:solidFill>
                  <a:schemeClr val="accent1">
                    <a:lumMod val="75000"/>
                  </a:schemeClr>
                </a:solidFill>
                <a:latin typeface="Calibri Light" panose="020F0302020204030204" pitchFamily="34" charset="0"/>
                <a:cs typeface="Calibri Light" panose="020F0302020204030204" pitchFamily="34" charset="0"/>
              </a:rPr>
              <a:t>how</a:t>
            </a:r>
            <a:r>
              <a:rPr lang="en-GB" dirty="0">
                <a:latin typeface="Calibri Light" panose="020F0302020204030204" pitchFamily="34" charset="0"/>
                <a:cs typeface="Calibri Light" panose="020F0302020204030204" pitchFamily="34" charset="0"/>
              </a:rPr>
              <a:t> and </a:t>
            </a:r>
            <a:r>
              <a:rPr lang="en-GB" dirty="0">
                <a:solidFill>
                  <a:schemeClr val="accent1">
                    <a:lumMod val="75000"/>
                  </a:schemeClr>
                </a:solidFill>
                <a:latin typeface="Calibri Light" panose="020F0302020204030204" pitchFamily="34" charset="0"/>
                <a:cs typeface="Calibri Light" panose="020F0302020204030204" pitchFamily="34" charset="0"/>
              </a:rPr>
              <a:t>why</a:t>
            </a:r>
            <a:r>
              <a:rPr lang="en-GB" dirty="0">
                <a:latin typeface="Calibri Light" panose="020F0302020204030204" pitchFamily="34" charset="0"/>
                <a:cs typeface="Calibri Light" panose="020F0302020204030204" pitchFamily="34" charset="0"/>
              </a:rPr>
              <a:t>.</a:t>
            </a:r>
          </a:p>
        </p:txBody>
      </p:sp>
      <p:sp>
        <p:nvSpPr>
          <p:cNvPr id="15" name="TextBox 14">
            <a:extLst>
              <a:ext uri="{FF2B5EF4-FFF2-40B4-BE49-F238E27FC236}">
                <a16:creationId xmlns:a16="http://schemas.microsoft.com/office/drawing/2014/main" id="{6F26F342-3840-C8D4-010A-AEFACA308A8F}"/>
              </a:ext>
            </a:extLst>
          </p:cNvPr>
          <p:cNvSpPr txBox="1"/>
          <p:nvPr/>
        </p:nvSpPr>
        <p:spPr>
          <a:xfrm>
            <a:off x="7954599" y="2650605"/>
            <a:ext cx="3269835" cy="923330"/>
          </a:xfrm>
          <a:prstGeom prst="rect">
            <a:avLst/>
          </a:prstGeom>
          <a:noFill/>
          <a:ln>
            <a:solidFill>
              <a:schemeClr val="accent3"/>
            </a:solidFill>
          </a:ln>
        </p:spPr>
        <p:txBody>
          <a:bodyPr wrap="square">
            <a:spAutoFit/>
          </a:bodyPr>
          <a:lstStyle/>
          <a:p>
            <a:r>
              <a:rPr lang="en-GB" dirty="0">
                <a:latin typeface="Calibri Light" panose="020F0302020204030204" pitchFamily="34" charset="0"/>
                <a:cs typeface="Calibri Light" panose="020F0302020204030204" pitchFamily="34" charset="0"/>
              </a:rPr>
              <a:t>Now join up with a partner and share your ideas. Don’t forget to add to your notes!</a:t>
            </a:r>
          </a:p>
        </p:txBody>
      </p:sp>
    </p:spTree>
    <p:extLst>
      <p:ext uri="{BB962C8B-B14F-4D97-AF65-F5344CB8AC3E}">
        <p14:creationId xmlns:p14="http://schemas.microsoft.com/office/powerpoint/2010/main" val="344052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14836-98B3-FD11-B43F-84A3554C194C}"/>
              </a:ext>
            </a:extLst>
          </p:cNvPr>
          <p:cNvSpPr>
            <a:spLocks noGrp="1"/>
          </p:cNvSpPr>
          <p:nvPr>
            <p:ph type="title"/>
          </p:nvPr>
        </p:nvSpPr>
        <p:spPr>
          <a:xfrm>
            <a:off x="1065161" y="76852"/>
            <a:ext cx="10134600" cy="839805"/>
          </a:xfrm>
        </p:spPr>
        <p:txBody>
          <a:bodyPr/>
          <a:lstStyle/>
          <a:p>
            <a:r>
              <a:rPr lang="en-US" dirty="0">
                <a:latin typeface="Calibri Light" panose="020F0302020204030204" pitchFamily="34" charset="0"/>
                <a:cs typeface="Calibri Light" panose="020F0302020204030204" pitchFamily="34" charset="0"/>
              </a:rPr>
              <a:t>Now let’s dive deeper into the text</a:t>
            </a:r>
          </a:p>
        </p:txBody>
      </p:sp>
      <p:pic>
        <p:nvPicPr>
          <p:cNvPr id="4" name="Picture 2" descr="Premium Vector | Scuba diving cartoon vector illustration">
            <a:extLst>
              <a:ext uri="{FF2B5EF4-FFF2-40B4-BE49-F238E27FC236}">
                <a16:creationId xmlns:a16="http://schemas.microsoft.com/office/drawing/2014/main" id="{A89FE11A-7977-E49F-E96D-7D6DA1C2E8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651" y="1261218"/>
            <a:ext cx="2406035" cy="160110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ounded Rectangular Callout 4">
            <a:extLst>
              <a:ext uri="{FF2B5EF4-FFF2-40B4-BE49-F238E27FC236}">
                <a16:creationId xmlns:a16="http://schemas.microsoft.com/office/drawing/2014/main" id="{9CA24243-3012-547B-51B1-966A9B97B58B}"/>
              </a:ext>
            </a:extLst>
          </p:cNvPr>
          <p:cNvSpPr/>
          <p:nvPr/>
        </p:nvSpPr>
        <p:spPr>
          <a:xfrm>
            <a:off x="3283947" y="1014476"/>
            <a:ext cx="2119086" cy="1344168"/>
          </a:xfrm>
          <a:prstGeom prst="wedgeRoundRectCallout">
            <a:avLst>
              <a:gd name="adj1" fmla="val -86224"/>
              <a:gd name="adj2" fmla="val 2654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venir Next" panose="020B0503020202020204" pitchFamily="34" charset="0"/>
              </a:rPr>
              <a:t>Dive into the text and </a:t>
            </a:r>
            <a:r>
              <a:rPr lang="en-US" dirty="0" err="1">
                <a:latin typeface="Avenir Next" panose="020B0503020202020204" pitchFamily="34" charset="0"/>
              </a:rPr>
              <a:t>analyse</a:t>
            </a:r>
            <a:r>
              <a:rPr lang="en-US" dirty="0">
                <a:latin typeface="Avenir Next" panose="020B0503020202020204" pitchFamily="34" charset="0"/>
              </a:rPr>
              <a:t> the methods used!</a:t>
            </a:r>
          </a:p>
        </p:txBody>
      </p:sp>
      <p:sp>
        <p:nvSpPr>
          <p:cNvPr id="6" name="TextBox 5">
            <a:extLst>
              <a:ext uri="{FF2B5EF4-FFF2-40B4-BE49-F238E27FC236}">
                <a16:creationId xmlns:a16="http://schemas.microsoft.com/office/drawing/2014/main" id="{52F515E6-D8EC-C188-370B-D5C3C2258A90}"/>
              </a:ext>
            </a:extLst>
          </p:cNvPr>
          <p:cNvSpPr txBox="1"/>
          <p:nvPr/>
        </p:nvSpPr>
        <p:spPr>
          <a:xfrm>
            <a:off x="6132461" y="997966"/>
            <a:ext cx="5250220" cy="181588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800" dirty="0">
                <a:latin typeface="Calibri Light" panose="020F0302020204030204" pitchFamily="34" charset="0"/>
                <a:cs typeface="Calibri Light" panose="020F0302020204030204" pitchFamily="34" charset="0"/>
              </a:rPr>
              <a:t>What do you see?</a:t>
            </a:r>
          </a:p>
          <a:p>
            <a:r>
              <a:rPr lang="en-US" sz="2800" dirty="0">
                <a:latin typeface="Calibri Light" panose="020F0302020204030204" pitchFamily="34" charset="0"/>
                <a:cs typeface="Calibri Light" panose="020F0302020204030204" pitchFamily="34" charset="0"/>
              </a:rPr>
              <a:t>How has the writer presented this?</a:t>
            </a:r>
          </a:p>
          <a:p>
            <a:r>
              <a:rPr lang="en-US" sz="2800" dirty="0">
                <a:latin typeface="Calibri Light" panose="020F0302020204030204" pitchFamily="34" charset="0"/>
                <a:cs typeface="Calibri Light" panose="020F0302020204030204" pitchFamily="34" charset="0"/>
              </a:rPr>
              <a:t>Why in this way?</a:t>
            </a:r>
          </a:p>
          <a:p>
            <a:r>
              <a:rPr lang="en-US" sz="2800" dirty="0">
                <a:latin typeface="Calibri Light" panose="020F0302020204030204" pitchFamily="34" charset="0"/>
                <a:cs typeface="Calibri Light" panose="020F0302020204030204" pitchFamily="34" charset="0"/>
              </a:rPr>
              <a:t>What is the effect?</a:t>
            </a:r>
          </a:p>
        </p:txBody>
      </p:sp>
      <p:sp>
        <p:nvSpPr>
          <p:cNvPr id="7" name="TextBox 6">
            <a:extLst>
              <a:ext uri="{FF2B5EF4-FFF2-40B4-BE49-F238E27FC236}">
                <a16:creationId xmlns:a16="http://schemas.microsoft.com/office/drawing/2014/main" id="{D07E0984-FAE0-A23A-CE95-7C246B49AD45}"/>
              </a:ext>
            </a:extLst>
          </p:cNvPr>
          <p:cNvSpPr txBox="1"/>
          <p:nvPr/>
        </p:nvSpPr>
        <p:spPr>
          <a:xfrm>
            <a:off x="487574" y="2972009"/>
            <a:ext cx="6970129"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latin typeface="Calibri Light" panose="020F0302020204030204" pitchFamily="34" charset="0"/>
                <a:cs typeface="Calibri Light" panose="020F0302020204030204" pitchFamily="34" charset="0"/>
              </a:rPr>
              <a:t>When we ‘dive into’ a text, we look beyond the surface and consider the deeper meaning. How many layers of meaning are there?</a:t>
            </a:r>
          </a:p>
          <a:p>
            <a:endParaRPr lang="en-US" dirty="0">
              <a:latin typeface="Calibri Light" panose="020F0302020204030204" pitchFamily="34" charset="0"/>
              <a:cs typeface="Calibri Light" panose="020F0302020204030204" pitchFamily="34" charset="0"/>
            </a:endParaRPr>
          </a:p>
          <a:p>
            <a:r>
              <a:rPr lang="en-US" dirty="0">
                <a:latin typeface="Calibri Light" panose="020F0302020204030204" pitchFamily="34" charset="0"/>
                <a:cs typeface="Calibri Light" panose="020F0302020204030204" pitchFamily="34" charset="0"/>
              </a:rPr>
              <a:t>This is the same with quotations: look beyond the surface reading of a quotation and consider the methods used by the writer and the connotations.</a:t>
            </a:r>
          </a:p>
        </p:txBody>
      </p:sp>
      <p:pic>
        <p:nvPicPr>
          <p:cNvPr id="8196" name="Picture 4" descr="Vector Illustration of Dive Deep in Water. Silhouette of Scuba Diver, Man  in Aqualung with Lantern and Coral Reef, Big Stock Vector - Illustration of  deep, seascape: 158845633">
            <a:extLst>
              <a:ext uri="{FF2B5EF4-FFF2-40B4-BE49-F238E27FC236}">
                <a16:creationId xmlns:a16="http://schemas.microsoft.com/office/drawing/2014/main" id="{5ECAE855-5216-6684-5897-E7E3309B11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2412" y="3865682"/>
            <a:ext cx="2806700" cy="28956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2A93488-86B7-AD82-166B-D604F3AAD317}"/>
              </a:ext>
            </a:extLst>
          </p:cNvPr>
          <p:cNvSpPr txBox="1"/>
          <p:nvPr/>
        </p:nvSpPr>
        <p:spPr>
          <a:xfrm>
            <a:off x="7951377" y="4316831"/>
            <a:ext cx="2115387"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US" dirty="0">
                <a:latin typeface="Avenir Next" panose="020B0503020202020204" pitchFamily="34" charset="0"/>
              </a:rPr>
              <a:t>Layers of meaning</a:t>
            </a:r>
          </a:p>
        </p:txBody>
      </p:sp>
      <p:sp>
        <p:nvSpPr>
          <p:cNvPr id="10" name="TextBox 9">
            <a:extLst>
              <a:ext uri="{FF2B5EF4-FFF2-40B4-BE49-F238E27FC236}">
                <a16:creationId xmlns:a16="http://schemas.microsoft.com/office/drawing/2014/main" id="{0E9CE466-9288-CFBC-1E65-4522DAEB1925}"/>
              </a:ext>
            </a:extLst>
          </p:cNvPr>
          <p:cNvSpPr txBox="1"/>
          <p:nvPr/>
        </p:nvSpPr>
        <p:spPr>
          <a:xfrm>
            <a:off x="7951377" y="6019464"/>
            <a:ext cx="2115387"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US" dirty="0">
                <a:latin typeface="Avenir Next" panose="020B0503020202020204" pitchFamily="34" charset="0"/>
              </a:rPr>
              <a:t>Layers of meaning</a:t>
            </a:r>
          </a:p>
        </p:txBody>
      </p:sp>
      <p:sp>
        <p:nvSpPr>
          <p:cNvPr id="11" name="Right Arrow 10">
            <a:extLst>
              <a:ext uri="{FF2B5EF4-FFF2-40B4-BE49-F238E27FC236}">
                <a16:creationId xmlns:a16="http://schemas.microsoft.com/office/drawing/2014/main" id="{7CC24AD9-0416-934D-C47D-7C8C8D3CF50F}"/>
              </a:ext>
            </a:extLst>
          </p:cNvPr>
          <p:cNvSpPr/>
          <p:nvPr/>
        </p:nvSpPr>
        <p:spPr>
          <a:xfrm>
            <a:off x="5589269" y="5212080"/>
            <a:ext cx="3770105" cy="32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FD9393A-D19D-CE0E-19CA-146B89B4573A}"/>
              </a:ext>
            </a:extLst>
          </p:cNvPr>
          <p:cNvPicPr>
            <a:picLocks noChangeAspect="1"/>
          </p:cNvPicPr>
          <p:nvPr/>
        </p:nvPicPr>
        <p:blipFill>
          <a:blip r:embed="rId4"/>
          <a:stretch>
            <a:fillRect/>
          </a:stretch>
        </p:blipFill>
        <p:spPr>
          <a:xfrm>
            <a:off x="6695987" y="5003306"/>
            <a:ext cx="1380490" cy="283066"/>
          </a:xfrm>
          <a:prstGeom prst="rect">
            <a:avLst/>
          </a:prstGeom>
        </p:spPr>
      </p:pic>
      <p:pic>
        <p:nvPicPr>
          <p:cNvPr id="8198" name="Picture 6" descr="Clipart,clip art,illustration,graphic,blue - free image from needpix.com">
            <a:extLst>
              <a:ext uri="{FF2B5EF4-FFF2-40B4-BE49-F238E27FC236}">
                <a16:creationId xmlns:a16="http://schemas.microsoft.com/office/drawing/2014/main" id="{BDA4ECBA-7E09-CA5F-9BC7-BCD0D55C9E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1058" y="4871874"/>
            <a:ext cx="3210381" cy="18546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C6FA5595-FF20-FC22-D7A5-714E5C10130D}"/>
              </a:ext>
            </a:extLst>
          </p:cNvPr>
          <p:cNvSpPr txBox="1"/>
          <p:nvPr/>
        </p:nvSpPr>
        <p:spPr>
          <a:xfrm>
            <a:off x="3525275" y="5155034"/>
            <a:ext cx="1959191"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US" dirty="0">
                <a:latin typeface="Avenir Next" panose="020B0503020202020204" pitchFamily="34" charset="0"/>
              </a:rPr>
              <a:t>Surface meaning</a:t>
            </a:r>
          </a:p>
        </p:txBody>
      </p:sp>
      <p:grpSp>
        <p:nvGrpSpPr>
          <p:cNvPr id="3" name="Group 2">
            <a:extLst>
              <a:ext uri="{FF2B5EF4-FFF2-40B4-BE49-F238E27FC236}">
                <a16:creationId xmlns:a16="http://schemas.microsoft.com/office/drawing/2014/main" id="{67496867-2716-44AF-4D5D-CD239AA7D63E}"/>
              </a:ext>
            </a:extLst>
          </p:cNvPr>
          <p:cNvGrpSpPr/>
          <p:nvPr/>
        </p:nvGrpSpPr>
        <p:grpSpPr>
          <a:xfrm>
            <a:off x="11163300" y="0"/>
            <a:ext cx="1078062" cy="1892734"/>
            <a:chOff x="11319092" y="-57667"/>
            <a:chExt cx="1078062" cy="1892734"/>
          </a:xfrm>
        </p:grpSpPr>
        <p:pic>
          <p:nvPicPr>
            <p:cNvPr id="13" name="Picture 12">
              <a:extLst>
                <a:ext uri="{FF2B5EF4-FFF2-40B4-BE49-F238E27FC236}">
                  <a16:creationId xmlns:a16="http://schemas.microsoft.com/office/drawing/2014/main" id="{29E09F30-BF22-432E-3F4C-82BDDAD0BBF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14" name="TextBox 13">
              <a:extLst>
                <a:ext uri="{FF2B5EF4-FFF2-40B4-BE49-F238E27FC236}">
                  <a16:creationId xmlns:a16="http://schemas.microsoft.com/office/drawing/2014/main" id="{A9BD9D4D-A43B-BBD6-80E8-184DCD4534B9}"/>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latin typeface="The Hand Black" panose="03070502030502020204" pitchFamily="66" charset="0"/>
                </a:rPr>
                <a:t>Page 13 in the booklet</a:t>
              </a:r>
            </a:p>
          </p:txBody>
        </p:sp>
      </p:grpSp>
    </p:spTree>
    <p:extLst>
      <p:ext uri="{BB962C8B-B14F-4D97-AF65-F5344CB8AC3E}">
        <p14:creationId xmlns:p14="http://schemas.microsoft.com/office/powerpoint/2010/main" val="3910399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E4EC95B-777A-E973-F028-E502EF2F3609}"/>
              </a:ext>
            </a:extLst>
          </p:cNvPr>
          <p:cNvSpPr txBox="1">
            <a:spLocks/>
          </p:cNvSpPr>
          <p:nvPr/>
        </p:nvSpPr>
        <p:spPr>
          <a:xfrm>
            <a:off x="1662215" y="1285761"/>
            <a:ext cx="9026013" cy="5257506"/>
          </a:xfrm>
          <a:prstGeom prst="rect">
            <a:avLst/>
          </a:prstGeom>
          <a:ln w="12700" cap="flat" cmpd="sng" algn="ctr">
            <a:solidFill>
              <a:schemeClr val="accent2"/>
            </a:solidFill>
            <a:prstDash val="dash"/>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110000"/>
              </a:lnSpc>
              <a:spcBef>
                <a:spcPts val="1000"/>
              </a:spcBef>
              <a:buSzPct val="150000"/>
              <a:buFont typeface="Goudy Old Style" panose="02020502050305020303" pitchFamily="18" charset="0"/>
              <a:buChar char="∙"/>
              <a:defRPr sz="2000" kern="1200">
                <a:solidFill>
                  <a:schemeClr val="dk1"/>
                </a:solidFill>
                <a:latin typeface="+mn-lt"/>
                <a:ea typeface="+mn-ea"/>
                <a:cs typeface="+mn-cs"/>
              </a:defRPr>
            </a:lvl1pPr>
            <a:lvl2pPr marL="274320" indent="0" algn="l" defTabSz="914400" rtl="0" eaLnBrk="1" latinLnBrk="0" hangingPunct="1">
              <a:lnSpc>
                <a:spcPct val="110000"/>
              </a:lnSpc>
              <a:spcBef>
                <a:spcPts val="500"/>
              </a:spcBef>
              <a:buFontTx/>
              <a:buNone/>
              <a:defRPr sz="1800" kern="1200">
                <a:solidFill>
                  <a:schemeClr val="dk1"/>
                </a:solidFill>
                <a:latin typeface="+mn-lt"/>
                <a:ea typeface="+mn-ea"/>
                <a:cs typeface="+mn-cs"/>
              </a:defRPr>
            </a:lvl2pPr>
            <a:lvl3pPr marL="548640" indent="-228600" algn="l" defTabSz="914400" rtl="0" eaLnBrk="1" latinLnBrk="0" hangingPunct="1">
              <a:lnSpc>
                <a:spcPct val="110000"/>
              </a:lnSpc>
              <a:spcBef>
                <a:spcPts val="500"/>
              </a:spcBef>
              <a:buSzPct val="150000"/>
              <a:buFont typeface="Goudy Old Style" panose="02020502050305020303" pitchFamily="18" charset="0"/>
              <a:buChar char="∙"/>
              <a:defRPr sz="1600" kern="1200">
                <a:solidFill>
                  <a:schemeClr val="dk1"/>
                </a:solidFill>
                <a:latin typeface="+mn-lt"/>
                <a:ea typeface="+mn-ea"/>
                <a:cs typeface="+mn-cs"/>
              </a:defRPr>
            </a:lvl3pPr>
            <a:lvl4pPr marL="594360" indent="0" algn="l" defTabSz="914400" rtl="0" eaLnBrk="1" latinLnBrk="0" hangingPunct="1">
              <a:lnSpc>
                <a:spcPct val="110000"/>
              </a:lnSpc>
              <a:spcBef>
                <a:spcPts val="500"/>
              </a:spcBef>
              <a:buFontTx/>
              <a:buNone/>
              <a:defRPr sz="1400" kern="1200">
                <a:solidFill>
                  <a:schemeClr val="dk1"/>
                </a:solidFill>
                <a:latin typeface="+mn-lt"/>
                <a:ea typeface="+mn-ea"/>
                <a:cs typeface="+mn-cs"/>
              </a:defRPr>
            </a:lvl4pPr>
            <a:lvl5pPr marL="822960" indent="-228600" algn="l" defTabSz="914400" rtl="0" eaLnBrk="1" latinLnBrk="0" hangingPunct="1">
              <a:lnSpc>
                <a:spcPct val="110000"/>
              </a:lnSpc>
              <a:spcBef>
                <a:spcPts val="500"/>
              </a:spcBef>
              <a:buSzPct val="150000"/>
              <a:buFont typeface="Goudy Old Style" panose="02020502050305020303" pitchFamily="18"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GB" dirty="0">
                <a:effectLst/>
                <a:latin typeface="Georgia" panose="02040502050405020303" pitchFamily="18" charset="0"/>
              </a:rPr>
              <a:t>Maycomb was an old town, but it was a tired old town when I first knew it. In rainy weather the streets turned to red slop; grass grew on the sidewalks, the courthouse sagged in the square. Somehow, it was hotter then: a black dog suffered on a summer’s day; bony mules hitched to Hoover carts flicked flies in the sweltering shade of the live oaks on the square. Men’s stiff collars wilted by nine in the morning. Ladies bathed before noon, after their three-o’clock naps, and by nightfall were like soft teacakes with frostings of sweat and sweet talcum. </a:t>
            </a:r>
            <a:endParaRPr lang="en-GB" dirty="0">
              <a:effectLst/>
            </a:endParaRPr>
          </a:p>
          <a:p>
            <a:pPr marL="0" indent="0">
              <a:buNone/>
            </a:pPr>
            <a:r>
              <a:rPr lang="en-GB" dirty="0">
                <a:effectLst/>
                <a:latin typeface="Georgia" panose="02040502050405020303" pitchFamily="18" charset="0"/>
              </a:rPr>
              <a:t>People moved slowly then. They ambled across the square, shuffled in and out of the stores around it, took their time about everything. A day was twenty-four hours long but seemed longer. There was no hurry, for there was nowhere to go, nothing to buy and no money to buy it with, nothing to see outside the boundaries of Maycomb County. But it was a time of vague optimism for some of the people: Maycomb County had recently been told that it had nothing to fear but fear itself. </a:t>
            </a:r>
            <a:endParaRPr lang="en-GB" dirty="0">
              <a:effectLst/>
            </a:endParaRPr>
          </a:p>
        </p:txBody>
      </p:sp>
      <p:sp>
        <p:nvSpPr>
          <p:cNvPr id="2" name="Title 1">
            <a:extLst>
              <a:ext uri="{FF2B5EF4-FFF2-40B4-BE49-F238E27FC236}">
                <a16:creationId xmlns:a16="http://schemas.microsoft.com/office/drawing/2014/main" id="{6EE3E72E-6A8F-FF46-8334-01B1E503B3CD}"/>
              </a:ext>
            </a:extLst>
          </p:cNvPr>
          <p:cNvSpPr>
            <a:spLocks noGrp="1"/>
          </p:cNvSpPr>
          <p:nvPr>
            <p:ph type="title"/>
          </p:nvPr>
        </p:nvSpPr>
        <p:spPr>
          <a:xfrm>
            <a:off x="1734135" y="61984"/>
            <a:ext cx="8358364" cy="735946"/>
          </a:xfrm>
          <a:ln w="38100">
            <a:prstDash val="lgDashDotDot"/>
          </a:ln>
        </p:spPr>
        <p:txBody>
          <a:bodyPr>
            <a:noAutofit/>
          </a:bodyPr>
          <a:lstStyle/>
          <a:p>
            <a:pPr algn="ctr"/>
            <a:r>
              <a:rPr lang="en-GB" sz="3200" dirty="0"/>
              <a:t>What do we learn about Maycomb?</a:t>
            </a:r>
          </a:p>
        </p:txBody>
      </p:sp>
      <p:sp>
        <p:nvSpPr>
          <p:cNvPr id="11" name="TextBox 10">
            <a:extLst>
              <a:ext uri="{FF2B5EF4-FFF2-40B4-BE49-F238E27FC236}">
                <a16:creationId xmlns:a16="http://schemas.microsoft.com/office/drawing/2014/main" id="{667C27B2-F344-2B4C-A439-AE46AFBA2E97}"/>
              </a:ext>
            </a:extLst>
          </p:cNvPr>
          <p:cNvSpPr txBox="1"/>
          <p:nvPr/>
        </p:nvSpPr>
        <p:spPr>
          <a:xfrm>
            <a:off x="10688228" y="61984"/>
            <a:ext cx="1378904" cy="1200329"/>
          </a:xfrm>
          <a:prstGeom prst="rect">
            <a:avLst/>
          </a:prstGeom>
          <a:ln w="28575"/>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13" name="Graphic 12" descr="Checkbox Ticked with solid fill">
            <a:extLst>
              <a:ext uri="{FF2B5EF4-FFF2-40B4-BE49-F238E27FC236}">
                <a16:creationId xmlns:a16="http://schemas.microsoft.com/office/drawing/2014/main" id="{5BD2193D-4387-9845-B1C0-688FDE927C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287911"/>
            <a:ext cx="914400" cy="914400"/>
          </a:xfrm>
          <a:prstGeom prst="rect">
            <a:avLst/>
          </a:prstGeom>
        </p:spPr>
      </p:pic>
      <p:pic>
        <p:nvPicPr>
          <p:cNvPr id="3" name="Picture 2" descr="Premium Vector | Scuba diving cartoon vector illustration">
            <a:extLst>
              <a:ext uri="{FF2B5EF4-FFF2-40B4-BE49-F238E27FC236}">
                <a16:creationId xmlns:a16="http://schemas.microsoft.com/office/drawing/2014/main" id="{88AEE46A-E99F-6479-F7AA-E9945CE553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868" y="7574"/>
            <a:ext cx="1110014" cy="73866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23216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570F6-987A-0180-87E4-0994908E867A}"/>
              </a:ext>
            </a:extLst>
          </p:cNvPr>
          <p:cNvSpPr>
            <a:spLocks noGrp="1"/>
          </p:cNvSpPr>
          <p:nvPr>
            <p:ph type="title"/>
          </p:nvPr>
        </p:nvSpPr>
        <p:spPr>
          <a:xfrm>
            <a:off x="1028700" y="486373"/>
            <a:ext cx="10134600" cy="839805"/>
          </a:xfrm>
        </p:spPr>
        <p:txBody>
          <a:bodyPr/>
          <a:lstStyle/>
          <a:p>
            <a:r>
              <a:rPr lang="en-US" dirty="0"/>
              <a:t>What does this mean?</a:t>
            </a:r>
          </a:p>
        </p:txBody>
      </p:sp>
      <p:sp>
        <p:nvSpPr>
          <p:cNvPr id="8" name="TextBox 7">
            <a:extLst>
              <a:ext uri="{FF2B5EF4-FFF2-40B4-BE49-F238E27FC236}">
                <a16:creationId xmlns:a16="http://schemas.microsoft.com/office/drawing/2014/main" id="{D9FF8750-3061-A858-9AAF-B031CCE148D2}"/>
              </a:ext>
            </a:extLst>
          </p:cNvPr>
          <p:cNvSpPr txBox="1"/>
          <p:nvPr/>
        </p:nvSpPr>
        <p:spPr>
          <a:xfrm>
            <a:off x="1028700" y="2245641"/>
            <a:ext cx="10134600" cy="1815882"/>
          </a:xfrm>
          <a:prstGeom prst="rect">
            <a:avLst/>
          </a:prstGeom>
          <a:noFill/>
        </p:spPr>
        <p:txBody>
          <a:bodyPr wrap="square">
            <a:spAutoFit/>
          </a:bodyPr>
          <a:lstStyle/>
          <a:p>
            <a:pPr algn="ctr"/>
            <a:r>
              <a:rPr lang="en-GB" sz="2800" dirty="0">
                <a:effectLst/>
                <a:latin typeface="Calibri Light" panose="020F0302020204030204" pitchFamily="34" charset="0"/>
                <a:cs typeface="Calibri Light" panose="020F0302020204030204" pitchFamily="34" charset="0"/>
              </a:rPr>
              <a:t>‘</a:t>
            </a:r>
            <a:r>
              <a:rPr lang="en-GB" sz="2800" dirty="0">
                <a:latin typeface="Calibri Light" panose="020F0302020204030204" pitchFamily="34" charset="0"/>
                <a:cs typeface="Calibri Light" panose="020F0302020204030204" pitchFamily="34" charset="0"/>
              </a:rPr>
              <a:t>But it was a time of vague optimism for some of the people: Maycomb County had recently been told that it had nothing to fear but fear itself. </a:t>
            </a:r>
            <a:r>
              <a:rPr lang="en-GB" sz="2800" dirty="0">
                <a:effectLst/>
                <a:latin typeface="Calibri Light" panose="020F0302020204030204" pitchFamily="34" charset="0"/>
                <a:cs typeface="Calibri Light" panose="020F0302020204030204" pitchFamily="34" charset="0"/>
              </a:rPr>
              <a:t>Maycomb County had recently been told that it had nothing to fear but fear itself.’</a:t>
            </a:r>
            <a:endParaRPr lang="en-GB" sz="2800" dirty="0">
              <a:latin typeface="Calibri Light" panose="020F0302020204030204" pitchFamily="34" charset="0"/>
              <a:cs typeface="Calibri Light" panose="020F0302020204030204" pitchFamily="34" charset="0"/>
            </a:endParaRPr>
          </a:p>
        </p:txBody>
      </p:sp>
      <p:pic>
        <p:nvPicPr>
          <p:cNvPr id="6" name="Picture 5" descr="Icon&#10;&#10;Description automatically generated">
            <a:extLst>
              <a:ext uri="{FF2B5EF4-FFF2-40B4-BE49-F238E27FC236}">
                <a16:creationId xmlns:a16="http://schemas.microsoft.com/office/drawing/2014/main" id="{E6D31E5D-325F-D18C-4CA3-79ED91ED4BFA}"/>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76608" y1="15016" x2="76608" y2="15016"/>
                        <a14:foregroundMark x1="68860" y1="35463" x2="68860" y2="35463"/>
                        <a14:foregroundMark x1="74415" y1="34345" x2="74415" y2="34345"/>
                        <a14:foregroundMark x1="61550" y1="34824" x2="61550" y2="34824"/>
                        <a14:foregroundMark x1="57310" y1="34345" x2="57310" y2="34345"/>
                        <a14:foregroundMark x1="41520" y1="44728" x2="41520" y2="44728"/>
                        <a14:foregroundMark x1="29240" y1="44409" x2="29240" y2="44409"/>
                        <a14:foregroundMark x1="35380" y1="51438" x2="35380" y2="51438"/>
                      </a14:backgroundRemoval>
                    </a14:imgEffect>
                  </a14:imgLayer>
                </a14:imgProps>
              </a:ext>
            </a:extLst>
          </a:blip>
          <a:stretch>
            <a:fillRect/>
          </a:stretch>
        </p:blipFill>
        <p:spPr>
          <a:xfrm>
            <a:off x="5366651" y="4612359"/>
            <a:ext cx="2009304" cy="1838924"/>
          </a:xfrm>
          <a:prstGeom prst="rect">
            <a:avLst/>
          </a:prstGeom>
        </p:spPr>
      </p:pic>
    </p:spTree>
    <p:extLst>
      <p:ext uri="{BB962C8B-B14F-4D97-AF65-F5344CB8AC3E}">
        <p14:creationId xmlns:p14="http://schemas.microsoft.com/office/powerpoint/2010/main" val="14489144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570F6-987A-0180-87E4-0994908E867A}"/>
              </a:ext>
            </a:extLst>
          </p:cNvPr>
          <p:cNvSpPr>
            <a:spLocks noGrp="1"/>
          </p:cNvSpPr>
          <p:nvPr>
            <p:ph type="title"/>
          </p:nvPr>
        </p:nvSpPr>
        <p:spPr>
          <a:xfrm>
            <a:off x="1028700" y="247350"/>
            <a:ext cx="10134600" cy="839805"/>
          </a:xfrm>
        </p:spPr>
        <p:txBody>
          <a:bodyPr/>
          <a:lstStyle/>
          <a:p>
            <a:r>
              <a:rPr lang="en-US" dirty="0"/>
              <a:t>Context Snapshot</a:t>
            </a:r>
          </a:p>
        </p:txBody>
      </p:sp>
      <p:pic>
        <p:nvPicPr>
          <p:cNvPr id="5" name="Content Placeholder 4" descr="Camera outline">
            <a:extLst>
              <a:ext uri="{FF2B5EF4-FFF2-40B4-BE49-F238E27FC236}">
                <a16:creationId xmlns:a16="http://schemas.microsoft.com/office/drawing/2014/main" id="{3A97ADB4-D617-FE82-DD5D-6CDD4055BA4E}"/>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9936480" y="343590"/>
            <a:ext cx="704850" cy="704850"/>
          </a:xfrm>
        </p:spPr>
      </p:pic>
      <p:sp>
        <p:nvSpPr>
          <p:cNvPr id="8" name="TextBox 7">
            <a:extLst>
              <a:ext uri="{FF2B5EF4-FFF2-40B4-BE49-F238E27FC236}">
                <a16:creationId xmlns:a16="http://schemas.microsoft.com/office/drawing/2014/main" id="{D9FF8750-3061-A858-9AAF-B031CCE148D2}"/>
              </a:ext>
            </a:extLst>
          </p:cNvPr>
          <p:cNvSpPr txBox="1"/>
          <p:nvPr/>
        </p:nvSpPr>
        <p:spPr>
          <a:xfrm>
            <a:off x="1028700" y="1422418"/>
            <a:ext cx="10471355" cy="461665"/>
          </a:xfrm>
          <a:prstGeom prst="rect">
            <a:avLst/>
          </a:prstGeom>
          <a:noFill/>
        </p:spPr>
        <p:txBody>
          <a:bodyPr wrap="square">
            <a:spAutoFit/>
          </a:bodyPr>
          <a:lstStyle/>
          <a:p>
            <a:r>
              <a:rPr lang="en-GB" sz="2400" dirty="0">
                <a:effectLst/>
                <a:latin typeface="Calibri Light" panose="020F0302020204030204" pitchFamily="34" charset="0"/>
                <a:cs typeface="Calibri Light" panose="020F0302020204030204" pitchFamily="34" charset="0"/>
              </a:rPr>
              <a:t>‘Maycomb County had recently been told that it had nothing to fear but fear itself.’</a:t>
            </a:r>
            <a:endParaRPr lang="en-GB" sz="2400" dirty="0"/>
          </a:p>
        </p:txBody>
      </p:sp>
      <p:pic>
        <p:nvPicPr>
          <p:cNvPr id="3" name="Picture 2">
            <a:extLst>
              <a:ext uri="{FF2B5EF4-FFF2-40B4-BE49-F238E27FC236}">
                <a16:creationId xmlns:a16="http://schemas.microsoft.com/office/drawing/2014/main" id="{85B63A67-DD4B-DE63-DE4E-ACD71BD1B0A1}"/>
              </a:ext>
            </a:extLst>
          </p:cNvPr>
          <p:cNvPicPr>
            <a:picLocks noChangeAspect="1"/>
          </p:cNvPicPr>
          <p:nvPr/>
        </p:nvPicPr>
        <p:blipFill>
          <a:blip r:embed="rId5"/>
          <a:stretch>
            <a:fillRect/>
          </a:stretch>
        </p:blipFill>
        <p:spPr>
          <a:xfrm>
            <a:off x="3810000" y="1980323"/>
            <a:ext cx="4572000" cy="825500"/>
          </a:xfrm>
          <a:prstGeom prst="rect">
            <a:avLst/>
          </a:prstGeom>
        </p:spPr>
      </p:pic>
      <p:sp>
        <p:nvSpPr>
          <p:cNvPr id="6" name="TextBox 5">
            <a:extLst>
              <a:ext uri="{FF2B5EF4-FFF2-40B4-BE49-F238E27FC236}">
                <a16:creationId xmlns:a16="http://schemas.microsoft.com/office/drawing/2014/main" id="{BA625E4F-79B2-1C05-B5BF-84AF4D52A303}"/>
              </a:ext>
            </a:extLst>
          </p:cNvPr>
          <p:cNvSpPr txBox="1"/>
          <p:nvPr/>
        </p:nvSpPr>
        <p:spPr>
          <a:xfrm>
            <a:off x="1028700" y="2902063"/>
            <a:ext cx="5067300" cy="3693319"/>
          </a:xfrm>
          <a:prstGeom prst="rect">
            <a:avLst/>
          </a:prstGeom>
          <a:noFill/>
          <a:ln>
            <a:solidFill>
              <a:schemeClr val="bg2">
                <a:lumMod val="75000"/>
              </a:schemeClr>
            </a:solidFill>
          </a:ln>
        </p:spPr>
        <p:txBody>
          <a:bodyPr wrap="square">
            <a:spAutoFit/>
          </a:bodyPr>
          <a:lstStyle/>
          <a:p>
            <a:pPr algn="l"/>
            <a:r>
              <a:rPr lang="en-GB" u="none" strike="noStrike" dirty="0">
                <a:solidFill>
                  <a:srgbClr val="222222"/>
                </a:solidFill>
                <a:effectLst/>
                <a:latin typeface="Calibri Light" panose="020F0302020204030204" pitchFamily="34" charset="0"/>
                <a:cs typeface="Calibri Light" panose="020F0302020204030204" pitchFamily="34" charset="0"/>
              </a:rPr>
              <a:t>1933 Presidential Inauguration, Franklin D. Roosevelt:</a:t>
            </a:r>
          </a:p>
          <a:p>
            <a:pPr algn="l"/>
            <a:endParaRPr lang="en-GB" u="none" strike="noStrike" dirty="0">
              <a:solidFill>
                <a:srgbClr val="222222"/>
              </a:solidFill>
              <a:effectLst/>
              <a:latin typeface="Calibri Light" panose="020F0302020204030204" pitchFamily="34" charset="0"/>
              <a:cs typeface="Calibri Light" panose="020F0302020204030204" pitchFamily="34" charset="0"/>
            </a:endParaRPr>
          </a:p>
          <a:p>
            <a:pPr algn="l"/>
            <a:r>
              <a:rPr lang="en-GB" u="none" strike="noStrike" dirty="0">
                <a:solidFill>
                  <a:srgbClr val="222222"/>
                </a:solidFill>
                <a:effectLst/>
                <a:latin typeface="Calibri Light" panose="020F0302020204030204" pitchFamily="34" charset="0"/>
                <a:cs typeface="Calibri Light" panose="020F0302020204030204" pitchFamily="34" charset="0"/>
              </a:rPr>
              <a:t>So, first of all, let me assert my firm belief that the only thing </a:t>
            </a:r>
            <a:r>
              <a:rPr lang="en-GB" u="none" strike="noStrike" dirty="0">
                <a:solidFill>
                  <a:srgbClr val="222222"/>
                </a:solidFill>
                <a:effectLst/>
                <a:highlight>
                  <a:srgbClr val="EB9BCC"/>
                </a:highlight>
                <a:latin typeface="Calibri Light" panose="020F0302020204030204" pitchFamily="34" charset="0"/>
                <a:cs typeface="Calibri Light" panose="020F0302020204030204" pitchFamily="34" charset="0"/>
              </a:rPr>
              <a:t>we have to fear is … fear itself</a:t>
            </a:r>
            <a:r>
              <a:rPr lang="en-GB" u="none" strike="noStrike" dirty="0">
                <a:solidFill>
                  <a:srgbClr val="222222"/>
                </a:solidFill>
                <a:effectLst/>
                <a:latin typeface="Calibri Light" panose="020F0302020204030204" pitchFamily="34" charset="0"/>
                <a:cs typeface="Calibri Light" panose="020F0302020204030204" pitchFamily="34" charset="0"/>
              </a:rPr>
              <a:t> — nameless, unreasoning, unjustified terror which paralyzes needed efforts to convert retreat into advance. In every dark hour of our national life a leadership of frankness and of </a:t>
            </a:r>
            <a:r>
              <a:rPr lang="en-GB" u="none" strike="noStrike" dirty="0" err="1">
                <a:solidFill>
                  <a:srgbClr val="222222"/>
                </a:solidFill>
                <a:effectLst/>
                <a:latin typeface="Calibri Light" panose="020F0302020204030204" pitchFamily="34" charset="0"/>
                <a:cs typeface="Calibri Light" panose="020F0302020204030204" pitchFamily="34" charset="0"/>
              </a:rPr>
              <a:t>vigor</a:t>
            </a:r>
            <a:r>
              <a:rPr lang="en-GB" u="none" strike="noStrike" dirty="0">
                <a:solidFill>
                  <a:srgbClr val="222222"/>
                </a:solidFill>
                <a:effectLst/>
                <a:latin typeface="Calibri Light" panose="020F0302020204030204" pitchFamily="34" charset="0"/>
                <a:cs typeface="Calibri Light" panose="020F0302020204030204" pitchFamily="34" charset="0"/>
              </a:rPr>
              <a:t> has met with that understanding and support of the people themselves which is essential to victory. And I am convinced that you will again give that support to leadership in these critical days.</a:t>
            </a:r>
          </a:p>
        </p:txBody>
      </p:sp>
      <p:sp>
        <p:nvSpPr>
          <p:cNvPr id="9" name="TextBox 8">
            <a:extLst>
              <a:ext uri="{FF2B5EF4-FFF2-40B4-BE49-F238E27FC236}">
                <a16:creationId xmlns:a16="http://schemas.microsoft.com/office/drawing/2014/main" id="{86EC272B-EC45-99CB-7B60-39F4A337CA13}"/>
              </a:ext>
            </a:extLst>
          </p:cNvPr>
          <p:cNvSpPr txBox="1"/>
          <p:nvPr/>
        </p:nvSpPr>
        <p:spPr>
          <a:xfrm>
            <a:off x="6747387" y="3002572"/>
            <a:ext cx="4752668" cy="1754326"/>
          </a:xfrm>
          <a:prstGeom prst="rect">
            <a:avLst/>
          </a:prstGeom>
          <a:noFill/>
          <a:ln>
            <a:solidFill>
              <a:schemeClr val="bg2">
                <a:lumMod val="75000"/>
              </a:schemeClr>
            </a:solidFill>
          </a:ln>
        </p:spPr>
        <p:txBody>
          <a:bodyPr wrap="square">
            <a:spAutoFit/>
          </a:bodyPr>
          <a:lstStyle/>
          <a:p>
            <a:r>
              <a:rPr lang="en-GB" u="none" strike="noStrike" dirty="0">
                <a:solidFill>
                  <a:srgbClr val="222222"/>
                </a:solidFill>
                <a:effectLst/>
                <a:latin typeface="Calibri Light" panose="020F0302020204030204" pitchFamily="34" charset="0"/>
                <a:cs typeface="Calibri Light" panose="020F0302020204030204" pitchFamily="34" charset="0"/>
              </a:rPr>
              <a:t>The context in which Roosevelt made this speech was the Great Depression that the US was plunged into following the Wall Street crash of 1929, and the </a:t>
            </a:r>
            <a:r>
              <a:rPr lang="en-GB" dirty="0">
                <a:solidFill>
                  <a:srgbClr val="222222"/>
                </a:solidFill>
                <a:latin typeface="Calibri Light" panose="020F0302020204030204" pitchFamily="34" charset="0"/>
                <a:cs typeface="Calibri Light" panose="020F0302020204030204" pitchFamily="34" charset="0"/>
              </a:rPr>
              <a:t>message</a:t>
            </a:r>
            <a:r>
              <a:rPr lang="en-GB" u="none" strike="noStrike" dirty="0">
                <a:solidFill>
                  <a:srgbClr val="222222"/>
                </a:solidFill>
                <a:effectLst/>
                <a:latin typeface="Calibri Light" panose="020F0302020204030204" pitchFamily="34" charset="0"/>
                <a:cs typeface="Calibri Light" panose="020F0302020204030204" pitchFamily="34" charset="0"/>
              </a:rPr>
              <a:t> is that a ‘positive mental attitude’, as it were, will help to prevent the worst possible outcomes from materialising.</a:t>
            </a:r>
            <a:endParaRPr lang="en-GB" dirty="0">
              <a:latin typeface="Calibri Light" panose="020F0302020204030204" pitchFamily="34" charset="0"/>
              <a:cs typeface="Calibri Light" panose="020F0302020204030204" pitchFamily="34" charset="0"/>
            </a:endParaRPr>
          </a:p>
        </p:txBody>
      </p:sp>
      <p:pic>
        <p:nvPicPr>
          <p:cNvPr id="21506" name="Picture 2" descr="Franklin D. Roosevelt - Wikipedia">
            <a:extLst>
              <a:ext uri="{FF2B5EF4-FFF2-40B4-BE49-F238E27FC236}">
                <a16:creationId xmlns:a16="http://schemas.microsoft.com/office/drawing/2014/main" id="{738A0038-C92B-0F59-24EC-CD3763D520B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35117" y="4896726"/>
            <a:ext cx="1177208" cy="16986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00887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21506"/>
                                        </p:tgtEl>
                                        <p:attrNameLst>
                                          <p:attrName>style.visibility</p:attrName>
                                        </p:attrNameLst>
                                      </p:cBhvr>
                                      <p:to>
                                        <p:strVal val="visible"/>
                                      </p:to>
                                    </p:set>
                                    <p:animEffect transition="in" filter="fade">
                                      <p:cBhvr>
                                        <p:cTn id="15"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14836-98B3-FD11-B43F-84A3554C194C}"/>
              </a:ext>
            </a:extLst>
          </p:cNvPr>
          <p:cNvSpPr>
            <a:spLocks noGrp="1"/>
          </p:cNvSpPr>
          <p:nvPr>
            <p:ph type="title"/>
          </p:nvPr>
        </p:nvSpPr>
        <p:spPr>
          <a:xfrm>
            <a:off x="1065161" y="76852"/>
            <a:ext cx="10134600" cy="839805"/>
          </a:xfrm>
        </p:spPr>
        <p:txBody>
          <a:bodyPr/>
          <a:lstStyle/>
          <a:p>
            <a:r>
              <a:rPr lang="en-US" dirty="0">
                <a:latin typeface="Calibri Light" panose="020F0302020204030204" pitchFamily="34" charset="0"/>
                <a:cs typeface="Calibri Light" panose="020F0302020204030204" pitchFamily="34" charset="0"/>
              </a:rPr>
              <a:t>Now let’s dive deeper into the text</a:t>
            </a:r>
          </a:p>
        </p:txBody>
      </p:sp>
      <p:pic>
        <p:nvPicPr>
          <p:cNvPr id="4" name="Picture 2" descr="Premium Vector | Scuba diving cartoon vector illustration">
            <a:extLst>
              <a:ext uri="{FF2B5EF4-FFF2-40B4-BE49-F238E27FC236}">
                <a16:creationId xmlns:a16="http://schemas.microsoft.com/office/drawing/2014/main" id="{A89FE11A-7977-E49F-E96D-7D6DA1C2E8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651" y="1261218"/>
            <a:ext cx="2406035" cy="160110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ounded Rectangular Callout 4">
            <a:extLst>
              <a:ext uri="{FF2B5EF4-FFF2-40B4-BE49-F238E27FC236}">
                <a16:creationId xmlns:a16="http://schemas.microsoft.com/office/drawing/2014/main" id="{9CA24243-3012-547B-51B1-966A9B97B58B}"/>
              </a:ext>
            </a:extLst>
          </p:cNvPr>
          <p:cNvSpPr/>
          <p:nvPr/>
        </p:nvSpPr>
        <p:spPr>
          <a:xfrm>
            <a:off x="3283947" y="1014476"/>
            <a:ext cx="2119086" cy="1344168"/>
          </a:xfrm>
          <a:prstGeom prst="wedgeRoundRectCallout">
            <a:avLst>
              <a:gd name="adj1" fmla="val -86224"/>
              <a:gd name="adj2" fmla="val 2654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Avenir Next" panose="020B0503020202020204" pitchFamily="34" charset="0"/>
              </a:rPr>
              <a:t>Dive into the text and </a:t>
            </a:r>
            <a:r>
              <a:rPr lang="en-US" dirty="0" err="1">
                <a:latin typeface="Avenir Next" panose="020B0503020202020204" pitchFamily="34" charset="0"/>
              </a:rPr>
              <a:t>analyse</a:t>
            </a:r>
            <a:r>
              <a:rPr lang="en-US" dirty="0">
                <a:latin typeface="Avenir Next" panose="020B0503020202020204" pitchFamily="34" charset="0"/>
              </a:rPr>
              <a:t> the methods used!</a:t>
            </a:r>
          </a:p>
        </p:txBody>
      </p:sp>
      <p:sp>
        <p:nvSpPr>
          <p:cNvPr id="6" name="TextBox 5">
            <a:extLst>
              <a:ext uri="{FF2B5EF4-FFF2-40B4-BE49-F238E27FC236}">
                <a16:creationId xmlns:a16="http://schemas.microsoft.com/office/drawing/2014/main" id="{52F515E6-D8EC-C188-370B-D5C3C2258A90}"/>
              </a:ext>
            </a:extLst>
          </p:cNvPr>
          <p:cNvSpPr txBox="1"/>
          <p:nvPr/>
        </p:nvSpPr>
        <p:spPr>
          <a:xfrm>
            <a:off x="6132461" y="997966"/>
            <a:ext cx="5250220" cy="181588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sz="2800" dirty="0">
                <a:latin typeface="Calibri Light" panose="020F0302020204030204" pitchFamily="34" charset="0"/>
                <a:cs typeface="Calibri Light" panose="020F0302020204030204" pitchFamily="34" charset="0"/>
              </a:rPr>
              <a:t>What do you see?</a:t>
            </a:r>
          </a:p>
          <a:p>
            <a:r>
              <a:rPr lang="en-US" sz="2800" dirty="0">
                <a:latin typeface="Calibri Light" panose="020F0302020204030204" pitchFamily="34" charset="0"/>
                <a:cs typeface="Calibri Light" panose="020F0302020204030204" pitchFamily="34" charset="0"/>
              </a:rPr>
              <a:t>How has the writer presented this?</a:t>
            </a:r>
          </a:p>
          <a:p>
            <a:r>
              <a:rPr lang="en-US" sz="2800" dirty="0">
                <a:latin typeface="Calibri Light" panose="020F0302020204030204" pitchFamily="34" charset="0"/>
                <a:cs typeface="Calibri Light" panose="020F0302020204030204" pitchFamily="34" charset="0"/>
              </a:rPr>
              <a:t>Why in this way?</a:t>
            </a:r>
          </a:p>
          <a:p>
            <a:r>
              <a:rPr lang="en-US" sz="2800" dirty="0">
                <a:latin typeface="Calibri Light" panose="020F0302020204030204" pitchFamily="34" charset="0"/>
                <a:cs typeface="Calibri Light" panose="020F0302020204030204" pitchFamily="34" charset="0"/>
              </a:rPr>
              <a:t>What is the effect?</a:t>
            </a:r>
          </a:p>
        </p:txBody>
      </p:sp>
      <p:sp>
        <p:nvSpPr>
          <p:cNvPr id="7" name="TextBox 6">
            <a:extLst>
              <a:ext uri="{FF2B5EF4-FFF2-40B4-BE49-F238E27FC236}">
                <a16:creationId xmlns:a16="http://schemas.microsoft.com/office/drawing/2014/main" id="{D07E0984-FAE0-A23A-CE95-7C246B49AD45}"/>
              </a:ext>
            </a:extLst>
          </p:cNvPr>
          <p:cNvSpPr txBox="1"/>
          <p:nvPr/>
        </p:nvSpPr>
        <p:spPr>
          <a:xfrm>
            <a:off x="487574" y="2972009"/>
            <a:ext cx="6970129"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latin typeface="Calibri Light" panose="020F0302020204030204" pitchFamily="34" charset="0"/>
                <a:cs typeface="Calibri Light" panose="020F0302020204030204" pitchFamily="34" charset="0"/>
              </a:rPr>
              <a:t>When we ‘dive into’ a text, we look beyond the surface and consider the deeper meaning. How many layers of meaning are there?</a:t>
            </a:r>
          </a:p>
          <a:p>
            <a:endParaRPr lang="en-US" dirty="0">
              <a:latin typeface="Calibri Light" panose="020F0302020204030204" pitchFamily="34" charset="0"/>
              <a:cs typeface="Calibri Light" panose="020F0302020204030204" pitchFamily="34" charset="0"/>
            </a:endParaRPr>
          </a:p>
          <a:p>
            <a:r>
              <a:rPr lang="en-US" dirty="0">
                <a:latin typeface="Calibri Light" panose="020F0302020204030204" pitchFamily="34" charset="0"/>
                <a:cs typeface="Calibri Light" panose="020F0302020204030204" pitchFamily="34" charset="0"/>
              </a:rPr>
              <a:t>This is the same with quotations: look beyond the surface reading of a quotation and consider the methods used by the writer and the connotations.</a:t>
            </a:r>
          </a:p>
        </p:txBody>
      </p:sp>
      <p:pic>
        <p:nvPicPr>
          <p:cNvPr id="8196" name="Picture 4" descr="Vector Illustration of Dive Deep in Water. Silhouette of Scuba Diver, Man  in Aqualung with Lantern and Coral Reef, Big Stock Vector - Illustration of  deep, seascape: 158845633">
            <a:extLst>
              <a:ext uri="{FF2B5EF4-FFF2-40B4-BE49-F238E27FC236}">
                <a16:creationId xmlns:a16="http://schemas.microsoft.com/office/drawing/2014/main" id="{5ECAE855-5216-6684-5897-E7E3309B11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02412" y="3865682"/>
            <a:ext cx="2806700" cy="28956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2A93488-86B7-AD82-166B-D604F3AAD317}"/>
              </a:ext>
            </a:extLst>
          </p:cNvPr>
          <p:cNvSpPr txBox="1"/>
          <p:nvPr/>
        </p:nvSpPr>
        <p:spPr>
          <a:xfrm>
            <a:off x="7951377" y="4316831"/>
            <a:ext cx="2115387"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US" dirty="0">
                <a:latin typeface="Avenir Next" panose="020B0503020202020204" pitchFamily="34" charset="0"/>
              </a:rPr>
              <a:t>Layers of meaning</a:t>
            </a:r>
          </a:p>
        </p:txBody>
      </p:sp>
      <p:sp>
        <p:nvSpPr>
          <p:cNvPr id="10" name="TextBox 9">
            <a:extLst>
              <a:ext uri="{FF2B5EF4-FFF2-40B4-BE49-F238E27FC236}">
                <a16:creationId xmlns:a16="http://schemas.microsoft.com/office/drawing/2014/main" id="{0E9CE466-9288-CFBC-1E65-4522DAEB1925}"/>
              </a:ext>
            </a:extLst>
          </p:cNvPr>
          <p:cNvSpPr txBox="1"/>
          <p:nvPr/>
        </p:nvSpPr>
        <p:spPr>
          <a:xfrm>
            <a:off x="7951377" y="6019464"/>
            <a:ext cx="2115387"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US" dirty="0">
                <a:latin typeface="Avenir Next" panose="020B0503020202020204" pitchFamily="34" charset="0"/>
              </a:rPr>
              <a:t>Layers of meaning</a:t>
            </a:r>
          </a:p>
        </p:txBody>
      </p:sp>
      <p:sp>
        <p:nvSpPr>
          <p:cNvPr id="11" name="Right Arrow 10">
            <a:extLst>
              <a:ext uri="{FF2B5EF4-FFF2-40B4-BE49-F238E27FC236}">
                <a16:creationId xmlns:a16="http://schemas.microsoft.com/office/drawing/2014/main" id="{7CC24AD9-0416-934D-C47D-7C8C8D3CF50F}"/>
              </a:ext>
            </a:extLst>
          </p:cNvPr>
          <p:cNvSpPr/>
          <p:nvPr/>
        </p:nvSpPr>
        <p:spPr>
          <a:xfrm>
            <a:off x="5589269" y="5212080"/>
            <a:ext cx="3770105" cy="32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8FD9393A-D19D-CE0E-19CA-146B89B4573A}"/>
              </a:ext>
            </a:extLst>
          </p:cNvPr>
          <p:cNvPicPr>
            <a:picLocks noChangeAspect="1"/>
          </p:cNvPicPr>
          <p:nvPr/>
        </p:nvPicPr>
        <p:blipFill>
          <a:blip r:embed="rId4"/>
          <a:stretch>
            <a:fillRect/>
          </a:stretch>
        </p:blipFill>
        <p:spPr>
          <a:xfrm>
            <a:off x="6695987" y="5003306"/>
            <a:ext cx="1380490" cy="283066"/>
          </a:xfrm>
          <a:prstGeom prst="rect">
            <a:avLst/>
          </a:prstGeom>
        </p:spPr>
      </p:pic>
      <p:pic>
        <p:nvPicPr>
          <p:cNvPr id="8198" name="Picture 6" descr="Clipart,clip art,illustration,graphic,blue - free image from needpix.com">
            <a:extLst>
              <a:ext uri="{FF2B5EF4-FFF2-40B4-BE49-F238E27FC236}">
                <a16:creationId xmlns:a16="http://schemas.microsoft.com/office/drawing/2014/main" id="{BDA4ECBA-7E09-CA5F-9BC7-BCD0D55C9E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1058" y="4871874"/>
            <a:ext cx="3210381" cy="18546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TextBox 7">
            <a:extLst>
              <a:ext uri="{FF2B5EF4-FFF2-40B4-BE49-F238E27FC236}">
                <a16:creationId xmlns:a16="http://schemas.microsoft.com/office/drawing/2014/main" id="{C6FA5595-FF20-FC22-D7A5-714E5C10130D}"/>
              </a:ext>
            </a:extLst>
          </p:cNvPr>
          <p:cNvSpPr txBox="1"/>
          <p:nvPr/>
        </p:nvSpPr>
        <p:spPr>
          <a:xfrm>
            <a:off x="3525275" y="5155034"/>
            <a:ext cx="1959191" cy="369332"/>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US" dirty="0">
                <a:latin typeface="Avenir Next" panose="020B0503020202020204" pitchFamily="34" charset="0"/>
              </a:rPr>
              <a:t>Surface meaning</a:t>
            </a:r>
          </a:p>
        </p:txBody>
      </p:sp>
      <p:grpSp>
        <p:nvGrpSpPr>
          <p:cNvPr id="3" name="Group 2">
            <a:extLst>
              <a:ext uri="{FF2B5EF4-FFF2-40B4-BE49-F238E27FC236}">
                <a16:creationId xmlns:a16="http://schemas.microsoft.com/office/drawing/2014/main" id="{67496867-2716-44AF-4D5D-CD239AA7D63E}"/>
              </a:ext>
            </a:extLst>
          </p:cNvPr>
          <p:cNvGrpSpPr/>
          <p:nvPr/>
        </p:nvGrpSpPr>
        <p:grpSpPr>
          <a:xfrm>
            <a:off x="11163300" y="0"/>
            <a:ext cx="1078062" cy="1892734"/>
            <a:chOff x="11319092" y="-57667"/>
            <a:chExt cx="1078062" cy="1892734"/>
          </a:xfrm>
        </p:grpSpPr>
        <p:pic>
          <p:nvPicPr>
            <p:cNvPr id="13" name="Picture 12">
              <a:extLst>
                <a:ext uri="{FF2B5EF4-FFF2-40B4-BE49-F238E27FC236}">
                  <a16:creationId xmlns:a16="http://schemas.microsoft.com/office/drawing/2014/main" id="{29E09F30-BF22-432E-3F4C-82BDDAD0BBF5}"/>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14" name="TextBox 13">
              <a:extLst>
                <a:ext uri="{FF2B5EF4-FFF2-40B4-BE49-F238E27FC236}">
                  <a16:creationId xmlns:a16="http://schemas.microsoft.com/office/drawing/2014/main" id="{A9BD9D4D-A43B-BBD6-80E8-184DCD4534B9}"/>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latin typeface="The Hand Black" panose="03070502030502020204" pitchFamily="66" charset="0"/>
                </a:rPr>
                <a:t>Page 13 in the booklet</a:t>
              </a:r>
            </a:p>
          </p:txBody>
        </p:sp>
      </p:grpSp>
    </p:spTree>
    <p:extLst>
      <p:ext uri="{BB962C8B-B14F-4D97-AF65-F5344CB8AC3E}">
        <p14:creationId xmlns:p14="http://schemas.microsoft.com/office/powerpoint/2010/main" val="2050066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4D67D-317D-A205-A1C1-5CDABB3B13E8}"/>
              </a:ext>
            </a:extLst>
          </p:cNvPr>
          <p:cNvSpPr>
            <a:spLocks noGrp="1"/>
          </p:cNvSpPr>
          <p:nvPr>
            <p:ph type="title"/>
          </p:nvPr>
        </p:nvSpPr>
        <p:spPr/>
        <p:txBody>
          <a:bodyPr/>
          <a:lstStyle/>
          <a:p>
            <a:r>
              <a:rPr lang="en-GB" dirty="0"/>
              <a:t>Discuss with a partner</a:t>
            </a:r>
          </a:p>
        </p:txBody>
      </p:sp>
      <p:sp>
        <p:nvSpPr>
          <p:cNvPr id="3" name="Content Placeholder 2">
            <a:extLst>
              <a:ext uri="{FF2B5EF4-FFF2-40B4-BE49-F238E27FC236}">
                <a16:creationId xmlns:a16="http://schemas.microsoft.com/office/drawing/2014/main" id="{92473CC3-D35D-0B18-6DE5-D96119EE3BFB}"/>
              </a:ext>
            </a:extLst>
          </p:cNvPr>
          <p:cNvSpPr>
            <a:spLocks noGrp="1"/>
          </p:cNvSpPr>
          <p:nvPr>
            <p:ph idx="1"/>
          </p:nvPr>
        </p:nvSpPr>
        <p:spPr>
          <a:xfrm>
            <a:off x="838200" y="1825625"/>
            <a:ext cx="6403258" cy="1994535"/>
          </a:xfrm>
          <a:ln>
            <a:solidFill>
              <a:schemeClr val="bg2">
                <a:lumMod val="75000"/>
              </a:schemeClr>
            </a:solidFill>
          </a:ln>
        </p:spPr>
        <p:txBody>
          <a:bodyPr>
            <a:normAutofit/>
          </a:bodyPr>
          <a:lstStyle/>
          <a:p>
            <a:pPr marL="0" indent="0">
              <a:buNone/>
            </a:pPr>
            <a:r>
              <a:rPr lang="en-GB" sz="3600" dirty="0"/>
              <a:t>What are you most looking forward to with regards to reading the novel?</a:t>
            </a:r>
          </a:p>
        </p:txBody>
      </p:sp>
      <p:pic>
        <p:nvPicPr>
          <p:cNvPr id="4" name="Picture 3" descr="A black and white line drawing of people talking&#10;&#10;Description automatically generated">
            <a:extLst>
              <a:ext uri="{FF2B5EF4-FFF2-40B4-BE49-F238E27FC236}">
                <a16:creationId xmlns:a16="http://schemas.microsoft.com/office/drawing/2014/main" id="{0835C49C-4EBB-FFC8-21D1-D4A575F3F207}"/>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2667" b="90000" l="4354" r="89940">
                        <a14:foregroundMark x1="44444" y1="12667" x2="44444" y2="12667"/>
                        <a14:foregroundMark x1="56907" y1="11500" x2="56907" y2="11500"/>
                        <a14:foregroundMark x1="51502" y1="11833" x2="51502" y2="11833"/>
                        <a14:foregroundMark x1="60060" y1="17500" x2="60060" y2="17500"/>
                        <a14:foregroundMark x1="53303" y1="22500" x2="53303" y2="22500"/>
                        <a14:foregroundMark x1="41892" y1="23333" x2="41892" y2="23333"/>
                        <a14:foregroundMark x1="39940" y1="30000" x2="39940" y2="30000"/>
                        <a14:foregroundMark x1="36637" y1="38000" x2="36637" y2="38000"/>
                        <a14:foregroundMark x1="23574" y1="52000" x2="23574" y2="52000"/>
                        <a14:foregroundMark x1="17417" y1="23667" x2="17417" y2="28833"/>
                        <a14:foregroundMark x1="17868" y1="19500" x2="24625" y2="12667"/>
                        <a14:foregroundMark x1="54805" y1="39167" x2="62763" y2="29667"/>
                        <a14:foregroundMark x1="62763" y1="29667" x2="67417" y2="26833"/>
                        <a14:foregroundMark x1="43393" y1="2500" x2="33183" y2="9833"/>
                        <a14:foregroundMark x1="33183" y1="9833" x2="31231" y2="12833"/>
                        <a14:foregroundMark x1="40240" y1="4167" x2="59309" y2="2833"/>
                        <a14:foregroundMark x1="23123" y1="47833" x2="12162" y2="51333"/>
                        <a14:foregroundMark x1="9009" y1="65833" x2="4354" y2="77333"/>
                        <a14:foregroundMark x1="4354" y1="77333" x2="4354" y2="77667"/>
                        <a14:foregroundMark x1="45946" y1="12333" x2="42943" y2="12833"/>
                        <a14:foregroundMark x1="43994" y1="18333" x2="40541" y2="17500"/>
                      </a14:backgroundRemoval>
                    </a14:imgEffect>
                  </a14:imgLayer>
                </a14:imgProps>
              </a:ext>
            </a:extLst>
          </a:blip>
          <a:stretch>
            <a:fillRect/>
          </a:stretch>
        </p:blipFill>
        <p:spPr>
          <a:xfrm>
            <a:off x="8172871" y="2398005"/>
            <a:ext cx="3117075" cy="2808176"/>
          </a:xfrm>
          <a:prstGeom prst="rect">
            <a:avLst/>
          </a:prstGeom>
        </p:spPr>
      </p:pic>
      <p:pic>
        <p:nvPicPr>
          <p:cNvPr id="5" name="Graphic 4" descr="Stopwatch">
            <a:extLst>
              <a:ext uri="{FF2B5EF4-FFF2-40B4-BE49-F238E27FC236}">
                <a16:creationId xmlns:a16="http://schemas.microsoft.com/office/drawing/2014/main" id="{EDC31C5C-7B91-3900-FA6F-F2A071379F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0064" y="5590861"/>
            <a:ext cx="914400" cy="914400"/>
          </a:xfrm>
          <a:prstGeom prst="rect">
            <a:avLst/>
          </a:prstGeom>
        </p:spPr>
      </p:pic>
      <p:sp>
        <p:nvSpPr>
          <p:cNvPr id="6" name="TextBox 5">
            <a:extLst>
              <a:ext uri="{FF2B5EF4-FFF2-40B4-BE49-F238E27FC236}">
                <a16:creationId xmlns:a16="http://schemas.microsoft.com/office/drawing/2014/main" id="{AF5BD804-CF87-E980-131C-B3DE7F5836ED}"/>
              </a:ext>
            </a:extLst>
          </p:cNvPr>
          <p:cNvSpPr txBox="1"/>
          <p:nvPr/>
        </p:nvSpPr>
        <p:spPr>
          <a:xfrm>
            <a:off x="64682" y="6495322"/>
            <a:ext cx="113364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a:t>3 minutes</a:t>
            </a:r>
          </a:p>
        </p:txBody>
      </p:sp>
    </p:spTree>
    <p:extLst>
      <p:ext uri="{BB962C8B-B14F-4D97-AF65-F5344CB8AC3E}">
        <p14:creationId xmlns:p14="http://schemas.microsoft.com/office/powerpoint/2010/main" val="2865488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C1BD1F-E469-A54E-978E-E51EA3389CA0}"/>
              </a:ext>
            </a:extLst>
          </p:cNvPr>
          <p:cNvSpPr>
            <a:spLocks noGrp="1"/>
          </p:cNvSpPr>
          <p:nvPr>
            <p:ph type="title"/>
          </p:nvPr>
        </p:nvSpPr>
        <p:spPr>
          <a:xfrm>
            <a:off x="575382" y="1303595"/>
            <a:ext cx="4034718" cy="4250809"/>
          </a:xfrm>
        </p:spPr>
        <p:txBody>
          <a:bodyPr vert="horz" lIns="91440" tIns="45720" rIns="91440" bIns="45720" rtlCol="0" anchor="b">
            <a:noAutofit/>
          </a:bodyPr>
          <a:lstStyle/>
          <a:p>
            <a:pPr>
              <a:lnSpc>
                <a:spcPct val="90000"/>
              </a:lnSpc>
            </a:pPr>
            <a:r>
              <a:rPr lang="en-US" sz="3200" dirty="0"/>
              <a:t>Watch the video. What tips are you given for how to </a:t>
            </a:r>
            <a:r>
              <a:rPr lang="en-US" sz="3200" dirty="0" err="1"/>
              <a:t>analyse</a:t>
            </a:r>
            <a:r>
              <a:rPr lang="en-US" sz="3200" dirty="0"/>
              <a:t> techniques?</a:t>
            </a:r>
            <a:br>
              <a:rPr lang="en-US" sz="3200" dirty="0"/>
            </a:br>
            <a:br>
              <a:rPr lang="en-US" sz="3200" dirty="0"/>
            </a:br>
            <a:br>
              <a:rPr lang="en-US" sz="3200" dirty="0"/>
            </a:br>
            <a:endParaRPr lang="en-US" sz="3200" dirty="0"/>
          </a:p>
        </p:txBody>
      </p:sp>
      <p:pic>
        <p:nvPicPr>
          <p:cNvPr id="2" name="Online Media 1" descr="Micro lesson: analysing a technique and discussing the effect">
            <a:hlinkClick r:id="" action="ppaction://media"/>
            <a:extLst>
              <a:ext uri="{FF2B5EF4-FFF2-40B4-BE49-F238E27FC236}">
                <a16:creationId xmlns:a16="http://schemas.microsoft.com/office/drawing/2014/main" id="{49A05015-5813-054E-8249-03A9335C097F}"/>
              </a:ext>
            </a:extLst>
          </p:cNvPr>
          <p:cNvPicPr>
            <a:picLocks noRot="1" noChangeAspect="1"/>
          </p:cNvPicPr>
          <p:nvPr>
            <a:videoFile r:link="rId1"/>
          </p:nvPr>
        </p:nvPicPr>
        <p:blipFill>
          <a:blip r:embed="rId4"/>
          <a:stretch>
            <a:fillRect/>
          </a:stretch>
        </p:blipFill>
        <p:spPr>
          <a:xfrm>
            <a:off x="5268563" y="983182"/>
            <a:ext cx="6522181" cy="4891636"/>
          </a:xfrm>
          <a:prstGeom prst="rect">
            <a:avLst/>
          </a:prstGeom>
        </p:spPr>
      </p:pic>
      <p:pic>
        <p:nvPicPr>
          <p:cNvPr id="3" name="Picture 2" descr="Premium Vector | Scuba diving cartoon vector illustration">
            <a:extLst>
              <a:ext uri="{FF2B5EF4-FFF2-40B4-BE49-F238E27FC236}">
                <a16:creationId xmlns:a16="http://schemas.microsoft.com/office/drawing/2014/main" id="{68D34BE7-ECCF-52D0-6042-3BDB289D76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02756" y="118528"/>
            <a:ext cx="1626485" cy="108235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8035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070BE-71C1-FA51-9C06-7FE6AEBD50D3}"/>
              </a:ext>
            </a:extLst>
          </p:cNvPr>
          <p:cNvSpPr>
            <a:spLocks noGrp="1"/>
          </p:cNvSpPr>
          <p:nvPr>
            <p:ph type="title"/>
          </p:nvPr>
        </p:nvSpPr>
        <p:spPr>
          <a:xfrm>
            <a:off x="838200" y="365125"/>
            <a:ext cx="10515600" cy="1021223"/>
          </a:xfrm>
        </p:spPr>
        <p:txBody>
          <a:bodyPr>
            <a:normAutofit/>
          </a:bodyPr>
          <a:lstStyle/>
          <a:p>
            <a:r>
              <a:rPr lang="en-US" dirty="0">
                <a:latin typeface="Calibri Light" panose="020F0302020204030204" pitchFamily="34" charset="0"/>
                <a:cs typeface="Calibri Light" panose="020F0302020204030204" pitchFamily="34" charset="0"/>
              </a:rPr>
              <a:t>Use the resource in your booklet to help you</a:t>
            </a:r>
          </a:p>
        </p:txBody>
      </p:sp>
      <p:pic>
        <p:nvPicPr>
          <p:cNvPr id="5" name="Content Placeholder 4" descr="Graphical user interface, text, application&#10;&#10;Description automatically generated">
            <a:extLst>
              <a:ext uri="{FF2B5EF4-FFF2-40B4-BE49-F238E27FC236}">
                <a16:creationId xmlns:a16="http://schemas.microsoft.com/office/drawing/2014/main" id="{22697897-8D7B-2B96-ABBC-8339C072C3F2}"/>
              </a:ext>
            </a:extLst>
          </p:cNvPr>
          <p:cNvPicPr>
            <a:picLocks noGrp="1" noChangeAspect="1"/>
          </p:cNvPicPr>
          <p:nvPr>
            <p:ph idx="1"/>
          </p:nvPr>
        </p:nvPicPr>
        <p:blipFill>
          <a:blip r:embed="rId2"/>
          <a:stretch>
            <a:fillRect/>
          </a:stretch>
        </p:blipFill>
        <p:spPr>
          <a:xfrm>
            <a:off x="4674468" y="1795411"/>
            <a:ext cx="3289661" cy="46974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3" name="Group 2">
            <a:extLst>
              <a:ext uri="{FF2B5EF4-FFF2-40B4-BE49-F238E27FC236}">
                <a16:creationId xmlns:a16="http://schemas.microsoft.com/office/drawing/2014/main" id="{228431C5-AE07-975E-5D50-D0E4ECE5517A}"/>
              </a:ext>
            </a:extLst>
          </p:cNvPr>
          <p:cNvGrpSpPr/>
          <p:nvPr/>
        </p:nvGrpSpPr>
        <p:grpSpPr>
          <a:xfrm>
            <a:off x="11202079" y="225734"/>
            <a:ext cx="1078062" cy="1892734"/>
            <a:chOff x="11319092" y="-57667"/>
            <a:chExt cx="1078062" cy="1892734"/>
          </a:xfrm>
        </p:grpSpPr>
        <p:pic>
          <p:nvPicPr>
            <p:cNvPr id="4" name="Picture 3">
              <a:extLst>
                <a:ext uri="{FF2B5EF4-FFF2-40B4-BE49-F238E27FC236}">
                  <a16:creationId xmlns:a16="http://schemas.microsoft.com/office/drawing/2014/main" id="{0E359201-A5DA-9F83-2595-4A3F1562215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6" name="TextBox 5">
              <a:extLst>
                <a:ext uri="{FF2B5EF4-FFF2-40B4-BE49-F238E27FC236}">
                  <a16:creationId xmlns:a16="http://schemas.microsoft.com/office/drawing/2014/main" id="{4BC1DD4C-DA2F-E9AA-F268-D7BD961CD31C}"/>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latin typeface="The Hand Black" panose="03070502030502020204" pitchFamily="66" charset="0"/>
                </a:rPr>
                <a:t>Page 13 in the booklet</a:t>
              </a:r>
            </a:p>
          </p:txBody>
        </p:sp>
      </p:grpSp>
    </p:spTree>
    <p:extLst>
      <p:ext uri="{BB962C8B-B14F-4D97-AF65-F5344CB8AC3E}">
        <p14:creationId xmlns:p14="http://schemas.microsoft.com/office/powerpoint/2010/main" val="4056312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14836-98B3-FD11-B43F-84A3554C194C}"/>
              </a:ext>
            </a:extLst>
          </p:cNvPr>
          <p:cNvSpPr>
            <a:spLocks noGrp="1"/>
          </p:cNvSpPr>
          <p:nvPr>
            <p:ph type="title"/>
          </p:nvPr>
        </p:nvSpPr>
        <p:spPr>
          <a:xfrm>
            <a:off x="2681840" y="55626"/>
            <a:ext cx="7879353" cy="839805"/>
          </a:xfrm>
        </p:spPr>
        <p:txBody>
          <a:bodyPr/>
          <a:lstStyle/>
          <a:p>
            <a:r>
              <a:rPr lang="en-US" dirty="0"/>
              <a:t>Let’s dive into the text</a:t>
            </a:r>
          </a:p>
        </p:txBody>
      </p:sp>
      <p:pic>
        <p:nvPicPr>
          <p:cNvPr id="4" name="Picture 2" descr="Premium Vector | Scuba diving cartoon vector illustration">
            <a:extLst>
              <a:ext uri="{FF2B5EF4-FFF2-40B4-BE49-F238E27FC236}">
                <a16:creationId xmlns:a16="http://schemas.microsoft.com/office/drawing/2014/main" id="{A89FE11A-7977-E49F-E96D-7D6DA1C2E8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789" y="734341"/>
            <a:ext cx="2406035" cy="160110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ounded Rectangular Callout 4">
            <a:extLst>
              <a:ext uri="{FF2B5EF4-FFF2-40B4-BE49-F238E27FC236}">
                <a16:creationId xmlns:a16="http://schemas.microsoft.com/office/drawing/2014/main" id="{9CA24243-3012-547B-51B1-966A9B97B58B}"/>
              </a:ext>
            </a:extLst>
          </p:cNvPr>
          <p:cNvSpPr/>
          <p:nvPr/>
        </p:nvSpPr>
        <p:spPr>
          <a:xfrm>
            <a:off x="3239701" y="826019"/>
            <a:ext cx="2119086" cy="947059"/>
          </a:xfrm>
          <a:prstGeom prst="wedgeRoundRectCallout">
            <a:avLst>
              <a:gd name="adj1" fmla="val -86224"/>
              <a:gd name="adj2" fmla="val 2654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Calibri Light" panose="020F0302020204030204" pitchFamily="34" charset="0"/>
                <a:cs typeface="Calibri Light" panose="020F0302020204030204" pitchFamily="34" charset="0"/>
              </a:rPr>
              <a:t>Dive into the text and </a:t>
            </a:r>
            <a:r>
              <a:rPr lang="en-US" dirty="0" err="1">
                <a:latin typeface="Calibri Light" panose="020F0302020204030204" pitchFamily="34" charset="0"/>
                <a:cs typeface="Calibri Light" panose="020F0302020204030204" pitchFamily="34" charset="0"/>
              </a:rPr>
              <a:t>analyse</a:t>
            </a:r>
            <a:r>
              <a:rPr lang="en-US" dirty="0">
                <a:latin typeface="Calibri Light" panose="020F0302020204030204" pitchFamily="34" charset="0"/>
                <a:cs typeface="Calibri Light" panose="020F0302020204030204" pitchFamily="34" charset="0"/>
              </a:rPr>
              <a:t> the methods used!</a:t>
            </a:r>
          </a:p>
        </p:txBody>
      </p:sp>
      <p:sp>
        <p:nvSpPr>
          <p:cNvPr id="3" name="TextBox 2">
            <a:extLst>
              <a:ext uri="{FF2B5EF4-FFF2-40B4-BE49-F238E27FC236}">
                <a16:creationId xmlns:a16="http://schemas.microsoft.com/office/drawing/2014/main" id="{9BD86CEB-6A40-4532-D7BC-4E524DBCE28D}"/>
              </a:ext>
            </a:extLst>
          </p:cNvPr>
          <p:cNvSpPr txBox="1"/>
          <p:nvPr/>
        </p:nvSpPr>
        <p:spPr>
          <a:xfrm>
            <a:off x="172940" y="3429000"/>
            <a:ext cx="3622833" cy="1446550"/>
          </a:xfrm>
          <a:prstGeom prst="rect">
            <a:avLst/>
          </a:prstGeom>
          <a:ln w="19050">
            <a:solidFill>
              <a:schemeClr val="tx2"/>
            </a:solidFill>
            <a:prstDash val="lgDashDotDot"/>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100" b="1" dirty="0">
                <a:latin typeface="Abadi Extra Light" panose="020F0302020204030204" pitchFamily="34" charset="0"/>
                <a:cs typeface="Abadi Extra Light" panose="020F0302020204030204" pitchFamily="34" charset="0"/>
              </a:rPr>
              <a:t>2. Dive in and </a:t>
            </a:r>
            <a:r>
              <a:rPr lang="en-US" sz="1100" b="1" dirty="0" err="1">
                <a:latin typeface="Abadi Extra Light" panose="020F0302020204030204" pitchFamily="34" charset="0"/>
                <a:cs typeface="Abadi Extra Light" panose="020F0302020204030204" pitchFamily="34" charset="0"/>
              </a:rPr>
              <a:t>analyse</a:t>
            </a:r>
            <a:r>
              <a:rPr lang="en-US" sz="1100" b="1" dirty="0">
                <a:latin typeface="Abadi Extra Light" panose="020F0302020204030204" pitchFamily="34" charset="0"/>
                <a:cs typeface="Abadi Extra Light" panose="020F0302020204030204" pitchFamily="34" charset="0"/>
              </a:rPr>
              <a:t> a technique :</a:t>
            </a:r>
          </a:p>
          <a:p>
            <a:r>
              <a:rPr lang="en-US" sz="1100" dirty="0">
                <a:latin typeface="Abadi Extra Light" panose="020F0302020204030204" pitchFamily="34" charset="0"/>
                <a:cs typeface="Abadi Extra Light" panose="020F0302020204030204" pitchFamily="34" charset="0"/>
              </a:rPr>
              <a:t>What technique or device has been used?</a:t>
            </a:r>
          </a:p>
          <a:p>
            <a:r>
              <a:rPr lang="en-US" sz="1100" dirty="0">
                <a:latin typeface="Abadi Extra Light" panose="020F0302020204030204" pitchFamily="34" charset="0"/>
                <a:cs typeface="Abadi Extra Light" panose="020F0302020204030204" pitchFamily="34" charset="0"/>
              </a:rPr>
              <a:t>Why has it been used?</a:t>
            </a:r>
          </a:p>
          <a:p>
            <a:r>
              <a:rPr lang="en-US" sz="1100" dirty="0">
                <a:latin typeface="Abadi Extra Light" panose="020F0302020204030204" pitchFamily="34" charset="0"/>
                <a:cs typeface="Abadi Extra Light" panose="020F0302020204030204" pitchFamily="34" charset="0"/>
              </a:rPr>
              <a:t>What is the effect?</a:t>
            </a:r>
          </a:p>
          <a:p>
            <a:r>
              <a:rPr lang="en-US" sz="1100" dirty="0">
                <a:latin typeface="Abadi Extra Light" panose="020F0302020204030204" pitchFamily="34" charset="0"/>
                <a:cs typeface="Abadi Extra Light" panose="020F0302020204030204" pitchFamily="34" charset="0"/>
              </a:rPr>
              <a:t>How does it reinforce the message?</a:t>
            </a:r>
          </a:p>
          <a:p>
            <a:r>
              <a:rPr lang="en-US" sz="1100" dirty="0">
                <a:latin typeface="Abadi Extra Light" panose="020F0302020204030204" pitchFamily="34" charset="0"/>
                <a:cs typeface="Abadi Extra Light" panose="020F0302020204030204" pitchFamily="34" charset="0"/>
              </a:rPr>
              <a:t>How does it reinforce or reflect the themes?</a:t>
            </a:r>
          </a:p>
          <a:p>
            <a:r>
              <a:rPr lang="en-US" sz="1100" dirty="0">
                <a:latin typeface="Abadi Extra Light" panose="020F0302020204030204" pitchFamily="34" charset="0"/>
                <a:cs typeface="Abadi Extra Light" panose="020F0302020204030204" pitchFamily="34" charset="0"/>
              </a:rPr>
              <a:t>How can you use context as a way of developing your interpretation?</a:t>
            </a:r>
          </a:p>
        </p:txBody>
      </p:sp>
      <p:sp>
        <p:nvSpPr>
          <p:cNvPr id="13" name="TextBox 12">
            <a:extLst>
              <a:ext uri="{FF2B5EF4-FFF2-40B4-BE49-F238E27FC236}">
                <a16:creationId xmlns:a16="http://schemas.microsoft.com/office/drawing/2014/main" id="{B8238558-7011-C948-A72E-07B6FEA62B20}"/>
              </a:ext>
            </a:extLst>
          </p:cNvPr>
          <p:cNvSpPr txBox="1"/>
          <p:nvPr/>
        </p:nvSpPr>
        <p:spPr>
          <a:xfrm>
            <a:off x="160841" y="5072896"/>
            <a:ext cx="3647032" cy="1785104"/>
          </a:xfrm>
          <a:prstGeom prst="rect">
            <a:avLst/>
          </a:prstGeom>
          <a:ln w="19050">
            <a:solidFill>
              <a:schemeClr val="tx2"/>
            </a:solidFill>
            <a:prstDash val="lgDashDotDot"/>
          </a:ln>
        </p:spPr>
        <p:style>
          <a:lnRef idx="2">
            <a:schemeClr val="dk1"/>
          </a:lnRef>
          <a:fillRef idx="1">
            <a:schemeClr val="lt1"/>
          </a:fillRef>
          <a:effectRef idx="0">
            <a:schemeClr val="dk1"/>
          </a:effectRef>
          <a:fontRef idx="minor">
            <a:schemeClr val="dk1"/>
          </a:fontRef>
        </p:style>
        <p:txBody>
          <a:bodyPr wrap="square" rtlCol="0">
            <a:spAutoFit/>
          </a:bodyPr>
          <a:lstStyle/>
          <a:p>
            <a:pPr marL="0" indent="0">
              <a:buFont typeface="Arial" panose="020B0604020202020204" pitchFamily="34" charset="0"/>
              <a:buNone/>
            </a:pPr>
            <a:r>
              <a:rPr lang="en-US" sz="1100" b="1" dirty="0">
                <a:latin typeface="Abadi Extra Light" panose="020F0302020204030204" pitchFamily="34" charset="0"/>
                <a:cs typeface="Abadi Extra Light" panose="020F0302020204030204" pitchFamily="34" charset="0"/>
              </a:rPr>
              <a:t>3. Dive further and </a:t>
            </a:r>
            <a:r>
              <a:rPr lang="en-US" sz="1100" b="1" dirty="0" err="1">
                <a:latin typeface="Abadi Extra Light" panose="020F0302020204030204" pitchFamily="34" charset="0"/>
                <a:cs typeface="Abadi Extra Light" panose="020F0302020204030204" pitchFamily="34" charset="0"/>
              </a:rPr>
              <a:t>analyse</a:t>
            </a:r>
            <a:r>
              <a:rPr lang="en-US" sz="1100" b="1" dirty="0">
                <a:latin typeface="Abadi Extra Light" panose="020F0302020204030204" pitchFamily="34" charset="0"/>
                <a:cs typeface="Abadi Extra Light" panose="020F0302020204030204" pitchFamily="34" charset="0"/>
              </a:rPr>
              <a:t> language:</a:t>
            </a:r>
          </a:p>
          <a:p>
            <a:r>
              <a:rPr lang="en-US" sz="1100" dirty="0">
                <a:latin typeface="Abadi Extra Light" panose="020F0302020204030204" pitchFamily="34" charset="0"/>
                <a:cs typeface="Abadi Extra Light" panose="020F0302020204030204" pitchFamily="34" charset="0"/>
              </a:rPr>
              <a:t>What word stands out?</a:t>
            </a:r>
          </a:p>
          <a:p>
            <a:r>
              <a:rPr lang="en-US" sz="1100" dirty="0">
                <a:latin typeface="Abadi Extra Light" panose="020F0302020204030204" pitchFamily="34" charset="0"/>
                <a:cs typeface="Abadi Extra Light" panose="020F0302020204030204" pitchFamily="34" charset="0"/>
              </a:rPr>
              <a:t>What are the connotations?</a:t>
            </a:r>
          </a:p>
          <a:p>
            <a:r>
              <a:rPr lang="en-US" sz="1100" dirty="0">
                <a:latin typeface="Abadi Extra Light" panose="020F0302020204030204" pitchFamily="34" charset="0"/>
                <a:cs typeface="Abadi Extra Light" panose="020F0302020204030204" pitchFamily="34" charset="0"/>
              </a:rPr>
              <a:t>Why has it been used?</a:t>
            </a:r>
          </a:p>
          <a:p>
            <a:r>
              <a:rPr lang="en-US" sz="1100" dirty="0">
                <a:latin typeface="Abadi Extra Light" panose="020F0302020204030204" pitchFamily="34" charset="0"/>
                <a:cs typeface="Abadi Extra Light" panose="020F0302020204030204" pitchFamily="34" charset="0"/>
              </a:rPr>
              <a:t>What is the effect?</a:t>
            </a:r>
          </a:p>
          <a:p>
            <a:r>
              <a:rPr lang="en-US" sz="1100" dirty="0">
                <a:latin typeface="Abadi Extra Light" panose="020F0302020204030204" pitchFamily="34" charset="0"/>
                <a:cs typeface="Abadi Extra Light" panose="020F0302020204030204" pitchFamily="34" charset="0"/>
              </a:rPr>
              <a:t>How does it reinforce the message?</a:t>
            </a:r>
          </a:p>
          <a:p>
            <a:r>
              <a:rPr lang="en-US" sz="1100" dirty="0">
                <a:latin typeface="Abadi Extra Light" panose="020F0302020204030204" pitchFamily="34" charset="0"/>
                <a:cs typeface="Abadi Extra Light" panose="020F0302020204030204" pitchFamily="34" charset="0"/>
              </a:rPr>
              <a:t>How does it reinforce or reflect the themes?</a:t>
            </a:r>
          </a:p>
          <a:p>
            <a:r>
              <a:rPr lang="en-US" sz="1100" dirty="0">
                <a:latin typeface="Abadi Extra Light" panose="020F0302020204030204" pitchFamily="34" charset="0"/>
                <a:cs typeface="Abadi Extra Light" panose="020F0302020204030204" pitchFamily="34" charset="0"/>
              </a:rPr>
              <a:t>How does it reinforce the effect of the technique? </a:t>
            </a:r>
          </a:p>
          <a:p>
            <a:r>
              <a:rPr lang="en-US" sz="1100" dirty="0">
                <a:latin typeface="Abadi Extra Light" panose="020F0302020204030204" pitchFamily="34" charset="0"/>
                <a:cs typeface="Abadi Extra Light" panose="020F0302020204030204" pitchFamily="34" charset="0"/>
              </a:rPr>
              <a:t>How can you use context as a way of developing your interpretation?</a:t>
            </a:r>
          </a:p>
        </p:txBody>
      </p:sp>
      <p:sp>
        <p:nvSpPr>
          <p:cNvPr id="16" name="TextBox 15">
            <a:extLst>
              <a:ext uri="{FF2B5EF4-FFF2-40B4-BE49-F238E27FC236}">
                <a16:creationId xmlns:a16="http://schemas.microsoft.com/office/drawing/2014/main" id="{32B4C434-DCDB-744A-CD18-6420B8B1088F}"/>
              </a:ext>
            </a:extLst>
          </p:cNvPr>
          <p:cNvSpPr txBox="1"/>
          <p:nvPr/>
        </p:nvSpPr>
        <p:spPr>
          <a:xfrm>
            <a:off x="5896176" y="1561489"/>
            <a:ext cx="5295634" cy="923330"/>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square">
            <a:spAutoFit/>
          </a:bodyPr>
          <a:lstStyle/>
          <a:p>
            <a:pPr algn="l"/>
            <a:r>
              <a:rPr lang="en-GB" dirty="0">
                <a:effectLst/>
                <a:latin typeface="Calibri Light" panose="020F0302020204030204" pitchFamily="34" charset="0"/>
                <a:cs typeface="Calibri Light" panose="020F0302020204030204" pitchFamily="34" charset="0"/>
              </a:rPr>
              <a:t>‘In rainy weather the streets turned to red slop; grass grew on the sidewalks, the courthouse sagged in the square.’</a:t>
            </a:r>
            <a:endParaRPr lang="en-GB" u="none" strike="noStrike" dirty="0">
              <a:effectLst/>
              <a:latin typeface="Calibri Light" panose="020F0302020204030204" pitchFamily="34" charset="0"/>
              <a:cs typeface="Calibri Light" panose="020F0302020204030204" pitchFamily="34" charset="0"/>
            </a:endParaRPr>
          </a:p>
        </p:txBody>
      </p:sp>
      <p:sp>
        <p:nvSpPr>
          <p:cNvPr id="17" name="TextBox 16">
            <a:extLst>
              <a:ext uri="{FF2B5EF4-FFF2-40B4-BE49-F238E27FC236}">
                <a16:creationId xmlns:a16="http://schemas.microsoft.com/office/drawing/2014/main" id="{6C645341-1131-4A0E-9729-553A0B9C9DC9}"/>
              </a:ext>
            </a:extLst>
          </p:cNvPr>
          <p:cNvSpPr txBox="1"/>
          <p:nvPr/>
        </p:nvSpPr>
        <p:spPr>
          <a:xfrm>
            <a:off x="106735" y="72944"/>
            <a:ext cx="1524072" cy="369332"/>
          </a:xfrm>
          <a:prstGeom prst="rect">
            <a:avLst/>
          </a:prstGeom>
        </p:spPr>
        <p:style>
          <a:lnRef idx="1">
            <a:schemeClr val="accent2"/>
          </a:lnRef>
          <a:fillRef idx="3">
            <a:schemeClr val="accent2"/>
          </a:fillRef>
          <a:effectRef idx="2">
            <a:schemeClr val="accent2"/>
          </a:effectRef>
          <a:fontRef idx="minor">
            <a:schemeClr val="lt1"/>
          </a:fontRef>
        </p:style>
        <p:txBody>
          <a:bodyPr wrap="none" rtlCol="0">
            <a:spAutoFit/>
          </a:bodyPr>
          <a:lstStyle/>
          <a:p>
            <a:r>
              <a:rPr lang="en-US" dirty="0"/>
              <a:t>Model analysis</a:t>
            </a:r>
          </a:p>
        </p:txBody>
      </p:sp>
      <p:sp>
        <p:nvSpPr>
          <p:cNvPr id="18" name="TextBox 17">
            <a:extLst>
              <a:ext uri="{FF2B5EF4-FFF2-40B4-BE49-F238E27FC236}">
                <a16:creationId xmlns:a16="http://schemas.microsoft.com/office/drawing/2014/main" id="{1CDD9AE9-4939-E184-A3D9-701CDBA244F5}"/>
              </a:ext>
            </a:extLst>
          </p:cNvPr>
          <p:cNvSpPr txBox="1"/>
          <p:nvPr/>
        </p:nvSpPr>
        <p:spPr>
          <a:xfrm>
            <a:off x="185040" y="2533315"/>
            <a:ext cx="3622833" cy="769441"/>
          </a:xfrm>
          <a:prstGeom prst="rect">
            <a:avLst/>
          </a:prstGeom>
          <a:ln w="19050">
            <a:solidFill>
              <a:schemeClr val="tx2"/>
            </a:solidFill>
            <a:prstDash val="lgDashDotDot"/>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100" b="1" dirty="0">
                <a:latin typeface="Abadi Extra Light" panose="020F0302020204030204" pitchFamily="34" charset="0"/>
                <a:cs typeface="Abadi Extra Light" panose="020F0302020204030204" pitchFamily="34" charset="0"/>
              </a:rPr>
              <a:t>1. Explanation:</a:t>
            </a:r>
          </a:p>
          <a:p>
            <a:r>
              <a:rPr lang="en-US" sz="1100" dirty="0">
                <a:latin typeface="Abadi Extra Light" panose="020F0302020204030204" pitchFamily="34" charset="0"/>
                <a:cs typeface="Abadi Extra Light" panose="020F0302020204030204" pitchFamily="34" charset="0"/>
              </a:rPr>
              <a:t>What is being presented?</a:t>
            </a:r>
          </a:p>
          <a:p>
            <a:r>
              <a:rPr lang="en-US" sz="1100" dirty="0">
                <a:latin typeface="Abadi Extra Light" panose="020F0302020204030204" pitchFamily="34" charset="0"/>
                <a:cs typeface="Abadi Extra Light" panose="020F0302020204030204" pitchFamily="34" charset="0"/>
              </a:rPr>
              <a:t>What do you see?</a:t>
            </a:r>
          </a:p>
          <a:p>
            <a:r>
              <a:rPr lang="en-US" sz="1100" dirty="0">
                <a:latin typeface="Abadi Extra Light" panose="020F0302020204030204" pitchFamily="34" charset="0"/>
                <a:cs typeface="Abadi Extra Light" panose="020F0302020204030204" pitchFamily="34" charset="0"/>
              </a:rPr>
              <a:t>What do you understand?</a:t>
            </a:r>
          </a:p>
        </p:txBody>
      </p:sp>
      <p:sp>
        <p:nvSpPr>
          <p:cNvPr id="8" name="TextBox 7">
            <a:extLst>
              <a:ext uri="{FF2B5EF4-FFF2-40B4-BE49-F238E27FC236}">
                <a16:creationId xmlns:a16="http://schemas.microsoft.com/office/drawing/2014/main" id="{C6FA5595-FF20-FC22-D7A5-714E5C10130D}"/>
              </a:ext>
            </a:extLst>
          </p:cNvPr>
          <p:cNvSpPr txBox="1"/>
          <p:nvPr/>
        </p:nvSpPr>
        <p:spPr>
          <a:xfrm>
            <a:off x="2942686" y="2671923"/>
            <a:ext cx="1702069"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a:t>Surface meaning</a:t>
            </a:r>
          </a:p>
        </p:txBody>
      </p:sp>
      <p:sp>
        <p:nvSpPr>
          <p:cNvPr id="9" name="TextBox 8">
            <a:extLst>
              <a:ext uri="{FF2B5EF4-FFF2-40B4-BE49-F238E27FC236}">
                <a16:creationId xmlns:a16="http://schemas.microsoft.com/office/drawing/2014/main" id="{72A93488-86B7-AD82-166B-D604F3AAD317}"/>
              </a:ext>
            </a:extLst>
          </p:cNvPr>
          <p:cNvSpPr txBox="1"/>
          <p:nvPr/>
        </p:nvSpPr>
        <p:spPr>
          <a:xfrm>
            <a:off x="3047589" y="4748551"/>
            <a:ext cx="1841914"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dirty="0"/>
              <a:t>Layers of meaning</a:t>
            </a:r>
          </a:p>
        </p:txBody>
      </p:sp>
      <p:sp>
        <p:nvSpPr>
          <p:cNvPr id="19" name="TextBox 18">
            <a:extLst>
              <a:ext uri="{FF2B5EF4-FFF2-40B4-BE49-F238E27FC236}">
                <a16:creationId xmlns:a16="http://schemas.microsoft.com/office/drawing/2014/main" id="{3EAC50AD-81DD-860B-4193-779288EE7DC0}"/>
              </a:ext>
            </a:extLst>
          </p:cNvPr>
          <p:cNvSpPr txBox="1"/>
          <p:nvPr/>
        </p:nvSpPr>
        <p:spPr>
          <a:xfrm>
            <a:off x="5896176" y="2918035"/>
            <a:ext cx="5295634"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latin typeface="Calibri Light" panose="020F0302020204030204" pitchFamily="34" charset="0"/>
                <a:cs typeface="Calibri Light" panose="020F0302020204030204" pitchFamily="34" charset="0"/>
              </a:rPr>
              <a:t>1. Maycomb is presented as old, tired and uninspiring.</a:t>
            </a:r>
          </a:p>
        </p:txBody>
      </p:sp>
      <p:sp>
        <p:nvSpPr>
          <p:cNvPr id="20" name="TextBox 19">
            <a:extLst>
              <a:ext uri="{FF2B5EF4-FFF2-40B4-BE49-F238E27FC236}">
                <a16:creationId xmlns:a16="http://schemas.microsoft.com/office/drawing/2014/main" id="{BA14E09D-E8D1-AA74-3D50-371BD9674629}"/>
              </a:ext>
            </a:extLst>
          </p:cNvPr>
          <p:cNvSpPr txBox="1"/>
          <p:nvPr/>
        </p:nvSpPr>
        <p:spPr>
          <a:xfrm>
            <a:off x="5896176" y="3534350"/>
            <a:ext cx="5295634"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latin typeface="Calibri Light" panose="020F0302020204030204" pitchFamily="34" charset="0"/>
                <a:cs typeface="Calibri Light" panose="020F0302020204030204" pitchFamily="34" charset="0"/>
              </a:rPr>
              <a:t>2. Use of asyndeton – </a:t>
            </a:r>
          </a:p>
          <a:p>
            <a:r>
              <a:rPr lang="en-US" dirty="0">
                <a:latin typeface="Calibri Light" panose="020F0302020204030204" pitchFamily="34" charset="0"/>
                <a:cs typeface="Calibri Light" panose="020F0302020204030204" pitchFamily="34" charset="0"/>
              </a:rPr>
              <a:t>The asyndetic list gives the sense that these issues are continuous and unstoppable. It is almost as if the town has given up. </a:t>
            </a:r>
          </a:p>
        </p:txBody>
      </p:sp>
      <p:sp>
        <p:nvSpPr>
          <p:cNvPr id="21" name="TextBox 20">
            <a:extLst>
              <a:ext uri="{FF2B5EF4-FFF2-40B4-BE49-F238E27FC236}">
                <a16:creationId xmlns:a16="http://schemas.microsoft.com/office/drawing/2014/main" id="{4BA72418-6B18-8BEA-DC23-E42F2695353E}"/>
              </a:ext>
            </a:extLst>
          </p:cNvPr>
          <p:cNvSpPr txBox="1"/>
          <p:nvPr/>
        </p:nvSpPr>
        <p:spPr>
          <a:xfrm>
            <a:off x="5896177" y="4933217"/>
            <a:ext cx="5295634" cy="175432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dirty="0">
                <a:latin typeface="Calibri Light" panose="020F0302020204030204" pitchFamily="34" charset="0"/>
                <a:cs typeface="Calibri Light" panose="020F0302020204030204" pitchFamily="34" charset="0"/>
              </a:rPr>
              <a:t>3. Use of language – </a:t>
            </a:r>
          </a:p>
          <a:p>
            <a:r>
              <a:rPr lang="en-US" dirty="0">
                <a:latin typeface="Calibri Light" panose="020F0302020204030204" pitchFamily="34" charset="0"/>
                <a:cs typeface="Calibri Light" panose="020F0302020204030204" pitchFamily="34" charset="0"/>
              </a:rPr>
              <a:t>‘sagged’ – suggests a lack of strength on the part of the courthouse. As the courthouse is an important element of any town or city, this could imply that justice itself has also declined and been affected by the general atmosphere in Maycomb.</a:t>
            </a:r>
          </a:p>
        </p:txBody>
      </p:sp>
    </p:spTree>
    <p:extLst>
      <p:ext uri="{BB962C8B-B14F-4D97-AF65-F5344CB8AC3E}">
        <p14:creationId xmlns:p14="http://schemas.microsoft.com/office/powerpoint/2010/main" val="37152804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E4EC95B-777A-E973-F028-E502EF2F3609}"/>
              </a:ext>
            </a:extLst>
          </p:cNvPr>
          <p:cNvSpPr txBox="1">
            <a:spLocks/>
          </p:cNvSpPr>
          <p:nvPr/>
        </p:nvSpPr>
        <p:spPr>
          <a:xfrm>
            <a:off x="1662215" y="1285761"/>
            <a:ext cx="9026013" cy="5257506"/>
          </a:xfrm>
          <a:prstGeom prst="rect">
            <a:avLst/>
          </a:prstGeom>
          <a:ln w="12700" cap="flat" cmpd="sng" algn="ctr">
            <a:solidFill>
              <a:schemeClr val="accent2"/>
            </a:solidFill>
            <a:prstDash val="dash"/>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110000"/>
              </a:lnSpc>
              <a:spcBef>
                <a:spcPts val="1000"/>
              </a:spcBef>
              <a:buSzPct val="150000"/>
              <a:buFont typeface="Goudy Old Style" panose="02020502050305020303" pitchFamily="18" charset="0"/>
              <a:buChar char="∙"/>
              <a:defRPr sz="2000" kern="1200">
                <a:solidFill>
                  <a:schemeClr val="dk1"/>
                </a:solidFill>
                <a:latin typeface="+mn-lt"/>
                <a:ea typeface="+mn-ea"/>
                <a:cs typeface="+mn-cs"/>
              </a:defRPr>
            </a:lvl1pPr>
            <a:lvl2pPr marL="274320" indent="0" algn="l" defTabSz="914400" rtl="0" eaLnBrk="1" latinLnBrk="0" hangingPunct="1">
              <a:lnSpc>
                <a:spcPct val="110000"/>
              </a:lnSpc>
              <a:spcBef>
                <a:spcPts val="500"/>
              </a:spcBef>
              <a:buFontTx/>
              <a:buNone/>
              <a:defRPr sz="1800" kern="1200">
                <a:solidFill>
                  <a:schemeClr val="dk1"/>
                </a:solidFill>
                <a:latin typeface="+mn-lt"/>
                <a:ea typeface="+mn-ea"/>
                <a:cs typeface="+mn-cs"/>
              </a:defRPr>
            </a:lvl2pPr>
            <a:lvl3pPr marL="548640" indent="-228600" algn="l" defTabSz="914400" rtl="0" eaLnBrk="1" latinLnBrk="0" hangingPunct="1">
              <a:lnSpc>
                <a:spcPct val="110000"/>
              </a:lnSpc>
              <a:spcBef>
                <a:spcPts val="500"/>
              </a:spcBef>
              <a:buSzPct val="150000"/>
              <a:buFont typeface="Goudy Old Style" panose="02020502050305020303" pitchFamily="18" charset="0"/>
              <a:buChar char="∙"/>
              <a:defRPr sz="1600" kern="1200">
                <a:solidFill>
                  <a:schemeClr val="dk1"/>
                </a:solidFill>
                <a:latin typeface="+mn-lt"/>
                <a:ea typeface="+mn-ea"/>
                <a:cs typeface="+mn-cs"/>
              </a:defRPr>
            </a:lvl3pPr>
            <a:lvl4pPr marL="594360" indent="0" algn="l" defTabSz="914400" rtl="0" eaLnBrk="1" latinLnBrk="0" hangingPunct="1">
              <a:lnSpc>
                <a:spcPct val="110000"/>
              </a:lnSpc>
              <a:spcBef>
                <a:spcPts val="500"/>
              </a:spcBef>
              <a:buFontTx/>
              <a:buNone/>
              <a:defRPr sz="1400" kern="1200">
                <a:solidFill>
                  <a:schemeClr val="dk1"/>
                </a:solidFill>
                <a:latin typeface="+mn-lt"/>
                <a:ea typeface="+mn-ea"/>
                <a:cs typeface="+mn-cs"/>
              </a:defRPr>
            </a:lvl4pPr>
            <a:lvl5pPr marL="822960" indent="-228600" algn="l" defTabSz="914400" rtl="0" eaLnBrk="1" latinLnBrk="0" hangingPunct="1">
              <a:lnSpc>
                <a:spcPct val="110000"/>
              </a:lnSpc>
              <a:spcBef>
                <a:spcPts val="500"/>
              </a:spcBef>
              <a:buSzPct val="150000"/>
              <a:buFont typeface="Goudy Old Style" panose="02020502050305020303" pitchFamily="18"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GB" dirty="0">
                <a:effectLst/>
                <a:latin typeface="Georgia" panose="02040502050405020303" pitchFamily="18" charset="0"/>
              </a:rPr>
              <a:t>Maycomb was an old town, but it was a tired old town when I first knew it. In rainy weather the streets turned to red slop; grass grew on the sidewalks, the courthouse sagged in the square. Somehow, it was hotter then: a black dog suffered on a summer’s day; bony mules hitched to Hoover carts flicked flies in the sweltering shade of the live oaks on the square. Men’s stiff collars wilted by nine in the morning. Ladies bathed before noon, after their three-o’clock naps, and by nightfall were like soft teacakes with frostings of sweat and sweet talcum. </a:t>
            </a:r>
            <a:endParaRPr lang="en-GB" dirty="0">
              <a:effectLst/>
            </a:endParaRPr>
          </a:p>
          <a:p>
            <a:pPr marL="0" indent="0">
              <a:buNone/>
            </a:pPr>
            <a:r>
              <a:rPr lang="en-GB" dirty="0">
                <a:effectLst/>
                <a:latin typeface="Georgia" panose="02040502050405020303" pitchFamily="18" charset="0"/>
              </a:rPr>
              <a:t>People moved slowly then. They ambled across the square, shuffled in and out of the stores around it, took their time about everything. A day was twenty-four hours long but seemed longer. There was no hurry, for there was nowhere to go, nothing to buy and no money to buy it with, nothing to see outside the boundaries of Maycomb County. But it was a time of vague optimism for some of the people: Maycomb County had recently been told that it had nothing to fear but fear itself. </a:t>
            </a:r>
            <a:endParaRPr lang="en-GB" dirty="0">
              <a:effectLst/>
            </a:endParaRPr>
          </a:p>
        </p:txBody>
      </p:sp>
      <p:sp>
        <p:nvSpPr>
          <p:cNvPr id="2" name="Title 1">
            <a:extLst>
              <a:ext uri="{FF2B5EF4-FFF2-40B4-BE49-F238E27FC236}">
                <a16:creationId xmlns:a16="http://schemas.microsoft.com/office/drawing/2014/main" id="{6EE3E72E-6A8F-FF46-8334-01B1E503B3CD}"/>
              </a:ext>
            </a:extLst>
          </p:cNvPr>
          <p:cNvSpPr>
            <a:spLocks noGrp="1"/>
          </p:cNvSpPr>
          <p:nvPr>
            <p:ph type="title"/>
          </p:nvPr>
        </p:nvSpPr>
        <p:spPr>
          <a:xfrm>
            <a:off x="1734135" y="61984"/>
            <a:ext cx="8358364" cy="735946"/>
          </a:xfrm>
          <a:ln w="38100">
            <a:prstDash val="lgDashDotDot"/>
          </a:ln>
        </p:spPr>
        <p:txBody>
          <a:bodyPr>
            <a:noAutofit/>
          </a:bodyPr>
          <a:lstStyle/>
          <a:p>
            <a:pPr algn="ctr"/>
            <a:r>
              <a:rPr lang="en-GB" sz="3200" dirty="0"/>
              <a:t>Looking closely at language and structure</a:t>
            </a:r>
          </a:p>
        </p:txBody>
      </p:sp>
      <p:sp>
        <p:nvSpPr>
          <p:cNvPr id="11" name="TextBox 10">
            <a:extLst>
              <a:ext uri="{FF2B5EF4-FFF2-40B4-BE49-F238E27FC236}">
                <a16:creationId xmlns:a16="http://schemas.microsoft.com/office/drawing/2014/main" id="{667C27B2-F344-2B4C-A439-AE46AFBA2E97}"/>
              </a:ext>
            </a:extLst>
          </p:cNvPr>
          <p:cNvSpPr txBox="1"/>
          <p:nvPr/>
        </p:nvSpPr>
        <p:spPr>
          <a:xfrm>
            <a:off x="10688228" y="61984"/>
            <a:ext cx="1378904" cy="1200329"/>
          </a:xfrm>
          <a:prstGeom prst="rect">
            <a:avLst/>
          </a:prstGeom>
          <a:ln w="28575"/>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GB" dirty="0"/>
              <a:t>Skills check</a:t>
            </a:r>
          </a:p>
          <a:p>
            <a:r>
              <a:rPr lang="en-GB" i="1" dirty="0"/>
              <a:t>What</a:t>
            </a:r>
          </a:p>
          <a:p>
            <a:r>
              <a:rPr lang="en-GB" i="1" dirty="0"/>
              <a:t>How</a:t>
            </a:r>
          </a:p>
          <a:p>
            <a:r>
              <a:rPr lang="en-GB" i="1" dirty="0"/>
              <a:t>Why</a:t>
            </a:r>
          </a:p>
        </p:txBody>
      </p:sp>
      <p:pic>
        <p:nvPicPr>
          <p:cNvPr id="13" name="Graphic 12" descr="Checkbox Ticked with solid fill">
            <a:extLst>
              <a:ext uri="{FF2B5EF4-FFF2-40B4-BE49-F238E27FC236}">
                <a16:creationId xmlns:a16="http://schemas.microsoft.com/office/drawing/2014/main" id="{5BD2193D-4387-9845-B1C0-688FDE927CD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77600" y="287911"/>
            <a:ext cx="914400" cy="914400"/>
          </a:xfrm>
          <a:prstGeom prst="rect">
            <a:avLst/>
          </a:prstGeom>
        </p:spPr>
      </p:pic>
      <p:pic>
        <p:nvPicPr>
          <p:cNvPr id="3" name="Picture 2" descr="Premium Vector | Scuba diving cartoon vector illustration">
            <a:extLst>
              <a:ext uri="{FF2B5EF4-FFF2-40B4-BE49-F238E27FC236}">
                <a16:creationId xmlns:a16="http://schemas.microsoft.com/office/drawing/2014/main" id="{88AEE46A-E99F-6479-F7AA-E9945CE553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868" y="7574"/>
            <a:ext cx="1110014" cy="73866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62E2DEC5-B148-E988-ADD2-10B7CC3117D1}"/>
              </a:ext>
            </a:extLst>
          </p:cNvPr>
          <p:cNvGrpSpPr/>
          <p:nvPr/>
        </p:nvGrpSpPr>
        <p:grpSpPr>
          <a:xfrm>
            <a:off x="10838649" y="1536266"/>
            <a:ext cx="1078062" cy="1892734"/>
            <a:chOff x="11319092" y="-57667"/>
            <a:chExt cx="1078062" cy="1892734"/>
          </a:xfrm>
        </p:grpSpPr>
        <p:pic>
          <p:nvPicPr>
            <p:cNvPr id="6" name="Picture 5">
              <a:extLst>
                <a:ext uri="{FF2B5EF4-FFF2-40B4-BE49-F238E27FC236}">
                  <a16:creationId xmlns:a16="http://schemas.microsoft.com/office/drawing/2014/main" id="{0E37EBC6-CB4A-267F-F2B7-302B0F5DC486}"/>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7" name="TextBox 6">
              <a:extLst>
                <a:ext uri="{FF2B5EF4-FFF2-40B4-BE49-F238E27FC236}">
                  <a16:creationId xmlns:a16="http://schemas.microsoft.com/office/drawing/2014/main" id="{6EBD105C-DDFD-C71F-33DF-9C7316A55CB5}"/>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latin typeface="The Hand Black" panose="03070502030502020204" pitchFamily="66" charset="0"/>
                </a:rPr>
                <a:t>Page 18 in the booklet</a:t>
              </a:r>
            </a:p>
          </p:txBody>
        </p:sp>
      </p:grpSp>
    </p:spTree>
    <p:extLst>
      <p:ext uri="{BB962C8B-B14F-4D97-AF65-F5344CB8AC3E}">
        <p14:creationId xmlns:p14="http://schemas.microsoft.com/office/powerpoint/2010/main" val="1747662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062FA-E611-B606-DB0E-A168565723DA}"/>
              </a:ext>
            </a:extLst>
          </p:cNvPr>
          <p:cNvSpPr>
            <a:spLocks noGrp="1"/>
          </p:cNvSpPr>
          <p:nvPr>
            <p:ph type="title"/>
          </p:nvPr>
        </p:nvSpPr>
        <p:spPr>
          <a:xfrm>
            <a:off x="838200" y="232161"/>
            <a:ext cx="10515600" cy="1325563"/>
          </a:xfrm>
        </p:spPr>
        <p:txBody>
          <a:bodyPr/>
          <a:lstStyle/>
          <a:p>
            <a:r>
              <a:rPr lang="en-GB" dirty="0"/>
              <a:t>Quick analysis focus!</a:t>
            </a:r>
          </a:p>
        </p:txBody>
      </p:sp>
      <p:sp>
        <p:nvSpPr>
          <p:cNvPr id="4" name="Content Placeholder 2">
            <a:extLst>
              <a:ext uri="{FF2B5EF4-FFF2-40B4-BE49-F238E27FC236}">
                <a16:creationId xmlns:a16="http://schemas.microsoft.com/office/drawing/2014/main" id="{3F19E006-BD89-43E5-9C39-54CEAA301C49}"/>
              </a:ext>
            </a:extLst>
          </p:cNvPr>
          <p:cNvSpPr txBox="1">
            <a:spLocks noGrp="1"/>
          </p:cNvSpPr>
          <p:nvPr>
            <p:ph idx="1"/>
          </p:nvPr>
        </p:nvSpPr>
        <p:spPr>
          <a:xfrm>
            <a:off x="838200" y="3384755"/>
            <a:ext cx="10515600" cy="3321562"/>
          </a:xfrm>
          <a:prstGeom prst="rect">
            <a:avLst/>
          </a:prstGeom>
          <a:ln w="12700" cap="flat" cmpd="sng" algn="ctr">
            <a:solidFill>
              <a:schemeClr val="accent2"/>
            </a:solidFill>
            <a:prstDash val="dash"/>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110000"/>
              </a:lnSpc>
              <a:spcBef>
                <a:spcPts val="1000"/>
              </a:spcBef>
              <a:buSzPct val="150000"/>
              <a:buFont typeface="Goudy Old Style" panose="02020502050305020303" pitchFamily="18" charset="0"/>
              <a:buChar char="∙"/>
              <a:defRPr sz="2000" kern="1200">
                <a:solidFill>
                  <a:schemeClr val="dk1"/>
                </a:solidFill>
                <a:latin typeface="+mn-lt"/>
                <a:ea typeface="+mn-ea"/>
                <a:cs typeface="+mn-cs"/>
              </a:defRPr>
            </a:lvl1pPr>
            <a:lvl2pPr marL="274320" indent="0" algn="l" defTabSz="914400" rtl="0" eaLnBrk="1" latinLnBrk="0" hangingPunct="1">
              <a:lnSpc>
                <a:spcPct val="110000"/>
              </a:lnSpc>
              <a:spcBef>
                <a:spcPts val="500"/>
              </a:spcBef>
              <a:buFontTx/>
              <a:buNone/>
              <a:defRPr sz="1800" kern="1200">
                <a:solidFill>
                  <a:schemeClr val="dk1"/>
                </a:solidFill>
                <a:latin typeface="+mn-lt"/>
                <a:ea typeface="+mn-ea"/>
                <a:cs typeface="+mn-cs"/>
              </a:defRPr>
            </a:lvl2pPr>
            <a:lvl3pPr marL="548640" indent="-228600" algn="l" defTabSz="914400" rtl="0" eaLnBrk="1" latinLnBrk="0" hangingPunct="1">
              <a:lnSpc>
                <a:spcPct val="110000"/>
              </a:lnSpc>
              <a:spcBef>
                <a:spcPts val="500"/>
              </a:spcBef>
              <a:buSzPct val="150000"/>
              <a:buFont typeface="Goudy Old Style" panose="02020502050305020303" pitchFamily="18" charset="0"/>
              <a:buChar char="∙"/>
              <a:defRPr sz="1600" kern="1200">
                <a:solidFill>
                  <a:schemeClr val="dk1"/>
                </a:solidFill>
                <a:latin typeface="+mn-lt"/>
                <a:ea typeface="+mn-ea"/>
                <a:cs typeface="+mn-cs"/>
              </a:defRPr>
            </a:lvl3pPr>
            <a:lvl4pPr marL="594360" indent="0" algn="l" defTabSz="914400" rtl="0" eaLnBrk="1" latinLnBrk="0" hangingPunct="1">
              <a:lnSpc>
                <a:spcPct val="110000"/>
              </a:lnSpc>
              <a:spcBef>
                <a:spcPts val="500"/>
              </a:spcBef>
              <a:buFontTx/>
              <a:buNone/>
              <a:defRPr sz="1400" kern="1200">
                <a:solidFill>
                  <a:schemeClr val="dk1"/>
                </a:solidFill>
                <a:latin typeface="+mn-lt"/>
                <a:ea typeface="+mn-ea"/>
                <a:cs typeface="+mn-cs"/>
              </a:defRPr>
            </a:lvl4pPr>
            <a:lvl5pPr marL="822960" indent="-228600" algn="l" defTabSz="914400" rtl="0" eaLnBrk="1" latinLnBrk="0" hangingPunct="1">
              <a:lnSpc>
                <a:spcPct val="110000"/>
              </a:lnSpc>
              <a:spcBef>
                <a:spcPts val="500"/>
              </a:spcBef>
              <a:buSzPct val="150000"/>
              <a:buFont typeface="Goudy Old Style" panose="02020502050305020303" pitchFamily="18"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GB" sz="1800" b="1" dirty="0">
                <a:effectLst/>
                <a:latin typeface="Calibri Light" panose="020F0302020204030204" pitchFamily="34" charset="0"/>
                <a:cs typeface="Calibri Light" panose="020F0302020204030204" pitchFamily="34" charset="0"/>
              </a:rPr>
              <a:t>Extract:</a:t>
            </a:r>
            <a:endParaRPr lang="en-GB" sz="1600" dirty="0">
              <a:latin typeface="Calibri Light" panose="020F0302020204030204" pitchFamily="34" charset="0"/>
              <a:cs typeface="Calibri Light" panose="020F0302020204030204" pitchFamily="34" charset="0"/>
            </a:endParaRPr>
          </a:p>
          <a:p>
            <a:pPr marL="0" indent="0">
              <a:buNone/>
            </a:pPr>
            <a:r>
              <a:rPr lang="en-GB" sz="1600" dirty="0">
                <a:effectLst/>
                <a:latin typeface="Calibri Light" panose="020F0302020204030204" pitchFamily="34" charset="0"/>
                <a:cs typeface="Calibri Light" panose="020F0302020204030204" pitchFamily="34" charset="0"/>
              </a:rPr>
              <a:t>Maycomb was an old town, but it was a tired old town when I first knew it. In rainy weather the streets turned to red slop; grass grew on the sidewalks, the courthouse sagged in the square. Somehow, it was hotter then: a </a:t>
            </a:r>
            <a:r>
              <a:rPr lang="en-GB" sz="1600" dirty="0">
                <a:effectLst/>
                <a:highlight>
                  <a:srgbClr val="EB9BCC"/>
                </a:highlight>
                <a:latin typeface="Calibri Light" panose="020F0302020204030204" pitchFamily="34" charset="0"/>
                <a:cs typeface="Calibri Light" panose="020F0302020204030204" pitchFamily="34" charset="0"/>
              </a:rPr>
              <a:t>black dog suffered </a:t>
            </a:r>
            <a:r>
              <a:rPr lang="en-GB" sz="1600" dirty="0">
                <a:effectLst/>
                <a:latin typeface="Calibri Light" panose="020F0302020204030204" pitchFamily="34" charset="0"/>
                <a:cs typeface="Calibri Light" panose="020F0302020204030204" pitchFamily="34" charset="0"/>
              </a:rPr>
              <a:t>on a summer’s day; </a:t>
            </a:r>
            <a:r>
              <a:rPr lang="en-GB" sz="1600" dirty="0">
                <a:effectLst/>
                <a:highlight>
                  <a:srgbClr val="EB9BCC"/>
                </a:highlight>
                <a:latin typeface="Calibri Light" panose="020F0302020204030204" pitchFamily="34" charset="0"/>
                <a:cs typeface="Calibri Light" panose="020F0302020204030204" pitchFamily="34" charset="0"/>
              </a:rPr>
              <a:t>bony mules</a:t>
            </a:r>
            <a:r>
              <a:rPr lang="en-GB" sz="1600" dirty="0">
                <a:effectLst/>
                <a:latin typeface="Calibri Light" panose="020F0302020204030204" pitchFamily="34" charset="0"/>
                <a:cs typeface="Calibri Light" panose="020F0302020204030204" pitchFamily="34" charset="0"/>
              </a:rPr>
              <a:t> hitched to Hoover carts </a:t>
            </a:r>
            <a:r>
              <a:rPr lang="en-GB" sz="1600" dirty="0">
                <a:effectLst/>
                <a:highlight>
                  <a:srgbClr val="EB9BCC"/>
                </a:highlight>
                <a:latin typeface="Calibri Light" panose="020F0302020204030204" pitchFamily="34" charset="0"/>
                <a:cs typeface="Calibri Light" panose="020F0302020204030204" pitchFamily="34" charset="0"/>
              </a:rPr>
              <a:t>flicked flies </a:t>
            </a:r>
            <a:r>
              <a:rPr lang="en-GB" sz="1600" dirty="0">
                <a:effectLst/>
                <a:latin typeface="Calibri Light" panose="020F0302020204030204" pitchFamily="34" charset="0"/>
                <a:cs typeface="Calibri Light" panose="020F0302020204030204" pitchFamily="34" charset="0"/>
              </a:rPr>
              <a:t>in the sweltering shade of the live oaks on the square. Men’s stiff collars </a:t>
            </a:r>
            <a:r>
              <a:rPr lang="en-GB" sz="1600" dirty="0">
                <a:effectLst/>
                <a:highlight>
                  <a:srgbClr val="EB9BCC"/>
                </a:highlight>
                <a:latin typeface="Calibri Light" panose="020F0302020204030204" pitchFamily="34" charset="0"/>
                <a:cs typeface="Calibri Light" panose="020F0302020204030204" pitchFamily="34" charset="0"/>
              </a:rPr>
              <a:t>wilted by nine in the morning</a:t>
            </a:r>
            <a:r>
              <a:rPr lang="en-GB" sz="1600" dirty="0">
                <a:effectLst/>
                <a:latin typeface="Calibri Light" panose="020F0302020204030204" pitchFamily="34" charset="0"/>
                <a:cs typeface="Calibri Light" panose="020F0302020204030204" pitchFamily="34" charset="0"/>
              </a:rPr>
              <a:t>. Ladies bathed before noon, after their three-o’clock naps, and by nightfall were </a:t>
            </a:r>
            <a:r>
              <a:rPr lang="en-GB" sz="1600" dirty="0">
                <a:effectLst/>
                <a:highlight>
                  <a:srgbClr val="EB9BCC"/>
                </a:highlight>
                <a:latin typeface="Calibri Light" panose="020F0302020204030204" pitchFamily="34" charset="0"/>
                <a:cs typeface="Calibri Light" panose="020F0302020204030204" pitchFamily="34" charset="0"/>
              </a:rPr>
              <a:t>like soft teacakes with frostings of sweat and sweet talcum. </a:t>
            </a:r>
          </a:p>
          <a:p>
            <a:pPr marL="0" indent="0">
              <a:buNone/>
            </a:pPr>
            <a:r>
              <a:rPr lang="en-GB" sz="1600" dirty="0">
                <a:effectLst/>
                <a:latin typeface="Calibri Light" panose="020F0302020204030204" pitchFamily="34" charset="0"/>
                <a:cs typeface="Calibri Light" panose="020F0302020204030204" pitchFamily="34" charset="0"/>
              </a:rPr>
              <a:t>People moved slowly then. They </a:t>
            </a:r>
            <a:r>
              <a:rPr lang="en-GB" sz="1600" dirty="0">
                <a:effectLst/>
                <a:highlight>
                  <a:srgbClr val="EB9BCC"/>
                </a:highlight>
                <a:latin typeface="Calibri Light" panose="020F0302020204030204" pitchFamily="34" charset="0"/>
                <a:cs typeface="Calibri Light" panose="020F0302020204030204" pitchFamily="34" charset="0"/>
              </a:rPr>
              <a:t>ambled</a:t>
            </a:r>
            <a:r>
              <a:rPr lang="en-GB" sz="1600" dirty="0">
                <a:effectLst/>
                <a:latin typeface="Calibri Light" panose="020F0302020204030204" pitchFamily="34" charset="0"/>
                <a:cs typeface="Calibri Light" panose="020F0302020204030204" pitchFamily="34" charset="0"/>
              </a:rPr>
              <a:t> across the square, </a:t>
            </a:r>
            <a:r>
              <a:rPr lang="en-GB" sz="1600" dirty="0">
                <a:effectLst/>
                <a:highlight>
                  <a:srgbClr val="EB9BCC"/>
                </a:highlight>
                <a:latin typeface="Calibri Light" panose="020F0302020204030204" pitchFamily="34" charset="0"/>
                <a:cs typeface="Calibri Light" panose="020F0302020204030204" pitchFamily="34" charset="0"/>
              </a:rPr>
              <a:t>shuffled i</a:t>
            </a:r>
            <a:r>
              <a:rPr lang="en-GB" sz="1600" dirty="0">
                <a:effectLst/>
                <a:latin typeface="Calibri Light" panose="020F0302020204030204" pitchFamily="34" charset="0"/>
                <a:cs typeface="Calibri Light" panose="020F0302020204030204" pitchFamily="34" charset="0"/>
              </a:rPr>
              <a:t>n and out of the stores around it, took their time about everything. A day was twenty-four hours long but seemed longer. There was </a:t>
            </a:r>
            <a:r>
              <a:rPr lang="en-GB" sz="1600" dirty="0">
                <a:effectLst/>
                <a:highlight>
                  <a:srgbClr val="EB9BCC"/>
                </a:highlight>
                <a:latin typeface="Calibri Light" panose="020F0302020204030204" pitchFamily="34" charset="0"/>
                <a:cs typeface="Calibri Light" panose="020F0302020204030204" pitchFamily="34" charset="0"/>
              </a:rPr>
              <a:t>no</a:t>
            </a:r>
            <a:r>
              <a:rPr lang="en-GB" sz="1600" dirty="0">
                <a:effectLst/>
                <a:latin typeface="Calibri Light" panose="020F0302020204030204" pitchFamily="34" charset="0"/>
                <a:cs typeface="Calibri Light" panose="020F0302020204030204" pitchFamily="34" charset="0"/>
              </a:rPr>
              <a:t> hurry, for there was </a:t>
            </a:r>
            <a:r>
              <a:rPr lang="en-GB" sz="1600" dirty="0">
                <a:effectLst/>
                <a:highlight>
                  <a:srgbClr val="EB9BCC"/>
                </a:highlight>
                <a:latin typeface="Calibri Light" panose="020F0302020204030204" pitchFamily="34" charset="0"/>
                <a:cs typeface="Calibri Light" panose="020F0302020204030204" pitchFamily="34" charset="0"/>
              </a:rPr>
              <a:t>nowhere to go, nothing to buy and no money to buy it with</a:t>
            </a:r>
            <a:r>
              <a:rPr lang="en-GB" sz="1600" dirty="0">
                <a:effectLst/>
                <a:latin typeface="Calibri Light" panose="020F0302020204030204" pitchFamily="34" charset="0"/>
                <a:cs typeface="Calibri Light" panose="020F0302020204030204" pitchFamily="34" charset="0"/>
              </a:rPr>
              <a:t>, </a:t>
            </a:r>
            <a:r>
              <a:rPr lang="en-GB" sz="1600" dirty="0">
                <a:effectLst/>
                <a:highlight>
                  <a:srgbClr val="EB9BCC"/>
                </a:highlight>
                <a:latin typeface="Calibri Light" panose="020F0302020204030204" pitchFamily="34" charset="0"/>
                <a:cs typeface="Calibri Light" panose="020F0302020204030204" pitchFamily="34" charset="0"/>
              </a:rPr>
              <a:t>nothing to see </a:t>
            </a:r>
            <a:r>
              <a:rPr lang="en-GB" sz="1600" dirty="0">
                <a:effectLst/>
                <a:latin typeface="Calibri Light" panose="020F0302020204030204" pitchFamily="34" charset="0"/>
                <a:cs typeface="Calibri Light" panose="020F0302020204030204" pitchFamily="34" charset="0"/>
              </a:rPr>
              <a:t>outside the boundaries of Maycomb County. But it was a time of vague optimism for some of the people: Maycomb County had recently been told that it </a:t>
            </a:r>
            <a:r>
              <a:rPr lang="en-GB" sz="1600" dirty="0">
                <a:effectLst/>
                <a:highlight>
                  <a:srgbClr val="EB9BCC"/>
                </a:highlight>
                <a:latin typeface="Calibri Light" panose="020F0302020204030204" pitchFamily="34" charset="0"/>
                <a:cs typeface="Calibri Light" panose="020F0302020204030204" pitchFamily="34" charset="0"/>
              </a:rPr>
              <a:t>had nothing to fear but fear itself</a:t>
            </a:r>
            <a:r>
              <a:rPr lang="en-GB" sz="1600" dirty="0">
                <a:effectLst/>
                <a:latin typeface="Calibri Light" panose="020F0302020204030204" pitchFamily="34" charset="0"/>
                <a:cs typeface="Calibri Light" panose="020F0302020204030204" pitchFamily="34" charset="0"/>
              </a:rPr>
              <a:t>. </a:t>
            </a:r>
          </a:p>
        </p:txBody>
      </p:sp>
      <p:pic>
        <p:nvPicPr>
          <p:cNvPr id="5" name="Picture 4" descr="A black and white line drawing of people talking&#10;&#10;Description automatically generated">
            <a:extLst>
              <a:ext uri="{FF2B5EF4-FFF2-40B4-BE49-F238E27FC236}">
                <a16:creationId xmlns:a16="http://schemas.microsoft.com/office/drawing/2014/main" id="{AE26CE45-5626-A0EF-BA27-241E42471B6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2667" b="90000" l="4354" r="89940">
                        <a14:foregroundMark x1="44444" y1="12667" x2="44444" y2="12667"/>
                        <a14:foregroundMark x1="56907" y1="11500" x2="56907" y2="11500"/>
                        <a14:foregroundMark x1="51502" y1="11833" x2="51502" y2="11833"/>
                        <a14:foregroundMark x1="60060" y1="17500" x2="60060" y2="17500"/>
                        <a14:foregroundMark x1="53303" y1="22500" x2="53303" y2="22500"/>
                        <a14:foregroundMark x1="41892" y1="23333" x2="41892" y2="23333"/>
                        <a14:foregroundMark x1="39940" y1="30000" x2="39940" y2="30000"/>
                        <a14:foregroundMark x1="36637" y1="38000" x2="36637" y2="38000"/>
                        <a14:foregroundMark x1="23574" y1="52000" x2="23574" y2="52000"/>
                        <a14:foregroundMark x1="17417" y1="23667" x2="17417" y2="28833"/>
                        <a14:foregroundMark x1="17868" y1="19500" x2="24625" y2="12667"/>
                        <a14:foregroundMark x1="54805" y1="39167" x2="62763" y2="29667"/>
                        <a14:foregroundMark x1="62763" y1="29667" x2="67417" y2="26833"/>
                        <a14:foregroundMark x1="43393" y1="2500" x2="33183" y2="9833"/>
                        <a14:foregroundMark x1="33183" y1="9833" x2="31231" y2="12833"/>
                        <a14:foregroundMark x1="40240" y1="4167" x2="59309" y2="2833"/>
                        <a14:foregroundMark x1="23123" y1="47833" x2="12162" y2="51333"/>
                        <a14:foregroundMark x1="9009" y1="65833" x2="4354" y2="77333"/>
                        <a14:foregroundMark x1="4354" y1="77333" x2="4354" y2="77667"/>
                        <a14:foregroundMark x1="45946" y1="12333" x2="42943" y2="12833"/>
                        <a14:foregroundMark x1="43994" y1="18333" x2="40541" y2="17500"/>
                      </a14:backgroundRemoval>
                    </a14:imgEffect>
                  </a14:imgLayer>
                </a14:imgProps>
              </a:ext>
            </a:extLst>
          </a:blip>
          <a:stretch>
            <a:fillRect/>
          </a:stretch>
        </p:blipFill>
        <p:spPr>
          <a:xfrm>
            <a:off x="9780445" y="73285"/>
            <a:ext cx="1824077" cy="1643313"/>
          </a:xfrm>
          <a:prstGeom prst="rect">
            <a:avLst/>
          </a:prstGeom>
        </p:spPr>
      </p:pic>
      <p:pic>
        <p:nvPicPr>
          <p:cNvPr id="6" name="Graphic 5" descr="Stopwatch">
            <a:extLst>
              <a:ext uri="{FF2B5EF4-FFF2-40B4-BE49-F238E27FC236}">
                <a16:creationId xmlns:a16="http://schemas.microsoft.com/office/drawing/2014/main" id="{E3D3B1D0-7318-2AE1-8818-218C5CC837A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5578475"/>
            <a:ext cx="914400" cy="914400"/>
          </a:xfrm>
          <a:prstGeom prst="rect">
            <a:avLst/>
          </a:prstGeom>
        </p:spPr>
      </p:pic>
      <p:sp>
        <p:nvSpPr>
          <p:cNvPr id="7" name="TextBox 6">
            <a:extLst>
              <a:ext uri="{FF2B5EF4-FFF2-40B4-BE49-F238E27FC236}">
                <a16:creationId xmlns:a16="http://schemas.microsoft.com/office/drawing/2014/main" id="{C6D5664C-ED32-C5C4-5330-EEFA3B531CF0}"/>
              </a:ext>
            </a:extLst>
          </p:cNvPr>
          <p:cNvSpPr txBox="1"/>
          <p:nvPr/>
        </p:nvSpPr>
        <p:spPr>
          <a:xfrm>
            <a:off x="-3320" y="6492875"/>
            <a:ext cx="925253" cy="307777"/>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400" dirty="0"/>
              <a:t>5 minutes</a:t>
            </a:r>
          </a:p>
        </p:txBody>
      </p:sp>
      <p:sp>
        <p:nvSpPr>
          <p:cNvPr id="8" name="TextBox 7">
            <a:extLst>
              <a:ext uri="{FF2B5EF4-FFF2-40B4-BE49-F238E27FC236}">
                <a16:creationId xmlns:a16="http://schemas.microsoft.com/office/drawing/2014/main" id="{129EAE3F-035D-631E-C18D-6F3A7003D8F4}"/>
              </a:ext>
            </a:extLst>
          </p:cNvPr>
          <p:cNvSpPr txBox="1"/>
          <p:nvPr/>
        </p:nvSpPr>
        <p:spPr>
          <a:xfrm>
            <a:off x="3647252" y="2214682"/>
            <a:ext cx="4897495" cy="923330"/>
          </a:xfrm>
          <a:prstGeom prst="rect">
            <a:avLst/>
          </a:prstGeom>
          <a:noFill/>
          <a:ln>
            <a:solidFill>
              <a:schemeClr val="bg2">
                <a:lumMod val="75000"/>
              </a:schemeClr>
            </a:solidFill>
          </a:ln>
        </p:spPr>
        <p:txBody>
          <a:bodyPr wrap="none" rtlCol="0">
            <a:spAutoFit/>
          </a:bodyPr>
          <a:lstStyle/>
          <a:p>
            <a:r>
              <a:rPr lang="en-GB" dirty="0">
                <a:latin typeface="Calibri Light" panose="020F0302020204030204" pitchFamily="34" charset="0"/>
                <a:cs typeface="Calibri Light" panose="020F0302020204030204" pitchFamily="34" charset="0"/>
              </a:rPr>
              <a:t>Why have I highlighted these words and phrases?</a:t>
            </a:r>
          </a:p>
          <a:p>
            <a:r>
              <a:rPr lang="en-GB" dirty="0">
                <a:latin typeface="Calibri Light" panose="020F0302020204030204" pitchFamily="34" charset="0"/>
                <a:cs typeface="Calibri Light" panose="020F0302020204030204" pitchFamily="34" charset="0"/>
              </a:rPr>
              <a:t>What is significant about them?</a:t>
            </a:r>
          </a:p>
          <a:p>
            <a:r>
              <a:rPr lang="en-GB" dirty="0">
                <a:latin typeface="Calibri Light" panose="020F0302020204030204" pitchFamily="34" charset="0"/>
                <a:cs typeface="Calibri Light" panose="020F0302020204030204" pitchFamily="34" charset="0"/>
              </a:rPr>
              <a:t>What can you say about them?</a:t>
            </a:r>
          </a:p>
        </p:txBody>
      </p:sp>
      <p:pic>
        <p:nvPicPr>
          <p:cNvPr id="9" name="Picture 8">
            <a:extLst>
              <a:ext uri="{FF2B5EF4-FFF2-40B4-BE49-F238E27FC236}">
                <a16:creationId xmlns:a16="http://schemas.microsoft.com/office/drawing/2014/main" id="{42661104-305A-9934-AC84-9469E58B2B86}"/>
              </a:ext>
            </a:extLst>
          </p:cNvPr>
          <p:cNvPicPr>
            <a:picLocks noChangeAspect="1"/>
          </p:cNvPicPr>
          <p:nvPr/>
        </p:nvPicPr>
        <p:blipFill>
          <a:blip r:embed="rId7"/>
          <a:stretch>
            <a:fillRect/>
          </a:stretch>
        </p:blipFill>
        <p:spPr>
          <a:xfrm>
            <a:off x="3891116" y="1850412"/>
            <a:ext cx="3412930" cy="364270"/>
          </a:xfrm>
          <a:prstGeom prst="rect">
            <a:avLst/>
          </a:prstGeom>
        </p:spPr>
      </p:pic>
    </p:spTree>
    <p:extLst>
      <p:ext uri="{BB962C8B-B14F-4D97-AF65-F5344CB8AC3E}">
        <p14:creationId xmlns:p14="http://schemas.microsoft.com/office/powerpoint/2010/main" val="7069558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diagram&#10;&#10;Description automatically generated">
            <a:extLst>
              <a:ext uri="{FF2B5EF4-FFF2-40B4-BE49-F238E27FC236}">
                <a16:creationId xmlns:a16="http://schemas.microsoft.com/office/drawing/2014/main" id="{7CCC39B5-9CDC-9DBC-4270-4F378BE4620D}"/>
              </a:ext>
            </a:extLst>
          </p:cNvPr>
          <p:cNvPicPr>
            <a:picLocks noChangeAspect="1"/>
          </p:cNvPicPr>
          <p:nvPr/>
        </p:nvPicPr>
        <p:blipFill>
          <a:blip r:embed="rId3"/>
          <a:stretch>
            <a:fillRect/>
          </a:stretch>
        </p:blipFill>
        <p:spPr>
          <a:xfrm>
            <a:off x="472002" y="3481549"/>
            <a:ext cx="3560743" cy="32860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Content Placeholder 2">
            <a:extLst>
              <a:ext uri="{FF2B5EF4-FFF2-40B4-BE49-F238E27FC236}">
                <a16:creationId xmlns:a16="http://schemas.microsoft.com/office/drawing/2014/main" id="{A72F28C8-154A-C918-CE5F-3D31345813A0}"/>
              </a:ext>
            </a:extLst>
          </p:cNvPr>
          <p:cNvSpPr>
            <a:spLocks noGrp="1"/>
          </p:cNvSpPr>
          <p:nvPr>
            <p:ph idx="1"/>
          </p:nvPr>
        </p:nvSpPr>
        <p:spPr>
          <a:xfrm>
            <a:off x="1559815" y="870155"/>
            <a:ext cx="10134600" cy="770136"/>
          </a:xfrm>
        </p:spPr>
        <p:txBody>
          <a:bodyPr>
            <a:normAutofit/>
          </a:bodyPr>
          <a:lstStyle/>
          <a:p>
            <a:pPr marL="0" indent="0" algn="ctr">
              <a:buNone/>
            </a:pPr>
            <a:r>
              <a:rPr lang="en-GB" sz="2000" dirty="0"/>
              <a:t>Choose 3 quotations from the extract and copy them into your booklet. Analyse them in the same style as the model we just went through. </a:t>
            </a:r>
            <a:endParaRPr lang="en-GB" sz="1600" dirty="0"/>
          </a:p>
          <a:p>
            <a:pPr marL="0" indent="0" algn="ctr">
              <a:buNone/>
            </a:pPr>
            <a:endParaRPr lang="en-US" sz="2000" dirty="0"/>
          </a:p>
        </p:txBody>
      </p:sp>
      <p:pic>
        <p:nvPicPr>
          <p:cNvPr id="4" name="Picture 3">
            <a:extLst>
              <a:ext uri="{FF2B5EF4-FFF2-40B4-BE49-F238E27FC236}">
                <a16:creationId xmlns:a16="http://schemas.microsoft.com/office/drawing/2014/main" id="{5B6896F4-CE51-6014-A5AF-105C6AB3CAE3}"/>
              </a:ext>
            </a:extLst>
          </p:cNvPr>
          <p:cNvPicPr>
            <a:picLocks noChangeAspect="1"/>
          </p:cNvPicPr>
          <p:nvPr/>
        </p:nvPicPr>
        <p:blipFill>
          <a:blip r:embed="rId4"/>
          <a:stretch>
            <a:fillRect/>
          </a:stretch>
        </p:blipFill>
        <p:spPr>
          <a:xfrm>
            <a:off x="3658774" y="8727"/>
            <a:ext cx="4874451" cy="664233"/>
          </a:xfrm>
          <a:prstGeom prst="rect">
            <a:avLst/>
          </a:prstGeom>
        </p:spPr>
      </p:pic>
      <p:pic>
        <p:nvPicPr>
          <p:cNvPr id="9" name="Picture 8">
            <a:extLst>
              <a:ext uri="{FF2B5EF4-FFF2-40B4-BE49-F238E27FC236}">
                <a16:creationId xmlns:a16="http://schemas.microsoft.com/office/drawing/2014/main" id="{44661D58-D0F1-97E3-F182-62F9327DE6E5}"/>
              </a:ext>
            </a:extLst>
          </p:cNvPr>
          <p:cNvPicPr>
            <a:picLocks noChangeAspect="1"/>
          </p:cNvPicPr>
          <p:nvPr/>
        </p:nvPicPr>
        <p:blipFill>
          <a:blip r:embed="rId5"/>
          <a:stretch>
            <a:fillRect/>
          </a:stretch>
        </p:blipFill>
        <p:spPr>
          <a:xfrm rot="20301805">
            <a:off x="201230" y="287001"/>
            <a:ext cx="1714500" cy="825500"/>
          </a:xfrm>
          <a:prstGeom prst="rect">
            <a:avLst/>
          </a:prstGeom>
          <a:solidFill>
            <a:schemeClr val="bg1"/>
          </a:solidFill>
          <a:ln>
            <a:noFill/>
          </a:ln>
        </p:spPr>
        <p:style>
          <a:lnRef idx="0">
            <a:scrgbClr r="0" g="0" b="0"/>
          </a:lnRef>
          <a:fillRef idx="0">
            <a:scrgbClr r="0" g="0" b="0"/>
          </a:fillRef>
          <a:effectRef idx="0">
            <a:scrgbClr r="0" g="0" b="0"/>
          </a:effectRef>
          <a:fontRef idx="minor">
            <a:schemeClr val="dk1"/>
          </a:fontRef>
        </p:style>
      </p:pic>
      <p:pic>
        <p:nvPicPr>
          <p:cNvPr id="14" name="Graphic 13" descr="Stopwatch">
            <a:extLst>
              <a:ext uri="{FF2B5EF4-FFF2-40B4-BE49-F238E27FC236}">
                <a16:creationId xmlns:a16="http://schemas.microsoft.com/office/drawing/2014/main" id="{388F78C7-F8F2-594F-5E02-DF93034D533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951817" y="5545399"/>
            <a:ext cx="914400" cy="914400"/>
          </a:xfrm>
          <a:prstGeom prst="rect">
            <a:avLst/>
          </a:prstGeom>
        </p:spPr>
      </p:pic>
      <p:sp>
        <p:nvSpPr>
          <p:cNvPr id="15" name="TextBox 14">
            <a:extLst>
              <a:ext uri="{FF2B5EF4-FFF2-40B4-BE49-F238E27FC236}">
                <a16:creationId xmlns:a16="http://schemas.microsoft.com/office/drawing/2014/main" id="{D9142CD9-31CF-B671-3874-48509C756FCB}"/>
              </a:ext>
            </a:extLst>
          </p:cNvPr>
          <p:cNvSpPr txBox="1"/>
          <p:nvPr/>
        </p:nvSpPr>
        <p:spPr>
          <a:xfrm>
            <a:off x="2948497" y="6459799"/>
            <a:ext cx="1015021" cy="307777"/>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400" dirty="0"/>
              <a:t>20 minutes</a:t>
            </a:r>
          </a:p>
        </p:txBody>
      </p:sp>
      <p:sp>
        <p:nvSpPr>
          <p:cNvPr id="5" name="Content Placeholder 2">
            <a:extLst>
              <a:ext uri="{FF2B5EF4-FFF2-40B4-BE49-F238E27FC236}">
                <a16:creationId xmlns:a16="http://schemas.microsoft.com/office/drawing/2014/main" id="{49489E7D-1C61-5992-E5A9-568F541976C9}"/>
              </a:ext>
            </a:extLst>
          </p:cNvPr>
          <p:cNvSpPr txBox="1">
            <a:spLocks/>
          </p:cNvSpPr>
          <p:nvPr/>
        </p:nvSpPr>
        <p:spPr>
          <a:xfrm>
            <a:off x="4714709" y="1670682"/>
            <a:ext cx="6445421" cy="4824640"/>
          </a:xfrm>
          <a:prstGeom prst="rect">
            <a:avLst/>
          </a:prstGeom>
          <a:ln w="12700" cap="flat" cmpd="sng" algn="ctr">
            <a:solidFill>
              <a:schemeClr val="accent2"/>
            </a:solidFill>
            <a:prstDash val="dash"/>
            <a:miter lim="800000"/>
          </a:ln>
        </p:spPr>
        <p:style>
          <a:lnRef idx="2">
            <a:schemeClr val="accent2"/>
          </a:lnRef>
          <a:fillRef idx="1">
            <a:schemeClr val="lt1"/>
          </a:fillRef>
          <a:effectRef idx="0">
            <a:schemeClr val="accent2"/>
          </a:effectRef>
          <a:fontRef idx="minor">
            <a:schemeClr val="dk1"/>
          </a:fontRef>
        </p:style>
        <p:txBody>
          <a:bodyPr vert="horz" lIns="91440" tIns="45720" rIns="91440" bIns="45720" rtlCol="0">
            <a:noAutofit/>
          </a:bodyPr>
          <a:lstStyle>
            <a:lvl1pPr marL="228600" indent="-228600" algn="l" defTabSz="914400" rtl="0" eaLnBrk="1" latinLnBrk="0" hangingPunct="1">
              <a:lnSpc>
                <a:spcPct val="110000"/>
              </a:lnSpc>
              <a:spcBef>
                <a:spcPts val="1000"/>
              </a:spcBef>
              <a:buSzPct val="150000"/>
              <a:buFont typeface="Goudy Old Style" panose="02020502050305020303" pitchFamily="18" charset="0"/>
              <a:buChar char="∙"/>
              <a:defRPr sz="2000" kern="1200">
                <a:solidFill>
                  <a:schemeClr val="dk1"/>
                </a:solidFill>
                <a:latin typeface="+mn-lt"/>
                <a:ea typeface="+mn-ea"/>
                <a:cs typeface="+mn-cs"/>
              </a:defRPr>
            </a:lvl1pPr>
            <a:lvl2pPr marL="274320" indent="0" algn="l" defTabSz="914400" rtl="0" eaLnBrk="1" latinLnBrk="0" hangingPunct="1">
              <a:lnSpc>
                <a:spcPct val="110000"/>
              </a:lnSpc>
              <a:spcBef>
                <a:spcPts val="500"/>
              </a:spcBef>
              <a:buFontTx/>
              <a:buNone/>
              <a:defRPr sz="1800" kern="1200">
                <a:solidFill>
                  <a:schemeClr val="dk1"/>
                </a:solidFill>
                <a:latin typeface="+mn-lt"/>
                <a:ea typeface="+mn-ea"/>
                <a:cs typeface="+mn-cs"/>
              </a:defRPr>
            </a:lvl2pPr>
            <a:lvl3pPr marL="548640" indent="-228600" algn="l" defTabSz="914400" rtl="0" eaLnBrk="1" latinLnBrk="0" hangingPunct="1">
              <a:lnSpc>
                <a:spcPct val="110000"/>
              </a:lnSpc>
              <a:spcBef>
                <a:spcPts val="500"/>
              </a:spcBef>
              <a:buSzPct val="150000"/>
              <a:buFont typeface="Goudy Old Style" panose="02020502050305020303" pitchFamily="18" charset="0"/>
              <a:buChar char="∙"/>
              <a:defRPr sz="1600" kern="1200">
                <a:solidFill>
                  <a:schemeClr val="dk1"/>
                </a:solidFill>
                <a:latin typeface="+mn-lt"/>
                <a:ea typeface="+mn-ea"/>
                <a:cs typeface="+mn-cs"/>
              </a:defRPr>
            </a:lvl3pPr>
            <a:lvl4pPr marL="594360" indent="0" algn="l" defTabSz="914400" rtl="0" eaLnBrk="1" latinLnBrk="0" hangingPunct="1">
              <a:lnSpc>
                <a:spcPct val="110000"/>
              </a:lnSpc>
              <a:spcBef>
                <a:spcPts val="500"/>
              </a:spcBef>
              <a:buFontTx/>
              <a:buNone/>
              <a:defRPr sz="1400" kern="1200">
                <a:solidFill>
                  <a:schemeClr val="dk1"/>
                </a:solidFill>
                <a:latin typeface="+mn-lt"/>
                <a:ea typeface="+mn-ea"/>
                <a:cs typeface="+mn-cs"/>
              </a:defRPr>
            </a:lvl4pPr>
            <a:lvl5pPr marL="822960" indent="-228600" algn="l" defTabSz="914400" rtl="0" eaLnBrk="1" latinLnBrk="0" hangingPunct="1">
              <a:lnSpc>
                <a:spcPct val="110000"/>
              </a:lnSpc>
              <a:spcBef>
                <a:spcPts val="500"/>
              </a:spcBef>
              <a:buSzPct val="150000"/>
              <a:buFont typeface="Goudy Old Style" panose="02020502050305020303" pitchFamily="18" charset="0"/>
              <a:buChar char="∙"/>
              <a:defRPr sz="14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None/>
            </a:pPr>
            <a:r>
              <a:rPr lang="en-GB" sz="1800" b="1" dirty="0">
                <a:effectLst/>
                <a:latin typeface="Calibri Light" panose="020F0302020204030204" pitchFamily="34" charset="0"/>
                <a:cs typeface="Calibri Light" panose="020F0302020204030204" pitchFamily="34" charset="0"/>
              </a:rPr>
              <a:t>Extract:</a:t>
            </a:r>
            <a:endParaRPr lang="en-GB" sz="1600" dirty="0">
              <a:latin typeface="Calibri Light" panose="020F0302020204030204" pitchFamily="34" charset="0"/>
              <a:cs typeface="Calibri Light" panose="020F0302020204030204" pitchFamily="34" charset="0"/>
            </a:endParaRPr>
          </a:p>
          <a:p>
            <a:pPr marL="0" indent="0">
              <a:buNone/>
            </a:pPr>
            <a:r>
              <a:rPr lang="en-GB" sz="1600" dirty="0">
                <a:effectLst/>
                <a:latin typeface="Calibri Light" panose="020F0302020204030204" pitchFamily="34" charset="0"/>
                <a:cs typeface="Calibri Light" panose="020F0302020204030204" pitchFamily="34" charset="0"/>
              </a:rPr>
              <a:t>Maycomb was an old town, but it was a tired old town when I first knew it. In rainy weather the streets turned to red slop; grass grew on the sidewalks, the courthouse sagged in the square. Somehow, it was hotter then: a black dog suffered on a summer’s day; bony mules hitched to Hoover carts flicked flies in the sweltering shade of the live oaks on the square. Men’s stiff collars wilted by nine in the morning. Ladies bathed before noon, after their three-o’clock naps, and by nightfall were like soft teacakes with frostings of sweat and sweet talcum. </a:t>
            </a:r>
          </a:p>
          <a:p>
            <a:pPr marL="0" indent="0">
              <a:buNone/>
            </a:pPr>
            <a:r>
              <a:rPr lang="en-GB" sz="1600" dirty="0">
                <a:effectLst/>
                <a:latin typeface="Calibri Light" panose="020F0302020204030204" pitchFamily="34" charset="0"/>
                <a:cs typeface="Calibri Light" panose="020F0302020204030204" pitchFamily="34" charset="0"/>
              </a:rPr>
              <a:t>People moved slowly then. They ambled across the square, shuffled in and out of the stores around it, took their time about everything. A day was twenty-four hours long but seemed longer. There was no hurry, for there was nowhere to go, nothing to buy and no money to buy it with, nothing to see outside the boundaries of Maycomb County. But it was a time of vague optimism for some of the people: Maycomb County had recently been told that it had nothing to fear but fear itself. </a:t>
            </a:r>
          </a:p>
        </p:txBody>
      </p:sp>
      <p:pic>
        <p:nvPicPr>
          <p:cNvPr id="8" name="Picture 7">
            <a:extLst>
              <a:ext uri="{FF2B5EF4-FFF2-40B4-BE49-F238E27FC236}">
                <a16:creationId xmlns:a16="http://schemas.microsoft.com/office/drawing/2014/main" id="{A14B9425-9090-9699-6C28-F8FD3522AB0D}"/>
              </a:ext>
            </a:extLst>
          </p:cNvPr>
          <p:cNvPicPr>
            <a:picLocks noChangeAspect="1"/>
          </p:cNvPicPr>
          <p:nvPr/>
        </p:nvPicPr>
        <p:blipFill>
          <a:blip r:embed="rId8"/>
          <a:stretch>
            <a:fillRect/>
          </a:stretch>
        </p:blipFill>
        <p:spPr>
          <a:xfrm>
            <a:off x="387026" y="1957671"/>
            <a:ext cx="4026479" cy="366556"/>
          </a:xfrm>
          <a:prstGeom prst="rect">
            <a:avLst/>
          </a:prstGeom>
        </p:spPr>
      </p:pic>
      <p:sp>
        <p:nvSpPr>
          <p:cNvPr id="10" name="TextBox 9">
            <a:extLst>
              <a:ext uri="{FF2B5EF4-FFF2-40B4-BE49-F238E27FC236}">
                <a16:creationId xmlns:a16="http://schemas.microsoft.com/office/drawing/2014/main" id="{34A0580A-4622-048A-0771-D5DA2F490862}"/>
              </a:ext>
            </a:extLst>
          </p:cNvPr>
          <p:cNvSpPr txBox="1"/>
          <p:nvPr/>
        </p:nvSpPr>
        <p:spPr>
          <a:xfrm>
            <a:off x="407201" y="2360662"/>
            <a:ext cx="3625544" cy="923330"/>
          </a:xfrm>
          <a:prstGeom prst="rect">
            <a:avLst/>
          </a:prstGeom>
          <a:noFill/>
          <a:ln>
            <a:solidFill>
              <a:schemeClr val="accent1">
                <a:lumMod val="75000"/>
              </a:schemeClr>
            </a:solidFill>
          </a:ln>
        </p:spPr>
        <p:txBody>
          <a:bodyPr wrap="none" rtlCol="0">
            <a:spAutoFit/>
          </a:bodyPr>
          <a:lstStyle/>
          <a:p>
            <a:r>
              <a:rPr lang="en-GB" dirty="0">
                <a:latin typeface="Calibri Light" panose="020F0302020204030204" pitchFamily="34" charset="0"/>
                <a:cs typeface="Calibri Light" panose="020F0302020204030204" pitchFamily="34" charset="0"/>
              </a:rPr>
              <a:t>Explain what the quotation shows</a:t>
            </a:r>
          </a:p>
          <a:p>
            <a:r>
              <a:rPr lang="en-GB" dirty="0">
                <a:latin typeface="Calibri Light" panose="020F0302020204030204" pitchFamily="34" charset="0"/>
                <a:cs typeface="Calibri Light" panose="020F0302020204030204" pitchFamily="34" charset="0"/>
              </a:rPr>
              <a:t>Analyse language or a technique</a:t>
            </a:r>
          </a:p>
          <a:p>
            <a:r>
              <a:rPr lang="en-GB" dirty="0">
                <a:solidFill>
                  <a:schemeClr val="accent1">
                    <a:lumMod val="75000"/>
                  </a:schemeClr>
                </a:solidFill>
                <a:latin typeface="Calibri Light" panose="020F0302020204030204" pitchFamily="34" charset="0"/>
                <a:cs typeface="Calibri Light" panose="020F0302020204030204" pitchFamily="34" charset="0"/>
              </a:rPr>
              <a:t>Take it further</a:t>
            </a:r>
            <a:r>
              <a:rPr lang="en-GB" dirty="0">
                <a:latin typeface="Calibri Light" panose="020F0302020204030204" pitchFamily="34" charset="0"/>
                <a:cs typeface="Calibri Light" panose="020F0302020204030204" pitchFamily="34" charset="0"/>
              </a:rPr>
              <a:t>: add a layer of analysis</a:t>
            </a:r>
          </a:p>
        </p:txBody>
      </p:sp>
      <p:grpSp>
        <p:nvGrpSpPr>
          <p:cNvPr id="6" name="Group 5">
            <a:extLst>
              <a:ext uri="{FF2B5EF4-FFF2-40B4-BE49-F238E27FC236}">
                <a16:creationId xmlns:a16="http://schemas.microsoft.com/office/drawing/2014/main" id="{7C324E56-FE24-2989-CC4B-1585C3627F30}"/>
              </a:ext>
            </a:extLst>
          </p:cNvPr>
          <p:cNvGrpSpPr/>
          <p:nvPr/>
        </p:nvGrpSpPr>
        <p:grpSpPr>
          <a:xfrm>
            <a:off x="11113938" y="5041478"/>
            <a:ext cx="1078062" cy="1892734"/>
            <a:chOff x="11319092" y="-57667"/>
            <a:chExt cx="1078062" cy="1892734"/>
          </a:xfrm>
        </p:grpSpPr>
        <p:pic>
          <p:nvPicPr>
            <p:cNvPr id="11" name="Picture 10">
              <a:extLst>
                <a:ext uri="{FF2B5EF4-FFF2-40B4-BE49-F238E27FC236}">
                  <a16:creationId xmlns:a16="http://schemas.microsoft.com/office/drawing/2014/main" id="{9BDCF8D5-1D70-D8D8-1EF3-85AB1D54D5AC}"/>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12" name="TextBox 11">
              <a:extLst>
                <a:ext uri="{FF2B5EF4-FFF2-40B4-BE49-F238E27FC236}">
                  <a16:creationId xmlns:a16="http://schemas.microsoft.com/office/drawing/2014/main" id="{7E8E6551-EE17-3054-43F7-1B2CDE0610C7}"/>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latin typeface="The Hand Black" panose="03070502030502020204" pitchFamily="66" charset="0"/>
                </a:rPr>
                <a:t>Page 20 in the booklet</a:t>
              </a:r>
            </a:p>
          </p:txBody>
        </p:sp>
      </p:grpSp>
    </p:spTree>
    <p:extLst>
      <p:ext uri="{BB962C8B-B14F-4D97-AF65-F5344CB8AC3E}">
        <p14:creationId xmlns:p14="http://schemas.microsoft.com/office/powerpoint/2010/main" val="28391487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C66C70-46AE-4A14-4BA8-90719DA9BA02}"/>
              </a:ext>
            </a:extLst>
          </p:cNvPr>
          <p:cNvPicPr>
            <a:picLocks noChangeAspect="1"/>
          </p:cNvPicPr>
          <p:nvPr/>
        </p:nvPicPr>
        <p:blipFill rotWithShape="1">
          <a:blip r:embed="rId3"/>
          <a:srcRect l="29752" t="-16112"/>
          <a:stretch/>
        </p:blipFill>
        <p:spPr>
          <a:xfrm>
            <a:off x="4952999" y="0"/>
            <a:ext cx="3133017" cy="680008"/>
          </a:xfrm>
          <a:prstGeom prst="rect">
            <a:avLst/>
          </a:prstGeom>
        </p:spPr>
      </p:pic>
      <p:pic>
        <p:nvPicPr>
          <p:cNvPr id="2" name="Picture 2" descr="Pink Highlighter Free Photo Download | FreeImages">
            <a:extLst>
              <a:ext uri="{FF2B5EF4-FFF2-40B4-BE49-F238E27FC236}">
                <a16:creationId xmlns:a16="http://schemas.microsoft.com/office/drawing/2014/main" id="{526A4B80-BBE0-96EE-2419-75D49D26EC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314" y="1814002"/>
            <a:ext cx="6142935" cy="322999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0DAD6AF-7DAB-2A91-F4A2-C2D04B42D135}"/>
              </a:ext>
            </a:extLst>
          </p:cNvPr>
          <p:cNvSpPr>
            <a:spLocks noGrp="1"/>
          </p:cNvSpPr>
          <p:nvPr>
            <p:ph idx="1"/>
          </p:nvPr>
        </p:nvSpPr>
        <p:spPr>
          <a:xfrm>
            <a:off x="661979" y="2153119"/>
            <a:ext cx="3423798" cy="1955556"/>
          </a:xfrm>
          <a:noFill/>
          <a:ln>
            <a:noFill/>
          </a:ln>
        </p:spPr>
        <p:style>
          <a:lnRef idx="2">
            <a:schemeClr val="dk1"/>
          </a:lnRef>
          <a:fillRef idx="1">
            <a:schemeClr val="lt1"/>
          </a:fillRef>
          <a:effectRef idx="0">
            <a:schemeClr val="dk1"/>
          </a:effectRef>
          <a:fontRef idx="minor">
            <a:schemeClr val="dk1"/>
          </a:fontRef>
        </p:style>
        <p:txBody>
          <a:bodyPr>
            <a:normAutofit/>
          </a:bodyPr>
          <a:lstStyle/>
          <a:p>
            <a:pPr marL="0" indent="0" algn="ctr">
              <a:buNone/>
            </a:pPr>
            <a:r>
              <a:rPr lang="en-US" sz="2400" dirty="0">
                <a:latin typeface="Avenir Next" panose="020B0503020202020204" pitchFamily="34" charset="0"/>
              </a:rPr>
              <a:t>Highlight where you have met the success criteria. What is your target for next time?</a:t>
            </a:r>
          </a:p>
        </p:txBody>
      </p:sp>
      <p:sp>
        <p:nvSpPr>
          <p:cNvPr id="7" name="TextBox 6">
            <a:extLst>
              <a:ext uri="{FF2B5EF4-FFF2-40B4-BE49-F238E27FC236}">
                <a16:creationId xmlns:a16="http://schemas.microsoft.com/office/drawing/2014/main" id="{E1991763-D971-90A5-FDFE-8D8FE08321EC}"/>
              </a:ext>
            </a:extLst>
          </p:cNvPr>
          <p:cNvSpPr txBox="1"/>
          <p:nvPr/>
        </p:nvSpPr>
        <p:spPr>
          <a:xfrm>
            <a:off x="6372249" y="3097722"/>
            <a:ext cx="5590437" cy="1384995"/>
          </a:xfrm>
          <a:prstGeom prst="rect">
            <a:avLst/>
          </a:prstGeom>
          <a:noFill/>
          <a:ln>
            <a:solidFill>
              <a:srgbClr val="FF2F92"/>
            </a:solidFill>
          </a:ln>
        </p:spPr>
        <p:txBody>
          <a:bodyPr wrap="square" rtlCol="0">
            <a:spAutoFit/>
          </a:bodyPr>
          <a:lstStyle/>
          <a:p>
            <a:r>
              <a:rPr lang="en-GB" sz="2800" dirty="0">
                <a:latin typeface="Calibri Light" panose="020F0302020204030204" pitchFamily="34" charset="0"/>
                <a:cs typeface="Calibri Light" panose="020F0302020204030204" pitchFamily="34" charset="0"/>
              </a:rPr>
              <a:t>Explain what the quotation shows</a:t>
            </a:r>
          </a:p>
          <a:p>
            <a:r>
              <a:rPr lang="en-GB" sz="2800" dirty="0">
                <a:latin typeface="Calibri Light" panose="020F0302020204030204" pitchFamily="34" charset="0"/>
                <a:cs typeface="Calibri Light" panose="020F0302020204030204" pitchFamily="34" charset="0"/>
              </a:rPr>
              <a:t>Analyse language or a technique</a:t>
            </a:r>
          </a:p>
          <a:p>
            <a:r>
              <a:rPr lang="en-GB" sz="2800" dirty="0">
                <a:solidFill>
                  <a:schemeClr val="accent1">
                    <a:lumMod val="75000"/>
                  </a:schemeClr>
                </a:solidFill>
                <a:latin typeface="Calibri Light" panose="020F0302020204030204" pitchFamily="34" charset="0"/>
                <a:cs typeface="Calibri Light" panose="020F0302020204030204" pitchFamily="34" charset="0"/>
              </a:rPr>
              <a:t>Take it further</a:t>
            </a:r>
            <a:r>
              <a:rPr lang="en-GB" sz="2800" dirty="0">
                <a:latin typeface="Calibri Light" panose="020F0302020204030204" pitchFamily="34" charset="0"/>
                <a:cs typeface="Calibri Light" panose="020F0302020204030204" pitchFamily="34" charset="0"/>
              </a:rPr>
              <a:t>: add a layer of analysis</a:t>
            </a:r>
          </a:p>
        </p:txBody>
      </p:sp>
      <p:pic>
        <p:nvPicPr>
          <p:cNvPr id="8" name="Picture 7">
            <a:extLst>
              <a:ext uri="{FF2B5EF4-FFF2-40B4-BE49-F238E27FC236}">
                <a16:creationId xmlns:a16="http://schemas.microsoft.com/office/drawing/2014/main" id="{1C92596E-321A-6B65-2616-7BFCBF3026E2}"/>
              </a:ext>
            </a:extLst>
          </p:cNvPr>
          <p:cNvPicPr>
            <a:picLocks noChangeAspect="1"/>
          </p:cNvPicPr>
          <p:nvPr/>
        </p:nvPicPr>
        <p:blipFill>
          <a:blip r:embed="rId5"/>
          <a:stretch>
            <a:fillRect/>
          </a:stretch>
        </p:blipFill>
        <p:spPr>
          <a:xfrm>
            <a:off x="6519507" y="2463366"/>
            <a:ext cx="5161216" cy="469858"/>
          </a:xfrm>
          <a:prstGeom prst="rect">
            <a:avLst/>
          </a:prstGeom>
        </p:spPr>
      </p:pic>
    </p:spTree>
    <p:extLst>
      <p:ext uri="{BB962C8B-B14F-4D97-AF65-F5344CB8AC3E}">
        <p14:creationId xmlns:p14="http://schemas.microsoft.com/office/powerpoint/2010/main" val="1397351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0E638F-6AA7-8C44-B763-52CAC149B6F8}"/>
              </a:ext>
            </a:extLst>
          </p:cNvPr>
          <p:cNvPicPr>
            <a:picLocks noChangeAspect="1"/>
          </p:cNvPicPr>
          <p:nvPr/>
        </p:nvPicPr>
        <p:blipFill>
          <a:blip r:embed="rId3"/>
          <a:stretch>
            <a:fillRect/>
          </a:stretch>
        </p:blipFill>
        <p:spPr>
          <a:xfrm>
            <a:off x="3578815" y="3597176"/>
            <a:ext cx="5404393" cy="2331481"/>
          </a:xfrm>
          <a:prstGeom prst="rect">
            <a:avLst/>
          </a:prstGeom>
        </p:spPr>
      </p:pic>
      <p:sp>
        <p:nvSpPr>
          <p:cNvPr id="5" name="TextBox 4">
            <a:extLst>
              <a:ext uri="{FF2B5EF4-FFF2-40B4-BE49-F238E27FC236}">
                <a16:creationId xmlns:a16="http://schemas.microsoft.com/office/drawing/2014/main" id="{77C0585D-D94B-FC4F-9EDE-44D72DB15AD6}"/>
              </a:ext>
            </a:extLst>
          </p:cNvPr>
          <p:cNvSpPr txBox="1"/>
          <p:nvPr/>
        </p:nvSpPr>
        <p:spPr>
          <a:xfrm>
            <a:off x="2207111" y="1120676"/>
            <a:ext cx="7777777" cy="2677656"/>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2400" dirty="0">
                <a:latin typeface="Calibri Light" panose="020F0302020204030204" pitchFamily="34" charset="0"/>
                <a:cs typeface="Calibri Light" panose="020F0302020204030204" pitchFamily="34" charset="0"/>
              </a:rPr>
              <a:t>Thank you for visiting Ms Duckworth’s Classroom! I hope you enjoy the resource. The full scheme of work can be found </a:t>
            </a:r>
            <a:r>
              <a:rPr lang="en-US" sz="2400" dirty="0">
                <a:latin typeface="Calibri Light" panose="020F0302020204030204" pitchFamily="34" charset="0"/>
                <a:cs typeface="Calibri Light" panose="020F0302020204030204" pitchFamily="34" charset="0"/>
                <a:hlinkClick r:id="rId4"/>
              </a:rPr>
              <a:t>here</a:t>
            </a:r>
            <a:r>
              <a:rPr lang="en-US" sz="2400" dirty="0">
                <a:latin typeface="Calibri Light" panose="020F0302020204030204" pitchFamily="34" charset="0"/>
                <a:cs typeface="Calibri Light" panose="020F0302020204030204" pitchFamily="34" charset="0"/>
              </a:rPr>
              <a:t>.</a:t>
            </a:r>
          </a:p>
          <a:p>
            <a:endParaRPr lang="en-US" sz="2400" dirty="0">
              <a:latin typeface="Calibri Light" panose="020F0302020204030204" pitchFamily="34" charset="0"/>
              <a:cs typeface="Calibri Light" panose="020F0302020204030204" pitchFamily="34" charset="0"/>
            </a:endParaRPr>
          </a:p>
          <a:p>
            <a:pPr algn="ctr"/>
            <a:r>
              <a:rPr lang="en-US" sz="2400" dirty="0">
                <a:latin typeface="Calibri Light" panose="020F0302020204030204" pitchFamily="34" charset="0"/>
                <a:cs typeface="Calibri Light" panose="020F0302020204030204" pitchFamily="34" charset="0"/>
              </a:rPr>
              <a:t>You can also follow me on </a:t>
            </a:r>
            <a:r>
              <a:rPr lang="en-US" sz="2400" dirty="0">
                <a:latin typeface="Calibri Light" panose="020F0302020204030204" pitchFamily="34" charset="0"/>
                <a:cs typeface="Calibri Light" panose="020F0302020204030204" pitchFamily="34" charset="0"/>
                <a:hlinkClick r:id="rId5"/>
              </a:rPr>
              <a:t>Instagram</a:t>
            </a:r>
            <a:r>
              <a:rPr lang="en-US" sz="2400" dirty="0">
                <a:latin typeface="Calibri Light" panose="020F0302020204030204" pitchFamily="34" charset="0"/>
                <a:cs typeface="Calibri Light" panose="020F0302020204030204" pitchFamily="34" charset="0"/>
              </a:rPr>
              <a:t> and find me on </a:t>
            </a:r>
            <a:r>
              <a:rPr lang="en-US" sz="2400" dirty="0">
                <a:latin typeface="Calibri Light" panose="020F0302020204030204" pitchFamily="34" charset="0"/>
                <a:cs typeface="Calibri Light" panose="020F0302020204030204" pitchFamily="34" charset="0"/>
                <a:hlinkClick r:id="rId6"/>
              </a:rPr>
              <a:t>Facebook</a:t>
            </a:r>
            <a:r>
              <a:rPr lang="en-US" sz="2400" dirty="0">
                <a:latin typeface="Calibri Light" panose="020F0302020204030204" pitchFamily="34" charset="0"/>
                <a:cs typeface="Calibri Light" panose="020F0302020204030204" pitchFamily="34" charset="0"/>
              </a:rPr>
              <a:t> or </a:t>
            </a:r>
            <a:r>
              <a:rPr lang="en-US" sz="2400" dirty="0">
                <a:latin typeface="Calibri Light" panose="020F0302020204030204" pitchFamily="34" charset="0"/>
                <a:cs typeface="Calibri Light" panose="020F0302020204030204" pitchFamily="34" charset="0"/>
                <a:hlinkClick r:id="rId7"/>
              </a:rPr>
              <a:t>twitter</a:t>
            </a:r>
            <a:r>
              <a:rPr lang="en-US" sz="2400" dirty="0">
                <a:latin typeface="Calibri Light" panose="020F0302020204030204" pitchFamily="34" charset="0"/>
                <a:cs typeface="Calibri Light" panose="020F0302020204030204" pitchFamily="34" charset="0"/>
              </a:rPr>
              <a:t>.</a:t>
            </a:r>
          </a:p>
          <a:p>
            <a:pPr algn="ctr"/>
            <a:endParaRPr lang="en-US" sz="24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056073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B8FBF-0B83-86E6-DFE3-AAC585231E3A}"/>
              </a:ext>
            </a:extLst>
          </p:cNvPr>
          <p:cNvSpPr>
            <a:spLocks noGrp="1"/>
          </p:cNvSpPr>
          <p:nvPr>
            <p:ph type="title"/>
          </p:nvPr>
        </p:nvSpPr>
        <p:spPr>
          <a:xfrm>
            <a:off x="838200" y="508453"/>
            <a:ext cx="10515600" cy="1092396"/>
          </a:xfrm>
        </p:spPr>
        <p:txBody>
          <a:bodyPr/>
          <a:lstStyle/>
          <a:p>
            <a:pPr algn="ctr"/>
            <a:r>
              <a:rPr lang="en-GB" dirty="0"/>
              <a:t>Narrative Perspective</a:t>
            </a:r>
          </a:p>
        </p:txBody>
      </p:sp>
      <p:sp>
        <p:nvSpPr>
          <p:cNvPr id="3" name="Content Placeholder 2">
            <a:extLst>
              <a:ext uri="{FF2B5EF4-FFF2-40B4-BE49-F238E27FC236}">
                <a16:creationId xmlns:a16="http://schemas.microsoft.com/office/drawing/2014/main" id="{27609FDC-7D09-1F91-21BD-F527D6EDFAF5}"/>
              </a:ext>
            </a:extLst>
          </p:cNvPr>
          <p:cNvSpPr>
            <a:spLocks noGrp="1"/>
          </p:cNvSpPr>
          <p:nvPr>
            <p:ph idx="1"/>
          </p:nvPr>
        </p:nvSpPr>
        <p:spPr>
          <a:xfrm>
            <a:off x="705465" y="3487225"/>
            <a:ext cx="4780935" cy="3005650"/>
          </a:xfrm>
          <a:ln>
            <a:solidFill>
              <a:schemeClr val="accent1">
                <a:lumMod val="75000"/>
              </a:schemeClr>
            </a:solidFill>
          </a:ln>
        </p:spPr>
        <p:txBody>
          <a:bodyPr>
            <a:normAutofit lnSpcReduction="10000"/>
          </a:bodyPr>
          <a:lstStyle/>
          <a:p>
            <a:pPr lvl="1">
              <a:buFont typeface="Wingdings" pitchFamily="2" charset="2"/>
              <a:buChar char="q"/>
            </a:pPr>
            <a:r>
              <a:rPr lang="en-GB" sz="1800" dirty="0"/>
              <a:t>Who is the narrator?</a:t>
            </a:r>
          </a:p>
          <a:p>
            <a:pPr lvl="1">
              <a:buFont typeface="Wingdings" pitchFamily="2" charset="2"/>
              <a:buChar char="q"/>
            </a:pPr>
            <a:r>
              <a:rPr lang="en-GB" sz="1800" dirty="0"/>
              <a:t>Voice</a:t>
            </a:r>
          </a:p>
          <a:p>
            <a:pPr lvl="1">
              <a:buFont typeface="Wingdings" pitchFamily="2" charset="2"/>
              <a:buChar char="q"/>
            </a:pPr>
            <a:r>
              <a:rPr lang="en-GB" sz="1800" dirty="0"/>
              <a:t>How is the story told?</a:t>
            </a:r>
          </a:p>
          <a:p>
            <a:pPr lvl="1">
              <a:buFont typeface="Wingdings" pitchFamily="2" charset="2"/>
              <a:buChar char="q"/>
            </a:pPr>
            <a:r>
              <a:rPr lang="en-GB" sz="1800" dirty="0"/>
              <a:t>Are they involved in the story?</a:t>
            </a:r>
          </a:p>
          <a:p>
            <a:pPr lvl="1">
              <a:buFont typeface="Wingdings" pitchFamily="2" charset="2"/>
              <a:buChar char="q"/>
            </a:pPr>
            <a:r>
              <a:rPr lang="en-GB" sz="1800" dirty="0"/>
              <a:t>1st person?</a:t>
            </a:r>
          </a:p>
          <a:p>
            <a:pPr lvl="1">
              <a:buFont typeface="Wingdings" pitchFamily="2" charset="2"/>
              <a:buChar char="q"/>
            </a:pPr>
            <a:r>
              <a:rPr lang="en-GB" sz="1800" dirty="0"/>
              <a:t>3</a:t>
            </a:r>
            <a:r>
              <a:rPr lang="en-GB" sz="1800" baseline="30000" dirty="0"/>
              <a:t>rd</a:t>
            </a:r>
            <a:r>
              <a:rPr lang="en-GB" sz="1800" dirty="0"/>
              <a:t> person omniscient narrator?</a:t>
            </a:r>
          </a:p>
          <a:p>
            <a:pPr lvl="1">
              <a:buFont typeface="Wingdings" pitchFamily="2" charset="2"/>
              <a:buChar char="q"/>
            </a:pPr>
            <a:r>
              <a:rPr lang="en-GB" sz="1800" dirty="0"/>
              <a:t>3</a:t>
            </a:r>
            <a:r>
              <a:rPr lang="en-GB" sz="1800" baseline="30000" dirty="0"/>
              <a:t>rd</a:t>
            </a:r>
            <a:r>
              <a:rPr lang="en-GB" sz="1800" dirty="0"/>
              <a:t> person limited?</a:t>
            </a:r>
          </a:p>
          <a:p>
            <a:pPr lvl="1">
              <a:buFont typeface="Wingdings" pitchFamily="2" charset="2"/>
              <a:buChar char="q"/>
            </a:pPr>
            <a:r>
              <a:rPr lang="en-GB" sz="1800" dirty="0"/>
              <a:t>1</a:t>
            </a:r>
            <a:r>
              <a:rPr lang="en-GB" sz="1800" baseline="30000" dirty="0"/>
              <a:t>st</a:t>
            </a:r>
            <a:r>
              <a:rPr lang="en-GB" sz="1800" dirty="0"/>
              <a:t> person unreliable?</a:t>
            </a:r>
          </a:p>
          <a:p>
            <a:pPr lvl="1">
              <a:buFont typeface="Wingdings" pitchFamily="2" charset="2"/>
              <a:buChar char="q"/>
            </a:pPr>
            <a:r>
              <a:rPr lang="en-GB" sz="1800" dirty="0"/>
              <a:t>Dual narrative?</a:t>
            </a:r>
          </a:p>
          <a:p>
            <a:endParaRPr lang="en-GB" sz="2000" dirty="0"/>
          </a:p>
        </p:txBody>
      </p:sp>
      <p:sp>
        <p:nvSpPr>
          <p:cNvPr id="5" name="TextBox 4">
            <a:extLst>
              <a:ext uri="{FF2B5EF4-FFF2-40B4-BE49-F238E27FC236}">
                <a16:creationId xmlns:a16="http://schemas.microsoft.com/office/drawing/2014/main" id="{669A3D70-74DD-5373-04E7-6BCF142C12E0}"/>
              </a:ext>
            </a:extLst>
          </p:cNvPr>
          <p:cNvSpPr txBox="1"/>
          <p:nvPr/>
        </p:nvSpPr>
        <p:spPr>
          <a:xfrm>
            <a:off x="6857999" y="3487225"/>
            <a:ext cx="4363065" cy="3139321"/>
          </a:xfrm>
          <a:prstGeom prst="rect">
            <a:avLst/>
          </a:prstGeom>
          <a:noFill/>
          <a:ln>
            <a:solidFill>
              <a:schemeClr val="accent1">
                <a:lumMod val="75000"/>
              </a:schemeClr>
            </a:solidFill>
          </a:ln>
        </p:spPr>
        <p:txBody>
          <a:bodyPr wrap="square">
            <a:spAutoFit/>
          </a:bodyPr>
          <a:lstStyle/>
          <a:p>
            <a:r>
              <a:rPr lang="en-GB" sz="1800" dirty="0">
                <a:effectLst/>
                <a:latin typeface="Calibri Light" panose="020F0302020204030204" pitchFamily="34" charset="0"/>
                <a:cs typeface="Calibri Light" panose="020F0302020204030204" pitchFamily="34" charset="0"/>
              </a:rPr>
              <a:t>‘When he was nearly thirteen, my brother Jem got his arm badly broken at the elbow. When it healed, and Jem’s fears of never being able to play football were assuaged, he was seldom self-conscious about his injury. His left arm was somewhat shorter than his right; when he stood or walked, the back of his hand was at right angles to his body, his thumb parallel to his thigh. He couldn’t have </a:t>
            </a:r>
            <a:endParaRPr lang="en-GB" dirty="0">
              <a:latin typeface="Calibri Light" panose="020F0302020204030204" pitchFamily="34" charset="0"/>
              <a:cs typeface="Calibri Light" panose="020F0302020204030204" pitchFamily="34" charset="0"/>
            </a:endParaRPr>
          </a:p>
          <a:p>
            <a:r>
              <a:rPr lang="en-GB" sz="1800" dirty="0">
                <a:effectLst/>
                <a:latin typeface="Calibri Light" panose="020F0302020204030204" pitchFamily="34" charset="0"/>
                <a:cs typeface="Calibri Light" panose="020F0302020204030204" pitchFamily="34" charset="0"/>
              </a:rPr>
              <a:t>cared less, so long as he could pass and punt.’ </a:t>
            </a:r>
            <a:endParaRPr lang="en-GB" dirty="0">
              <a:latin typeface="Calibri Light" panose="020F0302020204030204" pitchFamily="34" charset="0"/>
              <a:cs typeface="Calibri Light" panose="020F0302020204030204" pitchFamily="34" charset="0"/>
            </a:endParaRPr>
          </a:p>
        </p:txBody>
      </p:sp>
      <p:sp>
        <p:nvSpPr>
          <p:cNvPr id="6" name="TextBox 5">
            <a:extLst>
              <a:ext uri="{FF2B5EF4-FFF2-40B4-BE49-F238E27FC236}">
                <a16:creationId xmlns:a16="http://schemas.microsoft.com/office/drawing/2014/main" id="{7AB96036-846E-915E-0966-54606273FBDC}"/>
              </a:ext>
            </a:extLst>
          </p:cNvPr>
          <p:cNvSpPr txBox="1"/>
          <p:nvPr/>
        </p:nvSpPr>
        <p:spPr>
          <a:xfrm>
            <a:off x="972079" y="2201336"/>
            <a:ext cx="4572085" cy="923330"/>
          </a:xfrm>
          <a:prstGeom prst="rect">
            <a:avLst/>
          </a:prstGeom>
          <a:noFill/>
        </p:spPr>
        <p:txBody>
          <a:bodyPr wrap="none" rtlCol="0">
            <a:spAutoFit/>
          </a:bodyPr>
          <a:lstStyle/>
          <a:p>
            <a:r>
              <a:rPr lang="en-GB" dirty="0">
                <a:latin typeface="Calibri Light" panose="020F0302020204030204" pitchFamily="34" charset="0"/>
                <a:cs typeface="Calibri Light" panose="020F0302020204030204" pitchFamily="34" charset="0"/>
              </a:rPr>
              <a:t>What can you identify from the 1</a:t>
            </a:r>
            <a:r>
              <a:rPr lang="en-GB" baseline="30000" dirty="0">
                <a:latin typeface="Calibri Light" panose="020F0302020204030204" pitchFamily="34" charset="0"/>
                <a:cs typeface="Calibri Light" panose="020F0302020204030204" pitchFamily="34" charset="0"/>
              </a:rPr>
              <a:t>st</a:t>
            </a:r>
            <a:r>
              <a:rPr lang="en-GB" dirty="0">
                <a:latin typeface="Calibri Light" panose="020F0302020204030204" pitchFamily="34" charset="0"/>
                <a:cs typeface="Calibri Light" panose="020F0302020204030204" pitchFamily="34" charset="0"/>
              </a:rPr>
              <a:t> paragraph?</a:t>
            </a:r>
          </a:p>
          <a:p>
            <a:r>
              <a:rPr lang="en-GB" dirty="0">
                <a:latin typeface="Calibri Light" panose="020F0302020204030204" pitchFamily="34" charset="0"/>
                <a:cs typeface="Calibri Light" panose="020F0302020204030204" pitchFamily="34" charset="0"/>
              </a:rPr>
              <a:t>What do you know about the narrator?</a:t>
            </a:r>
          </a:p>
          <a:p>
            <a:r>
              <a:rPr lang="en-GB" dirty="0">
                <a:latin typeface="Calibri Light" panose="020F0302020204030204" pitchFamily="34" charset="0"/>
                <a:cs typeface="Calibri Light" panose="020F0302020204030204" pitchFamily="34" charset="0"/>
              </a:rPr>
              <a:t>What questions do you have?</a:t>
            </a:r>
          </a:p>
        </p:txBody>
      </p:sp>
      <p:pic>
        <p:nvPicPr>
          <p:cNvPr id="7" name="Picture 6">
            <a:extLst>
              <a:ext uri="{FF2B5EF4-FFF2-40B4-BE49-F238E27FC236}">
                <a16:creationId xmlns:a16="http://schemas.microsoft.com/office/drawing/2014/main" id="{04A04CB8-3A3D-4C3B-223F-8F0614A47CDD}"/>
              </a:ext>
            </a:extLst>
          </p:cNvPr>
          <p:cNvPicPr>
            <a:picLocks noChangeAspect="1"/>
          </p:cNvPicPr>
          <p:nvPr/>
        </p:nvPicPr>
        <p:blipFill>
          <a:blip r:embed="rId3"/>
          <a:stretch>
            <a:fillRect/>
          </a:stretch>
        </p:blipFill>
        <p:spPr>
          <a:xfrm>
            <a:off x="1047050" y="1824572"/>
            <a:ext cx="3529985" cy="376764"/>
          </a:xfrm>
          <a:prstGeom prst="rect">
            <a:avLst/>
          </a:prstGeom>
        </p:spPr>
      </p:pic>
      <p:pic>
        <p:nvPicPr>
          <p:cNvPr id="8" name="Picture 10">
            <a:extLst>
              <a:ext uri="{FF2B5EF4-FFF2-40B4-BE49-F238E27FC236}">
                <a16:creationId xmlns:a16="http://schemas.microsoft.com/office/drawing/2014/main" id="{46F1367A-F65B-933D-8199-3A95ED5135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193693">
            <a:off x="5567514" y="4101994"/>
            <a:ext cx="1141716" cy="114171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3D30C648-71BD-4C52-A7C9-A81633C4AA86}"/>
              </a:ext>
            </a:extLst>
          </p:cNvPr>
          <p:cNvPicPr>
            <a:picLocks noChangeAspect="1"/>
          </p:cNvPicPr>
          <p:nvPr/>
        </p:nvPicPr>
        <p:blipFill>
          <a:blip r:embed="rId5"/>
          <a:stretch>
            <a:fillRect/>
          </a:stretch>
        </p:blipFill>
        <p:spPr>
          <a:xfrm>
            <a:off x="27039" y="25912"/>
            <a:ext cx="718250" cy="639538"/>
          </a:xfrm>
          <a:prstGeom prst="rect">
            <a:avLst/>
          </a:prstGeom>
        </p:spPr>
      </p:pic>
    </p:spTree>
    <p:extLst>
      <p:ext uri="{BB962C8B-B14F-4D97-AF65-F5344CB8AC3E}">
        <p14:creationId xmlns:p14="http://schemas.microsoft.com/office/powerpoint/2010/main" val="4200819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B8FBF-0B83-86E6-DFE3-AAC585231E3A}"/>
              </a:ext>
            </a:extLst>
          </p:cNvPr>
          <p:cNvSpPr>
            <a:spLocks noGrp="1"/>
          </p:cNvSpPr>
          <p:nvPr>
            <p:ph type="title"/>
          </p:nvPr>
        </p:nvSpPr>
        <p:spPr>
          <a:xfrm>
            <a:off x="838200" y="508453"/>
            <a:ext cx="10515600" cy="1121569"/>
          </a:xfrm>
        </p:spPr>
        <p:txBody>
          <a:bodyPr/>
          <a:lstStyle/>
          <a:p>
            <a:pPr algn="ctr"/>
            <a:r>
              <a:rPr lang="en-GB" dirty="0"/>
              <a:t>Narrative Perspective</a:t>
            </a:r>
          </a:p>
        </p:txBody>
      </p:sp>
      <p:sp>
        <p:nvSpPr>
          <p:cNvPr id="3" name="Content Placeholder 2">
            <a:extLst>
              <a:ext uri="{FF2B5EF4-FFF2-40B4-BE49-F238E27FC236}">
                <a16:creationId xmlns:a16="http://schemas.microsoft.com/office/drawing/2014/main" id="{27609FDC-7D09-1F91-21BD-F527D6EDFAF5}"/>
              </a:ext>
            </a:extLst>
          </p:cNvPr>
          <p:cNvSpPr>
            <a:spLocks noGrp="1"/>
          </p:cNvSpPr>
          <p:nvPr>
            <p:ph idx="1"/>
          </p:nvPr>
        </p:nvSpPr>
        <p:spPr>
          <a:xfrm>
            <a:off x="861552" y="2447352"/>
            <a:ext cx="5450758" cy="3651686"/>
          </a:xfrm>
          <a:ln>
            <a:solidFill>
              <a:schemeClr val="accent1">
                <a:lumMod val="75000"/>
              </a:schemeClr>
            </a:solidFill>
          </a:ln>
        </p:spPr>
        <p:txBody>
          <a:bodyPr>
            <a:normAutofit fontScale="92500" lnSpcReduction="20000"/>
          </a:bodyPr>
          <a:lstStyle/>
          <a:p>
            <a:pPr marL="457200" lvl="1" indent="0">
              <a:buNone/>
            </a:pPr>
            <a:r>
              <a:rPr lang="en-GB" sz="2800" dirty="0"/>
              <a:t>What do you need to know?</a:t>
            </a:r>
          </a:p>
          <a:p>
            <a:pPr marL="457200" lvl="1" indent="0">
              <a:buNone/>
            </a:pPr>
            <a:endParaRPr lang="en-GB" sz="2800" dirty="0"/>
          </a:p>
          <a:p>
            <a:pPr lvl="1">
              <a:buFont typeface="Wingdings" pitchFamily="2" charset="2"/>
              <a:buChar char="q"/>
            </a:pPr>
            <a:r>
              <a:rPr lang="en-GB" sz="2800" dirty="0"/>
              <a:t>Narrative perspective: Scout (Jean Louise Finch) a 5 year old girl</a:t>
            </a:r>
          </a:p>
          <a:p>
            <a:pPr lvl="1">
              <a:buFont typeface="Wingdings" pitchFamily="2" charset="2"/>
              <a:buChar char="q"/>
            </a:pPr>
            <a:r>
              <a:rPr lang="en-GB" sz="2800" dirty="0"/>
              <a:t>1</a:t>
            </a:r>
            <a:r>
              <a:rPr lang="en-GB" sz="2800" baseline="30000" dirty="0"/>
              <a:t>st</a:t>
            </a:r>
            <a:r>
              <a:rPr lang="en-GB" sz="2800" dirty="0"/>
              <a:t> person</a:t>
            </a:r>
          </a:p>
          <a:p>
            <a:pPr lvl="1">
              <a:buFont typeface="Wingdings" pitchFamily="2" charset="2"/>
              <a:buChar char="q"/>
            </a:pPr>
            <a:r>
              <a:rPr lang="en-GB" sz="2800" dirty="0"/>
              <a:t>Retrospective narrator</a:t>
            </a:r>
          </a:p>
          <a:p>
            <a:pPr lvl="1">
              <a:buFont typeface="Wingdings" pitchFamily="2" charset="2"/>
              <a:buChar char="q"/>
            </a:pPr>
            <a:r>
              <a:rPr lang="en-GB" sz="2800" dirty="0"/>
              <a:t>Child’s perspective as well as adult</a:t>
            </a:r>
          </a:p>
          <a:p>
            <a:pPr lvl="1">
              <a:buFont typeface="Wingdings" pitchFamily="2" charset="2"/>
              <a:buChar char="q"/>
            </a:pPr>
            <a:r>
              <a:rPr lang="en-GB" sz="2800" dirty="0"/>
              <a:t>Limited narrative perspective</a:t>
            </a:r>
          </a:p>
          <a:p>
            <a:endParaRPr lang="en-GB" sz="3200" dirty="0"/>
          </a:p>
        </p:txBody>
      </p:sp>
      <p:sp>
        <p:nvSpPr>
          <p:cNvPr id="5" name="TextBox 4">
            <a:extLst>
              <a:ext uri="{FF2B5EF4-FFF2-40B4-BE49-F238E27FC236}">
                <a16:creationId xmlns:a16="http://schemas.microsoft.com/office/drawing/2014/main" id="{669A3D70-74DD-5373-04E7-6BCF142C12E0}"/>
              </a:ext>
            </a:extLst>
          </p:cNvPr>
          <p:cNvSpPr txBox="1"/>
          <p:nvPr/>
        </p:nvSpPr>
        <p:spPr>
          <a:xfrm>
            <a:off x="6857999" y="3487225"/>
            <a:ext cx="4363065" cy="2862322"/>
          </a:xfrm>
          <a:prstGeom prst="rect">
            <a:avLst/>
          </a:prstGeom>
          <a:noFill/>
          <a:ln>
            <a:solidFill>
              <a:schemeClr val="accent1">
                <a:lumMod val="75000"/>
              </a:schemeClr>
            </a:solidFill>
          </a:ln>
        </p:spPr>
        <p:txBody>
          <a:bodyPr wrap="square">
            <a:spAutoFit/>
          </a:bodyPr>
          <a:lstStyle/>
          <a:p>
            <a:r>
              <a:rPr lang="en-GB" sz="1800" dirty="0">
                <a:effectLst/>
                <a:latin typeface="Calibri Light" panose="020F0302020204030204" pitchFamily="34" charset="0"/>
                <a:cs typeface="Calibri Light" panose="020F0302020204030204" pitchFamily="34" charset="0"/>
              </a:rPr>
              <a:t>When he was nearly thirteen, my brother Jem got his arm badly broken at the elbow. When it healed, and Jem’s fears of never being able to play football were assuaged, he was seldom self-conscious about his injury. His left arm was somewhat shorter than his right; when he stood or walked, the back of his hand was at right angles to his body, his thumb parallel to his thigh. He couldn’t have </a:t>
            </a:r>
            <a:endParaRPr lang="en-GB" dirty="0">
              <a:latin typeface="Calibri Light" panose="020F0302020204030204" pitchFamily="34" charset="0"/>
              <a:cs typeface="Calibri Light" panose="020F0302020204030204" pitchFamily="34" charset="0"/>
            </a:endParaRPr>
          </a:p>
          <a:p>
            <a:r>
              <a:rPr lang="en-GB" sz="1800" dirty="0">
                <a:effectLst/>
                <a:latin typeface="Calibri Light" panose="020F0302020204030204" pitchFamily="34" charset="0"/>
                <a:cs typeface="Calibri Light" panose="020F0302020204030204" pitchFamily="34" charset="0"/>
              </a:rPr>
              <a:t>cared less, so long as he could pass and punt. </a:t>
            </a:r>
            <a:endParaRPr lang="en-GB" dirty="0">
              <a:latin typeface="Calibri Light" panose="020F0302020204030204" pitchFamily="34" charset="0"/>
              <a:cs typeface="Calibri Light" panose="020F0302020204030204" pitchFamily="34" charset="0"/>
            </a:endParaRPr>
          </a:p>
        </p:txBody>
      </p:sp>
      <p:pic>
        <p:nvPicPr>
          <p:cNvPr id="8" name="Picture 10">
            <a:extLst>
              <a:ext uri="{FF2B5EF4-FFF2-40B4-BE49-F238E27FC236}">
                <a16:creationId xmlns:a16="http://schemas.microsoft.com/office/drawing/2014/main" id="{46F1367A-F65B-933D-8199-3A95ED5135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89824" flipV="1">
            <a:off x="5590261" y="1874387"/>
            <a:ext cx="1011479" cy="101147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7033A6-CEF3-091F-0364-600152F2D769}"/>
              </a:ext>
            </a:extLst>
          </p:cNvPr>
          <p:cNvSpPr txBox="1"/>
          <p:nvPr/>
        </p:nvSpPr>
        <p:spPr>
          <a:xfrm>
            <a:off x="6714342" y="2004625"/>
            <a:ext cx="5029134" cy="369332"/>
          </a:xfrm>
          <a:prstGeom prst="rect">
            <a:avLst/>
          </a:prstGeom>
          <a:noFill/>
        </p:spPr>
        <p:txBody>
          <a:bodyPr wrap="none" rtlCol="0">
            <a:spAutoFit/>
          </a:bodyPr>
          <a:lstStyle/>
          <a:p>
            <a:r>
              <a:rPr lang="en-GB" dirty="0">
                <a:latin typeface="Avenir Next" panose="020B0503020202020204" pitchFamily="34" charset="0"/>
              </a:rPr>
              <a:t>What are the benefits and drawbacks of each?</a:t>
            </a:r>
          </a:p>
        </p:txBody>
      </p:sp>
      <p:pic>
        <p:nvPicPr>
          <p:cNvPr id="10" name="Picture 9">
            <a:extLst>
              <a:ext uri="{FF2B5EF4-FFF2-40B4-BE49-F238E27FC236}">
                <a16:creationId xmlns:a16="http://schemas.microsoft.com/office/drawing/2014/main" id="{E92DBCAB-BA76-C38E-7A30-452C7AE5E6B0}"/>
              </a:ext>
            </a:extLst>
          </p:cNvPr>
          <p:cNvPicPr>
            <a:picLocks noChangeAspect="1"/>
          </p:cNvPicPr>
          <p:nvPr/>
        </p:nvPicPr>
        <p:blipFill>
          <a:blip r:embed="rId4"/>
          <a:stretch>
            <a:fillRect/>
          </a:stretch>
        </p:blipFill>
        <p:spPr>
          <a:xfrm>
            <a:off x="27039" y="25912"/>
            <a:ext cx="718250" cy="639538"/>
          </a:xfrm>
          <a:prstGeom prst="rect">
            <a:avLst/>
          </a:prstGeom>
        </p:spPr>
      </p:pic>
    </p:spTree>
    <p:extLst>
      <p:ext uri="{BB962C8B-B14F-4D97-AF65-F5344CB8AC3E}">
        <p14:creationId xmlns:p14="http://schemas.microsoft.com/office/powerpoint/2010/main" val="825087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26C6C-EBEC-3754-43D5-AE2649648327}"/>
              </a:ext>
            </a:extLst>
          </p:cNvPr>
          <p:cNvSpPr>
            <a:spLocks noGrp="1"/>
          </p:cNvSpPr>
          <p:nvPr>
            <p:ph type="title"/>
          </p:nvPr>
        </p:nvSpPr>
        <p:spPr/>
        <p:txBody>
          <a:bodyPr/>
          <a:lstStyle/>
          <a:p>
            <a:r>
              <a:rPr lang="en-GB" dirty="0"/>
              <a:t>Today we will start to analyse the novel as we read</a:t>
            </a:r>
          </a:p>
        </p:txBody>
      </p:sp>
      <p:sp>
        <p:nvSpPr>
          <p:cNvPr id="3" name="Content Placeholder 2">
            <a:extLst>
              <a:ext uri="{FF2B5EF4-FFF2-40B4-BE49-F238E27FC236}">
                <a16:creationId xmlns:a16="http://schemas.microsoft.com/office/drawing/2014/main" id="{C96B1948-192C-62EF-C315-6942CA2DBF76}"/>
              </a:ext>
            </a:extLst>
          </p:cNvPr>
          <p:cNvSpPr>
            <a:spLocks noGrp="1"/>
          </p:cNvSpPr>
          <p:nvPr>
            <p:ph idx="1"/>
          </p:nvPr>
        </p:nvSpPr>
        <p:spPr/>
        <p:txBody>
          <a:bodyPr/>
          <a:lstStyle/>
          <a:p>
            <a:pPr marL="0" indent="0">
              <a:buNone/>
            </a:pPr>
            <a:r>
              <a:rPr lang="en-GB" dirty="0"/>
              <a:t>We will work on our skills of comprehension, interpretation and analysis as we look at Chapter 1. Don’t forget to use your booklet to help you.</a:t>
            </a:r>
          </a:p>
        </p:txBody>
      </p:sp>
      <p:pic>
        <p:nvPicPr>
          <p:cNvPr id="4" name="Picture 3" descr="A picture containing text&#10;&#10;Description automatically generated">
            <a:extLst>
              <a:ext uri="{FF2B5EF4-FFF2-40B4-BE49-F238E27FC236}">
                <a16:creationId xmlns:a16="http://schemas.microsoft.com/office/drawing/2014/main" id="{BD77D28F-DBB6-714E-6F84-69B1265CD0F3}"/>
              </a:ext>
            </a:extLst>
          </p:cNvPr>
          <p:cNvPicPr>
            <a:picLocks noChangeAspect="1"/>
          </p:cNvPicPr>
          <p:nvPr/>
        </p:nvPicPr>
        <p:blipFill>
          <a:blip r:embed="rId2"/>
          <a:stretch>
            <a:fillRect/>
          </a:stretch>
        </p:blipFill>
        <p:spPr>
          <a:xfrm rot="20654346">
            <a:off x="2502564" y="3428307"/>
            <a:ext cx="2145217" cy="30638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descr="Text&#10;&#10;Description automatically generated">
            <a:extLst>
              <a:ext uri="{FF2B5EF4-FFF2-40B4-BE49-F238E27FC236}">
                <a16:creationId xmlns:a16="http://schemas.microsoft.com/office/drawing/2014/main" id="{2D8D7591-2EA0-06A1-DE88-4377338E91B1}"/>
              </a:ext>
            </a:extLst>
          </p:cNvPr>
          <p:cNvPicPr>
            <a:picLocks noChangeAspect="1"/>
          </p:cNvPicPr>
          <p:nvPr/>
        </p:nvPicPr>
        <p:blipFill>
          <a:blip r:embed="rId3"/>
          <a:stretch>
            <a:fillRect/>
          </a:stretch>
        </p:blipFill>
        <p:spPr>
          <a:xfrm rot="976467">
            <a:off x="7250098" y="3299497"/>
            <a:ext cx="2166376" cy="33214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6" name="Group 5">
            <a:extLst>
              <a:ext uri="{FF2B5EF4-FFF2-40B4-BE49-F238E27FC236}">
                <a16:creationId xmlns:a16="http://schemas.microsoft.com/office/drawing/2014/main" id="{B186F2CE-9808-CD43-EE67-9EB8477AC414}"/>
              </a:ext>
            </a:extLst>
          </p:cNvPr>
          <p:cNvGrpSpPr/>
          <p:nvPr/>
        </p:nvGrpSpPr>
        <p:grpSpPr>
          <a:xfrm>
            <a:off x="11163300" y="0"/>
            <a:ext cx="1078062" cy="1892734"/>
            <a:chOff x="11319092" y="-57667"/>
            <a:chExt cx="1078062" cy="1892734"/>
          </a:xfrm>
        </p:grpSpPr>
        <p:pic>
          <p:nvPicPr>
            <p:cNvPr id="7" name="Picture 6">
              <a:extLst>
                <a:ext uri="{FF2B5EF4-FFF2-40B4-BE49-F238E27FC236}">
                  <a16:creationId xmlns:a16="http://schemas.microsoft.com/office/drawing/2014/main" id="{C43DD580-CAA3-2D65-98B9-2F9FC507EDB8}"/>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8" name="TextBox 7">
              <a:extLst>
                <a:ext uri="{FF2B5EF4-FFF2-40B4-BE49-F238E27FC236}">
                  <a16:creationId xmlns:a16="http://schemas.microsoft.com/office/drawing/2014/main" id="{579BAA8B-831D-CAE4-AD41-CF51AE2F5BB8}"/>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latin typeface="The Hand Black" panose="03070502030502020204" pitchFamily="66" charset="0"/>
                </a:rPr>
                <a:t>Page 7 &amp; 9 in the booklet</a:t>
              </a:r>
            </a:p>
          </p:txBody>
        </p:sp>
      </p:grpSp>
    </p:spTree>
    <p:extLst>
      <p:ext uri="{BB962C8B-B14F-4D97-AF65-F5344CB8AC3E}">
        <p14:creationId xmlns:p14="http://schemas.microsoft.com/office/powerpoint/2010/main" val="2431189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D9956-2EC3-C2E0-C78A-A5A297D5B3AC}"/>
              </a:ext>
            </a:extLst>
          </p:cNvPr>
          <p:cNvSpPr>
            <a:spLocks noGrp="1"/>
          </p:cNvSpPr>
          <p:nvPr>
            <p:ph type="title"/>
          </p:nvPr>
        </p:nvSpPr>
        <p:spPr/>
        <p:txBody>
          <a:bodyPr/>
          <a:lstStyle/>
          <a:p>
            <a:r>
              <a:rPr lang="en-GB" dirty="0"/>
              <a:t>Protagonist</a:t>
            </a:r>
          </a:p>
        </p:txBody>
      </p:sp>
      <p:sp>
        <p:nvSpPr>
          <p:cNvPr id="3" name="Content Placeholder 2">
            <a:extLst>
              <a:ext uri="{FF2B5EF4-FFF2-40B4-BE49-F238E27FC236}">
                <a16:creationId xmlns:a16="http://schemas.microsoft.com/office/drawing/2014/main" id="{B9278026-4A0D-460D-DADA-823CD39232CE}"/>
              </a:ext>
            </a:extLst>
          </p:cNvPr>
          <p:cNvSpPr>
            <a:spLocks noGrp="1"/>
          </p:cNvSpPr>
          <p:nvPr>
            <p:ph idx="1"/>
          </p:nvPr>
        </p:nvSpPr>
        <p:spPr>
          <a:ln>
            <a:solidFill>
              <a:schemeClr val="bg2">
                <a:lumMod val="75000"/>
              </a:schemeClr>
            </a:solidFill>
          </a:ln>
        </p:spPr>
        <p:txBody>
          <a:bodyPr/>
          <a:lstStyle/>
          <a:p>
            <a:r>
              <a:rPr lang="en-GB" dirty="0"/>
              <a:t>Scout is the narrator and the protagonist. As she is only a child, we see her personal journey throughout the novel and witness her growth by the end.</a:t>
            </a:r>
          </a:p>
          <a:p>
            <a:endParaRPr lang="en-GB" dirty="0"/>
          </a:p>
          <a:p>
            <a:r>
              <a:rPr lang="en-GB" dirty="0"/>
              <a:t>It could be argued that other characters are the protagonist at different time: Atticus; Boo Radley. </a:t>
            </a:r>
          </a:p>
        </p:txBody>
      </p:sp>
    </p:spTree>
    <p:extLst>
      <p:ext uri="{BB962C8B-B14F-4D97-AF65-F5344CB8AC3E}">
        <p14:creationId xmlns:p14="http://schemas.microsoft.com/office/powerpoint/2010/main" val="620023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B8FBF-0B83-86E6-DFE3-AAC585231E3A}"/>
              </a:ext>
            </a:extLst>
          </p:cNvPr>
          <p:cNvSpPr>
            <a:spLocks noGrp="1"/>
          </p:cNvSpPr>
          <p:nvPr>
            <p:ph type="title"/>
          </p:nvPr>
        </p:nvSpPr>
        <p:spPr>
          <a:xfrm>
            <a:off x="838200" y="508453"/>
            <a:ext cx="10515600" cy="1121569"/>
          </a:xfrm>
        </p:spPr>
        <p:txBody>
          <a:bodyPr/>
          <a:lstStyle/>
          <a:p>
            <a:pPr algn="ctr"/>
            <a:r>
              <a:rPr lang="en-GB" dirty="0"/>
              <a:t>Narrative Perspective</a:t>
            </a:r>
          </a:p>
        </p:txBody>
      </p:sp>
      <p:sp>
        <p:nvSpPr>
          <p:cNvPr id="3" name="Content Placeholder 2">
            <a:extLst>
              <a:ext uri="{FF2B5EF4-FFF2-40B4-BE49-F238E27FC236}">
                <a16:creationId xmlns:a16="http://schemas.microsoft.com/office/drawing/2014/main" id="{27609FDC-7D09-1F91-21BD-F527D6EDFAF5}"/>
              </a:ext>
            </a:extLst>
          </p:cNvPr>
          <p:cNvSpPr>
            <a:spLocks noGrp="1"/>
          </p:cNvSpPr>
          <p:nvPr>
            <p:ph idx="1"/>
          </p:nvPr>
        </p:nvSpPr>
        <p:spPr>
          <a:xfrm>
            <a:off x="838200" y="2078642"/>
            <a:ext cx="5450758" cy="3651686"/>
          </a:xfrm>
          <a:ln>
            <a:solidFill>
              <a:schemeClr val="accent1">
                <a:lumMod val="75000"/>
              </a:schemeClr>
            </a:solidFill>
          </a:ln>
        </p:spPr>
        <p:txBody>
          <a:bodyPr>
            <a:normAutofit fontScale="92500"/>
          </a:bodyPr>
          <a:lstStyle/>
          <a:p>
            <a:pPr marL="0" indent="0">
              <a:buNone/>
            </a:pPr>
            <a:r>
              <a:rPr lang="en-GB" sz="3200" dirty="0"/>
              <a:t>In Chapter 1, we are introduced to the narrative voice and perspective as well as the characters. </a:t>
            </a:r>
          </a:p>
          <a:p>
            <a:pPr marL="0" indent="0">
              <a:buNone/>
            </a:pPr>
            <a:r>
              <a:rPr lang="en-GB" sz="3200" dirty="0"/>
              <a:t>This chapter also introduces information about the setting and what life is like in Maycomb.</a:t>
            </a:r>
          </a:p>
          <a:p>
            <a:endParaRPr lang="en-GB" sz="3200" dirty="0"/>
          </a:p>
        </p:txBody>
      </p:sp>
      <p:sp>
        <p:nvSpPr>
          <p:cNvPr id="5" name="TextBox 4">
            <a:extLst>
              <a:ext uri="{FF2B5EF4-FFF2-40B4-BE49-F238E27FC236}">
                <a16:creationId xmlns:a16="http://schemas.microsoft.com/office/drawing/2014/main" id="{669A3D70-74DD-5373-04E7-6BCF142C12E0}"/>
              </a:ext>
            </a:extLst>
          </p:cNvPr>
          <p:cNvSpPr txBox="1"/>
          <p:nvPr/>
        </p:nvSpPr>
        <p:spPr>
          <a:xfrm>
            <a:off x="6872748" y="2078642"/>
            <a:ext cx="4363065" cy="3416320"/>
          </a:xfrm>
          <a:prstGeom prst="rect">
            <a:avLst/>
          </a:prstGeom>
          <a:noFill/>
          <a:ln>
            <a:solidFill>
              <a:schemeClr val="accent1">
                <a:lumMod val="75000"/>
              </a:schemeClr>
            </a:solidFill>
          </a:ln>
        </p:spPr>
        <p:txBody>
          <a:bodyPr wrap="square">
            <a:spAutoFit/>
          </a:bodyPr>
          <a:lstStyle/>
          <a:p>
            <a:r>
              <a:rPr lang="en-GB" sz="2400" dirty="0">
                <a:effectLst/>
                <a:latin typeface="Calibri Light" panose="020F0302020204030204" pitchFamily="34" charset="0"/>
                <a:cs typeface="Calibri Light" panose="020F0302020204030204" pitchFamily="34" charset="0"/>
              </a:rPr>
              <a:t>Let’s look at the first 3 paragraphs of Chapter 1.</a:t>
            </a:r>
          </a:p>
          <a:p>
            <a:endParaRPr lang="en-GB" sz="2400" dirty="0">
              <a:latin typeface="Calibri Light" panose="020F0302020204030204" pitchFamily="34" charset="0"/>
              <a:cs typeface="Calibri Light" panose="020F0302020204030204" pitchFamily="34" charset="0"/>
            </a:endParaRPr>
          </a:p>
          <a:p>
            <a:r>
              <a:rPr lang="en-GB" sz="2400" dirty="0">
                <a:latin typeface="Calibri Light" panose="020F0302020204030204" pitchFamily="34" charset="0"/>
                <a:cs typeface="Calibri Light" panose="020F0302020204030204" pitchFamily="34" charset="0"/>
              </a:rPr>
              <a:t>Think about the following:</a:t>
            </a:r>
          </a:p>
          <a:p>
            <a:pPr marL="285750" indent="-28575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What do you learn?</a:t>
            </a:r>
          </a:p>
          <a:p>
            <a:pPr marL="285750" indent="-28575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How would you describe the narrative voice?</a:t>
            </a:r>
          </a:p>
          <a:p>
            <a:pPr marL="285750" indent="-285750">
              <a:buFont typeface="Arial" panose="020B0604020202020204" pitchFamily="34" charset="0"/>
              <a:buChar char="•"/>
            </a:pPr>
            <a:r>
              <a:rPr lang="en-GB" sz="2400" dirty="0">
                <a:latin typeface="Calibri Light" panose="020F0302020204030204" pitchFamily="34" charset="0"/>
                <a:cs typeface="Calibri Light" panose="020F0302020204030204" pitchFamily="34" charset="0"/>
              </a:rPr>
              <a:t>How does Lee draw the reader in?</a:t>
            </a:r>
          </a:p>
        </p:txBody>
      </p:sp>
      <p:pic>
        <p:nvPicPr>
          <p:cNvPr id="10" name="Picture 9">
            <a:extLst>
              <a:ext uri="{FF2B5EF4-FFF2-40B4-BE49-F238E27FC236}">
                <a16:creationId xmlns:a16="http://schemas.microsoft.com/office/drawing/2014/main" id="{E92DBCAB-BA76-C38E-7A30-452C7AE5E6B0}"/>
              </a:ext>
            </a:extLst>
          </p:cNvPr>
          <p:cNvPicPr>
            <a:picLocks noChangeAspect="1"/>
          </p:cNvPicPr>
          <p:nvPr/>
        </p:nvPicPr>
        <p:blipFill>
          <a:blip r:embed="rId3"/>
          <a:stretch>
            <a:fillRect/>
          </a:stretch>
        </p:blipFill>
        <p:spPr>
          <a:xfrm>
            <a:off x="27039" y="25912"/>
            <a:ext cx="718250" cy="639538"/>
          </a:xfrm>
          <a:prstGeom prst="rect">
            <a:avLst/>
          </a:prstGeom>
        </p:spPr>
      </p:pic>
    </p:spTree>
    <p:extLst>
      <p:ext uri="{BB962C8B-B14F-4D97-AF65-F5344CB8AC3E}">
        <p14:creationId xmlns:p14="http://schemas.microsoft.com/office/powerpoint/2010/main" val="26496258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50E9DD-E376-3EDE-3EDF-B4D3429B8FC7}"/>
              </a:ext>
            </a:extLst>
          </p:cNvPr>
          <p:cNvSpPr>
            <a:spLocks noGrp="1"/>
          </p:cNvSpPr>
          <p:nvPr>
            <p:ph idx="1"/>
          </p:nvPr>
        </p:nvSpPr>
        <p:spPr>
          <a:xfrm>
            <a:off x="2374490" y="2212463"/>
            <a:ext cx="8979310" cy="3483794"/>
          </a:xfrm>
          <a:ln>
            <a:solidFill>
              <a:schemeClr val="bg2">
                <a:lumMod val="75000"/>
              </a:schemeClr>
            </a:solidFill>
          </a:ln>
        </p:spPr>
        <p:txBody>
          <a:bodyPr>
            <a:normAutofit fontScale="92500" lnSpcReduction="10000"/>
          </a:bodyPr>
          <a:lstStyle/>
          <a:p>
            <a:pPr marL="0" indent="0">
              <a:buNone/>
            </a:pPr>
            <a:r>
              <a:rPr lang="en-GB" sz="1800" dirty="0">
                <a:effectLst/>
                <a:latin typeface="Calibri Light" panose="020F0302020204030204" pitchFamily="34" charset="0"/>
                <a:cs typeface="Calibri Light" panose="020F0302020204030204" pitchFamily="34" charset="0"/>
              </a:rPr>
              <a:t>When he was nearly thirteen, my brother Jem got his arm badly broken at the elbow. When it healed, and Jem’s fears of never being able to play football were assuaged, he was seldom self-conscious about his injury. His left arm was somewhat shorter than his right; when he stood or walked, the back of his hand was at right angles to his body, his thumb parallel to his thigh. He couldn’t have cared less, so long as he could pass and punt. </a:t>
            </a:r>
            <a:endParaRPr lang="en-GB" dirty="0">
              <a:effectLst/>
              <a:latin typeface="Calibri Light" panose="020F0302020204030204" pitchFamily="34" charset="0"/>
              <a:cs typeface="Calibri Light" panose="020F0302020204030204" pitchFamily="34" charset="0"/>
            </a:endParaRPr>
          </a:p>
          <a:p>
            <a:pPr marL="0" indent="0">
              <a:buNone/>
            </a:pPr>
            <a:r>
              <a:rPr lang="en-GB" sz="1800" dirty="0">
                <a:effectLst/>
                <a:latin typeface="Calibri Light" panose="020F0302020204030204" pitchFamily="34" charset="0"/>
                <a:cs typeface="Calibri Light" panose="020F0302020204030204" pitchFamily="34" charset="0"/>
              </a:rPr>
              <a:t>When enough years had gone by to enable us to look back on them, we sometimes discussed the events leading to his accident. I maintain that the Ewells started it all, but Jem, who was four years my senior, said it started long before that. He said it began the summer Dill came to us, when Dill first gave us the idea of making Boo Radley come out. </a:t>
            </a:r>
            <a:endParaRPr lang="en-GB" dirty="0">
              <a:effectLst/>
              <a:latin typeface="Calibri Light" panose="020F0302020204030204" pitchFamily="34" charset="0"/>
              <a:cs typeface="Calibri Light" panose="020F0302020204030204" pitchFamily="34" charset="0"/>
            </a:endParaRPr>
          </a:p>
          <a:p>
            <a:pPr marL="0" indent="0">
              <a:buNone/>
            </a:pPr>
            <a:r>
              <a:rPr lang="en-GB" sz="1800" dirty="0">
                <a:effectLst/>
                <a:latin typeface="Calibri Light" panose="020F0302020204030204" pitchFamily="34" charset="0"/>
                <a:cs typeface="Calibri Light" panose="020F0302020204030204" pitchFamily="34" charset="0"/>
              </a:rPr>
              <a:t>I said if he wanted to take a broad view of the thing, it really began with Andrew Jackson. If General Jackson hadn’t run the Creeks up the creek, Simon Finch would never have paddled up the Alabama, and where would we be if he hadn’t? We were far too old to settle an argument with a fist-fight, so we consulted Atticus. Our father said we were both right. </a:t>
            </a:r>
            <a:endParaRPr lang="en-GB" dirty="0">
              <a:effectLst/>
              <a:latin typeface="Calibri Light" panose="020F0302020204030204" pitchFamily="34" charset="0"/>
              <a:cs typeface="Calibri Light" panose="020F0302020204030204" pitchFamily="34" charset="0"/>
            </a:endParaRPr>
          </a:p>
          <a:p>
            <a:pPr marL="0" indent="0">
              <a:buNone/>
            </a:pPr>
            <a:endParaRPr lang="en-GB" dirty="0">
              <a:latin typeface="Calibri Light" panose="020F0302020204030204" pitchFamily="34" charset="0"/>
              <a:cs typeface="Calibri Light" panose="020F0302020204030204" pitchFamily="34" charset="0"/>
            </a:endParaRPr>
          </a:p>
        </p:txBody>
      </p:sp>
      <p:sp>
        <p:nvSpPr>
          <p:cNvPr id="4" name="TextBox 3">
            <a:extLst>
              <a:ext uri="{FF2B5EF4-FFF2-40B4-BE49-F238E27FC236}">
                <a16:creationId xmlns:a16="http://schemas.microsoft.com/office/drawing/2014/main" id="{1F733D53-609A-BC8C-6C6E-4D2DF30447C7}"/>
              </a:ext>
            </a:extLst>
          </p:cNvPr>
          <p:cNvSpPr txBox="1"/>
          <p:nvPr/>
        </p:nvSpPr>
        <p:spPr>
          <a:xfrm>
            <a:off x="280220" y="2800198"/>
            <a:ext cx="1887794" cy="2308324"/>
          </a:xfrm>
          <a:prstGeom prst="rect">
            <a:avLst/>
          </a:prstGeom>
          <a:noFill/>
          <a:ln>
            <a:solidFill>
              <a:schemeClr val="accent1">
                <a:lumMod val="75000"/>
              </a:schemeClr>
            </a:solidFill>
          </a:ln>
        </p:spPr>
        <p:txBody>
          <a:bodyPr wrap="square" rtlCol="0">
            <a:spAutoFit/>
          </a:bodyPr>
          <a:lstStyle/>
          <a:p>
            <a:r>
              <a:rPr lang="en-GB" dirty="0">
                <a:latin typeface="Calibri Light" panose="020F0302020204030204" pitchFamily="34" charset="0"/>
                <a:cs typeface="Calibri Light" panose="020F0302020204030204" pitchFamily="34" charset="0"/>
              </a:rPr>
              <a:t>Task: read back through the extract in pairs.</a:t>
            </a:r>
          </a:p>
          <a:p>
            <a:endParaRPr lang="en-GB" dirty="0">
              <a:latin typeface="Calibri Light" panose="020F0302020204030204" pitchFamily="34" charset="0"/>
              <a:cs typeface="Calibri Light" panose="020F0302020204030204" pitchFamily="34" charset="0"/>
            </a:endParaRPr>
          </a:p>
          <a:p>
            <a:r>
              <a:rPr lang="en-GB" dirty="0">
                <a:latin typeface="Calibri Light" panose="020F0302020204030204" pitchFamily="34" charset="0"/>
                <a:cs typeface="Calibri Light" panose="020F0302020204030204" pitchFamily="34" charset="0"/>
              </a:rPr>
              <a:t>Highlight and annotate using the guiding questions.</a:t>
            </a:r>
          </a:p>
        </p:txBody>
      </p:sp>
      <p:grpSp>
        <p:nvGrpSpPr>
          <p:cNvPr id="5" name="Group 4">
            <a:extLst>
              <a:ext uri="{FF2B5EF4-FFF2-40B4-BE49-F238E27FC236}">
                <a16:creationId xmlns:a16="http://schemas.microsoft.com/office/drawing/2014/main" id="{6635E491-4A1C-230A-0CAC-387E4B88D681}"/>
              </a:ext>
            </a:extLst>
          </p:cNvPr>
          <p:cNvGrpSpPr/>
          <p:nvPr/>
        </p:nvGrpSpPr>
        <p:grpSpPr>
          <a:xfrm>
            <a:off x="11171183" y="215376"/>
            <a:ext cx="1078062" cy="1892734"/>
            <a:chOff x="11319092" y="-57667"/>
            <a:chExt cx="1078062" cy="1892734"/>
          </a:xfrm>
        </p:grpSpPr>
        <p:pic>
          <p:nvPicPr>
            <p:cNvPr id="6" name="Picture 5">
              <a:extLst>
                <a:ext uri="{FF2B5EF4-FFF2-40B4-BE49-F238E27FC236}">
                  <a16:creationId xmlns:a16="http://schemas.microsoft.com/office/drawing/2014/main" id="{B190148B-0CFF-8D04-630E-792031E6D28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8091" b="97249" l="9375" r="89773">
                          <a14:foregroundMark x1="31818" y1="8414" x2="31818" y2="8414"/>
                          <a14:foregroundMark x1="46591" y1="47411" x2="46591" y2="47411"/>
                          <a14:foregroundMark x1="63068" y1="91586" x2="63068" y2="91586"/>
                          <a14:foregroundMark x1="35511" y1="97249" x2="35511" y2="97249"/>
                        </a14:backgroundRemoval>
                      </a14:imgEffect>
                    </a14:imgLayer>
                  </a14:imgProps>
                </a:ext>
              </a:extLst>
            </a:blip>
            <a:stretch>
              <a:fillRect/>
            </a:stretch>
          </p:blipFill>
          <p:spPr>
            <a:xfrm>
              <a:off x="11319092" y="-57667"/>
              <a:ext cx="1078062" cy="1892734"/>
            </a:xfrm>
            <a:prstGeom prst="rect">
              <a:avLst/>
            </a:prstGeom>
          </p:spPr>
        </p:pic>
        <p:sp>
          <p:nvSpPr>
            <p:cNvPr id="7" name="TextBox 6">
              <a:extLst>
                <a:ext uri="{FF2B5EF4-FFF2-40B4-BE49-F238E27FC236}">
                  <a16:creationId xmlns:a16="http://schemas.microsoft.com/office/drawing/2014/main" id="{DEB41217-FFE1-5201-1736-18AACA0AA9BC}"/>
                </a:ext>
              </a:extLst>
            </p:cNvPr>
            <p:cNvSpPr txBox="1"/>
            <p:nvPr/>
          </p:nvSpPr>
          <p:spPr>
            <a:xfrm>
              <a:off x="11501956" y="81912"/>
              <a:ext cx="758989"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200" b="1" dirty="0">
                  <a:latin typeface="The Hand Black" panose="03070502030502020204" pitchFamily="66" charset="0"/>
                </a:rPr>
                <a:t>Page 15 in the booklet</a:t>
              </a:r>
            </a:p>
          </p:txBody>
        </p:sp>
      </p:grpSp>
      <p:pic>
        <p:nvPicPr>
          <p:cNvPr id="8" name="Graphic 7" descr="Stopwatch">
            <a:extLst>
              <a:ext uri="{FF2B5EF4-FFF2-40B4-BE49-F238E27FC236}">
                <a16:creationId xmlns:a16="http://schemas.microsoft.com/office/drawing/2014/main" id="{6201A4E7-C1E2-6D2F-5429-41053F3F31A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3073" y="5688702"/>
            <a:ext cx="914400" cy="914400"/>
          </a:xfrm>
          <a:prstGeom prst="rect">
            <a:avLst/>
          </a:prstGeom>
        </p:spPr>
      </p:pic>
      <p:sp>
        <p:nvSpPr>
          <p:cNvPr id="9" name="TextBox 8">
            <a:extLst>
              <a:ext uri="{FF2B5EF4-FFF2-40B4-BE49-F238E27FC236}">
                <a16:creationId xmlns:a16="http://schemas.microsoft.com/office/drawing/2014/main" id="{9253C0EE-E50D-EEAA-B869-E4A22368E1E2}"/>
              </a:ext>
            </a:extLst>
          </p:cNvPr>
          <p:cNvSpPr txBox="1"/>
          <p:nvPr/>
        </p:nvSpPr>
        <p:spPr>
          <a:xfrm>
            <a:off x="124868" y="6519819"/>
            <a:ext cx="113364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a:t>7 minutes</a:t>
            </a:r>
          </a:p>
        </p:txBody>
      </p:sp>
      <p:sp>
        <p:nvSpPr>
          <p:cNvPr id="12" name="Cloud 11">
            <a:extLst>
              <a:ext uri="{FF2B5EF4-FFF2-40B4-BE49-F238E27FC236}">
                <a16:creationId xmlns:a16="http://schemas.microsoft.com/office/drawing/2014/main" id="{6AE06761-6C74-6CEE-6780-4EAE0209AC28}"/>
              </a:ext>
            </a:extLst>
          </p:cNvPr>
          <p:cNvSpPr/>
          <p:nvPr/>
        </p:nvSpPr>
        <p:spPr>
          <a:xfrm>
            <a:off x="3722232" y="139579"/>
            <a:ext cx="2244105" cy="1353448"/>
          </a:xfrm>
          <a:prstGeom prst="cloud">
            <a:avLst/>
          </a:prstGeom>
          <a:solidFill>
            <a:schemeClr val="accent1">
              <a:lumMod val="20000"/>
              <a:lumOff val="80000"/>
            </a:schemeClr>
          </a:solidFill>
          <a:ln>
            <a:solidFill>
              <a:schemeClr val="accent1">
                <a:lumMod val="20000"/>
                <a:lumOff val="80000"/>
              </a:schemeClr>
            </a:solidFill>
          </a:ln>
        </p:spPr>
        <p:style>
          <a:lnRef idx="1">
            <a:schemeClr val="accent4"/>
          </a:lnRef>
          <a:fillRef idx="2">
            <a:schemeClr val="accent4"/>
          </a:fillRef>
          <a:effectRef idx="1">
            <a:schemeClr val="accent4"/>
          </a:effectRef>
          <a:fontRef idx="minor">
            <a:schemeClr val="dk1"/>
          </a:fontRef>
        </p:style>
        <p:txBody>
          <a:bodyPr rtlCol="0" anchor="ctr"/>
          <a:lstStyle/>
          <a:p>
            <a:r>
              <a:rPr lang="en-GB" dirty="0">
                <a:latin typeface="Calibri Light" panose="020F0302020204030204" pitchFamily="34" charset="0"/>
                <a:cs typeface="Calibri Light" panose="020F0302020204030204" pitchFamily="34" charset="0"/>
              </a:rPr>
              <a:t>Perspective</a:t>
            </a:r>
          </a:p>
          <a:p>
            <a:pPr marL="285750" indent="-285750">
              <a:buFont typeface="Arial" panose="020B0604020202020204" pitchFamily="34" charset="0"/>
              <a:buChar char="•"/>
            </a:pPr>
            <a:r>
              <a:rPr lang="en-GB" dirty="0">
                <a:latin typeface="Calibri Light" panose="020F0302020204030204" pitchFamily="34" charset="0"/>
                <a:cs typeface="Calibri Light" panose="020F0302020204030204" pitchFamily="34" charset="0"/>
              </a:rPr>
              <a:t>1st person limited</a:t>
            </a:r>
          </a:p>
        </p:txBody>
      </p:sp>
      <p:sp>
        <p:nvSpPr>
          <p:cNvPr id="13" name="Cloud 12">
            <a:extLst>
              <a:ext uri="{FF2B5EF4-FFF2-40B4-BE49-F238E27FC236}">
                <a16:creationId xmlns:a16="http://schemas.microsoft.com/office/drawing/2014/main" id="{18BB6AE4-875F-CA0B-9C41-9136151988EB}"/>
              </a:ext>
            </a:extLst>
          </p:cNvPr>
          <p:cNvSpPr/>
          <p:nvPr/>
        </p:nvSpPr>
        <p:spPr>
          <a:xfrm>
            <a:off x="7226710" y="0"/>
            <a:ext cx="3556074" cy="1952767"/>
          </a:xfrm>
          <a:prstGeom prst="cloud">
            <a:avLst/>
          </a:prstGeom>
          <a:solidFill>
            <a:schemeClr val="accent1">
              <a:lumMod val="20000"/>
              <a:lumOff val="80000"/>
            </a:schemeClr>
          </a:solidFill>
          <a:ln>
            <a:solidFill>
              <a:schemeClr val="accent1">
                <a:lumMod val="20000"/>
                <a:lumOff val="80000"/>
              </a:schemeClr>
            </a:solidFill>
          </a:ln>
        </p:spPr>
        <p:style>
          <a:lnRef idx="1">
            <a:schemeClr val="accent4"/>
          </a:lnRef>
          <a:fillRef idx="2">
            <a:schemeClr val="accent4"/>
          </a:fillRef>
          <a:effectRef idx="1">
            <a:schemeClr val="accent4"/>
          </a:effectRef>
          <a:fontRef idx="minor">
            <a:schemeClr val="dk1"/>
          </a:fontRef>
        </p:style>
        <p:txBody>
          <a:bodyPr rtlCol="0" anchor="ctr"/>
          <a:lstStyle/>
          <a:p>
            <a:r>
              <a:rPr lang="en-GB" dirty="0">
                <a:latin typeface="Calibri Light" panose="020F0302020204030204" pitchFamily="34" charset="0"/>
                <a:cs typeface="Calibri Light" panose="020F0302020204030204" pitchFamily="34" charset="0"/>
              </a:rPr>
              <a:t>Tense &amp; Style</a:t>
            </a:r>
          </a:p>
          <a:p>
            <a:pPr marL="285750" indent="-285750">
              <a:buFont typeface="Arial" panose="020B0604020202020204" pitchFamily="34" charset="0"/>
              <a:buChar char="•"/>
            </a:pPr>
            <a:r>
              <a:rPr lang="en-GB" dirty="0">
                <a:latin typeface="Calibri Light" panose="020F0302020204030204" pitchFamily="34" charset="0"/>
                <a:cs typeface="Calibri Light" panose="020F0302020204030204" pitchFamily="34" charset="0"/>
              </a:rPr>
              <a:t>Past</a:t>
            </a:r>
          </a:p>
          <a:p>
            <a:pPr marL="285750" indent="-285750">
              <a:buFont typeface="Arial" panose="020B0604020202020204" pitchFamily="34" charset="0"/>
              <a:buChar char="•"/>
            </a:pPr>
            <a:r>
              <a:rPr lang="en-GB" dirty="0">
                <a:latin typeface="Calibri Light" panose="020F0302020204030204" pitchFamily="34" charset="0"/>
                <a:cs typeface="Calibri Light" panose="020F0302020204030204" pitchFamily="34" charset="0"/>
              </a:rPr>
              <a:t>Flashback</a:t>
            </a:r>
          </a:p>
          <a:p>
            <a:pPr marL="285750" indent="-285750">
              <a:buFont typeface="Arial" panose="020B0604020202020204" pitchFamily="34" charset="0"/>
              <a:buChar char="•"/>
            </a:pPr>
            <a:r>
              <a:rPr lang="en-GB" dirty="0">
                <a:latin typeface="Calibri Light" panose="020F0302020204030204" pitchFamily="34" charset="0"/>
                <a:cs typeface="Calibri Light" panose="020F0302020204030204" pitchFamily="34" charset="0"/>
              </a:rPr>
              <a:t>Memory</a:t>
            </a:r>
          </a:p>
          <a:p>
            <a:pPr marL="285750" indent="-285750">
              <a:buFont typeface="Arial" panose="020B0604020202020204" pitchFamily="34" charset="0"/>
              <a:buChar char="•"/>
            </a:pPr>
            <a:r>
              <a:rPr lang="en-GB" dirty="0">
                <a:latin typeface="Calibri Light" panose="020F0302020204030204" pitchFamily="34" charset="0"/>
                <a:cs typeface="Calibri Light" panose="020F0302020204030204" pitchFamily="34" charset="0"/>
              </a:rPr>
              <a:t>Retrospective</a:t>
            </a:r>
          </a:p>
        </p:txBody>
      </p:sp>
      <p:sp>
        <p:nvSpPr>
          <p:cNvPr id="14" name="Cloud 13">
            <a:extLst>
              <a:ext uri="{FF2B5EF4-FFF2-40B4-BE49-F238E27FC236}">
                <a16:creationId xmlns:a16="http://schemas.microsoft.com/office/drawing/2014/main" id="{DDEBD3A6-3140-8364-B2D6-489736565465}"/>
              </a:ext>
            </a:extLst>
          </p:cNvPr>
          <p:cNvSpPr/>
          <p:nvPr/>
        </p:nvSpPr>
        <p:spPr>
          <a:xfrm>
            <a:off x="86847" y="211722"/>
            <a:ext cx="2510118" cy="950021"/>
          </a:xfrm>
          <a:prstGeom prst="cloud">
            <a:avLst/>
          </a:prstGeom>
          <a:solidFill>
            <a:schemeClr val="accent1">
              <a:lumMod val="20000"/>
              <a:lumOff val="80000"/>
            </a:schemeClr>
          </a:solidFill>
          <a:ln>
            <a:solidFill>
              <a:schemeClr val="accent1">
                <a:lumMod val="20000"/>
                <a:lumOff val="8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dirty="0">
                <a:latin typeface="Calibri Light" panose="020F0302020204030204" pitchFamily="34" charset="0"/>
                <a:cs typeface="Calibri Light" panose="020F0302020204030204" pitchFamily="34" charset="0"/>
              </a:rPr>
              <a:t>Narrative voice</a:t>
            </a:r>
          </a:p>
          <a:p>
            <a:pPr marL="285750" indent="-285750">
              <a:buFont typeface="Arial" panose="020B0604020202020204" pitchFamily="34" charset="0"/>
              <a:buChar char="•"/>
            </a:pPr>
            <a:r>
              <a:rPr lang="en-GB" dirty="0">
                <a:latin typeface="Calibri Light" panose="020F0302020204030204" pitchFamily="34" charset="0"/>
                <a:cs typeface="Calibri Light" panose="020F0302020204030204" pitchFamily="34" charset="0"/>
              </a:rPr>
              <a:t>Protagonist </a:t>
            </a:r>
          </a:p>
        </p:txBody>
      </p:sp>
    </p:spTree>
    <p:extLst>
      <p:ext uri="{BB962C8B-B14F-4D97-AF65-F5344CB8AC3E}">
        <p14:creationId xmlns:p14="http://schemas.microsoft.com/office/powerpoint/2010/main" val="2494472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0428C-C2C2-9324-B910-0CE4DDA3BC74}"/>
              </a:ext>
            </a:extLst>
          </p:cNvPr>
          <p:cNvSpPr>
            <a:spLocks noGrp="1"/>
          </p:cNvSpPr>
          <p:nvPr>
            <p:ph type="title"/>
          </p:nvPr>
        </p:nvSpPr>
        <p:spPr/>
        <p:txBody>
          <a:bodyPr/>
          <a:lstStyle/>
          <a:p>
            <a:r>
              <a:rPr lang="en-GB" dirty="0"/>
              <a:t>The significance of names</a:t>
            </a:r>
          </a:p>
        </p:txBody>
      </p:sp>
      <p:sp>
        <p:nvSpPr>
          <p:cNvPr id="3" name="Content Placeholder 2">
            <a:extLst>
              <a:ext uri="{FF2B5EF4-FFF2-40B4-BE49-F238E27FC236}">
                <a16:creationId xmlns:a16="http://schemas.microsoft.com/office/drawing/2014/main" id="{E7BF779F-506E-0534-D96A-DB0AD9911F4C}"/>
              </a:ext>
            </a:extLst>
          </p:cNvPr>
          <p:cNvSpPr>
            <a:spLocks noGrp="1"/>
          </p:cNvSpPr>
          <p:nvPr>
            <p:ph idx="1"/>
          </p:nvPr>
        </p:nvSpPr>
        <p:spPr>
          <a:xfrm>
            <a:off x="838200" y="1825625"/>
            <a:ext cx="3081950" cy="2293702"/>
          </a:xfrm>
          <a:ln>
            <a:solidFill>
              <a:schemeClr val="bg2">
                <a:lumMod val="75000"/>
              </a:schemeClr>
            </a:solidFill>
          </a:ln>
        </p:spPr>
        <p:txBody>
          <a:bodyPr>
            <a:normAutofit lnSpcReduction="10000"/>
          </a:bodyPr>
          <a:lstStyle/>
          <a:p>
            <a:pPr marL="0" indent="0" algn="ctr">
              <a:buNone/>
            </a:pPr>
            <a:r>
              <a:rPr lang="en-GB" dirty="0"/>
              <a:t>Scout’s family name is </a:t>
            </a:r>
            <a:r>
              <a:rPr lang="en-GB" dirty="0">
                <a:solidFill>
                  <a:schemeClr val="accent1">
                    <a:lumMod val="75000"/>
                  </a:schemeClr>
                </a:solidFill>
              </a:rPr>
              <a:t>Finch</a:t>
            </a:r>
            <a:r>
              <a:rPr lang="en-GB" dirty="0"/>
              <a:t>.</a:t>
            </a:r>
          </a:p>
          <a:p>
            <a:pPr marL="0" indent="0" algn="ctr">
              <a:buNone/>
            </a:pPr>
            <a:r>
              <a:rPr lang="en-GB" dirty="0"/>
              <a:t>A finch is a small bird that also sings, like a mockingbird.</a:t>
            </a:r>
          </a:p>
        </p:txBody>
      </p:sp>
      <p:pic>
        <p:nvPicPr>
          <p:cNvPr id="4098" name="Picture 2" descr="American rosefinch - Wikipedia">
            <a:extLst>
              <a:ext uri="{FF2B5EF4-FFF2-40B4-BE49-F238E27FC236}">
                <a16:creationId xmlns:a16="http://schemas.microsoft.com/office/drawing/2014/main" id="{E379F138-6828-0E2F-C46F-DEF6EEE159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0211" y="1875804"/>
            <a:ext cx="1447191" cy="15677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Content Placeholder 2">
            <a:extLst>
              <a:ext uri="{FF2B5EF4-FFF2-40B4-BE49-F238E27FC236}">
                <a16:creationId xmlns:a16="http://schemas.microsoft.com/office/drawing/2014/main" id="{A4D36F7A-F543-4612-7C0A-860A36B3B240}"/>
              </a:ext>
            </a:extLst>
          </p:cNvPr>
          <p:cNvSpPr txBox="1">
            <a:spLocks/>
          </p:cNvSpPr>
          <p:nvPr/>
        </p:nvSpPr>
        <p:spPr>
          <a:xfrm>
            <a:off x="7451002" y="1825625"/>
            <a:ext cx="3902798" cy="3778470"/>
          </a:xfrm>
          <a:prstGeom prst="rect">
            <a:avLst/>
          </a:prstGeom>
          <a:ln>
            <a:solidFill>
              <a:schemeClr val="bg2">
                <a:lumMod val="75000"/>
              </a:schemeClr>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badi Extra Light" panose="020B02040201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badi Extra Light" panose="020B02040201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badi Extra Light" panose="020B02040201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badi Extra Light" panose="020B02040201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badi Extra Light" panose="020B02040201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000" dirty="0">
                <a:solidFill>
                  <a:schemeClr val="accent1">
                    <a:lumMod val="75000"/>
                  </a:schemeClr>
                </a:solidFill>
              </a:rPr>
              <a:t>Scout’s</a:t>
            </a:r>
            <a:r>
              <a:rPr lang="en-GB" sz="2000" dirty="0"/>
              <a:t> real name is Jean Louise but she is known by her nickname. A scout is someone who gathers information. In the army, a scout is a soldier who is sent to find out the position of the enemy.</a:t>
            </a:r>
          </a:p>
        </p:txBody>
      </p:sp>
      <p:pic>
        <p:nvPicPr>
          <p:cNvPr id="3074" name="Picture 2" descr="Scout Finch from To Kill a Mockingbird | CharacTour">
            <a:extLst>
              <a:ext uri="{FF2B5EF4-FFF2-40B4-BE49-F238E27FC236}">
                <a16:creationId xmlns:a16="http://schemas.microsoft.com/office/drawing/2014/main" id="{72B298E3-1530-AC5C-CE96-7B81FBB8F38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277" t="4491" r="18317"/>
          <a:stretch/>
        </p:blipFill>
        <p:spPr bwMode="auto">
          <a:xfrm>
            <a:off x="8371980" y="3769489"/>
            <a:ext cx="2286001" cy="20256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D270C9C9-0871-FDBC-E446-90C91DF6FD0E}"/>
              </a:ext>
            </a:extLst>
          </p:cNvPr>
          <p:cNvSpPr txBox="1"/>
          <p:nvPr/>
        </p:nvSpPr>
        <p:spPr>
          <a:xfrm>
            <a:off x="825419" y="4304443"/>
            <a:ext cx="5856037" cy="2462213"/>
          </a:xfrm>
          <a:prstGeom prst="rect">
            <a:avLst/>
          </a:prstGeom>
          <a:noFill/>
          <a:ln>
            <a:solidFill>
              <a:schemeClr val="bg2">
                <a:lumMod val="75000"/>
              </a:schemeClr>
            </a:solidFill>
          </a:ln>
        </p:spPr>
        <p:txBody>
          <a:bodyPr wrap="square">
            <a:spAutoFit/>
          </a:bodyPr>
          <a:lstStyle/>
          <a:p>
            <a:pPr marL="342900" indent="-342900">
              <a:buAutoNum type="arabicPeriod"/>
            </a:pPr>
            <a:r>
              <a:rPr lang="en-GB" sz="1400" dirty="0">
                <a:solidFill>
                  <a:srgbClr val="040C28"/>
                </a:solidFill>
                <a:effectLst/>
                <a:latin typeface="Calibri Light" panose="020F0302020204030204" pitchFamily="34" charset="0"/>
                <a:cs typeface="Calibri Light" panose="020F0302020204030204" pitchFamily="34" charset="0"/>
              </a:rPr>
              <a:t>Titus Pomponius </a:t>
            </a:r>
            <a:r>
              <a:rPr lang="en-GB" sz="1400" dirty="0">
                <a:solidFill>
                  <a:schemeClr val="accent1">
                    <a:lumMod val="75000"/>
                  </a:schemeClr>
                </a:solidFill>
                <a:effectLst/>
                <a:latin typeface="Calibri Light" panose="020F0302020204030204" pitchFamily="34" charset="0"/>
                <a:cs typeface="Calibri Light" panose="020F0302020204030204" pitchFamily="34" charset="0"/>
              </a:rPr>
              <a:t>Atticus</a:t>
            </a:r>
            <a:r>
              <a:rPr lang="en-GB" sz="1400" dirty="0">
                <a:solidFill>
                  <a:srgbClr val="202124"/>
                </a:solidFill>
                <a:effectLst/>
                <a:latin typeface="Calibri Light" panose="020F0302020204030204" pitchFamily="34" charset="0"/>
                <a:cs typeface="Calibri Light" panose="020F0302020204030204" pitchFamily="34" charset="0"/>
              </a:rPr>
              <a:t> (born 110 </a:t>
            </a:r>
            <a:r>
              <a:rPr lang="en-GB" sz="1400" dirty="0" err="1">
                <a:solidFill>
                  <a:srgbClr val="202124"/>
                </a:solidFill>
                <a:effectLst/>
                <a:latin typeface="Calibri Light" panose="020F0302020204030204" pitchFamily="34" charset="0"/>
                <a:cs typeface="Calibri Light" panose="020F0302020204030204" pitchFamily="34" charset="0"/>
              </a:rPr>
              <a:t>bc</a:t>
            </a:r>
            <a:r>
              <a:rPr lang="en-GB" sz="1400" dirty="0">
                <a:solidFill>
                  <a:srgbClr val="202124"/>
                </a:solidFill>
                <a:effectLst/>
                <a:latin typeface="Calibri Light" panose="020F0302020204030204" pitchFamily="34" charset="0"/>
                <a:cs typeface="Calibri Light" panose="020F0302020204030204" pitchFamily="34" charset="0"/>
              </a:rPr>
              <a:t>, Rome—died 32 </a:t>
            </a:r>
            <a:r>
              <a:rPr lang="en-GB" sz="1400" dirty="0" err="1">
                <a:solidFill>
                  <a:srgbClr val="202124"/>
                </a:solidFill>
                <a:effectLst/>
                <a:latin typeface="Calibri Light" panose="020F0302020204030204" pitchFamily="34" charset="0"/>
                <a:cs typeface="Calibri Light" panose="020F0302020204030204" pitchFamily="34" charset="0"/>
              </a:rPr>
              <a:t>bc</a:t>
            </a:r>
            <a:r>
              <a:rPr lang="en-GB" sz="1400" dirty="0">
                <a:solidFill>
                  <a:srgbClr val="202124"/>
                </a:solidFill>
                <a:effectLst/>
                <a:latin typeface="Calibri Light" panose="020F0302020204030204" pitchFamily="34" charset="0"/>
                <a:cs typeface="Calibri Light" panose="020F0302020204030204" pitchFamily="34" charset="0"/>
              </a:rPr>
              <a:t>) was a wealthy but </a:t>
            </a:r>
            <a:r>
              <a:rPr lang="en-GB" sz="1400" dirty="0" err="1">
                <a:solidFill>
                  <a:srgbClr val="202124"/>
                </a:solidFill>
                <a:effectLst/>
                <a:latin typeface="Calibri Light" panose="020F0302020204030204" pitchFamily="34" charset="0"/>
                <a:cs typeface="Calibri Light" panose="020F0302020204030204" pitchFamily="34" charset="0"/>
              </a:rPr>
              <a:t>nonpolitical</a:t>
            </a:r>
            <a:r>
              <a:rPr lang="en-GB" sz="1400" dirty="0">
                <a:solidFill>
                  <a:srgbClr val="202124"/>
                </a:solidFill>
                <a:effectLst/>
                <a:latin typeface="Calibri Light" panose="020F0302020204030204" pitchFamily="34" charset="0"/>
                <a:cs typeface="Calibri Light" panose="020F0302020204030204" pitchFamily="34" charset="0"/>
              </a:rPr>
              <a:t> Roman who refused to take sides in the civil war.</a:t>
            </a:r>
          </a:p>
          <a:p>
            <a:pPr marL="342900" indent="-342900">
              <a:buAutoNum type="arabicPeriod"/>
            </a:pPr>
            <a:r>
              <a:rPr lang="en-GB" sz="1400" dirty="0">
                <a:solidFill>
                  <a:schemeClr val="accent1">
                    <a:lumMod val="75000"/>
                  </a:schemeClr>
                </a:solidFill>
                <a:effectLst/>
                <a:latin typeface="Calibri Light" panose="020F0302020204030204" pitchFamily="34" charset="0"/>
                <a:cs typeface="Calibri Light" panose="020F0302020204030204" pitchFamily="34" charset="0"/>
              </a:rPr>
              <a:t>Atticus</a:t>
            </a:r>
            <a:r>
              <a:rPr lang="en-GB" sz="1400" dirty="0">
                <a:solidFill>
                  <a:srgbClr val="000000"/>
                </a:solidFill>
                <a:effectLst/>
                <a:latin typeface="Calibri Light" panose="020F0302020204030204" pitchFamily="34" charset="0"/>
                <a:cs typeface="Calibri Light" panose="020F0302020204030204" pitchFamily="34" charset="0"/>
              </a:rPr>
              <a:t> (fl. c. 175 AD) was an ancient Platonic philosopher who lived in the second century of the Christian era, under the emperor Marcus Aurelius. He </a:t>
            </a:r>
            <a:r>
              <a:rPr lang="en-GB" sz="1400" dirty="0">
                <a:solidFill>
                  <a:srgbClr val="212121"/>
                </a:solidFill>
                <a:effectLst/>
                <a:latin typeface="Calibri Light" panose="020F0302020204030204" pitchFamily="34" charset="0"/>
                <a:cs typeface="Calibri Light" panose="020F0302020204030204" pitchFamily="34" charset="0"/>
              </a:rPr>
              <a:t>climbed his way up to become a Roman senator and Athenian rhetorician, leaving a legacy that still echoes through time. His life's journey is a testament to the power of determination and the pursuit of knowledge. Atticus' contributions were remarkable. As a teacher, he impacted the lives of his students, including Marcus Aurelius, who later became an emperor. His life's work reminds us to strive for excellence, use our talents for the common good, and leave an enduring legacy.</a:t>
            </a:r>
            <a:endParaRPr lang="en-GB" sz="1400" dirty="0">
              <a:latin typeface="Calibri Light" panose="020F0302020204030204" pitchFamily="34" charset="0"/>
              <a:cs typeface="Calibri Light" panose="020F0302020204030204" pitchFamily="34" charset="0"/>
            </a:endParaRPr>
          </a:p>
        </p:txBody>
      </p:sp>
      <p:pic>
        <p:nvPicPr>
          <p:cNvPr id="7" name="Picture 2" descr="Atticus Finch was no simple hero, it's Gregory Peck who made him look like  one | National Post">
            <a:extLst>
              <a:ext uri="{FF2B5EF4-FFF2-40B4-BE49-F238E27FC236}">
                <a16:creationId xmlns:a16="http://schemas.microsoft.com/office/drawing/2014/main" id="{F80337DB-5E3F-4999-1353-3FD185C8E9E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8560" t="10896" r="31040"/>
          <a:stretch/>
        </p:blipFill>
        <p:spPr bwMode="auto">
          <a:xfrm>
            <a:off x="6681456" y="4937196"/>
            <a:ext cx="1003240" cy="13337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40756791"/>
      </p:ext>
    </p:extLst>
  </p:cSld>
  <p:clrMapOvr>
    <a:masterClrMapping/>
  </p:clrMapOvr>
</p:sld>
</file>

<file path=ppt/theme/theme1.xml><?xml version="1.0" encoding="utf-8"?>
<a:theme xmlns:a="http://schemas.openxmlformats.org/drawingml/2006/main" name="FunkyShapesVTI">
  <a:themeElements>
    <a:clrScheme name="Custom 15">
      <a:dk1>
        <a:sysClr val="windowText" lastClr="000000"/>
      </a:dk1>
      <a:lt1>
        <a:sysClr val="window" lastClr="FFFFFF"/>
      </a:lt1>
      <a:dk2>
        <a:srgbClr val="2D2D2D"/>
      </a:dk2>
      <a:lt2>
        <a:srgbClr val="F3FFF8"/>
      </a:lt2>
      <a:accent1>
        <a:srgbClr val="FF80BD"/>
      </a:accent1>
      <a:accent2>
        <a:srgbClr val="1EB9D3"/>
      </a:accent2>
      <a:accent3>
        <a:srgbClr val="21C46B"/>
      </a:accent3>
      <a:accent4>
        <a:srgbClr val="EA9600"/>
      </a:accent4>
      <a:accent5>
        <a:srgbClr val="F43B56"/>
      </a:accent5>
      <a:accent6>
        <a:srgbClr val="4B56E8"/>
      </a:accent6>
      <a:hlink>
        <a:srgbClr val="8F61FF"/>
      </a:hlink>
      <a:folHlink>
        <a:srgbClr val="F900A0"/>
      </a:folHlink>
    </a:clrScheme>
    <a:fontScheme name="Source Sans Pro">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unkyShapesVTI" id="{A7F40C41-3FB2-45B0-B0D6-DFB7FDD9B7AD}" vid="{C49381A0-09CD-46EE-B141-E2CDD87ABFE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114314</TotalTime>
  <Words>4662</Words>
  <Application>Microsoft Macintosh PowerPoint</Application>
  <PresentationFormat>Widescreen</PresentationFormat>
  <Paragraphs>338</Paragraphs>
  <Slides>27</Slides>
  <Notes>21</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27</vt:i4>
      </vt:variant>
    </vt:vector>
  </HeadingPairs>
  <TitlesOfParts>
    <vt:vector size="37" baseType="lpstr">
      <vt:lpstr>Abadi Extra Light</vt:lpstr>
      <vt:lpstr>Arial</vt:lpstr>
      <vt:lpstr>Avenir Next</vt:lpstr>
      <vt:lpstr>Calibri</vt:lpstr>
      <vt:lpstr>Calibri Light</vt:lpstr>
      <vt:lpstr>Georgia</vt:lpstr>
      <vt:lpstr>Source Sans Pro</vt:lpstr>
      <vt:lpstr>The Hand Black</vt:lpstr>
      <vt:lpstr>Wingdings</vt:lpstr>
      <vt:lpstr>FunkyShapesVTI</vt:lpstr>
      <vt:lpstr>Analysing the start of the novel</vt:lpstr>
      <vt:lpstr>Discuss with a partner</vt:lpstr>
      <vt:lpstr>Narrative Perspective</vt:lpstr>
      <vt:lpstr>Narrative Perspective</vt:lpstr>
      <vt:lpstr>Today we will start to analyse the novel as we read</vt:lpstr>
      <vt:lpstr>Protagonist</vt:lpstr>
      <vt:lpstr>Narrative Perspective</vt:lpstr>
      <vt:lpstr>PowerPoint Presentation</vt:lpstr>
      <vt:lpstr>The significance of names</vt:lpstr>
      <vt:lpstr>The significance of names</vt:lpstr>
      <vt:lpstr>These are quotations from Chapter 1</vt:lpstr>
      <vt:lpstr>What do we learn? How? Why?</vt:lpstr>
      <vt:lpstr>Continue to work through this section in your booklet and make a note of what you learn.</vt:lpstr>
      <vt:lpstr>Now read the next 3 paragraphs</vt:lpstr>
      <vt:lpstr>Now let’s dive deeper into the text</vt:lpstr>
      <vt:lpstr>What do we learn about Maycomb?</vt:lpstr>
      <vt:lpstr>What does this mean?</vt:lpstr>
      <vt:lpstr>Context Snapshot</vt:lpstr>
      <vt:lpstr>Now let’s dive deeper into the text</vt:lpstr>
      <vt:lpstr>Watch the video. What tips are you given for how to analyse techniques?   </vt:lpstr>
      <vt:lpstr>Use the resource in your booklet to help you</vt:lpstr>
      <vt:lpstr>Let’s dive into the text</vt:lpstr>
      <vt:lpstr>Looking closely at language and structure</vt:lpstr>
      <vt:lpstr>Quick analysis focus!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Sophie Duckworth</dc:creator>
  <cp:lastModifiedBy>Sophie Duckworth</cp:lastModifiedBy>
  <cp:revision>392</cp:revision>
  <dcterms:created xsi:type="dcterms:W3CDTF">2024-01-07T12:23:55Z</dcterms:created>
  <dcterms:modified xsi:type="dcterms:W3CDTF">2024-04-09T16:05:19Z</dcterms:modified>
</cp:coreProperties>
</file>