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13"/>
  </p:notesMasterIdLst>
  <p:sldIdLst>
    <p:sldId id="505" r:id="rId2"/>
    <p:sldId id="315" r:id="rId3"/>
    <p:sldId id="317" r:id="rId4"/>
    <p:sldId id="319" r:id="rId5"/>
    <p:sldId id="316" r:id="rId6"/>
    <p:sldId id="318" r:id="rId7"/>
    <p:sldId id="506" r:id="rId8"/>
    <p:sldId id="320" r:id="rId9"/>
    <p:sldId id="323" r:id="rId10"/>
    <p:sldId id="404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–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FECB4D8-DB02-4DC6-A0A2-4F2EBAE1DC90}" styleName="Medium Style 1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85725"/>
  </p:normalViewPr>
  <p:slideViewPr>
    <p:cSldViewPr snapToGrid="0" snapToObjects="1">
      <p:cViewPr varScale="1">
        <p:scale>
          <a:sx n="95" d="100"/>
          <a:sy n="95" d="100"/>
        </p:scale>
        <p:origin x="9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AF665D-5F34-4278-A60D-5339B92D2F7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0BBA99C-2A41-4537-B95C-51ABFCD02897}">
      <dgm:prSet custT="1"/>
      <dgm:spPr/>
      <dgm:t>
        <a:bodyPr/>
        <a:lstStyle/>
        <a:p>
          <a:r>
            <a:rPr lang="en-GB" sz="6000" b="1" i="0" dirty="0">
              <a:latin typeface="The Hand Black" panose="03070502030502020204" pitchFamily="66" charset="0"/>
            </a:rPr>
            <a:t>How do you respond to this version? What is your opinion?</a:t>
          </a:r>
          <a:endParaRPr lang="en-US" sz="6000" b="1" i="0" dirty="0">
            <a:latin typeface="The Hand Black" panose="03070502030502020204" pitchFamily="66" charset="0"/>
          </a:endParaRPr>
        </a:p>
      </dgm:t>
    </dgm:pt>
    <dgm:pt modelId="{A7EB9829-3004-4B37-BF6C-F650E559E26C}" type="parTrans" cxnId="{3E7991FE-953D-4A9D-B640-9789809B6EBC}">
      <dgm:prSet/>
      <dgm:spPr/>
      <dgm:t>
        <a:bodyPr/>
        <a:lstStyle/>
        <a:p>
          <a:endParaRPr lang="en-US"/>
        </a:p>
      </dgm:t>
    </dgm:pt>
    <dgm:pt modelId="{D5A7125D-379B-4FDF-95E3-86CF934DFC99}" type="sibTrans" cxnId="{3E7991FE-953D-4A9D-B640-9789809B6EBC}">
      <dgm:prSet/>
      <dgm:spPr/>
      <dgm:t>
        <a:bodyPr/>
        <a:lstStyle/>
        <a:p>
          <a:endParaRPr lang="en-US"/>
        </a:p>
      </dgm:t>
    </dgm:pt>
    <dgm:pt modelId="{017B6011-67BB-4417-BFF2-DCFD903E1C26}">
      <dgm:prSet custT="1"/>
      <dgm:spPr/>
      <dgm:t>
        <a:bodyPr/>
        <a:lstStyle/>
        <a:p>
          <a:r>
            <a:rPr lang="en-GB" sz="5400" b="1" i="0" dirty="0">
              <a:latin typeface="The Hand Black" panose="03070502030502020204" pitchFamily="66" charset="0"/>
            </a:rPr>
            <a:t>Why?</a:t>
          </a:r>
        </a:p>
        <a:p>
          <a:r>
            <a:rPr lang="en-GB" sz="5400" b="1" i="0" dirty="0">
              <a:latin typeface="The Hand Black" panose="03070502030502020204" pitchFamily="66" charset="0"/>
            </a:rPr>
            <a:t>Task: write a 200 word response. </a:t>
          </a:r>
          <a:endParaRPr lang="en-US" sz="5400" b="1" i="0" dirty="0">
            <a:latin typeface="The Hand Black" panose="03070502030502020204" pitchFamily="66" charset="0"/>
          </a:endParaRPr>
        </a:p>
      </dgm:t>
    </dgm:pt>
    <dgm:pt modelId="{9684E522-0AA7-4F24-BC66-BEE42F84BFA6}" type="parTrans" cxnId="{41152067-0557-4329-B8DC-020E3C82BB9F}">
      <dgm:prSet/>
      <dgm:spPr/>
      <dgm:t>
        <a:bodyPr/>
        <a:lstStyle/>
        <a:p>
          <a:endParaRPr lang="en-US"/>
        </a:p>
      </dgm:t>
    </dgm:pt>
    <dgm:pt modelId="{B37CA428-2D17-4930-A2CB-4A968B0885FA}" type="sibTrans" cxnId="{41152067-0557-4329-B8DC-020E3C82BB9F}">
      <dgm:prSet/>
      <dgm:spPr/>
      <dgm:t>
        <a:bodyPr/>
        <a:lstStyle/>
        <a:p>
          <a:endParaRPr lang="en-US"/>
        </a:p>
      </dgm:t>
    </dgm:pt>
    <dgm:pt modelId="{A1BC7510-BCB0-42A2-8349-D101919BD027}" type="pres">
      <dgm:prSet presAssocID="{A3AF665D-5F34-4278-A60D-5339B92D2F7A}" presName="vert0" presStyleCnt="0">
        <dgm:presLayoutVars>
          <dgm:dir/>
          <dgm:animOne val="branch"/>
          <dgm:animLvl val="lvl"/>
        </dgm:presLayoutVars>
      </dgm:prSet>
      <dgm:spPr/>
    </dgm:pt>
    <dgm:pt modelId="{F49D415A-3F86-4F07-9954-0DC06FD65591}" type="pres">
      <dgm:prSet presAssocID="{70BBA99C-2A41-4537-B95C-51ABFCD02897}" presName="thickLine" presStyleLbl="alignNode1" presStyleIdx="0" presStyleCnt="2"/>
      <dgm:spPr/>
    </dgm:pt>
    <dgm:pt modelId="{09E5362B-249E-4098-93CC-8DC2D9AC1E70}" type="pres">
      <dgm:prSet presAssocID="{70BBA99C-2A41-4537-B95C-51ABFCD02897}" presName="horz1" presStyleCnt="0"/>
      <dgm:spPr/>
    </dgm:pt>
    <dgm:pt modelId="{9AFC0CE5-D884-4D61-92EB-99607619550F}" type="pres">
      <dgm:prSet presAssocID="{70BBA99C-2A41-4537-B95C-51ABFCD02897}" presName="tx1" presStyleLbl="revTx" presStyleIdx="0" presStyleCnt="2"/>
      <dgm:spPr/>
    </dgm:pt>
    <dgm:pt modelId="{3120E59F-AD7E-4FC2-A7CF-4C2558461A6E}" type="pres">
      <dgm:prSet presAssocID="{70BBA99C-2A41-4537-B95C-51ABFCD02897}" presName="vert1" presStyleCnt="0"/>
      <dgm:spPr/>
    </dgm:pt>
    <dgm:pt modelId="{B9B88CFD-88A9-4DAA-B60B-D85D8405FC2D}" type="pres">
      <dgm:prSet presAssocID="{017B6011-67BB-4417-BFF2-DCFD903E1C26}" presName="thickLine" presStyleLbl="alignNode1" presStyleIdx="1" presStyleCnt="2"/>
      <dgm:spPr/>
    </dgm:pt>
    <dgm:pt modelId="{B2C5E7FE-441B-4CA1-A027-6DC657F107F3}" type="pres">
      <dgm:prSet presAssocID="{017B6011-67BB-4417-BFF2-DCFD903E1C26}" presName="horz1" presStyleCnt="0"/>
      <dgm:spPr/>
    </dgm:pt>
    <dgm:pt modelId="{F12770E0-72A3-46CA-ADC3-C33C9772AB2F}" type="pres">
      <dgm:prSet presAssocID="{017B6011-67BB-4417-BFF2-DCFD903E1C26}" presName="tx1" presStyleLbl="revTx" presStyleIdx="1" presStyleCnt="2"/>
      <dgm:spPr/>
    </dgm:pt>
    <dgm:pt modelId="{645A75F1-85EE-464A-B1D7-731ADFDD9EF5}" type="pres">
      <dgm:prSet presAssocID="{017B6011-67BB-4417-BFF2-DCFD903E1C26}" presName="vert1" presStyleCnt="0"/>
      <dgm:spPr/>
    </dgm:pt>
  </dgm:ptLst>
  <dgm:cxnLst>
    <dgm:cxn modelId="{F54C1C58-50A2-4990-B0F0-A6420FFF8282}" type="presOf" srcId="{A3AF665D-5F34-4278-A60D-5339B92D2F7A}" destId="{A1BC7510-BCB0-42A2-8349-D101919BD027}" srcOrd="0" destOrd="0" presId="urn:microsoft.com/office/officeart/2008/layout/LinedList"/>
    <dgm:cxn modelId="{41152067-0557-4329-B8DC-020E3C82BB9F}" srcId="{A3AF665D-5F34-4278-A60D-5339B92D2F7A}" destId="{017B6011-67BB-4417-BFF2-DCFD903E1C26}" srcOrd="1" destOrd="0" parTransId="{9684E522-0AA7-4F24-BC66-BEE42F84BFA6}" sibTransId="{B37CA428-2D17-4930-A2CB-4A968B0885FA}"/>
    <dgm:cxn modelId="{B989008F-9D92-43D0-87FF-997D084B667E}" type="presOf" srcId="{70BBA99C-2A41-4537-B95C-51ABFCD02897}" destId="{9AFC0CE5-D884-4D61-92EB-99607619550F}" srcOrd="0" destOrd="0" presId="urn:microsoft.com/office/officeart/2008/layout/LinedList"/>
    <dgm:cxn modelId="{482542A5-8A46-43C9-9081-DB2E2D12AA4E}" type="presOf" srcId="{017B6011-67BB-4417-BFF2-DCFD903E1C26}" destId="{F12770E0-72A3-46CA-ADC3-C33C9772AB2F}" srcOrd="0" destOrd="0" presId="urn:microsoft.com/office/officeart/2008/layout/LinedList"/>
    <dgm:cxn modelId="{3E7991FE-953D-4A9D-B640-9789809B6EBC}" srcId="{A3AF665D-5F34-4278-A60D-5339B92D2F7A}" destId="{70BBA99C-2A41-4537-B95C-51ABFCD02897}" srcOrd="0" destOrd="0" parTransId="{A7EB9829-3004-4B37-BF6C-F650E559E26C}" sibTransId="{D5A7125D-379B-4FDF-95E3-86CF934DFC99}"/>
    <dgm:cxn modelId="{5F2F1E50-B48F-4102-9203-BD895A25E3FD}" type="presParOf" srcId="{A1BC7510-BCB0-42A2-8349-D101919BD027}" destId="{F49D415A-3F86-4F07-9954-0DC06FD65591}" srcOrd="0" destOrd="0" presId="urn:microsoft.com/office/officeart/2008/layout/LinedList"/>
    <dgm:cxn modelId="{1468571F-206E-499F-92B8-F7870EC144C3}" type="presParOf" srcId="{A1BC7510-BCB0-42A2-8349-D101919BD027}" destId="{09E5362B-249E-4098-93CC-8DC2D9AC1E70}" srcOrd="1" destOrd="0" presId="urn:microsoft.com/office/officeart/2008/layout/LinedList"/>
    <dgm:cxn modelId="{25883EDD-4BCE-4422-A836-A99B0009A37D}" type="presParOf" srcId="{09E5362B-249E-4098-93CC-8DC2D9AC1E70}" destId="{9AFC0CE5-D884-4D61-92EB-99607619550F}" srcOrd="0" destOrd="0" presId="urn:microsoft.com/office/officeart/2008/layout/LinedList"/>
    <dgm:cxn modelId="{F0113D13-D424-40BA-8EEB-E021B7A1D86F}" type="presParOf" srcId="{09E5362B-249E-4098-93CC-8DC2D9AC1E70}" destId="{3120E59F-AD7E-4FC2-A7CF-4C2558461A6E}" srcOrd="1" destOrd="0" presId="urn:microsoft.com/office/officeart/2008/layout/LinedList"/>
    <dgm:cxn modelId="{76B3E81F-319D-4FDD-9EF1-56C55E84F06D}" type="presParOf" srcId="{A1BC7510-BCB0-42A2-8349-D101919BD027}" destId="{B9B88CFD-88A9-4DAA-B60B-D85D8405FC2D}" srcOrd="2" destOrd="0" presId="urn:microsoft.com/office/officeart/2008/layout/LinedList"/>
    <dgm:cxn modelId="{93B44200-4086-478A-BDEB-F4823C5E0585}" type="presParOf" srcId="{A1BC7510-BCB0-42A2-8349-D101919BD027}" destId="{B2C5E7FE-441B-4CA1-A027-6DC657F107F3}" srcOrd="3" destOrd="0" presId="urn:microsoft.com/office/officeart/2008/layout/LinedList"/>
    <dgm:cxn modelId="{9674717D-94F8-416C-8EF5-86EA3F619358}" type="presParOf" srcId="{B2C5E7FE-441B-4CA1-A027-6DC657F107F3}" destId="{F12770E0-72A3-46CA-ADC3-C33C9772AB2F}" srcOrd="0" destOrd="0" presId="urn:microsoft.com/office/officeart/2008/layout/LinedList"/>
    <dgm:cxn modelId="{9C29B591-19D4-444B-8B17-4DCB8F491FEC}" type="presParOf" srcId="{B2C5E7FE-441B-4CA1-A027-6DC657F107F3}" destId="{645A75F1-85EE-464A-B1D7-731ADFDD9EF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D415A-3F86-4F07-9954-0DC06FD65591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C0CE5-D884-4D61-92EB-99607619550F}">
      <dsp:nvSpPr>
        <dsp:cNvPr id="0" name=""/>
        <dsp:cNvSpPr/>
      </dsp:nvSpPr>
      <dsp:spPr>
        <a:xfrm>
          <a:off x="0" y="0"/>
          <a:ext cx="6492875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0" b="1" i="0" kern="1200" dirty="0">
              <a:latin typeface="The Hand Black" panose="03070502030502020204" pitchFamily="66" charset="0"/>
            </a:rPr>
            <a:t>How do you respond to this version? What is your opinion?</a:t>
          </a:r>
          <a:endParaRPr lang="en-US" sz="6000" b="1" i="0" kern="1200" dirty="0">
            <a:latin typeface="The Hand Black" panose="03070502030502020204" pitchFamily="66" charset="0"/>
          </a:endParaRPr>
        </a:p>
      </dsp:txBody>
      <dsp:txXfrm>
        <a:off x="0" y="0"/>
        <a:ext cx="6492875" cy="2552700"/>
      </dsp:txXfrm>
    </dsp:sp>
    <dsp:sp modelId="{B9B88CFD-88A9-4DAA-B60B-D85D8405FC2D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2">
            <a:hueOff val="6163298"/>
            <a:satOff val="0"/>
            <a:lumOff val="18628"/>
            <a:alphaOff val="0"/>
          </a:schemeClr>
        </a:solidFill>
        <a:ln w="12700" cap="flat" cmpd="sng" algn="ctr">
          <a:solidFill>
            <a:schemeClr val="accent2">
              <a:hueOff val="6163298"/>
              <a:satOff val="0"/>
              <a:lumOff val="1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770E0-72A3-46CA-ADC3-C33C9772AB2F}">
      <dsp:nvSpPr>
        <dsp:cNvPr id="0" name=""/>
        <dsp:cNvSpPr/>
      </dsp:nvSpPr>
      <dsp:spPr>
        <a:xfrm>
          <a:off x="0" y="2552700"/>
          <a:ext cx="6492875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400" b="1" i="0" kern="1200" dirty="0">
              <a:latin typeface="The Hand Black" panose="03070502030502020204" pitchFamily="66" charset="0"/>
            </a:rPr>
            <a:t>Why?</a:t>
          </a:r>
        </a:p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400" b="1" i="0" kern="1200" dirty="0">
              <a:latin typeface="The Hand Black" panose="03070502030502020204" pitchFamily="66" charset="0"/>
            </a:rPr>
            <a:t>Task: write a 200 word response. </a:t>
          </a:r>
          <a:endParaRPr lang="en-US" sz="5400" b="1" i="0" kern="1200" dirty="0">
            <a:latin typeface="The Hand Black" panose="03070502030502020204" pitchFamily="66" charset="0"/>
          </a:endParaRPr>
        </a:p>
      </dsp:txBody>
      <dsp:txXfrm>
        <a:off x="0" y="2552700"/>
        <a:ext cx="6492875" cy="2552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FDC3B-83EA-2344-A49B-AC54C808414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1B9FD-9CE2-A34F-B8CB-6ECF751A0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592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are on the next slide. Or you could print them out if you prefer.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1B9FD-9CE2-A34F-B8CB-6ECF751A0C9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448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Movies = escapism &amp; fantasy / reinforcing gender roles / socialises us on how to behave/act / we are able to see Ann Farrow through the male gaze</a:t>
            </a:r>
          </a:p>
          <a:p>
            <a:r>
              <a:rPr lang="en-GB" dirty="0"/>
              <a:t>Object of desire</a:t>
            </a:r>
          </a:p>
          <a:p>
            <a:r>
              <a:rPr lang="en-GB" dirty="0"/>
              <a:t>King Kong is destroying American society – link to Depression for 1930s version. Fear of it being destroyed combined with vicarious pleasure when it was.</a:t>
            </a:r>
          </a:p>
          <a:p>
            <a:r>
              <a:rPr lang="en-GB" dirty="0"/>
              <a:t>Outdoors = masculine sphere</a:t>
            </a:r>
          </a:p>
          <a:p>
            <a:r>
              <a:rPr lang="en-GB" dirty="0"/>
              <a:t>Racist overtones 1930s great migration – many black people migrating from the South to Northern cities</a:t>
            </a:r>
          </a:p>
          <a:p>
            <a:r>
              <a:rPr lang="en-GB" dirty="0"/>
              <a:t>Masculinity</a:t>
            </a:r>
          </a:p>
          <a:p>
            <a:r>
              <a:rPr lang="en-GB" dirty="0"/>
              <a:t>Femininity</a:t>
            </a:r>
          </a:p>
          <a:p>
            <a:r>
              <a:rPr lang="en-GB" dirty="0"/>
              <a:t>Black masculinity </a:t>
            </a:r>
          </a:p>
          <a:p>
            <a:r>
              <a:rPr lang="en-GB" dirty="0"/>
              <a:t>Jungle vs city </a:t>
            </a:r>
          </a:p>
          <a:p>
            <a:r>
              <a:rPr lang="en-GB" dirty="0"/>
              <a:t>Strength &amp; machismo</a:t>
            </a:r>
          </a:p>
          <a:p>
            <a:r>
              <a:rPr lang="en-GB" dirty="0"/>
              <a:t>Traditional manliness is the base of romance - implied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95681-C303-4536-BE51-12F30ACA047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310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are clips from the 1933 and 1976 versions of the film. They show the powerful role of King Kong and the submissive / victim role of Ann Darrow.</a:t>
            </a:r>
          </a:p>
          <a:p>
            <a:endParaRPr lang="en-GB" dirty="0"/>
          </a:p>
          <a:p>
            <a:r>
              <a:rPr lang="en-GB" dirty="0"/>
              <a:t>If pupils have access to laptops or phones you could share the links and let them go through the clips at their own pace.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1B9FD-9CE2-A34F-B8CB-6ECF751A0C9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316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1B9FD-9CE2-A34F-B8CB-6ECF751A0C9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149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1B9FD-9CE2-A34F-B8CB-6ECF751A0C9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693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he Hand" panose="03070502030502020204" pitchFamily="66" charset="0"/>
              </a:defRPr>
            </a:lvl1pPr>
          </a:lstStyle>
          <a:p>
            <a:fld id="{6A4B53A7-3209-46A6-9454-F38EAC8F11E7}" type="datetimeFigureOut">
              <a:rPr lang="en-US" smtClean="0"/>
              <a:pPr/>
              <a:t>4/30/20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246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49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733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219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96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he Hand" panose="03070502030502020204" pitchFamily="66" charset="0"/>
              </a:defRPr>
            </a:lvl1pPr>
          </a:lstStyle>
          <a:p>
            <a:fld id="{6A4B53A7-3209-46A6-9454-F38EAC8F11E7}" type="datetimeFigureOut">
              <a:rPr lang="en-US" smtClean="0"/>
              <a:pPr/>
              <a:t>4/30/20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44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4/30/20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34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4/30/20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68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4/30/20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90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30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83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  <a:latin typeface="The Hand" panose="03070502030502020204" pitchFamily="66" charset="0"/>
              </a:defRPr>
            </a:lvl1pPr>
          </a:lstStyle>
          <a:p>
            <a:fld id="{6A4B53A7-3209-46A6-9454-F38EAC8F11E7}" type="datetimeFigureOut">
              <a:rPr lang="en-US" smtClean="0"/>
              <a:pPr/>
              <a:t>4/30/20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  <a:latin typeface="The Hand" panose="03070502030502020204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3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15" r:id="rId7"/>
    <p:sldLayoutId id="2147483716" r:id="rId8"/>
    <p:sldLayoutId id="2147483717" r:id="rId9"/>
    <p:sldLayoutId id="2147483718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badi MT Condensed Light" panose="020B03060301010101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e Hand" panose="03070502030502020204" pitchFamily="66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e Hand" panose="03070502030502020204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he Hand" panose="03070502030502020204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e Hand" panose="03070502030502020204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e Hand" panose="030705020305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tt.edu/~dash/beauty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www.youtube.com/watch?v=xo69dsfYKW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duckworthsclassroom.com/product-page/full-sow-for-the-world-s-wife-by-duffy-ibdp" TargetMode="External"/><Relationship Id="rId7" Type="http://schemas.openxmlformats.org/officeDocument/2006/relationships/hyperlink" Target="https://twitter.com/duckworth_m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MsDuckworthsClassroom/" TargetMode="External"/><Relationship Id="rId5" Type="http://schemas.openxmlformats.org/officeDocument/2006/relationships/hyperlink" Target="https://www.instagram.com/msduckworths_classroom/" TargetMode="External"/><Relationship Id="rId4" Type="http://schemas.openxmlformats.org/officeDocument/2006/relationships/hyperlink" Target="https://www.msduckworthsclassroom.com/shop-all-lessons-resourc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youtube.com/watch?v=cmixe-Dii0Y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bVeF_E6M12A" TargetMode="External"/><Relationship Id="rId11" Type="http://schemas.openxmlformats.org/officeDocument/2006/relationships/image" Target="../media/image15.svg"/><Relationship Id="rId5" Type="http://schemas.openxmlformats.org/officeDocument/2006/relationships/hyperlink" Target="https://www.youtube.com/watch?v=5yaDJFLCR0s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s://www.youtube.com/watch?v=B33GGO3TKgg" TargetMode="External"/><Relationship Id="rId9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4ACED5-85E4-2F46-AC0C-A99F3139B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889" y="1284752"/>
            <a:ext cx="10743582" cy="12405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</a:rPr>
              <a:t>Queen Kong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B4BB00A-DBE3-6C45-B93F-9681D1E5C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463" y="3237886"/>
            <a:ext cx="6989425" cy="31057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sz="3200" b="1" dirty="0">
                <a:latin typeface="The Hand Black" panose="03070502030502020204" pitchFamily="66" charset="0"/>
              </a:rPr>
              <a:t>STARTER:</a:t>
            </a:r>
          </a:p>
          <a:p>
            <a:r>
              <a:rPr lang="en-GB" sz="3200" b="1" dirty="0">
                <a:latin typeface="The Hand Black" panose="03070502030502020204" pitchFamily="66" charset="0"/>
              </a:rPr>
              <a:t>Look at the film stills (1933, 1976 &amp; 2005). Describe what you see.</a:t>
            </a:r>
          </a:p>
          <a:p>
            <a:endParaRPr lang="en-GB" sz="3200" b="1" dirty="0">
              <a:latin typeface="The Hand Black" panose="03070502030502020204" pitchFamily="66" charset="0"/>
            </a:endParaRPr>
          </a:p>
          <a:p>
            <a:r>
              <a:rPr lang="en-GB" sz="3200" b="1" dirty="0">
                <a:latin typeface="The Hand Black" panose="03070502030502020204" pitchFamily="66" charset="0"/>
              </a:rPr>
              <a:t>What are the connotations?</a:t>
            </a:r>
          </a:p>
          <a:p>
            <a:r>
              <a:rPr lang="en-GB" sz="3200" b="1" dirty="0">
                <a:latin typeface="The Hand Black" panose="03070502030502020204" pitchFamily="66" charset="0"/>
              </a:rPr>
              <a:t>What do you think both characters represent?</a:t>
            </a:r>
          </a:p>
          <a:p>
            <a:r>
              <a:rPr lang="en-GB" sz="3200" b="1" dirty="0">
                <a:latin typeface="The Hand Black" panose="03070502030502020204" pitchFamily="66" charset="0"/>
              </a:rPr>
              <a:t>What is the implicit message being given?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DCAA8B-0A16-2E4C-A538-F544B105A037}"/>
              </a:ext>
            </a:extLst>
          </p:cNvPr>
          <p:cNvGrpSpPr/>
          <p:nvPr/>
        </p:nvGrpSpPr>
        <p:grpSpPr>
          <a:xfrm>
            <a:off x="8182296" y="2336006"/>
            <a:ext cx="4009703" cy="3534360"/>
            <a:chOff x="5425354" y="1364965"/>
            <a:chExt cx="6146490" cy="5417834"/>
          </a:xfrm>
        </p:grpSpPr>
        <p:pic>
          <p:nvPicPr>
            <p:cNvPr id="7" name="Picture 6" descr="A picture containing clothing, shirt, dress&#10;&#10;Description automatically generated">
              <a:extLst>
                <a:ext uri="{FF2B5EF4-FFF2-40B4-BE49-F238E27FC236}">
                  <a16:creationId xmlns:a16="http://schemas.microsoft.com/office/drawing/2014/main" id="{15ECFB63-2C09-9946-B0D3-DAD7619AE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53034" y="2647450"/>
              <a:ext cx="1955800" cy="28321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 descr="A picture containing balloon, aircraft, transport&#10;&#10;Description automatically generated">
              <a:extLst>
                <a:ext uri="{FF2B5EF4-FFF2-40B4-BE49-F238E27FC236}">
                  <a16:creationId xmlns:a16="http://schemas.microsoft.com/office/drawing/2014/main" id="{644FB21E-B4F0-9445-816B-03276A571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2874" y="2572249"/>
              <a:ext cx="2641600" cy="2565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Heart 8">
              <a:extLst>
                <a:ext uri="{FF2B5EF4-FFF2-40B4-BE49-F238E27FC236}">
                  <a16:creationId xmlns:a16="http://schemas.microsoft.com/office/drawing/2014/main" id="{EC131ED8-3EBE-194D-8A02-C9B8C834569C}"/>
                </a:ext>
              </a:extLst>
            </p:cNvPr>
            <p:cNvSpPr/>
            <p:nvPr/>
          </p:nvSpPr>
          <p:spPr>
            <a:xfrm>
              <a:off x="5425354" y="1364965"/>
              <a:ext cx="6146490" cy="5417834"/>
            </a:xfrm>
            <a:custGeom>
              <a:avLst/>
              <a:gdLst>
                <a:gd name="connsiteX0" fmla="*/ 3073245 w 6146490"/>
                <a:gd name="connsiteY0" fmla="*/ 1354458 h 5417834"/>
                <a:gd name="connsiteX1" fmla="*/ 3073245 w 6146490"/>
                <a:gd name="connsiteY1" fmla="*/ 5417834 h 5417834"/>
                <a:gd name="connsiteX2" fmla="*/ 3073245 w 6146490"/>
                <a:gd name="connsiteY2" fmla="*/ 1354458 h 5417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46490" h="5417834" extrusionOk="0">
                  <a:moveTo>
                    <a:pt x="3073245" y="1354458"/>
                  </a:moveTo>
                  <a:cubicBezTo>
                    <a:pt x="3712101" y="-2201737"/>
                    <a:pt x="8088753" y="1826993"/>
                    <a:pt x="3073245" y="5417834"/>
                  </a:cubicBezTo>
                  <a:cubicBezTo>
                    <a:pt x="-2043082" y="1598289"/>
                    <a:pt x="1208941" y="-1787383"/>
                    <a:pt x="3073245" y="1354458"/>
                  </a:cubicBez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2004852 w 4009703"/>
                        <a:gd name="connsiteY0" fmla="*/ 883590 h 3534359"/>
                        <a:gd name="connsiteX1" fmla="*/ 2004852 w 4009703"/>
                        <a:gd name="connsiteY1" fmla="*/ 3534359 h 3534359"/>
                        <a:gd name="connsiteX2" fmla="*/ 2004852 w 4009703"/>
                        <a:gd name="connsiteY2" fmla="*/ 883590 h 35343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009703" h="3534359" extrusionOk="0">
                          <a:moveTo>
                            <a:pt x="2004852" y="883590"/>
                          </a:moveTo>
                          <a:cubicBezTo>
                            <a:pt x="2557176" y="-1352699"/>
                            <a:pt x="5842254" y="979609"/>
                            <a:pt x="2004852" y="3534359"/>
                          </a:cubicBezTo>
                          <a:cubicBezTo>
                            <a:pt x="-1701850" y="964965"/>
                            <a:pt x="838434" y="-1167593"/>
                            <a:pt x="2004852" y="88359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815E465-614A-044D-8536-E15D40C00C3E}"/>
              </a:ext>
            </a:extLst>
          </p:cNvPr>
          <p:cNvSpPr txBox="1"/>
          <p:nvPr/>
        </p:nvSpPr>
        <p:spPr>
          <a:xfrm>
            <a:off x="8715611" y="114203"/>
            <a:ext cx="308642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b="1" dirty="0">
              <a:latin typeface="The Hand" panose="030705020305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latin typeface="The Hand" panose="03070502030502020204" pitchFamily="66" charset="0"/>
              </a:rPr>
              <a:t> LO: to understand the context of the poem Queen Kong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b="1" dirty="0">
              <a:latin typeface="The Hand" panose="030705020305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B7248C-4B36-834D-844E-903C0F4A9E19}"/>
              </a:ext>
            </a:extLst>
          </p:cNvPr>
          <p:cNvSpPr txBox="1"/>
          <p:nvPr/>
        </p:nvSpPr>
        <p:spPr>
          <a:xfrm>
            <a:off x="389965" y="83140"/>
            <a:ext cx="189346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b="1" dirty="0">
                <a:latin typeface="The Hand" panose="03070502030502020204" pitchFamily="66" charset="0"/>
              </a:rPr>
              <a:t>Date: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62946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7F959-8F0F-1343-8CD7-94F6B0F4E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01" y="1155361"/>
            <a:ext cx="5988140" cy="197200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badi MT Condensed Light" panose="020B0306030101010103" pitchFamily="34" charset="77"/>
              </a:rPr>
              <a:t>Next lesson we will look at </a:t>
            </a:r>
            <a:r>
              <a:rPr lang="en-US" sz="3200" i="1" dirty="0" err="1">
                <a:solidFill>
                  <a:schemeClr val="tx1"/>
                </a:solidFill>
                <a:latin typeface="Abadi MT Condensed Light" panose="020B0306030101010103" pitchFamily="34" charset="77"/>
              </a:rPr>
              <a:t>Mrs</a:t>
            </a:r>
            <a:r>
              <a:rPr lang="en-US" sz="3200" i="1" dirty="0">
                <a:solidFill>
                  <a:schemeClr val="tx1"/>
                </a:solidFill>
                <a:latin typeface="Abadi MT Condensed Light" panose="020B0306030101010103" pitchFamily="34" charset="77"/>
              </a:rPr>
              <a:t> Beast. </a:t>
            </a:r>
            <a:r>
              <a:rPr lang="en-US" sz="3200" dirty="0">
                <a:solidFill>
                  <a:schemeClr val="tx1"/>
                </a:solidFill>
                <a:latin typeface="Abadi MT Condensed Light" panose="020B0306030101010103" pitchFamily="34" charset="77"/>
              </a:rPr>
              <a:t>The original story is by</a:t>
            </a:r>
            <a:r>
              <a:rPr lang="en-GB" sz="3200" dirty="0">
                <a:solidFill>
                  <a:schemeClr val="tx1"/>
                </a:solidFill>
                <a:latin typeface="Abadi MT Condensed Light" panose="020B0306030101010103" pitchFamily="34" charset="77"/>
              </a:rPr>
              <a:t> Jeanne-Marie </a:t>
            </a:r>
            <a:r>
              <a:rPr lang="en-GB" sz="3200" dirty="0" err="1">
                <a:solidFill>
                  <a:schemeClr val="tx1"/>
                </a:solidFill>
                <a:latin typeface="Abadi MT Condensed Light" panose="020B0306030101010103" pitchFamily="34" charset="77"/>
              </a:rPr>
              <a:t>Leprince</a:t>
            </a:r>
            <a:r>
              <a:rPr lang="en-GB" sz="3200" dirty="0">
                <a:solidFill>
                  <a:schemeClr val="tx1"/>
                </a:solidFill>
                <a:latin typeface="Abadi MT Condensed Light" panose="020B0306030101010103" pitchFamily="34" charset="77"/>
              </a:rPr>
              <a:t> de Beaumont and was written in 1756</a:t>
            </a:r>
            <a:endParaRPr lang="en-US" sz="3200" dirty="0">
              <a:solidFill>
                <a:schemeClr val="tx1"/>
              </a:solidFill>
              <a:latin typeface="Abadi MT Condensed Light" panose="020B0306030101010103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CE9D0-DE98-5E4A-AF4C-79EE038F1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688" y="3730632"/>
            <a:ext cx="5314543" cy="17970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You can either read the story </a:t>
            </a:r>
            <a:r>
              <a:rPr lang="en-US" sz="3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3200" dirty="0">
                <a:solidFill>
                  <a:schemeClr val="bg1"/>
                </a:solidFill>
              </a:rPr>
              <a:t> or listen to it </a:t>
            </a:r>
            <a:r>
              <a:rPr lang="en-US" sz="3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Make notes on the key aspects of the story.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9C426E-5887-4513-B026-3DF40A0F5A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217" r="1550" b="2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859FCA-E9AB-DC45-93A7-9E76EEB9A8B9}"/>
              </a:ext>
            </a:extLst>
          </p:cNvPr>
          <p:cNvSpPr txBox="1"/>
          <p:nvPr/>
        </p:nvSpPr>
        <p:spPr>
          <a:xfrm>
            <a:off x="8577970" y="325593"/>
            <a:ext cx="249940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dirty="0"/>
              <a:t>Homework</a:t>
            </a:r>
          </a:p>
          <a:p>
            <a:r>
              <a:rPr lang="en-GB" sz="2800" dirty="0"/>
              <a:t>Due: ________</a:t>
            </a:r>
          </a:p>
        </p:txBody>
      </p:sp>
    </p:spTree>
    <p:extLst>
      <p:ext uri="{BB962C8B-B14F-4D97-AF65-F5344CB8AC3E}">
        <p14:creationId xmlns:p14="http://schemas.microsoft.com/office/powerpoint/2010/main" val="220179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0E638F-6AA7-8C44-B763-52CAC149B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615" y="4549676"/>
            <a:ext cx="5404393" cy="23314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C0585D-D94B-FC4F-9EDE-44D72DB15AD6}"/>
              </a:ext>
            </a:extLst>
          </p:cNvPr>
          <p:cNvSpPr txBox="1"/>
          <p:nvPr/>
        </p:nvSpPr>
        <p:spPr>
          <a:xfrm>
            <a:off x="2207111" y="1120676"/>
            <a:ext cx="7777777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Thank you for downloading this resource. For the full scheme of work, please click </a:t>
            </a:r>
            <a:r>
              <a:rPr lang="en-US" sz="2400" dirty="0">
                <a:hlinkClick r:id="rId3"/>
              </a:rPr>
              <a:t>here</a:t>
            </a:r>
            <a:r>
              <a:rPr lang="en-US" sz="2400" dirty="0"/>
              <a:t>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Please visit my </a:t>
            </a:r>
            <a:r>
              <a:rPr lang="en-US" sz="2400" dirty="0">
                <a:hlinkClick r:id="rId4"/>
              </a:rPr>
              <a:t>website</a:t>
            </a:r>
            <a:r>
              <a:rPr lang="en-US" sz="2400" dirty="0"/>
              <a:t> for more KS4 and KS5 resources.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You can also follow me on </a:t>
            </a:r>
            <a:r>
              <a:rPr lang="en-US" sz="2400" dirty="0">
                <a:hlinkClick r:id="rId5"/>
              </a:rPr>
              <a:t>Instagram</a:t>
            </a:r>
            <a:r>
              <a:rPr lang="en-US" sz="2400" dirty="0"/>
              <a:t> and find me on </a:t>
            </a:r>
            <a:r>
              <a:rPr lang="en-US" sz="2400" dirty="0">
                <a:hlinkClick r:id="rId6"/>
              </a:rPr>
              <a:t>Facebook</a:t>
            </a:r>
            <a:r>
              <a:rPr lang="en-US" sz="2400" dirty="0"/>
              <a:t> or </a:t>
            </a:r>
            <a:r>
              <a:rPr lang="en-US" sz="2400" dirty="0">
                <a:hlinkClick r:id="rId7"/>
              </a:rPr>
              <a:t>twitter</a:t>
            </a:r>
            <a:r>
              <a:rPr lang="en-US" sz="2400" dirty="0"/>
              <a:t>.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5092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EDFDBE-1BFC-48C7-A231-781035E42D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25" r="20716" b="-2"/>
          <a:stretch/>
        </p:blipFill>
        <p:spPr>
          <a:xfrm>
            <a:off x="89920" y="56248"/>
            <a:ext cx="3931900" cy="40050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C035D1-0F45-4868-87BD-87E9478F56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6" r="14678" b="2"/>
          <a:stretch/>
        </p:blipFill>
        <p:spPr>
          <a:xfrm>
            <a:off x="4130040" y="6"/>
            <a:ext cx="3931920" cy="40050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BF533B-D1C5-43B8-BE68-7D60764E69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828" r="26607" b="3"/>
          <a:stretch/>
        </p:blipFill>
        <p:spPr>
          <a:xfrm>
            <a:off x="8260080" y="-1"/>
            <a:ext cx="3931920" cy="40050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68B3F4F-8076-4B98-8DA6-CE1396876638}"/>
              </a:ext>
            </a:extLst>
          </p:cNvPr>
          <p:cNvSpPr/>
          <p:nvPr/>
        </p:nvSpPr>
        <p:spPr>
          <a:xfrm>
            <a:off x="5709003" y="4977977"/>
            <a:ext cx="4106509" cy="16459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badi MT Condensed Light" panose="020B0306030101010103" pitchFamily="34" charset="77"/>
              </a:rPr>
              <a:t>What are the connotations?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badi MT Condensed Light" panose="020B0306030101010103" pitchFamily="34" charset="77"/>
              </a:rPr>
              <a:t>What do you think both characters represent?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badi MT Condensed Light" panose="020B0306030101010103" pitchFamily="34" charset="77"/>
              </a:rPr>
              <a:t>What is the implicit message being given?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badi MT Condensed Light" panose="020B0306030101010103" pitchFamily="34" charset="77"/>
              </a:rPr>
              <a:t>Symbolism?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5A77B4-14E8-49E6-9F7E-9C7419F63B07}"/>
              </a:ext>
            </a:extLst>
          </p:cNvPr>
          <p:cNvSpPr txBox="1">
            <a:spLocks/>
          </p:cNvSpPr>
          <p:nvPr/>
        </p:nvSpPr>
        <p:spPr>
          <a:xfrm>
            <a:off x="1800971" y="4292177"/>
            <a:ext cx="3392424" cy="20011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1800" dirty="0">
                <a:latin typeface="Abadi MT Condensed Light" panose="020B0306030101010103" pitchFamily="34" charset="77"/>
              </a:rPr>
              <a:t>What do you see?</a:t>
            </a:r>
          </a:p>
          <a:p>
            <a:pPr marL="0"/>
            <a:r>
              <a:rPr lang="en-US" sz="1800" dirty="0">
                <a:latin typeface="Abadi MT Condensed Light" panose="020B0306030101010103" pitchFamily="34" charset="77"/>
              </a:rPr>
              <a:t>Can you comment on stereotypes and gender roles?</a:t>
            </a:r>
          </a:p>
          <a:p>
            <a:pPr marL="0"/>
            <a:r>
              <a:rPr lang="en-US" sz="1800" dirty="0">
                <a:latin typeface="Abadi MT Condensed Light" panose="020B0306030101010103" pitchFamily="34" charset="77"/>
              </a:rPr>
              <a:t>What role do movies play in society?</a:t>
            </a:r>
          </a:p>
          <a:p>
            <a:pPr marL="0"/>
            <a:r>
              <a:rPr lang="en-US" sz="1800" dirty="0">
                <a:latin typeface="Abadi MT Condensed Light" panose="020B0306030101010103" pitchFamily="34" charset="77"/>
              </a:rPr>
              <a:t>How does this link to what you know about Hollywood?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0E2489-C40C-B84E-A15A-3984BC3046B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5395"/>
          <a:stretch/>
        </p:blipFill>
        <p:spPr>
          <a:xfrm>
            <a:off x="0" y="6487904"/>
            <a:ext cx="5321300" cy="36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40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FC1C2-573D-4CFD-920D-271D79AD8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87479"/>
            <a:ext cx="3444240" cy="15748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algn="ctr"/>
            <a:r>
              <a:rPr lang="en-GB" sz="3400" dirty="0">
                <a:latin typeface="Abadi MT Condensed Light" panose="020B0306030101010103" pitchFamily="34" charset="77"/>
              </a:rPr>
              <a:t>These are the 1933 film posters from different countries.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F8FB6-F35D-42BB-99DF-20B0A57A2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510" y="2884163"/>
            <a:ext cx="3444240" cy="29351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4000" dirty="0"/>
              <a:t>What do you see?</a:t>
            </a:r>
          </a:p>
          <a:p>
            <a:pPr marL="0" indent="0">
              <a:buNone/>
            </a:pPr>
            <a:r>
              <a:rPr lang="en-GB" sz="4000" dirty="0"/>
              <a:t>Can you comment on stereotypes and gender roles?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F9994B-86B3-425F-B427-880EE2A24E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68" r="1087" b="1"/>
          <a:stretch/>
        </p:blipFill>
        <p:spPr>
          <a:xfrm>
            <a:off x="4466900" y="531074"/>
            <a:ext cx="3566160" cy="55771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1DAB09-9B17-44C6-A5F6-9FF38A0F3A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56" r="3" b="3"/>
          <a:stretch/>
        </p:blipFill>
        <p:spPr>
          <a:xfrm>
            <a:off x="8321044" y="531074"/>
            <a:ext cx="3566160" cy="5577118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A2B241-7666-F042-877D-7C89057C17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5395"/>
          <a:stretch/>
        </p:blipFill>
        <p:spPr>
          <a:xfrm>
            <a:off x="0" y="6487904"/>
            <a:ext cx="5321300" cy="36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12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211AA-3E21-4C53-8F21-60418F06C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87479"/>
            <a:ext cx="3444240" cy="15748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>
            <a:normAutofit fontScale="90000"/>
          </a:bodyPr>
          <a:lstStyle/>
          <a:p>
            <a:pPr algn="ctr"/>
            <a:r>
              <a:rPr lang="en-GB" sz="3100" dirty="0"/>
              <a:t>These are the 2005 film posters from different countries.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0654BC-A226-4F54-ADEA-1A0448BF77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5" r="1" b="1"/>
          <a:stretch/>
        </p:blipFill>
        <p:spPr>
          <a:xfrm>
            <a:off x="4466900" y="531074"/>
            <a:ext cx="3566160" cy="55771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193C45-02E0-42C0-81D2-1FAA9CAF47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142" b="1"/>
          <a:stretch/>
        </p:blipFill>
        <p:spPr>
          <a:xfrm>
            <a:off x="8321044" y="531074"/>
            <a:ext cx="3566160" cy="5577118"/>
          </a:xfrm>
          <a:prstGeom prst="rect">
            <a:avLst/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B38D6570-DE88-40A6-8BBC-4A1793958284}"/>
              </a:ext>
            </a:extLst>
          </p:cNvPr>
          <p:cNvSpPr txBox="1">
            <a:spLocks/>
          </p:cNvSpPr>
          <p:nvPr/>
        </p:nvSpPr>
        <p:spPr>
          <a:xfrm>
            <a:off x="808510" y="2925213"/>
            <a:ext cx="3444240" cy="2935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latin typeface="The Hand" panose="03070502030502020204" pitchFamily="66" charset="0"/>
              </a:rPr>
              <a:t>What do you see?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latin typeface="The Hand" panose="03070502030502020204" pitchFamily="66" charset="0"/>
              </a:rPr>
              <a:t>Can you comment on stereotypes and gender roles?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200" dirty="0">
              <a:latin typeface="The Hand" panose="030705020305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latin typeface="The Hand" panose="03070502030502020204" pitchFamily="66" charset="0"/>
              </a:rPr>
              <a:t>Are these different to the 1933 posters?</a:t>
            </a:r>
          </a:p>
        </p:txBody>
      </p:sp>
    </p:spTree>
    <p:extLst>
      <p:ext uri="{BB962C8B-B14F-4D97-AF65-F5344CB8AC3E}">
        <p14:creationId xmlns:p14="http://schemas.microsoft.com/office/powerpoint/2010/main" val="2292225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5933-51B2-4454-BABC-D540FC3A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705" y="301611"/>
            <a:ext cx="9357865" cy="10419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The Hand" panose="03070502030502020204" pitchFamily="66" charset="0"/>
              </a:rPr>
              <a:t>1. Watch in groups and discuss. Make notes as you do so.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227D8-6530-414C-BE0C-88F6D1763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492" y="1815130"/>
            <a:ext cx="4483324" cy="269996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/>
            <a:r>
              <a:rPr lang="en-US" sz="2000" dirty="0">
                <a:hlinkClick r:id="rId3"/>
              </a:rPr>
              <a:t>Clip 1</a:t>
            </a:r>
            <a:endParaRPr lang="en-US" sz="2000" dirty="0"/>
          </a:p>
          <a:p>
            <a:pPr marL="0"/>
            <a:endParaRPr lang="en-US" sz="2000" dirty="0"/>
          </a:p>
          <a:p>
            <a:pPr marL="0"/>
            <a:r>
              <a:rPr lang="en-US" sz="2000" dirty="0">
                <a:hlinkClick r:id="rId4"/>
              </a:rPr>
              <a:t>Clip 2</a:t>
            </a:r>
            <a:endParaRPr lang="en-US" sz="2000" dirty="0"/>
          </a:p>
          <a:p>
            <a:pPr marL="0"/>
            <a:endParaRPr lang="en-US" sz="2000" dirty="0"/>
          </a:p>
          <a:p>
            <a:pPr marL="0"/>
            <a:r>
              <a:rPr lang="en-US" sz="2000" dirty="0">
                <a:hlinkClick r:id="rId5"/>
              </a:rPr>
              <a:t>Clip 3</a:t>
            </a:r>
            <a:endParaRPr lang="en-US" sz="2000" dirty="0"/>
          </a:p>
          <a:p>
            <a:pPr marL="0"/>
            <a:endParaRPr lang="en-US" sz="2000" dirty="0"/>
          </a:p>
          <a:p>
            <a:pPr marL="0"/>
            <a:r>
              <a:rPr lang="en-GB" sz="2000" dirty="0">
                <a:hlinkClick r:id="rId6"/>
              </a:rPr>
              <a:t>Clip 4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C9D490-1669-40B7-9E96-B64F2BFB4B84}"/>
              </a:ext>
            </a:extLst>
          </p:cNvPr>
          <p:cNvSpPr txBox="1"/>
          <p:nvPr/>
        </p:nvSpPr>
        <p:spPr>
          <a:xfrm>
            <a:off x="802705" y="5387474"/>
            <a:ext cx="4554501" cy="10419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latin typeface="Abadi MT Condensed Light" panose="020B0306030101010103" pitchFamily="34" charset="77"/>
              </a:rPr>
              <a:t>2. Think about why Duffy reversed these roles in her poem.</a:t>
            </a:r>
          </a:p>
        </p:txBody>
      </p:sp>
      <p:pic>
        <p:nvPicPr>
          <p:cNvPr id="6" name="Picture 5" descr="A close up of a toy&#10;&#10;Description automatically generated">
            <a:extLst>
              <a:ext uri="{FF2B5EF4-FFF2-40B4-BE49-F238E27FC236}">
                <a16:creationId xmlns:a16="http://schemas.microsoft.com/office/drawing/2014/main" id="{D204D4B3-9F29-3F4B-AAE8-FD1BABA85A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3185" y="1815130"/>
            <a:ext cx="4879715" cy="42973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6376CD-FE9F-8B46-8132-5AFE6E39D407}"/>
              </a:ext>
            </a:extLst>
          </p:cNvPr>
          <p:cNvSpPr txBox="1"/>
          <p:nvPr/>
        </p:nvSpPr>
        <p:spPr>
          <a:xfrm>
            <a:off x="6815137" y="3489059"/>
            <a:ext cx="1285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badi MT Condensed Light" panose="020B0306030101010103" pitchFamily="34" charset="77"/>
              </a:rPr>
              <a:t>Use the Cornell method!</a:t>
            </a:r>
          </a:p>
        </p:txBody>
      </p:sp>
      <p:pic>
        <p:nvPicPr>
          <p:cNvPr id="8" name="Graphic 7" descr="Customer review">
            <a:extLst>
              <a:ext uri="{FF2B5EF4-FFF2-40B4-BE49-F238E27FC236}">
                <a16:creationId xmlns:a16="http://schemas.microsoft.com/office/drawing/2014/main" id="{FF1520EC-6FE9-8147-BA76-4CD37E69E8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77600" y="0"/>
            <a:ext cx="745508" cy="745508"/>
          </a:xfrm>
          <a:prstGeom prst="rect">
            <a:avLst/>
          </a:prstGeom>
        </p:spPr>
      </p:pic>
      <p:pic>
        <p:nvPicPr>
          <p:cNvPr id="10" name="Graphic 9" descr="Pencil">
            <a:extLst>
              <a:ext uri="{FF2B5EF4-FFF2-40B4-BE49-F238E27FC236}">
                <a16:creationId xmlns:a16="http://schemas.microsoft.com/office/drawing/2014/main" id="{8F56A078-B71B-AF4F-A346-7A1C0F44D9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17827" y="894485"/>
            <a:ext cx="605281" cy="605281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93313753-E33B-2349-9D5C-118EAAB5D96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85395"/>
          <a:stretch/>
        </p:blipFill>
        <p:spPr>
          <a:xfrm>
            <a:off x="0" y="6487904"/>
            <a:ext cx="5321300" cy="36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08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B3255-675E-482C-88FC-9E0EB90FB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33" y="3869302"/>
            <a:ext cx="6053558" cy="16804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Abadi MT Condensed Light" panose="020B0306030101010103" pitchFamily="34" charset="77"/>
              </a:rPr>
              <a:t>How is each presented in the film versions? Make notes.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66DF3-8654-4299-A5FA-FA0404708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5161" y="356187"/>
            <a:ext cx="2878409" cy="17922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7200" dirty="0"/>
              <a:t>King Kong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B759E6-2E19-4A39-82B8-21BEEA78CABF}"/>
              </a:ext>
            </a:extLst>
          </p:cNvPr>
          <p:cNvSpPr txBox="1">
            <a:spLocks/>
          </p:cNvSpPr>
          <p:nvPr/>
        </p:nvSpPr>
        <p:spPr>
          <a:xfrm>
            <a:off x="8386139" y="3143438"/>
            <a:ext cx="3474621" cy="2780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b="1" dirty="0">
                <a:latin typeface="The Hand" panose="03070502030502020204" pitchFamily="66" charset="0"/>
              </a:rPr>
              <a:t>Ann Darrow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793AEA7-6FD9-624D-92D5-DA1E5DEE80C5}"/>
              </a:ext>
            </a:extLst>
          </p:cNvPr>
          <p:cNvCxnSpPr/>
          <p:nvPr/>
        </p:nvCxnSpPr>
        <p:spPr>
          <a:xfrm flipV="1">
            <a:off x="3971925" y="1943100"/>
            <a:ext cx="1042988" cy="1555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3DEDD27-C77E-1046-956C-72669B191B0D}"/>
              </a:ext>
            </a:extLst>
          </p:cNvPr>
          <p:cNvCxnSpPr>
            <a:cxnSpLocks/>
          </p:cNvCxnSpPr>
          <p:nvPr/>
        </p:nvCxnSpPr>
        <p:spPr>
          <a:xfrm>
            <a:off x="6818507" y="4843463"/>
            <a:ext cx="14110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B577CE-A4B2-D243-9354-F6E56161A0B5}"/>
              </a:ext>
            </a:extLst>
          </p:cNvPr>
          <p:cNvSpPr txBox="1"/>
          <p:nvPr/>
        </p:nvSpPr>
        <p:spPr>
          <a:xfrm>
            <a:off x="9055648" y="333985"/>
            <a:ext cx="2805112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The Hand" panose="03070502030502020204" pitchFamily="66" charset="0"/>
              </a:rPr>
              <a:t>Can you use the key terminology sheets to help you develop your interpretation?</a:t>
            </a:r>
          </a:p>
        </p:txBody>
      </p: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9CC7704-7C35-1B4A-9AE3-C2904BE72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40" y="0"/>
            <a:ext cx="855009" cy="8239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179389-21DD-6B44-995E-FDEA31FE636B}"/>
              </a:ext>
            </a:extLst>
          </p:cNvPr>
          <p:cNvSpPr txBox="1"/>
          <p:nvPr/>
        </p:nvSpPr>
        <p:spPr>
          <a:xfrm>
            <a:off x="197182" y="823918"/>
            <a:ext cx="12618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7 minutes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6E15B4-E3EC-D547-9D0E-02EE46413F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5395"/>
          <a:stretch/>
        </p:blipFill>
        <p:spPr>
          <a:xfrm>
            <a:off x="0" y="6487904"/>
            <a:ext cx="5321300" cy="363538"/>
          </a:xfrm>
          <a:prstGeom prst="rect">
            <a:avLst/>
          </a:prstGeom>
        </p:spPr>
      </p:pic>
      <p:pic>
        <p:nvPicPr>
          <p:cNvPr id="14" name="Graphic 13" descr="Pencil">
            <a:extLst>
              <a:ext uri="{FF2B5EF4-FFF2-40B4-BE49-F238E27FC236}">
                <a16:creationId xmlns:a16="http://schemas.microsoft.com/office/drawing/2014/main" id="{7E7D1C04-1071-0F4E-B503-3D9F875FA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05947" y="1718980"/>
            <a:ext cx="605281" cy="60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70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4ACED5-85E4-2F46-AC0C-A99F3139B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889" y="1284752"/>
            <a:ext cx="10743582" cy="12405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</a:rPr>
              <a:t>Queen Kong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B4BB00A-DBE3-6C45-B93F-9681D1E5C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469" y="2779804"/>
            <a:ext cx="6989425" cy="31057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200" b="1" dirty="0">
                <a:latin typeface="The Hand Black" panose="03070502030502020204" pitchFamily="66" charset="0"/>
              </a:rPr>
              <a:t>STARTER:</a:t>
            </a:r>
          </a:p>
          <a:p>
            <a:r>
              <a:rPr lang="en-GB" sz="3200" b="1" dirty="0">
                <a:latin typeface="The Hand Black" panose="03070502030502020204" pitchFamily="66" charset="0"/>
              </a:rPr>
              <a:t>Finish the sentences –</a:t>
            </a:r>
          </a:p>
          <a:p>
            <a:r>
              <a:rPr lang="en-GB" sz="3200" b="1" dirty="0">
                <a:latin typeface="The Hand Black" panose="03070502030502020204" pitchFamily="66" charset="0"/>
              </a:rPr>
              <a:t>My understanding of the character of King Kong is….</a:t>
            </a:r>
          </a:p>
          <a:p>
            <a:r>
              <a:rPr lang="en-GB" sz="3200" b="1" dirty="0">
                <a:latin typeface="The Hand Black" panose="03070502030502020204" pitchFamily="66" charset="0"/>
              </a:rPr>
              <a:t>My understanding of the character of Ann Darrow is….</a:t>
            </a:r>
          </a:p>
          <a:p>
            <a:r>
              <a:rPr lang="en-GB" sz="3200" b="1" dirty="0">
                <a:latin typeface="The Hand Black" panose="03070502030502020204" pitchFamily="66" charset="0"/>
              </a:rPr>
              <a:t>Even though King Kong is a gorilla….</a:t>
            </a:r>
          </a:p>
          <a:p>
            <a:endParaRPr lang="en-GB" sz="3200" b="1" dirty="0">
              <a:latin typeface="The Hand Black" panose="03070502030502020204" pitchFamily="66" charset="0"/>
            </a:endParaRPr>
          </a:p>
          <a:p>
            <a:endParaRPr lang="en-GB" sz="3200" b="1" dirty="0">
              <a:latin typeface="The Hand Black" panose="03070502030502020204" pitchFamily="66" charset="0"/>
            </a:endParaRPr>
          </a:p>
          <a:p>
            <a:endParaRPr lang="en-GB" sz="3200" b="1" dirty="0">
              <a:latin typeface="The Hand Black" panose="03070502030502020204" pitchFamily="66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DCAA8B-0A16-2E4C-A538-F544B105A037}"/>
              </a:ext>
            </a:extLst>
          </p:cNvPr>
          <p:cNvGrpSpPr/>
          <p:nvPr/>
        </p:nvGrpSpPr>
        <p:grpSpPr>
          <a:xfrm>
            <a:off x="8182296" y="2336006"/>
            <a:ext cx="4009703" cy="3534360"/>
            <a:chOff x="5425354" y="1364965"/>
            <a:chExt cx="6146490" cy="5417834"/>
          </a:xfrm>
        </p:grpSpPr>
        <p:pic>
          <p:nvPicPr>
            <p:cNvPr id="7" name="Picture 6" descr="A picture containing clothing, shirt, dress&#10;&#10;Description automatically generated">
              <a:extLst>
                <a:ext uri="{FF2B5EF4-FFF2-40B4-BE49-F238E27FC236}">
                  <a16:creationId xmlns:a16="http://schemas.microsoft.com/office/drawing/2014/main" id="{15ECFB63-2C09-9946-B0D3-DAD7619AE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53034" y="2647450"/>
              <a:ext cx="1955800" cy="28321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 descr="A picture containing balloon, aircraft, transport&#10;&#10;Description automatically generated">
              <a:extLst>
                <a:ext uri="{FF2B5EF4-FFF2-40B4-BE49-F238E27FC236}">
                  <a16:creationId xmlns:a16="http://schemas.microsoft.com/office/drawing/2014/main" id="{644FB21E-B4F0-9445-816B-03276A571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2874" y="2572249"/>
              <a:ext cx="2641600" cy="2565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Heart 8">
              <a:extLst>
                <a:ext uri="{FF2B5EF4-FFF2-40B4-BE49-F238E27FC236}">
                  <a16:creationId xmlns:a16="http://schemas.microsoft.com/office/drawing/2014/main" id="{EC131ED8-3EBE-194D-8A02-C9B8C834569C}"/>
                </a:ext>
              </a:extLst>
            </p:cNvPr>
            <p:cNvSpPr/>
            <p:nvPr/>
          </p:nvSpPr>
          <p:spPr>
            <a:xfrm>
              <a:off x="5425354" y="1364965"/>
              <a:ext cx="6146490" cy="5417834"/>
            </a:xfrm>
            <a:custGeom>
              <a:avLst/>
              <a:gdLst>
                <a:gd name="connsiteX0" fmla="*/ 3073245 w 6146490"/>
                <a:gd name="connsiteY0" fmla="*/ 1354458 h 5417834"/>
                <a:gd name="connsiteX1" fmla="*/ 3073245 w 6146490"/>
                <a:gd name="connsiteY1" fmla="*/ 5417834 h 5417834"/>
                <a:gd name="connsiteX2" fmla="*/ 3073245 w 6146490"/>
                <a:gd name="connsiteY2" fmla="*/ 1354458 h 5417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46490" h="5417834" extrusionOk="0">
                  <a:moveTo>
                    <a:pt x="3073245" y="1354458"/>
                  </a:moveTo>
                  <a:cubicBezTo>
                    <a:pt x="3712101" y="-2201737"/>
                    <a:pt x="8088753" y="1826993"/>
                    <a:pt x="3073245" y="5417834"/>
                  </a:cubicBezTo>
                  <a:cubicBezTo>
                    <a:pt x="-2043082" y="1598289"/>
                    <a:pt x="1208941" y="-1787383"/>
                    <a:pt x="3073245" y="1354458"/>
                  </a:cubicBez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2004852 w 4009703"/>
                        <a:gd name="connsiteY0" fmla="*/ 883590 h 3534359"/>
                        <a:gd name="connsiteX1" fmla="*/ 2004852 w 4009703"/>
                        <a:gd name="connsiteY1" fmla="*/ 3534359 h 3534359"/>
                        <a:gd name="connsiteX2" fmla="*/ 2004852 w 4009703"/>
                        <a:gd name="connsiteY2" fmla="*/ 883590 h 35343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009703" h="3534359" extrusionOk="0">
                          <a:moveTo>
                            <a:pt x="2004852" y="883590"/>
                          </a:moveTo>
                          <a:cubicBezTo>
                            <a:pt x="2557176" y="-1352699"/>
                            <a:pt x="5842254" y="979609"/>
                            <a:pt x="2004852" y="3534359"/>
                          </a:cubicBezTo>
                          <a:cubicBezTo>
                            <a:pt x="-1701850" y="964965"/>
                            <a:pt x="838434" y="-1167593"/>
                            <a:pt x="2004852" y="88359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815E465-614A-044D-8536-E15D40C00C3E}"/>
              </a:ext>
            </a:extLst>
          </p:cNvPr>
          <p:cNvSpPr txBox="1"/>
          <p:nvPr/>
        </p:nvSpPr>
        <p:spPr>
          <a:xfrm>
            <a:off x="8331143" y="106200"/>
            <a:ext cx="331186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latin typeface="The Hand" panose="030705020305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latin typeface="The Hand" panose="03070502030502020204" pitchFamily="66" charset="0"/>
              </a:rPr>
              <a:t> LO: to understand how to </a:t>
            </a:r>
            <a:r>
              <a:rPr lang="en-US" sz="2400" b="1" dirty="0" err="1">
                <a:latin typeface="The Hand" panose="03070502030502020204" pitchFamily="66" charset="0"/>
              </a:rPr>
              <a:t>analyse</a:t>
            </a:r>
            <a:r>
              <a:rPr lang="en-US" sz="2400" b="1" dirty="0">
                <a:latin typeface="The Hand" panose="03070502030502020204" pitchFamily="66" charset="0"/>
              </a:rPr>
              <a:t> the poem Queen Kong and interpret meaning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latin typeface="The Hand" panose="030705020305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B7248C-4B36-834D-844E-903C0F4A9E19}"/>
              </a:ext>
            </a:extLst>
          </p:cNvPr>
          <p:cNvSpPr txBox="1"/>
          <p:nvPr/>
        </p:nvSpPr>
        <p:spPr>
          <a:xfrm>
            <a:off x="389965" y="83140"/>
            <a:ext cx="189346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b="1" dirty="0">
                <a:latin typeface="The Hand" panose="03070502030502020204" pitchFamily="66" charset="0"/>
              </a:rPr>
              <a:t>Date: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81257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89B88-717D-45FC-B507-E493DF549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20" y="619125"/>
            <a:ext cx="3922680" cy="26193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sz="4000" dirty="0">
                <a:latin typeface="Abadi MT Condensed Light" panose="020B0306030101010103" pitchFamily="34" charset="77"/>
              </a:rPr>
              <a:t>In pairs, read the poem. Think about how ideas/roles have been subverted?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90452673-D635-4812-8777-53FB123920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651187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568EF0-1F69-6949-A35E-4A13C55A680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4937" b="56122"/>
          <a:stretch/>
        </p:blipFill>
        <p:spPr>
          <a:xfrm>
            <a:off x="9525" y="6386512"/>
            <a:ext cx="5321300" cy="4714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A809A5-BA50-D34B-A700-FC0BAA85B0E4}"/>
              </a:ext>
            </a:extLst>
          </p:cNvPr>
          <p:cNvSpPr txBox="1"/>
          <p:nvPr/>
        </p:nvSpPr>
        <p:spPr>
          <a:xfrm>
            <a:off x="7431087" y="162580"/>
            <a:ext cx="189218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dirty="0">
                <a:latin typeface="Abadi MT Condensed Light" panose="020B0306030101010103" pitchFamily="34" charset="77"/>
              </a:rPr>
              <a:t>Individual task</a:t>
            </a:r>
          </a:p>
        </p:txBody>
      </p:sp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0D64108-9CED-BF40-ADCF-AEDC362411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3743" y="5500040"/>
            <a:ext cx="855009" cy="8239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2F6B78-D3BD-474D-8B50-1562036604FB}"/>
              </a:ext>
            </a:extLst>
          </p:cNvPr>
          <p:cNvSpPr txBox="1"/>
          <p:nvPr/>
        </p:nvSpPr>
        <p:spPr>
          <a:xfrm>
            <a:off x="10776185" y="6323958"/>
            <a:ext cx="13901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20 minutes</a:t>
            </a:r>
          </a:p>
        </p:txBody>
      </p:sp>
      <p:pic>
        <p:nvPicPr>
          <p:cNvPr id="8" name="Picture 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B2F977D-22C1-3E46-AA19-96C011A98A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7922" y="3238500"/>
            <a:ext cx="855009" cy="8239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122F5F-34BC-BF41-A6B1-78F562903EFA}"/>
              </a:ext>
            </a:extLst>
          </p:cNvPr>
          <p:cNvSpPr txBox="1"/>
          <p:nvPr/>
        </p:nvSpPr>
        <p:spPr>
          <a:xfrm>
            <a:off x="1550364" y="4062418"/>
            <a:ext cx="13901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15 minutes</a:t>
            </a:r>
          </a:p>
        </p:txBody>
      </p:sp>
    </p:spTree>
    <p:extLst>
      <p:ext uri="{BB962C8B-B14F-4D97-AF65-F5344CB8AC3E}">
        <p14:creationId xmlns:p14="http://schemas.microsoft.com/office/powerpoint/2010/main" val="1733473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2F0AF-09BD-0B42-B6AB-606191381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6212" y="210440"/>
            <a:ext cx="7528928" cy="13255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>
                <a:latin typeface="Abadi MT Condensed Light" panose="020B0306030101010103" pitchFamily="34" charset="77"/>
              </a:rPr>
              <a:t>Go through the poem and highlight: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F59FA-17EE-3A47-AFF9-295CFA7E8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5950" y="1980272"/>
            <a:ext cx="3203538" cy="3634716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The Hand Black" panose="03070502030502020204" pitchFamily="66" charset="0"/>
              </a:rPr>
              <a:t>WHAT is shown?</a:t>
            </a:r>
          </a:p>
          <a:p>
            <a:r>
              <a:rPr lang="en-US" sz="2400" b="1" dirty="0">
                <a:latin typeface="The Hand Black" panose="03070502030502020204" pitchFamily="66" charset="0"/>
              </a:rPr>
              <a:t>Role reversals</a:t>
            </a:r>
          </a:p>
          <a:p>
            <a:r>
              <a:rPr lang="en-US" sz="2400" b="1" dirty="0">
                <a:latin typeface="The Hand Black" panose="03070502030502020204" pitchFamily="66" charset="0"/>
              </a:rPr>
              <a:t>Vulnerability</a:t>
            </a:r>
          </a:p>
          <a:p>
            <a:r>
              <a:rPr lang="en-US" sz="2400" b="1" dirty="0">
                <a:latin typeface="The Hand Black" panose="03070502030502020204" pitchFamily="66" charset="0"/>
              </a:rPr>
              <a:t>Physical contrasts</a:t>
            </a:r>
          </a:p>
          <a:p>
            <a:r>
              <a:rPr lang="en-US" sz="2400" b="1" dirty="0">
                <a:latin typeface="The Hand Black" panose="03070502030502020204" pitchFamily="66" charset="0"/>
              </a:rPr>
              <a:t>Possessiveness</a:t>
            </a:r>
          </a:p>
          <a:p>
            <a:r>
              <a:rPr lang="en-US" sz="2400" b="1" dirty="0">
                <a:latin typeface="The Hand Black" panose="03070502030502020204" pitchFamily="66" charset="0"/>
              </a:rPr>
              <a:t>Passivity</a:t>
            </a:r>
          </a:p>
          <a:p>
            <a:r>
              <a:rPr lang="en-US" sz="2400" b="1" dirty="0">
                <a:latin typeface="The Hand Black" panose="03070502030502020204" pitchFamily="66" charset="0"/>
              </a:rPr>
              <a:t>Love &amp; sex</a:t>
            </a:r>
          </a:p>
          <a:p>
            <a:r>
              <a:rPr lang="en-US" sz="2400" b="1" dirty="0">
                <a:latin typeface="The Hand Black" panose="03070502030502020204" pitchFamily="66" charset="0"/>
              </a:rPr>
              <a:t>Primitive nature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66F8F9-054D-8F46-AA31-E0ADD5BFF1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56" r="3" b="3"/>
          <a:stretch/>
        </p:blipFill>
        <p:spPr>
          <a:xfrm>
            <a:off x="258712" y="365125"/>
            <a:ext cx="3566160" cy="55771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FC85C4-49CF-F84C-A95B-55687B2CB268}"/>
              </a:ext>
            </a:extLst>
          </p:cNvPr>
          <p:cNvSpPr txBox="1"/>
          <p:nvPr/>
        </p:nvSpPr>
        <p:spPr>
          <a:xfrm>
            <a:off x="8264563" y="2353583"/>
            <a:ext cx="3203537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he Hand Black" panose="03070502030502020204" pitchFamily="66" charset="0"/>
              </a:rPr>
              <a:t>Once you have done this, HOW is this shown?</a:t>
            </a:r>
          </a:p>
          <a:p>
            <a:r>
              <a:rPr lang="en-US" sz="2800" b="1" dirty="0" err="1">
                <a:latin typeface="The Hand Black" panose="03070502030502020204" pitchFamily="66" charset="0"/>
              </a:rPr>
              <a:t>Analyse</a:t>
            </a:r>
            <a:r>
              <a:rPr lang="en-US" sz="2800" b="1" dirty="0">
                <a:latin typeface="The Hand Black" panose="03070502030502020204" pitchFamily="66" charset="0"/>
              </a:rPr>
              <a:t> techniques.</a:t>
            </a:r>
          </a:p>
          <a:p>
            <a:endParaRPr lang="en-US" sz="2800" b="1" dirty="0">
              <a:latin typeface="The Hand Black" panose="03070502030502020204" pitchFamily="66" charset="0"/>
            </a:endParaRPr>
          </a:p>
          <a:p>
            <a:r>
              <a:rPr lang="en-US" sz="2800" b="1" dirty="0">
                <a:latin typeface="The Hand Black" panose="03070502030502020204" pitchFamily="66" charset="0"/>
              </a:rPr>
              <a:t>Use the guide sheets to help you.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2E579E8-945A-7241-9019-168E43072B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937" b="56122"/>
          <a:stretch/>
        </p:blipFill>
        <p:spPr>
          <a:xfrm>
            <a:off x="9525" y="6386512"/>
            <a:ext cx="5321300" cy="4714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FB8C8D-B3DB-994D-8E66-32C920BE79C2}"/>
              </a:ext>
            </a:extLst>
          </p:cNvPr>
          <p:cNvSpPr txBox="1"/>
          <p:nvPr/>
        </p:nvSpPr>
        <p:spPr>
          <a:xfrm>
            <a:off x="6715122" y="5295912"/>
            <a:ext cx="3304016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he Hand Black" panose="03070502030502020204" pitchFamily="66" charset="0"/>
              </a:rPr>
              <a:t>Extension:</a:t>
            </a:r>
          </a:p>
          <a:p>
            <a:r>
              <a:rPr lang="en-US" sz="3200" b="1" dirty="0">
                <a:latin typeface="The Hand Black" panose="03070502030502020204" pitchFamily="66" charset="0"/>
              </a:rPr>
              <a:t>WHY is it shown this way?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63375A-CE84-D644-8035-130323F016E9}"/>
              </a:ext>
            </a:extLst>
          </p:cNvPr>
          <p:cNvCxnSpPr/>
          <p:nvPr/>
        </p:nvCxnSpPr>
        <p:spPr>
          <a:xfrm flipH="1">
            <a:off x="6096000" y="1300163"/>
            <a:ext cx="1576388" cy="10534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CEF8726-92EE-8745-93A3-31D311A08EC4}"/>
              </a:ext>
            </a:extLst>
          </p:cNvPr>
          <p:cNvCxnSpPr>
            <a:cxnSpLocks/>
          </p:cNvCxnSpPr>
          <p:nvPr/>
        </p:nvCxnSpPr>
        <p:spPr>
          <a:xfrm>
            <a:off x="7086600" y="2505983"/>
            <a:ext cx="11779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4FAE5DE-301A-D04E-B2C3-27CD351DE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3743" y="5500040"/>
            <a:ext cx="855009" cy="8239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C11FE9-5147-604E-93E6-0134310AB233}"/>
              </a:ext>
            </a:extLst>
          </p:cNvPr>
          <p:cNvSpPr txBox="1"/>
          <p:nvPr/>
        </p:nvSpPr>
        <p:spPr>
          <a:xfrm>
            <a:off x="10776185" y="6323958"/>
            <a:ext cx="13901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20 minutes</a:t>
            </a:r>
          </a:p>
        </p:txBody>
      </p:sp>
    </p:spTree>
    <p:extLst>
      <p:ext uri="{BB962C8B-B14F-4D97-AF65-F5344CB8AC3E}">
        <p14:creationId xmlns:p14="http://schemas.microsoft.com/office/powerpoint/2010/main" val="3063904095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667</Words>
  <Application>Microsoft Macintosh PowerPoint</Application>
  <PresentationFormat>Widescreen</PresentationFormat>
  <Paragraphs>105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Abadi MT Condensed Light</vt:lpstr>
      <vt:lpstr>Arial</vt:lpstr>
      <vt:lpstr>Calibri</vt:lpstr>
      <vt:lpstr>The Hand</vt:lpstr>
      <vt:lpstr>The Hand Black</vt:lpstr>
      <vt:lpstr>Univers</vt:lpstr>
      <vt:lpstr>GradientVTI</vt:lpstr>
      <vt:lpstr>Queen Kong</vt:lpstr>
      <vt:lpstr>PowerPoint Presentation</vt:lpstr>
      <vt:lpstr>These are the 1933 film posters from different countries.</vt:lpstr>
      <vt:lpstr>These are the 2005 film posters from different countries.</vt:lpstr>
      <vt:lpstr>1. Watch in groups and discuss. Make notes as you do so.</vt:lpstr>
      <vt:lpstr>How is each presented in the film versions? Make notes.</vt:lpstr>
      <vt:lpstr>Queen Kong</vt:lpstr>
      <vt:lpstr>In pairs, read the poem. Think about how ideas/roles have been subverted?</vt:lpstr>
      <vt:lpstr>Go through the poem and highlight:</vt:lpstr>
      <vt:lpstr>Next lesson we will look at Mrs Beast. The original story is by Jeanne-Marie Leprince de Beaumont and was written in 1756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for the teacher </dc:title>
  <dc:creator>Sophie Duckworth</dc:creator>
  <cp:lastModifiedBy>Sophie Duckworth</cp:lastModifiedBy>
  <cp:revision>5</cp:revision>
  <dcterms:created xsi:type="dcterms:W3CDTF">2020-04-30T15:28:06Z</dcterms:created>
  <dcterms:modified xsi:type="dcterms:W3CDTF">2020-04-30T16:13:35Z</dcterms:modified>
</cp:coreProperties>
</file>