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2" r:id="rId2"/>
    <p:sldId id="286" r:id="rId3"/>
    <p:sldId id="285" r:id="rId4"/>
    <p:sldId id="391" r:id="rId5"/>
    <p:sldId id="392" r:id="rId6"/>
    <p:sldId id="284" r:id="rId7"/>
    <p:sldId id="287" r:id="rId8"/>
    <p:sldId id="290" r:id="rId9"/>
    <p:sldId id="288" r:id="rId10"/>
    <p:sldId id="256" r:id="rId11"/>
    <p:sldId id="4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/>
    <p:restoredTop sz="94540"/>
  </p:normalViewPr>
  <p:slideViewPr>
    <p:cSldViewPr snapToGrid="0" snapToObjects="1">
      <p:cViewPr varScale="1">
        <p:scale>
          <a:sx n="104" d="100"/>
          <a:sy n="104" d="100"/>
        </p:scale>
        <p:origin x="8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E9FA-18D8-4AE3-B455-D7B181540878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71374-062E-4E83-96D9-5B50277A0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5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Pupils need laptops or access to computers. You could also set this as a homework task so they come to lesson with this information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71374-062E-4E83-96D9-5B50277A0C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3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Pupils need laptops or access to computers. You could also set this as a homework task so they come to lesson with this information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71374-062E-4E83-96D9-5B50277A0C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1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take 2-3 lessons. The TV show is available on Netflix.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71374-062E-4E83-96D9-5B50277A0C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printed this off for pupils so they could see it as they watched the show. I also paused the show at key moments and asked pupils to describe what was happening; what they saw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71374-062E-4E83-96D9-5B50277A0C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5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printed this out on A3 paper but also gave it to pupils electronically so they could type straight into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71374-062E-4E83-96D9-5B50277A0C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3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0AC6-9767-4445-B04E-934F0846A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9CC24-5142-9744-9137-25CB5AAD3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58F1D-58ED-3B44-B264-ADA9CBCC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C7EB9-4B67-D84F-A8ED-F699A2B6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C6FA4-9362-4541-9FC2-4AF7E9E4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695EB-AD0E-214C-9BFC-57412A486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3337"/>
            <a:ext cx="12192001" cy="6824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372B4C-C231-1E41-BD50-246DC989FE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398867">
            <a:off x="10737057" y="4971315"/>
            <a:ext cx="1181100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20654-227A-0C4F-96F0-3D3245A50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88000"/>
            <a:ext cx="1600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5A93-345D-D248-B423-925300AD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74C67-8EF0-EC49-98B8-0873D29C7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BB451-ACEE-D346-B310-E8D82727A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87629-35CE-8E4D-97B6-82F276C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A126B-43E0-B94F-A73B-7E34BAE4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126DD-00B4-7546-BCB6-2F40DF33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4F9D-2A97-BB41-A647-AA99E0F5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FEAC6-2F17-7242-A526-35E26C1F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E4F9-3424-874F-B619-CB8BE90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7E413-AE77-6040-8CC0-231026DC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5BA4-46C0-D94B-86FE-077CD08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13E68-A20D-8143-9A79-DF099ED92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F53DF-E2FD-DD47-BCDA-1134D7CBD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B24D-3B09-8F47-9D9A-7D11F512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63FF-B8B5-8143-BED1-5019AC2F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3EA8-1C0F-9948-A2DA-7DC97C1E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58C7-5490-B34E-9134-09663C18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1B84E-B7F3-C04F-8CB2-DC40B36F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91654-0539-D842-9192-4B9D32E0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A6DC3-3933-B94A-B1C1-429103A8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0AC6-9767-4445-B04E-934F0846A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9CC24-5142-9744-9137-25CB5AAD3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58F1D-58ED-3B44-B264-ADA9CBCC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C7EB9-4B67-D84F-A8ED-F699A2B6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C6FA4-9362-4541-9FC2-4AF7E9E4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695EB-AD0E-214C-9BFC-57412A486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3337"/>
            <a:ext cx="12192001" cy="6824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372B4C-C231-1E41-BD50-246DC989FE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398867">
            <a:off x="10737057" y="4971315"/>
            <a:ext cx="1181100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20654-227A-0C4F-96F0-3D3245A50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88000"/>
            <a:ext cx="1600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4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798F-516C-9F43-ACCE-0BF2280B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A1D03-8972-9A44-A1DC-4577400C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A0683-B066-3F42-843A-9EFB915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B7E2B-7D9E-EB44-B8DE-01AFA15E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BE33A-B834-B442-8EE3-1E30474D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5076-F570-4D48-8785-069CA891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041D7-B7D5-F84B-91C0-B80F0551F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79B26-3909-E14D-808A-D2A69477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35A1-A2B7-DD41-8993-EFC5791D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0BDD-51FA-7D4D-8857-C4CD669F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0E75-DB38-DC42-AA6A-151FB63F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DEBE-017B-C44A-ABA5-F45042DD0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E7AF5-FEC2-2B41-AC93-FB3403F27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5A655-605F-AF4C-B9E7-B83C516E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1B26-2114-D04E-8F85-53DB24FA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1BAD9-8C9C-A546-B1A0-2DD03882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C4D5-9E32-804B-81D7-889F05F1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9629C-10B1-FD40-BAB8-F0C3AAEA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8812B-067B-1F40-AA89-49CEEB587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92362-6251-B04F-805D-35DE24DB0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5D1C7-EB56-294C-A589-B7709B1FF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3EAB4-FD4D-1241-9DD5-9027873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57D02-87AB-5448-9F7E-BEFA903E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CF63B-CB3E-304F-808D-AB9A534F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A3C8-3530-834E-AA3C-4966204F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E17F9-D9A4-B44E-A511-B6D7FBD5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9D6C5-1880-2440-BAE0-5AB1436E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5D508-CF53-5445-B574-F75CF84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9A55A-2084-D14F-B782-F2C777E0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B3187-FD84-6C44-9852-4C15ADEA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254F6-3095-294C-8377-33655672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6A43-BB0F-014F-BC6B-C1AFC4EA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9104-CAA0-EC44-852C-C3FD21FA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73CCA-5B9D-6043-A0B0-B24123A87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A78A-451E-0B4D-A260-D3F920B9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2ED3D-6E09-934F-9A62-B3C16FEE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919B-A672-6044-818C-53C7D39B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8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3135D-8855-E34F-936B-C1AC2B1B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52E0F-02B9-F44B-AE85-8A6C7A6B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5019-C32D-CD44-AC2F-EA460F211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AEE4-91E3-0547-B4C9-751614D148C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AE947-3E28-234C-BD2C-2545BA176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3F97C-E125-BE4D-9450-4045C12C5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1BC7-6B60-C040-BE9D-E5A010FD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EDC69-046F-8449-99E9-779D77FB781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" y="33337"/>
            <a:ext cx="12192001" cy="6824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54976-4B17-234C-959A-578C4A73B15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398867">
            <a:off x="10737057" y="4971315"/>
            <a:ext cx="1181100" cy="170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EABBE-B5FA-074B-8F91-35E9258FAE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5588000"/>
            <a:ext cx="1600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uckworthsclassroom.com/ks5-lessons-resources" TargetMode="External"/><Relationship Id="rId7" Type="http://schemas.openxmlformats.org/officeDocument/2006/relationships/hyperlink" Target="https://twitter.com/duckworth_m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acebook.com/MsDuckworthsClassroom/" TargetMode="External"/><Relationship Id="rId5" Type="http://schemas.openxmlformats.org/officeDocument/2006/relationships/hyperlink" Target="https://www.instagram.com/msduckworths_classroom/" TargetMode="External"/><Relationship Id="rId4" Type="http://schemas.openxmlformats.org/officeDocument/2006/relationships/hyperlink" Target="http://www.msduckworthsclassroo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3592FF-36AF-4D87-9529-6A7564733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12" b="1"/>
          <a:stretch/>
        </p:blipFill>
        <p:spPr>
          <a:xfrm>
            <a:off x="-276205" y="0"/>
            <a:ext cx="12191980" cy="6857989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B6E71514-6080-46DE-A03E-E6BCFB1D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2481" y="3900290"/>
            <a:ext cx="6732173" cy="2319536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7506C"/>
          </a:solidFill>
          <a:ln w="19050">
            <a:noFill/>
          </a:ln>
          <a:effectLst>
            <a:outerShdw blurRad="762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B575EA-C78E-409A-91D8-07181115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19" y="4170556"/>
            <a:ext cx="6108451" cy="12966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 Series: Black Mirror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E6D76-50CD-41B2-8909-CABB6034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163" y="5467160"/>
            <a:ext cx="6124807" cy="4565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ACB96E-948E-FD45-A453-3799B6093DF9}"/>
              </a:ext>
            </a:extLst>
          </p:cNvPr>
          <p:cNvSpPr txBox="1">
            <a:spLocks/>
          </p:cNvSpPr>
          <p:nvPr/>
        </p:nvSpPr>
        <p:spPr>
          <a:xfrm>
            <a:off x="464821" y="200419"/>
            <a:ext cx="4983480" cy="517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91DEE-D514-B246-A596-EAA2F367E9C1}"/>
              </a:ext>
            </a:extLst>
          </p:cNvPr>
          <p:cNvSpPr txBox="1"/>
          <p:nvPr/>
        </p:nvSpPr>
        <p:spPr>
          <a:xfrm>
            <a:off x="7451123" y="200419"/>
            <a:ext cx="360343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Focus for today: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understand the themes and ideas expressed in the TV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understand the show’s creator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72139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FB4642-45A8-4028-9E94-4EED6CB1D573}"/>
              </a:ext>
            </a:extLst>
          </p:cNvPr>
          <p:cNvSpPr txBox="1"/>
          <p:nvPr/>
        </p:nvSpPr>
        <p:spPr>
          <a:xfrm>
            <a:off x="3344092" y="4465"/>
            <a:ext cx="63953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Accord Heavy SF" panose="020BE200000000000000" pitchFamily="34" charset="0"/>
              </a:rPr>
              <a:t>‘Black Mirror’ analysis sheet: Nosedive</a:t>
            </a:r>
            <a:endParaRPr lang="en-GB" sz="2400" dirty="0">
              <a:latin typeface="Accord Heavy SF" panose="020BE200000000000000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AE2010-F529-499F-9EA3-CCEB86DCCF1C}"/>
              </a:ext>
            </a:extLst>
          </p:cNvPr>
          <p:cNvGraphicFramePr>
            <a:graphicFrameLocks noGrp="1"/>
          </p:cNvGraphicFramePr>
          <p:nvPr/>
        </p:nvGraphicFramePr>
        <p:xfrm>
          <a:off x="0" y="613954"/>
          <a:ext cx="12192002" cy="6244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2582">
                  <a:extLst>
                    <a:ext uri="{9D8B030D-6E8A-4147-A177-3AD203B41FA5}">
                      <a16:colId xmlns:a16="http://schemas.microsoft.com/office/drawing/2014/main" val="3871724746"/>
                    </a:ext>
                  </a:extLst>
                </a:gridCol>
                <a:gridCol w="2041312">
                  <a:extLst>
                    <a:ext uri="{9D8B030D-6E8A-4147-A177-3AD203B41FA5}">
                      <a16:colId xmlns:a16="http://schemas.microsoft.com/office/drawing/2014/main" val="1888091424"/>
                    </a:ext>
                  </a:extLst>
                </a:gridCol>
                <a:gridCol w="2162027">
                  <a:extLst>
                    <a:ext uri="{9D8B030D-6E8A-4147-A177-3AD203B41FA5}">
                      <a16:colId xmlns:a16="http://schemas.microsoft.com/office/drawing/2014/main" val="482260329"/>
                    </a:ext>
                  </a:extLst>
                </a:gridCol>
                <a:gridCol w="1929391">
                  <a:extLst>
                    <a:ext uri="{9D8B030D-6E8A-4147-A177-3AD203B41FA5}">
                      <a16:colId xmlns:a16="http://schemas.microsoft.com/office/drawing/2014/main" val="1309395534"/>
                    </a:ext>
                  </a:extLst>
                </a:gridCol>
                <a:gridCol w="2394663">
                  <a:extLst>
                    <a:ext uri="{9D8B030D-6E8A-4147-A177-3AD203B41FA5}">
                      <a16:colId xmlns:a16="http://schemas.microsoft.com/office/drawing/2014/main" val="3200476693"/>
                    </a:ext>
                  </a:extLst>
                </a:gridCol>
                <a:gridCol w="2162027">
                  <a:extLst>
                    <a:ext uri="{9D8B030D-6E8A-4147-A177-3AD203B41FA5}">
                      <a16:colId xmlns:a16="http://schemas.microsoft.com/office/drawing/2014/main" val="1046249186"/>
                    </a:ext>
                  </a:extLst>
                </a:gridCol>
              </a:tblGrid>
              <a:tr h="9275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Conflict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Significant scenes- 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Links to 1984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1711"/>
                  </a:ext>
                </a:extLst>
              </a:tr>
              <a:tr h="53165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GB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GB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0776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F554CB6-71A9-4445-A4BE-214AAF09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9324">
            <a:off x="10760607" y="5323901"/>
            <a:ext cx="1115104" cy="15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15" y="45496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1333500" y="602379"/>
            <a:ext cx="902969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 for downloading this resource; I hope it is useful! You can find the full SoW on my </a:t>
            </a:r>
            <a:r>
              <a:rPr lang="en-US" sz="2400" dirty="0">
                <a:hlinkClick r:id="rId3"/>
              </a:rPr>
              <a:t>website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If you would like more free and paid resources, please visit my website: </a:t>
            </a:r>
            <a:r>
              <a:rPr lang="en-US" sz="2400" dirty="0">
                <a:hlinkClick r:id="rId4"/>
              </a:rPr>
              <a:t>www.msduckworthsclassroom.com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can also follow me on </a:t>
            </a:r>
            <a:r>
              <a:rPr lang="en-US" sz="2400" dirty="0">
                <a:hlinkClick r:id="rId5"/>
              </a:rPr>
              <a:t>Instagram</a:t>
            </a:r>
            <a:r>
              <a:rPr lang="en-US" sz="2400" dirty="0"/>
              <a:t> and find me on </a:t>
            </a:r>
            <a:r>
              <a:rPr lang="en-US" sz="2400" dirty="0">
                <a:hlinkClick r:id="rId6"/>
              </a:rPr>
              <a:t>Facebook</a:t>
            </a:r>
            <a:r>
              <a:rPr lang="en-US" sz="2400" dirty="0"/>
              <a:t> or </a:t>
            </a:r>
            <a:r>
              <a:rPr lang="en-US" sz="2400" dirty="0">
                <a:hlinkClick r:id="rId7"/>
              </a:rPr>
              <a:t>twitter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25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29B44-8760-49F8-979A-251249A2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Overview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DFFE-F3D3-4AC7-97DD-A60CF65C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8" y="1"/>
            <a:ext cx="8328456" cy="22545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Black Mirror</a:t>
            </a:r>
            <a:r>
              <a:rPr lang="en-US" sz="2400" dirty="0"/>
              <a:t>. </a:t>
            </a:r>
            <a:r>
              <a:rPr lang="en-US" sz="2400" b="1" dirty="0"/>
              <a:t>Black Mirror</a:t>
            </a:r>
            <a:r>
              <a:rPr lang="en-US" sz="2400" dirty="0"/>
              <a:t> is a British science fiction anthology television </a:t>
            </a:r>
            <a:r>
              <a:rPr lang="en-US" sz="2400" b="1" dirty="0"/>
              <a:t>series</a:t>
            </a:r>
            <a:r>
              <a:rPr lang="en-US" sz="2400" dirty="0"/>
              <a:t> created by Charlie Brooker. He and Annabel Jones serve as the </a:t>
            </a:r>
            <a:r>
              <a:rPr lang="en-US" sz="2400" dirty="0" err="1"/>
              <a:t>programme's</a:t>
            </a:r>
            <a:r>
              <a:rPr lang="en-US" sz="2400" dirty="0"/>
              <a:t> showrunners. It examines modern society, particularly with regard to the unanticipated consequences of new technologies.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97DC5-80C4-4CE2-8819-863B4D88D6C3}"/>
              </a:ext>
            </a:extLst>
          </p:cNvPr>
          <p:cNvSpPr/>
          <p:nvPr/>
        </p:nvSpPr>
        <p:spPr>
          <a:xfrm>
            <a:off x="5557274" y="2383575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An anthology series exploring a twisted, high-tech world where humanity's greatest innovations and darkest instincts collide.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5211E4-E1CF-40CA-B684-77D2CCECAE4D}"/>
              </a:ext>
            </a:extLst>
          </p:cNvPr>
          <p:cNvSpPr/>
          <p:nvPr/>
        </p:nvSpPr>
        <p:spPr>
          <a:xfrm>
            <a:off x="972654" y="4081543"/>
            <a:ext cx="1004074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series was originally commissioned by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Channel 4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in the United Kingdom and premiered in December 2011. A second series ran during February 2013. In September 2015,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Netflix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purchased the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commissioning a series of 12 episodes later divided into two series of six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episodes.The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first of these series was released on Netflix worldwide as the overall third series on 21 October 2016. The fourth series was released on 29 December 2017. A fifth series consisting of three episodes was released on 5 June 2019.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0BC50-0CB7-4020-B4AF-A320DA91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4" y="250031"/>
            <a:ext cx="396849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ccord Heavy SF" panose="020BE200000000000000" pitchFamily="34" charset="0"/>
              </a:rPr>
              <a:t>Research Charlie Brooker</a:t>
            </a:r>
            <a:endParaRPr lang="en-GB" sz="3600" dirty="0">
              <a:latin typeface="Accord Heavy SF" panose="020BE2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0D37-43EF-494B-947A-50753D09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n-US" dirty="0"/>
              <a:t>Who is he?</a:t>
            </a:r>
          </a:p>
          <a:p>
            <a:r>
              <a:rPr lang="en-US" dirty="0"/>
              <a:t>Where does his inspiration for Black Mirror come from?</a:t>
            </a:r>
          </a:p>
          <a:p>
            <a:r>
              <a:rPr lang="en-US" dirty="0"/>
              <a:t>What has he said about his creation?</a:t>
            </a:r>
          </a:p>
          <a:p>
            <a:r>
              <a:rPr lang="en-US" dirty="0"/>
              <a:t>Which global issues can you already identify?</a:t>
            </a:r>
            <a:endParaRPr lang="en-GB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E453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5433739-AF26-496B-B7A8-F80165BCC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2" r="6265" b="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B441BB-4515-42C2-AC04-89BFE45D544D}"/>
              </a:ext>
            </a:extLst>
          </p:cNvPr>
          <p:cNvSpPr txBox="1"/>
          <p:nvPr/>
        </p:nvSpPr>
        <p:spPr>
          <a:xfrm>
            <a:off x="4987640" y="728146"/>
            <a:ext cx="12321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25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6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0BC50-0CB7-4020-B4AF-A320DA91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6525"/>
            <a:ext cx="32004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ccord Heavy SF" panose="020BE200000000000000" pitchFamily="34" charset="0"/>
              </a:rPr>
              <a:t>Class discussion</a:t>
            </a:r>
            <a:endParaRPr lang="en-GB" sz="3200" dirty="0">
              <a:latin typeface="Accord Heavy SF" panose="020BE2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0D37-43EF-494B-947A-50753D09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20" y="1237396"/>
            <a:ext cx="32004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Feedback on what you have found out.</a:t>
            </a:r>
          </a:p>
          <a:p>
            <a:endParaRPr lang="en-US" sz="1800" dirty="0"/>
          </a:p>
          <a:p>
            <a:r>
              <a:rPr lang="en-US" sz="1800" dirty="0"/>
              <a:t>Thinking question: Why do you think a TV show is a good way of expressing the ideas Brooker is interested in showing?</a:t>
            </a:r>
          </a:p>
          <a:p>
            <a:r>
              <a:rPr lang="en-US" sz="1800" dirty="0"/>
              <a:t>Are there any similarities between Brooker and Orwell?</a:t>
            </a:r>
            <a:endParaRPr lang="en-GB" sz="18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F46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5433739-AF26-496B-B7A8-F80165BCC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7" r="6390" b="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87A7B-BAE6-314E-8175-4187A794BB42}"/>
              </a:ext>
            </a:extLst>
          </p:cNvPr>
          <p:cNvSpPr txBox="1"/>
          <p:nvPr/>
        </p:nvSpPr>
        <p:spPr>
          <a:xfrm>
            <a:off x="5972175" y="136525"/>
            <a:ext cx="557636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will help you with writer intention, purpose and message later on.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C40270-42E1-5046-B90A-4B46E137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0250"/>
            <a:ext cx="4330700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3592FF-36AF-4D87-9529-6A7564733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12" b="1"/>
          <a:stretch/>
        </p:blipFill>
        <p:spPr>
          <a:xfrm>
            <a:off x="0" y="11"/>
            <a:ext cx="12191980" cy="68579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B575EA-C78E-409A-91D8-07181115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19" y="4170556"/>
            <a:ext cx="6108451" cy="12966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 Series: Black Mirror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E6D76-50CD-41B2-8909-CABB6034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163" y="5467160"/>
            <a:ext cx="6124807" cy="4565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ACB96E-948E-FD45-A453-3799B6093DF9}"/>
              </a:ext>
            </a:extLst>
          </p:cNvPr>
          <p:cNvSpPr txBox="1">
            <a:spLocks/>
          </p:cNvSpPr>
          <p:nvPr/>
        </p:nvSpPr>
        <p:spPr>
          <a:xfrm>
            <a:off x="464821" y="200419"/>
            <a:ext cx="4983480" cy="517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91DEE-D514-B246-A596-EAA2F367E9C1}"/>
              </a:ext>
            </a:extLst>
          </p:cNvPr>
          <p:cNvSpPr txBox="1"/>
          <p:nvPr/>
        </p:nvSpPr>
        <p:spPr>
          <a:xfrm>
            <a:off x="7451123" y="200419"/>
            <a:ext cx="360343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Focus for today: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understand how to </a:t>
            </a:r>
            <a:r>
              <a:rPr lang="en-US" dirty="0" err="1"/>
              <a:t>analyse</a:t>
            </a:r>
            <a:r>
              <a:rPr lang="en-US" dirty="0"/>
              <a:t> a multimodal media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801D5-BEAA-D542-A61D-1316D5F8DD52}"/>
              </a:ext>
            </a:extLst>
          </p:cNvPr>
          <p:cNvSpPr txBox="1"/>
          <p:nvPr/>
        </p:nvSpPr>
        <p:spPr>
          <a:xfrm>
            <a:off x="7172720" y="2605879"/>
            <a:ext cx="416024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Thinking question:</a:t>
            </a:r>
          </a:p>
          <a:p>
            <a:endParaRPr lang="en-US" dirty="0"/>
          </a:p>
          <a:p>
            <a:r>
              <a:rPr lang="en-US" dirty="0"/>
              <a:t>How much do we use social media today? </a:t>
            </a:r>
          </a:p>
          <a:p>
            <a:r>
              <a:rPr lang="en-US" dirty="0"/>
              <a:t>To what extent are we controlled by this?</a:t>
            </a:r>
          </a:p>
        </p:txBody>
      </p:sp>
      <p:pic>
        <p:nvPicPr>
          <p:cNvPr id="9" name="Picture 8" descr="A picture containing sitting, sign, table, street&#10;&#10;Description automatically generated">
            <a:extLst>
              <a:ext uri="{FF2B5EF4-FFF2-40B4-BE49-F238E27FC236}">
                <a16:creationId xmlns:a16="http://schemas.microsoft.com/office/drawing/2014/main" id="{98B84BFA-2F8D-4640-9442-946A53B36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840" y="3806208"/>
            <a:ext cx="4064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4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38D40-73A9-424D-A4AE-5C6D841F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For the purpose of this practice, one episode will constitute one BoW.</a:t>
            </a:r>
            <a:endParaRPr lang="en-GB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CC04-E6AF-4529-92D9-ABB29832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450710"/>
            <a:ext cx="5306084" cy="26271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What must you consider as you watch the episode?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58C6A-7762-4FED-B551-E6C0D5E36A6B}"/>
              </a:ext>
            </a:extLst>
          </p:cNvPr>
          <p:cNvSpPr/>
          <p:nvPr/>
        </p:nvSpPr>
        <p:spPr>
          <a:xfrm>
            <a:off x="5429683" y="2620613"/>
            <a:ext cx="596697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What are the ideas that the creators are trying to get across?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How do they do this?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How do you </a:t>
            </a:r>
            <a:r>
              <a:rPr lang="en-US" sz="2800" dirty="0" err="1">
                <a:solidFill>
                  <a:srgbClr val="000000"/>
                </a:solidFill>
              </a:rPr>
              <a:t>analyse</a:t>
            </a:r>
            <a:r>
              <a:rPr lang="en-US" sz="2800" dirty="0">
                <a:solidFill>
                  <a:srgbClr val="000000"/>
                </a:solidFill>
              </a:rPr>
              <a:t> a TV </a:t>
            </a:r>
            <a:r>
              <a:rPr lang="en-US" sz="2800" dirty="0" err="1">
                <a:solidFill>
                  <a:srgbClr val="000000"/>
                </a:solidFill>
              </a:rPr>
              <a:t>programme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0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2AA81-A0F5-4FF8-8054-313BBF7F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analyse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TV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CF9-A276-402A-8AE6-7D332EF16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599" y="999942"/>
            <a:ext cx="3883722" cy="56109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Genre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Characters / characterization</a:t>
            </a:r>
          </a:p>
          <a:p>
            <a:pPr marL="0"/>
            <a:r>
              <a:rPr lang="en-US" sz="2000" dirty="0">
                <a:solidFill>
                  <a:schemeClr val="tx1"/>
                </a:solidFill>
              </a:rPr>
              <a:t>Point of view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Conflict: internal and external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themes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events </a:t>
            </a:r>
          </a:p>
          <a:p>
            <a:pPr marL="0"/>
            <a:r>
              <a:rPr lang="en-US" sz="2000" dirty="0"/>
              <a:t>How the story is put together – sequencing (linear, non linear, flashbacks)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 strand (focused on several characters) or single st</a:t>
            </a:r>
            <a:r>
              <a:rPr lang="en-US" sz="2000" dirty="0"/>
              <a:t>rand narrative (focused on one main characters) 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Realistic and non- realistic narrative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Tone</a:t>
            </a:r>
          </a:p>
          <a:p>
            <a:pPr marL="0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it make you feel?</a:t>
            </a:r>
          </a:p>
          <a:p>
            <a:pPr marL="0"/>
            <a:r>
              <a:rPr lang="en-US" sz="2000" dirty="0">
                <a:solidFill>
                  <a:schemeClr val="tx1"/>
                </a:solidFill>
              </a:rPr>
              <a:t>Symbols/motifs</a:t>
            </a:r>
          </a:p>
          <a:p>
            <a:pPr marL="0"/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0E5B93-2F2E-4D1C-83C0-5D0218E7C0CD}"/>
              </a:ext>
            </a:extLst>
          </p:cNvPr>
          <p:cNvSpPr txBox="1"/>
          <p:nvPr/>
        </p:nvSpPr>
        <p:spPr>
          <a:xfrm>
            <a:off x="8294417" y="1245546"/>
            <a:ext cx="3883724" cy="5473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Cinematic effects: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Cinematography: Camera angles; framing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scene: </a:t>
            </a:r>
            <a:r>
              <a:rPr lang="en-US" dirty="0"/>
              <a:t>The arrangement of everything that appears in the framing – actors, lighting, décor, props, costume – is called </a:t>
            </a:r>
            <a:r>
              <a:rPr lang="en-US" b="1" dirty="0" err="1"/>
              <a:t>mise</a:t>
            </a:r>
            <a:r>
              <a:rPr lang="en-US" b="1" dirty="0"/>
              <a:t>-</a:t>
            </a:r>
            <a:r>
              <a:rPr lang="en-US" b="1" dirty="0" err="1"/>
              <a:t>en</a:t>
            </a:r>
            <a:r>
              <a:rPr lang="en-US" b="1" dirty="0"/>
              <a:t>-scène</a:t>
            </a:r>
            <a:r>
              <a:rPr lang="en-US" dirty="0"/>
              <a:t>, a French term that means “placing on stage.”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 effects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Dialogue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Editing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Costume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83766-5624-4722-BAD0-8078F80D3182}"/>
              </a:ext>
            </a:extLst>
          </p:cNvPr>
          <p:cNvSpPr txBox="1"/>
          <p:nvPr/>
        </p:nvSpPr>
        <p:spPr>
          <a:xfrm>
            <a:off x="4447312" y="345350"/>
            <a:ext cx="62453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do all of these add/create meaning?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7517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4193F-7404-4EA2-B440-9C19DC366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7"/>
          <a:stretch/>
        </p:blipFill>
        <p:spPr>
          <a:xfrm>
            <a:off x="5867400" y="10"/>
            <a:ext cx="6324601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1F285-7E2C-45AF-BAB1-E5DFA9A7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93714"/>
            <a:ext cx="6105525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Camera angles and shots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11A52-4443-4FBA-B744-52695976D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90612"/>
            <a:ext cx="5745478" cy="4773674"/>
          </a:xfrm>
        </p:spPr>
        <p:txBody>
          <a:bodyPr anchor="b">
            <a:normAutofit/>
          </a:bodyPr>
          <a:lstStyle/>
          <a:p>
            <a:pPr fontAlgn="base"/>
            <a:r>
              <a:rPr lang="en-US" sz="1600" dirty="0">
                <a:solidFill>
                  <a:srgbClr val="000000"/>
                </a:solidFill>
              </a:rPr>
              <a:t>The four basic shots used in films are: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a close-up – a very close shot where the camera lens focuses on some detail or the actor’s face.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medium shot – a shot where the camera lens picks up some background or upper half of the actor.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full shot – a shot where the camera lens has full view of the actor.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long shot – shot taken at a distance from an object.</a:t>
            </a:r>
          </a:p>
          <a:p>
            <a:pPr fontAlgn="base"/>
            <a:r>
              <a:rPr lang="en-US" sz="1600" dirty="0">
                <a:solidFill>
                  <a:srgbClr val="000000"/>
                </a:solidFill>
              </a:rPr>
              <a:t>What camera shots can you identify in the film? How are they used?</a:t>
            </a:r>
          </a:p>
          <a:p>
            <a:pPr fontAlgn="base"/>
            <a:r>
              <a:rPr lang="en-US" sz="1600" dirty="0">
                <a:solidFill>
                  <a:srgbClr val="000000"/>
                </a:solidFill>
              </a:rPr>
              <a:t>A camera angle is how the camera is tilted while filming.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straight-on angle – The camera is at the same height as the object.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high angle – The camera is filming from above the object.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low angle – The camera is looking up at the object.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</a:rPr>
              <a:t>oblique angle – The camera is tilted sideways.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9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79156-4BF2-46DB-B36C-65911E7BD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" r="1035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5D970-3187-4E24-B96A-A0D40536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will watch the episode once and then you will go back and decide on a key scene if you choose this as your non-literary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BoW</a:t>
            </a: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C292E-3BC0-47A5-AE71-10ED27CDD7D3}"/>
              </a:ext>
            </a:extLst>
          </p:cNvPr>
          <p:cNvSpPr txBox="1"/>
          <p:nvPr/>
        </p:nvSpPr>
        <p:spPr>
          <a:xfrm>
            <a:off x="5277328" y="4784760"/>
            <a:ext cx="5003494" cy="64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notes on the sheet as you watch.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9F469BE-754A-479F-A2CD-EB7AB02C1D88}"/>
              </a:ext>
            </a:extLst>
          </p:cNvPr>
          <p:cNvSpPr/>
          <p:nvPr/>
        </p:nvSpPr>
        <p:spPr>
          <a:xfrm>
            <a:off x="3186545" y="-34933"/>
            <a:ext cx="2452255" cy="1618209"/>
          </a:xfrm>
          <a:prstGeom prst="cloudCallout">
            <a:avLst>
              <a:gd name="adj1" fmla="val -53036"/>
              <a:gd name="adj2" fmla="val 813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is the episode called Nosedive?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926</Words>
  <Application>Microsoft Macintosh PowerPoint</Application>
  <PresentationFormat>Widescreen</PresentationFormat>
  <Paragraphs>106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Accord Heavy SF</vt:lpstr>
      <vt:lpstr>Arial</vt:lpstr>
      <vt:lpstr>Calibri</vt:lpstr>
      <vt:lpstr>Calibri Light</vt:lpstr>
      <vt:lpstr>Verdana</vt:lpstr>
      <vt:lpstr>Office Theme</vt:lpstr>
      <vt:lpstr>TV Series: Black Mirror</vt:lpstr>
      <vt:lpstr>Overview</vt:lpstr>
      <vt:lpstr>Research Charlie Brooker</vt:lpstr>
      <vt:lpstr>Class discussion</vt:lpstr>
      <vt:lpstr>TV Series: Black Mirror</vt:lpstr>
      <vt:lpstr>For the purpose of this practice, one episode will constitute one BoW.</vt:lpstr>
      <vt:lpstr>How to analyse a TV programme</vt:lpstr>
      <vt:lpstr>Camera angles and shots</vt:lpstr>
      <vt:lpstr>We will watch the episode once and then you will go back and decide on a key scene if you choose this as your non-literary BoW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Individual Oral</dc:title>
  <dc:creator>Sophie Duckworth</dc:creator>
  <cp:lastModifiedBy>Sophie Duckworth</cp:lastModifiedBy>
  <cp:revision>8</cp:revision>
  <dcterms:created xsi:type="dcterms:W3CDTF">2019-11-17T07:33:49Z</dcterms:created>
  <dcterms:modified xsi:type="dcterms:W3CDTF">2019-11-17T08:36:26Z</dcterms:modified>
</cp:coreProperties>
</file>