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4"/>
  </p:notesMasterIdLst>
  <p:sldIdLst>
    <p:sldId id="256" r:id="rId2"/>
    <p:sldId id="645" r:id="rId3"/>
    <p:sldId id="655" r:id="rId4"/>
    <p:sldId id="666" r:id="rId5"/>
    <p:sldId id="667" r:id="rId6"/>
    <p:sldId id="668" r:id="rId7"/>
    <p:sldId id="671" r:id="rId8"/>
    <p:sldId id="670" r:id="rId9"/>
    <p:sldId id="669" r:id="rId10"/>
    <p:sldId id="657" r:id="rId11"/>
    <p:sldId id="6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D883FF"/>
    <a:srgbClr val="C097B9"/>
    <a:srgbClr val="C07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92284"/>
  </p:normalViewPr>
  <p:slideViewPr>
    <p:cSldViewPr snapToGrid="0" snapToObjects="1">
      <p:cViewPr varScale="1">
        <p:scale>
          <a:sx n="98" d="100"/>
          <a:sy n="9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D46A-867C-E342-BBA0-8F0E5ECCC4D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7D69-D294-4E48-B6BA-893F9163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0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to feedback and explain their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17D69-D294-4E48-B6BA-893F91638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to feedback once they have discussed in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17D69-D294-4E48-B6BA-893F916385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9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cut this out due to time or use it as revision later on</a:t>
            </a:r>
          </a:p>
          <a:p>
            <a:r>
              <a:rPr lang="en-GB" dirty="0"/>
              <a:t>Pupils to feedback on starter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17D69-D294-4E48-B6BA-893F916385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0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the date for the performances</a:t>
            </a:r>
          </a:p>
          <a:p>
            <a:r>
              <a:rPr lang="en-GB" dirty="0"/>
              <a:t>You can add more of the minor characters if you have a large class</a:t>
            </a:r>
          </a:p>
          <a:p>
            <a:r>
              <a:rPr lang="en-GB" dirty="0"/>
              <a:t>Either let the pupils choose their character or assign them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17D69-D294-4E48-B6BA-893F916385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to feedback and explain their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17D69-D294-4E48-B6BA-893F916385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5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7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9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0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2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6" r:id="rId6"/>
    <p:sldLayoutId id="2147483751" r:id="rId7"/>
    <p:sldLayoutId id="2147483752" r:id="rId8"/>
    <p:sldLayoutId id="2147483753" r:id="rId9"/>
    <p:sldLayoutId id="2147483755" r:id="rId10"/>
    <p:sldLayoutId id="214748375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sDuckworthsClassroom/" TargetMode="External"/><Relationship Id="rId3" Type="http://schemas.openxmlformats.org/officeDocument/2006/relationships/hyperlink" Target="https://www.msduckworthsclassroom.com/freebies" TargetMode="External"/><Relationship Id="rId7" Type="http://schemas.openxmlformats.org/officeDocument/2006/relationships/hyperlink" Target="https://www.instagram.com/msduckworths_classro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sduckworthsclassroom.com/product-page/the-handmaid-s-tale-full-scheme-of-work-for-ibdp-english-a-l-l" TargetMode="External"/><Relationship Id="rId5" Type="http://schemas.openxmlformats.org/officeDocument/2006/relationships/hyperlink" Target="https://www.msduckworthsclassroom.com/product-page/margaret-atwood-s-the-handmaid-s-tale-edexcel-8et00" TargetMode="External"/><Relationship Id="rId4" Type="http://schemas.openxmlformats.org/officeDocument/2006/relationships/hyperlink" Target="https://www.msduckworthsclassroom.com/product-page/margaret-atwood-s-the-handmaid-s-tale-international-cie" TargetMode="External"/><Relationship Id="rId9" Type="http://schemas.openxmlformats.org/officeDocument/2006/relationships/hyperlink" Target="https://twitter.com/duckworth_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227E-343F-464D-A746-6FF8283B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The Handmaid’s tale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09B76"/>
          </a:solidFill>
          <a:ln w="38100" cap="rnd">
            <a:solidFill>
              <a:srgbClr val="C09B7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aint in motion from the bottom of the view">
            <a:extLst>
              <a:ext uri="{FF2B5EF4-FFF2-40B4-BE49-F238E27FC236}">
                <a16:creationId xmlns:a16="http://schemas.microsoft.com/office/drawing/2014/main" id="{01ED2E07-BAA5-4A4E-9C40-40C45F30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3" r="243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18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int in motion from the bottom of the view">
            <a:extLst>
              <a:ext uri="{FF2B5EF4-FFF2-40B4-BE49-F238E27FC236}">
                <a16:creationId xmlns:a16="http://schemas.microsoft.com/office/drawing/2014/main" id="{01ED2E07-BAA5-4A4E-9C40-40C45F302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3" r="243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C920B-60CA-C34C-B99D-474131810BB5}"/>
              </a:ext>
            </a:extLst>
          </p:cNvPr>
          <p:cNvSpPr txBox="1"/>
          <p:nvPr/>
        </p:nvSpPr>
        <p:spPr>
          <a:xfrm>
            <a:off x="145570" y="156368"/>
            <a:ext cx="3657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Date: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227E-343F-464D-A746-6FF8283B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730" y="1307553"/>
            <a:ext cx="8288350" cy="1729561"/>
          </a:xfrm>
          <a:custGeom>
            <a:avLst/>
            <a:gdLst>
              <a:gd name="connsiteX0" fmla="*/ 0 w 8288350"/>
              <a:gd name="connsiteY0" fmla="*/ 0 h 1729561"/>
              <a:gd name="connsiteX1" fmla="*/ 607812 w 8288350"/>
              <a:gd name="connsiteY1" fmla="*/ 0 h 1729561"/>
              <a:gd name="connsiteX2" fmla="*/ 1049858 w 8288350"/>
              <a:gd name="connsiteY2" fmla="*/ 0 h 1729561"/>
              <a:gd name="connsiteX3" fmla="*/ 1906320 w 8288350"/>
              <a:gd name="connsiteY3" fmla="*/ 0 h 1729561"/>
              <a:gd name="connsiteX4" fmla="*/ 2514133 w 8288350"/>
              <a:gd name="connsiteY4" fmla="*/ 0 h 1729561"/>
              <a:gd name="connsiteX5" fmla="*/ 3121945 w 8288350"/>
              <a:gd name="connsiteY5" fmla="*/ 0 h 1729561"/>
              <a:gd name="connsiteX6" fmla="*/ 3978408 w 8288350"/>
              <a:gd name="connsiteY6" fmla="*/ 0 h 1729561"/>
              <a:gd name="connsiteX7" fmla="*/ 4503337 w 8288350"/>
              <a:gd name="connsiteY7" fmla="*/ 0 h 1729561"/>
              <a:gd name="connsiteX8" fmla="*/ 5359800 w 8288350"/>
              <a:gd name="connsiteY8" fmla="*/ 0 h 1729561"/>
              <a:gd name="connsiteX9" fmla="*/ 6216263 w 8288350"/>
              <a:gd name="connsiteY9" fmla="*/ 0 h 1729561"/>
              <a:gd name="connsiteX10" fmla="*/ 6906958 w 8288350"/>
              <a:gd name="connsiteY10" fmla="*/ 0 h 1729561"/>
              <a:gd name="connsiteX11" fmla="*/ 8288350 w 8288350"/>
              <a:gd name="connsiteY11" fmla="*/ 0 h 1729561"/>
              <a:gd name="connsiteX12" fmla="*/ 8288350 w 8288350"/>
              <a:gd name="connsiteY12" fmla="*/ 559225 h 1729561"/>
              <a:gd name="connsiteX13" fmla="*/ 8288350 w 8288350"/>
              <a:gd name="connsiteY13" fmla="*/ 1083858 h 1729561"/>
              <a:gd name="connsiteX14" fmla="*/ 8288350 w 8288350"/>
              <a:gd name="connsiteY14" fmla="*/ 1729561 h 1729561"/>
              <a:gd name="connsiteX15" fmla="*/ 7597654 w 8288350"/>
              <a:gd name="connsiteY15" fmla="*/ 1729561 h 1729561"/>
              <a:gd name="connsiteX16" fmla="*/ 6906958 w 8288350"/>
              <a:gd name="connsiteY16" fmla="*/ 1729561 h 1729561"/>
              <a:gd name="connsiteX17" fmla="*/ 6050496 w 8288350"/>
              <a:gd name="connsiteY17" fmla="*/ 1729561 h 1729561"/>
              <a:gd name="connsiteX18" fmla="*/ 5359800 w 8288350"/>
              <a:gd name="connsiteY18" fmla="*/ 1729561 h 1729561"/>
              <a:gd name="connsiteX19" fmla="*/ 4917754 w 8288350"/>
              <a:gd name="connsiteY19" fmla="*/ 1729561 h 1729561"/>
              <a:gd name="connsiteX20" fmla="*/ 4392826 w 8288350"/>
              <a:gd name="connsiteY20" fmla="*/ 1729561 h 1729561"/>
              <a:gd name="connsiteX21" fmla="*/ 3536363 w 8288350"/>
              <a:gd name="connsiteY21" fmla="*/ 1729561 h 1729561"/>
              <a:gd name="connsiteX22" fmla="*/ 2845667 w 8288350"/>
              <a:gd name="connsiteY22" fmla="*/ 1729561 h 1729561"/>
              <a:gd name="connsiteX23" fmla="*/ 2320738 w 8288350"/>
              <a:gd name="connsiteY23" fmla="*/ 1729561 h 1729561"/>
              <a:gd name="connsiteX24" fmla="*/ 1630042 w 8288350"/>
              <a:gd name="connsiteY24" fmla="*/ 1729561 h 1729561"/>
              <a:gd name="connsiteX25" fmla="*/ 1187997 w 8288350"/>
              <a:gd name="connsiteY25" fmla="*/ 1729561 h 1729561"/>
              <a:gd name="connsiteX26" fmla="*/ 745951 w 8288350"/>
              <a:gd name="connsiteY26" fmla="*/ 1729561 h 1729561"/>
              <a:gd name="connsiteX27" fmla="*/ 0 w 8288350"/>
              <a:gd name="connsiteY27" fmla="*/ 1729561 h 1729561"/>
              <a:gd name="connsiteX28" fmla="*/ 0 w 8288350"/>
              <a:gd name="connsiteY28" fmla="*/ 1187632 h 1729561"/>
              <a:gd name="connsiteX29" fmla="*/ 0 w 8288350"/>
              <a:gd name="connsiteY29" fmla="*/ 576520 h 1729561"/>
              <a:gd name="connsiteX30" fmla="*/ 0 w 8288350"/>
              <a:gd name="connsiteY30" fmla="*/ 0 h 172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88350" h="1729561" extrusionOk="0">
                <a:moveTo>
                  <a:pt x="0" y="0"/>
                </a:moveTo>
                <a:cubicBezTo>
                  <a:pt x="268454" y="-28581"/>
                  <a:pt x="341593" y="7185"/>
                  <a:pt x="607812" y="0"/>
                </a:cubicBezTo>
                <a:cubicBezTo>
                  <a:pt x="874031" y="-7185"/>
                  <a:pt x="901565" y="-11662"/>
                  <a:pt x="1049858" y="0"/>
                </a:cubicBezTo>
                <a:cubicBezTo>
                  <a:pt x="1198151" y="11662"/>
                  <a:pt x="1604292" y="-12124"/>
                  <a:pt x="1906320" y="0"/>
                </a:cubicBezTo>
                <a:cubicBezTo>
                  <a:pt x="2208348" y="12124"/>
                  <a:pt x="2291830" y="22695"/>
                  <a:pt x="2514133" y="0"/>
                </a:cubicBezTo>
                <a:cubicBezTo>
                  <a:pt x="2736436" y="-22695"/>
                  <a:pt x="2883454" y="4720"/>
                  <a:pt x="3121945" y="0"/>
                </a:cubicBezTo>
                <a:cubicBezTo>
                  <a:pt x="3360436" y="-4720"/>
                  <a:pt x="3719653" y="36188"/>
                  <a:pt x="3978408" y="0"/>
                </a:cubicBezTo>
                <a:cubicBezTo>
                  <a:pt x="4237163" y="-36188"/>
                  <a:pt x="4355581" y="7467"/>
                  <a:pt x="4503337" y="0"/>
                </a:cubicBezTo>
                <a:cubicBezTo>
                  <a:pt x="4651093" y="-7467"/>
                  <a:pt x="5003101" y="-20733"/>
                  <a:pt x="5359800" y="0"/>
                </a:cubicBezTo>
                <a:cubicBezTo>
                  <a:pt x="5716499" y="20733"/>
                  <a:pt x="5801289" y="-42492"/>
                  <a:pt x="6216263" y="0"/>
                </a:cubicBezTo>
                <a:cubicBezTo>
                  <a:pt x="6631237" y="42492"/>
                  <a:pt x="6616589" y="-23161"/>
                  <a:pt x="6906958" y="0"/>
                </a:cubicBezTo>
                <a:cubicBezTo>
                  <a:pt x="7197327" y="23161"/>
                  <a:pt x="7813393" y="-36562"/>
                  <a:pt x="8288350" y="0"/>
                </a:cubicBezTo>
                <a:cubicBezTo>
                  <a:pt x="8278235" y="147353"/>
                  <a:pt x="8279882" y="323138"/>
                  <a:pt x="8288350" y="559225"/>
                </a:cubicBezTo>
                <a:cubicBezTo>
                  <a:pt x="8296818" y="795312"/>
                  <a:pt x="8298946" y="938435"/>
                  <a:pt x="8288350" y="1083858"/>
                </a:cubicBezTo>
                <a:cubicBezTo>
                  <a:pt x="8277754" y="1229281"/>
                  <a:pt x="8259091" y="1600334"/>
                  <a:pt x="8288350" y="1729561"/>
                </a:cubicBezTo>
                <a:cubicBezTo>
                  <a:pt x="8139110" y="1739676"/>
                  <a:pt x="7876162" y="1715370"/>
                  <a:pt x="7597654" y="1729561"/>
                </a:cubicBezTo>
                <a:cubicBezTo>
                  <a:pt x="7319146" y="1743752"/>
                  <a:pt x="7163370" y="1751246"/>
                  <a:pt x="6906958" y="1729561"/>
                </a:cubicBezTo>
                <a:cubicBezTo>
                  <a:pt x="6650546" y="1707876"/>
                  <a:pt x="6265934" y="1714553"/>
                  <a:pt x="6050496" y="1729561"/>
                </a:cubicBezTo>
                <a:cubicBezTo>
                  <a:pt x="5835058" y="1744569"/>
                  <a:pt x="5520215" y="1762623"/>
                  <a:pt x="5359800" y="1729561"/>
                </a:cubicBezTo>
                <a:cubicBezTo>
                  <a:pt x="5199385" y="1696499"/>
                  <a:pt x="5038467" y="1733297"/>
                  <a:pt x="4917754" y="1729561"/>
                </a:cubicBezTo>
                <a:cubicBezTo>
                  <a:pt x="4797041" y="1725825"/>
                  <a:pt x="4551552" y="1722589"/>
                  <a:pt x="4392826" y="1729561"/>
                </a:cubicBezTo>
                <a:cubicBezTo>
                  <a:pt x="4234100" y="1736533"/>
                  <a:pt x="3742938" y="1721298"/>
                  <a:pt x="3536363" y="1729561"/>
                </a:cubicBezTo>
                <a:cubicBezTo>
                  <a:pt x="3329788" y="1737824"/>
                  <a:pt x="3002476" y="1741568"/>
                  <a:pt x="2845667" y="1729561"/>
                </a:cubicBezTo>
                <a:cubicBezTo>
                  <a:pt x="2688858" y="1717554"/>
                  <a:pt x="2540886" y="1717154"/>
                  <a:pt x="2320738" y="1729561"/>
                </a:cubicBezTo>
                <a:cubicBezTo>
                  <a:pt x="2100590" y="1741968"/>
                  <a:pt x="1897501" y="1762927"/>
                  <a:pt x="1630042" y="1729561"/>
                </a:cubicBezTo>
                <a:cubicBezTo>
                  <a:pt x="1362583" y="1696195"/>
                  <a:pt x="1346715" y="1748705"/>
                  <a:pt x="1187997" y="1729561"/>
                </a:cubicBezTo>
                <a:cubicBezTo>
                  <a:pt x="1029280" y="1710417"/>
                  <a:pt x="883413" y="1751351"/>
                  <a:pt x="745951" y="1729561"/>
                </a:cubicBezTo>
                <a:cubicBezTo>
                  <a:pt x="608489" y="1707771"/>
                  <a:pt x="285118" y="1723366"/>
                  <a:pt x="0" y="1729561"/>
                </a:cubicBezTo>
                <a:cubicBezTo>
                  <a:pt x="5942" y="1522385"/>
                  <a:pt x="13698" y="1340251"/>
                  <a:pt x="0" y="1187632"/>
                </a:cubicBezTo>
                <a:cubicBezTo>
                  <a:pt x="-13698" y="1035013"/>
                  <a:pt x="-16043" y="797996"/>
                  <a:pt x="0" y="576520"/>
                </a:cubicBezTo>
                <a:cubicBezTo>
                  <a:pt x="16043" y="355044"/>
                  <a:pt x="-20575" y="273542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n-US" sz="5400" dirty="0">
                <a:latin typeface="+mj-lt"/>
              </a:rPr>
              <a:t>Analysing characters and their relationships: Performances</a:t>
            </a:r>
            <a:endParaRPr lang="en-GB" sz="5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69C5B-FD36-BC4D-B796-D015EF63F3E4}"/>
              </a:ext>
            </a:extLst>
          </p:cNvPr>
          <p:cNvSpPr txBox="1"/>
          <p:nvPr/>
        </p:nvSpPr>
        <p:spPr>
          <a:xfrm>
            <a:off x="8866066" y="244674"/>
            <a:ext cx="28880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Abadi MT Condensed Light" panose="020B0306030101010103" pitchFamily="34" charset="77"/>
              </a:rPr>
              <a:t>LO:</a:t>
            </a:r>
          </a:p>
          <a:p>
            <a:r>
              <a:rPr lang="en-US" sz="1200" dirty="0">
                <a:latin typeface="Abadi MT Condensed Light" panose="020B0306030101010103" pitchFamily="34" charset="77"/>
              </a:rPr>
              <a:t>To understand how to track and </a:t>
            </a:r>
            <a:r>
              <a:rPr lang="en-US" sz="1200" dirty="0" err="1">
                <a:latin typeface="Abadi MT Condensed Light" panose="020B0306030101010103" pitchFamily="34" charset="77"/>
              </a:rPr>
              <a:t>analyse</a:t>
            </a:r>
            <a:r>
              <a:rPr lang="en-US" sz="1200" dirty="0">
                <a:latin typeface="Abadi MT Condensed Light" panose="020B0306030101010103" pitchFamily="34" charset="77"/>
              </a:rPr>
              <a:t> characters</a:t>
            </a:r>
          </a:p>
        </p:txBody>
      </p:sp>
    </p:spTree>
    <p:extLst>
      <p:ext uri="{BB962C8B-B14F-4D97-AF65-F5344CB8AC3E}">
        <p14:creationId xmlns:p14="http://schemas.microsoft.com/office/powerpoint/2010/main" val="183177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96A1-2A13-A946-B654-F2B99BC3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we watch the different performances…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7D49-94EE-C548-AD67-85012B0F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7" y="2107811"/>
            <a:ext cx="6535057" cy="1549790"/>
          </a:xfrm>
          <a:custGeom>
            <a:avLst/>
            <a:gdLst>
              <a:gd name="connsiteX0" fmla="*/ 0 w 6535057"/>
              <a:gd name="connsiteY0" fmla="*/ 0 h 1549790"/>
              <a:gd name="connsiteX1" fmla="*/ 398044 w 6535057"/>
              <a:gd name="connsiteY1" fmla="*/ 0 h 1549790"/>
              <a:gd name="connsiteX2" fmla="*/ 1057491 w 6535057"/>
              <a:gd name="connsiteY2" fmla="*/ 0 h 1549790"/>
              <a:gd name="connsiteX3" fmla="*/ 1586237 w 6535057"/>
              <a:gd name="connsiteY3" fmla="*/ 0 h 1549790"/>
              <a:gd name="connsiteX4" fmla="*/ 2245683 w 6535057"/>
              <a:gd name="connsiteY4" fmla="*/ 0 h 1549790"/>
              <a:gd name="connsiteX5" fmla="*/ 2709078 w 6535057"/>
              <a:gd name="connsiteY5" fmla="*/ 0 h 1549790"/>
              <a:gd name="connsiteX6" fmla="*/ 3433875 w 6535057"/>
              <a:gd name="connsiteY6" fmla="*/ 0 h 1549790"/>
              <a:gd name="connsiteX7" fmla="*/ 4093322 w 6535057"/>
              <a:gd name="connsiteY7" fmla="*/ 0 h 1549790"/>
              <a:gd name="connsiteX8" fmla="*/ 4622068 w 6535057"/>
              <a:gd name="connsiteY8" fmla="*/ 0 h 1549790"/>
              <a:gd name="connsiteX9" fmla="*/ 5216164 w 6535057"/>
              <a:gd name="connsiteY9" fmla="*/ 0 h 1549790"/>
              <a:gd name="connsiteX10" fmla="*/ 5744909 w 6535057"/>
              <a:gd name="connsiteY10" fmla="*/ 0 h 1549790"/>
              <a:gd name="connsiteX11" fmla="*/ 6535057 w 6535057"/>
              <a:gd name="connsiteY11" fmla="*/ 0 h 1549790"/>
              <a:gd name="connsiteX12" fmla="*/ 6535057 w 6535057"/>
              <a:gd name="connsiteY12" fmla="*/ 470103 h 1549790"/>
              <a:gd name="connsiteX13" fmla="*/ 6535057 w 6535057"/>
              <a:gd name="connsiteY13" fmla="*/ 1002198 h 1549790"/>
              <a:gd name="connsiteX14" fmla="*/ 6535057 w 6535057"/>
              <a:gd name="connsiteY14" fmla="*/ 1549790 h 1549790"/>
              <a:gd name="connsiteX15" fmla="*/ 6071662 w 6535057"/>
              <a:gd name="connsiteY15" fmla="*/ 1549790 h 1549790"/>
              <a:gd name="connsiteX16" fmla="*/ 5412215 w 6535057"/>
              <a:gd name="connsiteY16" fmla="*/ 1549790 h 1549790"/>
              <a:gd name="connsiteX17" fmla="*/ 5014171 w 6535057"/>
              <a:gd name="connsiteY17" fmla="*/ 1549790 h 1549790"/>
              <a:gd name="connsiteX18" fmla="*/ 4616127 w 6535057"/>
              <a:gd name="connsiteY18" fmla="*/ 1549790 h 1549790"/>
              <a:gd name="connsiteX19" fmla="*/ 4152732 w 6535057"/>
              <a:gd name="connsiteY19" fmla="*/ 1549790 h 1549790"/>
              <a:gd name="connsiteX20" fmla="*/ 3689337 w 6535057"/>
              <a:gd name="connsiteY20" fmla="*/ 1549790 h 1549790"/>
              <a:gd name="connsiteX21" fmla="*/ 2964539 w 6535057"/>
              <a:gd name="connsiteY21" fmla="*/ 1549790 h 1549790"/>
              <a:gd name="connsiteX22" fmla="*/ 2370443 w 6535057"/>
              <a:gd name="connsiteY22" fmla="*/ 1549790 h 1549790"/>
              <a:gd name="connsiteX23" fmla="*/ 1907048 w 6535057"/>
              <a:gd name="connsiteY23" fmla="*/ 1549790 h 1549790"/>
              <a:gd name="connsiteX24" fmla="*/ 1247602 w 6535057"/>
              <a:gd name="connsiteY24" fmla="*/ 1549790 h 1549790"/>
              <a:gd name="connsiteX25" fmla="*/ 718856 w 6535057"/>
              <a:gd name="connsiteY25" fmla="*/ 1549790 h 1549790"/>
              <a:gd name="connsiteX26" fmla="*/ 0 w 6535057"/>
              <a:gd name="connsiteY26" fmla="*/ 1549790 h 1549790"/>
              <a:gd name="connsiteX27" fmla="*/ 0 w 6535057"/>
              <a:gd name="connsiteY27" fmla="*/ 1064189 h 1549790"/>
              <a:gd name="connsiteX28" fmla="*/ 0 w 6535057"/>
              <a:gd name="connsiteY28" fmla="*/ 578588 h 1549790"/>
              <a:gd name="connsiteX29" fmla="*/ 0 w 6535057"/>
              <a:gd name="connsiteY29" fmla="*/ 0 h 154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35057" h="1549790" fill="none" extrusionOk="0">
                <a:moveTo>
                  <a:pt x="0" y="0"/>
                </a:moveTo>
                <a:cubicBezTo>
                  <a:pt x="168705" y="-30026"/>
                  <a:pt x="202964" y="5490"/>
                  <a:pt x="398044" y="0"/>
                </a:cubicBezTo>
                <a:cubicBezTo>
                  <a:pt x="593124" y="-5490"/>
                  <a:pt x="880831" y="27551"/>
                  <a:pt x="1057491" y="0"/>
                </a:cubicBezTo>
                <a:cubicBezTo>
                  <a:pt x="1234151" y="-27551"/>
                  <a:pt x="1454119" y="61708"/>
                  <a:pt x="1586237" y="0"/>
                </a:cubicBezTo>
                <a:cubicBezTo>
                  <a:pt x="1718355" y="-61708"/>
                  <a:pt x="2013476" y="54137"/>
                  <a:pt x="2245683" y="0"/>
                </a:cubicBezTo>
                <a:cubicBezTo>
                  <a:pt x="2477890" y="-54137"/>
                  <a:pt x="2545531" y="37099"/>
                  <a:pt x="2709078" y="0"/>
                </a:cubicBezTo>
                <a:cubicBezTo>
                  <a:pt x="2872625" y="-37099"/>
                  <a:pt x="3230528" y="57230"/>
                  <a:pt x="3433875" y="0"/>
                </a:cubicBezTo>
                <a:cubicBezTo>
                  <a:pt x="3637222" y="-57230"/>
                  <a:pt x="3869222" y="60674"/>
                  <a:pt x="4093322" y="0"/>
                </a:cubicBezTo>
                <a:cubicBezTo>
                  <a:pt x="4317422" y="-60674"/>
                  <a:pt x="4374010" y="61315"/>
                  <a:pt x="4622068" y="0"/>
                </a:cubicBezTo>
                <a:cubicBezTo>
                  <a:pt x="4870126" y="-61315"/>
                  <a:pt x="5093125" y="67210"/>
                  <a:pt x="5216164" y="0"/>
                </a:cubicBezTo>
                <a:cubicBezTo>
                  <a:pt x="5339203" y="-67210"/>
                  <a:pt x="5499520" y="22747"/>
                  <a:pt x="5744909" y="0"/>
                </a:cubicBezTo>
                <a:cubicBezTo>
                  <a:pt x="5990299" y="-22747"/>
                  <a:pt x="6316089" y="59255"/>
                  <a:pt x="6535057" y="0"/>
                </a:cubicBezTo>
                <a:cubicBezTo>
                  <a:pt x="6553332" y="200326"/>
                  <a:pt x="6484554" y="346940"/>
                  <a:pt x="6535057" y="470103"/>
                </a:cubicBezTo>
                <a:cubicBezTo>
                  <a:pt x="6585560" y="593266"/>
                  <a:pt x="6475092" y="813755"/>
                  <a:pt x="6535057" y="1002198"/>
                </a:cubicBezTo>
                <a:cubicBezTo>
                  <a:pt x="6595022" y="1190642"/>
                  <a:pt x="6523583" y="1312824"/>
                  <a:pt x="6535057" y="1549790"/>
                </a:cubicBezTo>
                <a:cubicBezTo>
                  <a:pt x="6361366" y="1553579"/>
                  <a:pt x="6173061" y="1494261"/>
                  <a:pt x="6071662" y="1549790"/>
                </a:cubicBezTo>
                <a:cubicBezTo>
                  <a:pt x="5970264" y="1605319"/>
                  <a:pt x="5704749" y="1510801"/>
                  <a:pt x="5412215" y="1549790"/>
                </a:cubicBezTo>
                <a:cubicBezTo>
                  <a:pt x="5119681" y="1588779"/>
                  <a:pt x="5203662" y="1527484"/>
                  <a:pt x="5014171" y="1549790"/>
                </a:cubicBezTo>
                <a:cubicBezTo>
                  <a:pt x="4824680" y="1572096"/>
                  <a:pt x="4807530" y="1527178"/>
                  <a:pt x="4616127" y="1549790"/>
                </a:cubicBezTo>
                <a:cubicBezTo>
                  <a:pt x="4424724" y="1572402"/>
                  <a:pt x="4276500" y="1521171"/>
                  <a:pt x="4152732" y="1549790"/>
                </a:cubicBezTo>
                <a:cubicBezTo>
                  <a:pt x="4028964" y="1578409"/>
                  <a:pt x="3885773" y="1513331"/>
                  <a:pt x="3689337" y="1549790"/>
                </a:cubicBezTo>
                <a:cubicBezTo>
                  <a:pt x="3492902" y="1586249"/>
                  <a:pt x="3319972" y="1515184"/>
                  <a:pt x="2964539" y="1549790"/>
                </a:cubicBezTo>
                <a:cubicBezTo>
                  <a:pt x="2609106" y="1584396"/>
                  <a:pt x="2657308" y="1530265"/>
                  <a:pt x="2370443" y="1549790"/>
                </a:cubicBezTo>
                <a:cubicBezTo>
                  <a:pt x="2083578" y="1569315"/>
                  <a:pt x="2045868" y="1501303"/>
                  <a:pt x="1907048" y="1549790"/>
                </a:cubicBezTo>
                <a:cubicBezTo>
                  <a:pt x="1768228" y="1598277"/>
                  <a:pt x="1448265" y="1535663"/>
                  <a:pt x="1247602" y="1549790"/>
                </a:cubicBezTo>
                <a:cubicBezTo>
                  <a:pt x="1046939" y="1563917"/>
                  <a:pt x="970617" y="1538869"/>
                  <a:pt x="718856" y="1549790"/>
                </a:cubicBezTo>
                <a:cubicBezTo>
                  <a:pt x="467095" y="1560711"/>
                  <a:pt x="258302" y="1532961"/>
                  <a:pt x="0" y="1549790"/>
                </a:cubicBezTo>
                <a:cubicBezTo>
                  <a:pt x="-38368" y="1372267"/>
                  <a:pt x="26470" y="1269392"/>
                  <a:pt x="0" y="1064189"/>
                </a:cubicBezTo>
                <a:cubicBezTo>
                  <a:pt x="-26470" y="858986"/>
                  <a:pt x="31939" y="750946"/>
                  <a:pt x="0" y="578588"/>
                </a:cubicBezTo>
                <a:cubicBezTo>
                  <a:pt x="-31939" y="406230"/>
                  <a:pt x="52149" y="200368"/>
                  <a:pt x="0" y="0"/>
                </a:cubicBezTo>
                <a:close/>
              </a:path>
              <a:path w="6535057" h="1549790" stroke="0" extrusionOk="0">
                <a:moveTo>
                  <a:pt x="0" y="0"/>
                </a:moveTo>
                <a:cubicBezTo>
                  <a:pt x="246624" y="-10662"/>
                  <a:pt x="317462" y="6403"/>
                  <a:pt x="594096" y="0"/>
                </a:cubicBezTo>
                <a:cubicBezTo>
                  <a:pt x="870730" y="-6403"/>
                  <a:pt x="860253" y="28355"/>
                  <a:pt x="992140" y="0"/>
                </a:cubicBezTo>
                <a:cubicBezTo>
                  <a:pt x="1124027" y="-28355"/>
                  <a:pt x="1327568" y="7564"/>
                  <a:pt x="1586237" y="0"/>
                </a:cubicBezTo>
                <a:cubicBezTo>
                  <a:pt x="1844906" y="-7564"/>
                  <a:pt x="2043878" y="80340"/>
                  <a:pt x="2311034" y="0"/>
                </a:cubicBezTo>
                <a:cubicBezTo>
                  <a:pt x="2578190" y="-80340"/>
                  <a:pt x="2815083" y="17196"/>
                  <a:pt x="3035831" y="0"/>
                </a:cubicBezTo>
                <a:cubicBezTo>
                  <a:pt x="3256579" y="-17196"/>
                  <a:pt x="3319545" y="7204"/>
                  <a:pt x="3564577" y="0"/>
                </a:cubicBezTo>
                <a:cubicBezTo>
                  <a:pt x="3809609" y="-7204"/>
                  <a:pt x="3903614" y="51294"/>
                  <a:pt x="4027971" y="0"/>
                </a:cubicBezTo>
                <a:cubicBezTo>
                  <a:pt x="4152328" y="-51294"/>
                  <a:pt x="4477905" y="20226"/>
                  <a:pt x="4622068" y="0"/>
                </a:cubicBezTo>
                <a:cubicBezTo>
                  <a:pt x="4766231" y="-20226"/>
                  <a:pt x="4975918" y="29807"/>
                  <a:pt x="5216164" y="0"/>
                </a:cubicBezTo>
                <a:cubicBezTo>
                  <a:pt x="5456410" y="-29807"/>
                  <a:pt x="5452027" y="21673"/>
                  <a:pt x="5679559" y="0"/>
                </a:cubicBezTo>
                <a:cubicBezTo>
                  <a:pt x="5907092" y="-21673"/>
                  <a:pt x="6282698" y="5603"/>
                  <a:pt x="6535057" y="0"/>
                </a:cubicBezTo>
                <a:cubicBezTo>
                  <a:pt x="6579420" y="221564"/>
                  <a:pt x="6511454" y="417467"/>
                  <a:pt x="6535057" y="532095"/>
                </a:cubicBezTo>
                <a:cubicBezTo>
                  <a:pt x="6558660" y="646724"/>
                  <a:pt x="6502432" y="923320"/>
                  <a:pt x="6535057" y="1048691"/>
                </a:cubicBezTo>
                <a:cubicBezTo>
                  <a:pt x="6567682" y="1174062"/>
                  <a:pt x="6532854" y="1366011"/>
                  <a:pt x="6535057" y="1549790"/>
                </a:cubicBezTo>
                <a:cubicBezTo>
                  <a:pt x="6269873" y="1564615"/>
                  <a:pt x="6186677" y="1548349"/>
                  <a:pt x="5875610" y="1549790"/>
                </a:cubicBezTo>
                <a:cubicBezTo>
                  <a:pt x="5564543" y="1551231"/>
                  <a:pt x="5562490" y="1540382"/>
                  <a:pt x="5346865" y="1549790"/>
                </a:cubicBezTo>
                <a:cubicBezTo>
                  <a:pt x="5131241" y="1559198"/>
                  <a:pt x="5020130" y="1482959"/>
                  <a:pt x="4752769" y="1549790"/>
                </a:cubicBezTo>
                <a:cubicBezTo>
                  <a:pt x="4485408" y="1616621"/>
                  <a:pt x="4281044" y="1531584"/>
                  <a:pt x="4158673" y="1549790"/>
                </a:cubicBezTo>
                <a:cubicBezTo>
                  <a:pt x="4036302" y="1567996"/>
                  <a:pt x="3781967" y="1489655"/>
                  <a:pt x="3629927" y="1549790"/>
                </a:cubicBezTo>
                <a:cubicBezTo>
                  <a:pt x="3477887" y="1609925"/>
                  <a:pt x="3199611" y="1534071"/>
                  <a:pt x="3035831" y="1549790"/>
                </a:cubicBezTo>
                <a:cubicBezTo>
                  <a:pt x="2872051" y="1565509"/>
                  <a:pt x="2732719" y="1518705"/>
                  <a:pt x="2507086" y="1549790"/>
                </a:cubicBezTo>
                <a:cubicBezTo>
                  <a:pt x="2281454" y="1580875"/>
                  <a:pt x="2112626" y="1524364"/>
                  <a:pt x="1847639" y="1549790"/>
                </a:cubicBezTo>
                <a:cubicBezTo>
                  <a:pt x="1582652" y="1575216"/>
                  <a:pt x="1568772" y="1516680"/>
                  <a:pt x="1384244" y="1549790"/>
                </a:cubicBezTo>
                <a:cubicBezTo>
                  <a:pt x="1199717" y="1582900"/>
                  <a:pt x="1034433" y="1540243"/>
                  <a:pt x="855498" y="1549790"/>
                </a:cubicBezTo>
                <a:cubicBezTo>
                  <a:pt x="676563" y="1559337"/>
                  <a:pt x="346314" y="1454892"/>
                  <a:pt x="0" y="1549790"/>
                </a:cubicBezTo>
                <a:cubicBezTo>
                  <a:pt x="-8986" y="1316411"/>
                  <a:pt x="38930" y="1289638"/>
                  <a:pt x="0" y="1048691"/>
                </a:cubicBezTo>
                <a:cubicBezTo>
                  <a:pt x="-38930" y="807744"/>
                  <a:pt x="44596" y="720612"/>
                  <a:pt x="0" y="578588"/>
                </a:cubicBezTo>
                <a:cubicBezTo>
                  <a:pt x="-44596" y="436564"/>
                  <a:pt x="34460" y="143277"/>
                  <a:pt x="0" y="0"/>
                </a:cubicBezTo>
                <a:close/>
              </a:path>
            </a:pathLst>
          </a:custGeom>
          <a:ln w="28575">
            <a:solidFill>
              <a:srgbClr val="FF85FF"/>
            </a:solidFill>
            <a:extLst>
              <a:ext uri="{C807C97D-BFC1-408E-A445-0C87EB9F89A2}">
                <ask:lineSketchStyleProps xmlns:ask="http://schemas.microsoft.com/office/drawing/2018/sketchyshapes" sd="2179271243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Make notes on </a:t>
            </a:r>
            <a:r>
              <a:rPr lang="en-GB"/>
              <a:t>your sheet if </a:t>
            </a:r>
            <a:r>
              <a:rPr lang="en-GB" dirty="0"/>
              <a:t>you learn anything new about the character.</a:t>
            </a:r>
          </a:p>
          <a:p>
            <a:r>
              <a:rPr lang="en-GB" dirty="0"/>
              <a:t>Think of at least 1 question to ask each ‘character’.</a:t>
            </a:r>
          </a:p>
        </p:txBody>
      </p:sp>
      <p:pic>
        <p:nvPicPr>
          <p:cNvPr id="4" name="Graphic 3" descr="Performance Curtains outline">
            <a:extLst>
              <a:ext uri="{FF2B5EF4-FFF2-40B4-BE49-F238E27FC236}">
                <a16:creationId xmlns:a16="http://schemas.microsoft.com/office/drawing/2014/main" id="{0C970697-9F9C-984C-896D-E2BE7082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8399" y="2514599"/>
            <a:ext cx="2739571" cy="27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7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2207111" y="1120676"/>
            <a:ext cx="7777777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 hope you enjoy the free resource! For more free KS4 and KS5 resources, visit my website </a:t>
            </a:r>
            <a:r>
              <a:rPr lang="en-US" sz="2400" dirty="0">
                <a:hlinkClick r:id="rId3"/>
              </a:rPr>
              <a:t>here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The full scheme of work for the CIE International A-Level can be </a:t>
            </a:r>
            <a:r>
              <a:rPr lang="en-US" sz="2400" dirty="0">
                <a:hlinkClick r:id="rId4"/>
              </a:rPr>
              <a:t>found here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The full scheme of work for the Edexcel  A-Level can be </a:t>
            </a:r>
            <a:r>
              <a:rPr lang="en-US" sz="2400" dirty="0">
                <a:hlinkClick r:id="rId5"/>
              </a:rPr>
              <a:t>found here.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full scheme of work for IBDP English A: L&amp;L can be </a:t>
            </a:r>
            <a:r>
              <a:rPr lang="en-US" sz="2400" dirty="0">
                <a:hlinkClick r:id="rId6"/>
              </a:rPr>
              <a:t>found here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7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8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9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46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int in motion from the bottom of the view">
            <a:extLst>
              <a:ext uri="{FF2B5EF4-FFF2-40B4-BE49-F238E27FC236}">
                <a16:creationId xmlns:a16="http://schemas.microsoft.com/office/drawing/2014/main" id="{01ED2E07-BAA5-4A4E-9C40-40C45F302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3" r="243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C920B-60CA-C34C-B99D-474131810BB5}"/>
              </a:ext>
            </a:extLst>
          </p:cNvPr>
          <p:cNvSpPr txBox="1"/>
          <p:nvPr/>
        </p:nvSpPr>
        <p:spPr>
          <a:xfrm>
            <a:off x="145570" y="156368"/>
            <a:ext cx="3657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Date: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227E-343F-464D-A746-6FF8283B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901" y="1105683"/>
            <a:ext cx="8288350" cy="1729561"/>
          </a:xfrm>
          <a:custGeom>
            <a:avLst/>
            <a:gdLst>
              <a:gd name="connsiteX0" fmla="*/ 0 w 8288350"/>
              <a:gd name="connsiteY0" fmla="*/ 0 h 1729561"/>
              <a:gd name="connsiteX1" fmla="*/ 607812 w 8288350"/>
              <a:gd name="connsiteY1" fmla="*/ 0 h 1729561"/>
              <a:gd name="connsiteX2" fmla="*/ 1049858 w 8288350"/>
              <a:gd name="connsiteY2" fmla="*/ 0 h 1729561"/>
              <a:gd name="connsiteX3" fmla="*/ 1906320 w 8288350"/>
              <a:gd name="connsiteY3" fmla="*/ 0 h 1729561"/>
              <a:gd name="connsiteX4" fmla="*/ 2514133 w 8288350"/>
              <a:gd name="connsiteY4" fmla="*/ 0 h 1729561"/>
              <a:gd name="connsiteX5" fmla="*/ 3121945 w 8288350"/>
              <a:gd name="connsiteY5" fmla="*/ 0 h 1729561"/>
              <a:gd name="connsiteX6" fmla="*/ 3978408 w 8288350"/>
              <a:gd name="connsiteY6" fmla="*/ 0 h 1729561"/>
              <a:gd name="connsiteX7" fmla="*/ 4503337 w 8288350"/>
              <a:gd name="connsiteY7" fmla="*/ 0 h 1729561"/>
              <a:gd name="connsiteX8" fmla="*/ 5359800 w 8288350"/>
              <a:gd name="connsiteY8" fmla="*/ 0 h 1729561"/>
              <a:gd name="connsiteX9" fmla="*/ 6216263 w 8288350"/>
              <a:gd name="connsiteY9" fmla="*/ 0 h 1729561"/>
              <a:gd name="connsiteX10" fmla="*/ 6906958 w 8288350"/>
              <a:gd name="connsiteY10" fmla="*/ 0 h 1729561"/>
              <a:gd name="connsiteX11" fmla="*/ 8288350 w 8288350"/>
              <a:gd name="connsiteY11" fmla="*/ 0 h 1729561"/>
              <a:gd name="connsiteX12" fmla="*/ 8288350 w 8288350"/>
              <a:gd name="connsiteY12" fmla="*/ 559225 h 1729561"/>
              <a:gd name="connsiteX13" fmla="*/ 8288350 w 8288350"/>
              <a:gd name="connsiteY13" fmla="*/ 1083858 h 1729561"/>
              <a:gd name="connsiteX14" fmla="*/ 8288350 w 8288350"/>
              <a:gd name="connsiteY14" fmla="*/ 1729561 h 1729561"/>
              <a:gd name="connsiteX15" fmla="*/ 7597654 w 8288350"/>
              <a:gd name="connsiteY15" fmla="*/ 1729561 h 1729561"/>
              <a:gd name="connsiteX16" fmla="*/ 6906958 w 8288350"/>
              <a:gd name="connsiteY16" fmla="*/ 1729561 h 1729561"/>
              <a:gd name="connsiteX17" fmla="*/ 6050496 w 8288350"/>
              <a:gd name="connsiteY17" fmla="*/ 1729561 h 1729561"/>
              <a:gd name="connsiteX18" fmla="*/ 5359800 w 8288350"/>
              <a:gd name="connsiteY18" fmla="*/ 1729561 h 1729561"/>
              <a:gd name="connsiteX19" fmla="*/ 4917754 w 8288350"/>
              <a:gd name="connsiteY19" fmla="*/ 1729561 h 1729561"/>
              <a:gd name="connsiteX20" fmla="*/ 4392826 w 8288350"/>
              <a:gd name="connsiteY20" fmla="*/ 1729561 h 1729561"/>
              <a:gd name="connsiteX21" fmla="*/ 3536363 w 8288350"/>
              <a:gd name="connsiteY21" fmla="*/ 1729561 h 1729561"/>
              <a:gd name="connsiteX22" fmla="*/ 2845667 w 8288350"/>
              <a:gd name="connsiteY22" fmla="*/ 1729561 h 1729561"/>
              <a:gd name="connsiteX23" fmla="*/ 2320738 w 8288350"/>
              <a:gd name="connsiteY23" fmla="*/ 1729561 h 1729561"/>
              <a:gd name="connsiteX24" fmla="*/ 1630042 w 8288350"/>
              <a:gd name="connsiteY24" fmla="*/ 1729561 h 1729561"/>
              <a:gd name="connsiteX25" fmla="*/ 1187997 w 8288350"/>
              <a:gd name="connsiteY25" fmla="*/ 1729561 h 1729561"/>
              <a:gd name="connsiteX26" fmla="*/ 745951 w 8288350"/>
              <a:gd name="connsiteY26" fmla="*/ 1729561 h 1729561"/>
              <a:gd name="connsiteX27" fmla="*/ 0 w 8288350"/>
              <a:gd name="connsiteY27" fmla="*/ 1729561 h 1729561"/>
              <a:gd name="connsiteX28" fmla="*/ 0 w 8288350"/>
              <a:gd name="connsiteY28" fmla="*/ 1187632 h 1729561"/>
              <a:gd name="connsiteX29" fmla="*/ 0 w 8288350"/>
              <a:gd name="connsiteY29" fmla="*/ 576520 h 1729561"/>
              <a:gd name="connsiteX30" fmla="*/ 0 w 8288350"/>
              <a:gd name="connsiteY30" fmla="*/ 0 h 172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88350" h="1729561" extrusionOk="0">
                <a:moveTo>
                  <a:pt x="0" y="0"/>
                </a:moveTo>
                <a:cubicBezTo>
                  <a:pt x="268454" y="-28581"/>
                  <a:pt x="341593" y="7185"/>
                  <a:pt x="607812" y="0"/>
                </a:cubicBezTo>
                <a:cubicBezTo>
                  <a:pt x="874031" y="-7185"/>
                  <a:pt x="901565" y="-11662"/>
                  <a:pt x="1049858" y="0"/>
                </a:cubicBezTo>
                <a:cubicBezTo>
                  <a:pt x="1198151" y="11662"/>
                  <a:pt x="1604292" y="-12124"/>
                  <a:pt x="1906320" y="0"/>
                </a:cubicBezTo>
                <a:cubicBezTo>
                  <a:pt x="2208348" y="12124"/>
                  <a:pt x="2291830" y="22695"/>
                  <a:pt x="2514133" y="0"/>
                </a:cubicBezTo>
                <a:cubicBezTo>
                  <a:pt x="2736436" y="-22695"/>
                  <a:pt x="2883454" y="4720"/>
                  <a:pt x="3121945" y="0"/>
                </a:cubicBezTo>
                <a:cubicBezTo>
                  <a:pt x="3360436" y="-4720"/>
                  <a:pt x="3719653" y="36188"/>
                  <a:pt x="3978408" y="0"/>
                </a:cubicBezTo>
                <a:cubicBezTo>
                  <a:pt x="4237163" y="-36188"/>
                  <a:pt x="4355581" y="7467"/>
                  <a:pt x="4503337" y="0"/>
                </a:cubicBezTo>
                <a:cubicBezTo>
                  <a:pt x="4651093" y="-7467"/>
                  <a:pt x="5003101" y="-20733"/>
                  <a:pt x="5359800" y="0"/>
                </a:cubicBezTo>
                <a:cubicBezTo>
                  <a:pt x="5716499" y="20733"/>
                  <a:pt x="5801289" y="-42492"/>
                  <a:pt x="6216263" y="0"/>
                </a:cubicBezTo>
                <a:cubicBezTo>
                  <a:pt x="6631237" y="42492"/>
                  <a:pt x="6616589" y="-23161"/>
                  <a:pt x="6906958" y="0"/>
                </a:cubicBezTo>
                <a:cubicBezTo>
                  <a:pt x="7197327" y="23161"/>
                  <a:pt x="7813393" y="-36562"/>
                  <a:pt x="8288350" y="0"/>
                </a:cubicBezTo>
                <a:cubicBezTo>
                  <a:pt x="8278235" y="147353"/>
                  <a:pt x="8279882" y="323138"/>
                  <a:pt x="8288350" y="559225"/>
                </a:cubicBezTo>
                <a:cubicBezTo>
                  <a:pt x="8296818" y="795312"/>
                  <a:pt x="8298946" y="938435"/>
                  <a:pt x="8288350" y="1083858"/>
                </a:cubicBezTo>
                <a:cubicBezTo>
                  <a:pt x="8277754" y="1229281"/>
                  <a:pt x="8259091" y="1600334"/>
                  <a:pt x="8288350" y="1729561"/>
                </a:cubicBezTo>
                <a:cubicBezTo>
                  <a:pt x="8139110" y="1739676"/>
                  <a:pt x="7876162" y="1715370"/>
                  <a:pt x="7597654" y="1729561"/>
                </a:cubicBezTo>
                <a:cubicBezTo>
                  <a:pt x="7319146" y="1743752"/>
                  <a:pt x="7163370" y="1751246"/>
                  <a:pt x="6906958" y="1729561"/>
                </a:cubicBezTo>
                <a:cubicBezTo>
                  <a:pt x="6650546" y="1707876"/>
                  <a:pt x="6265934" y="1714553"/>
                  <a:pt x="6050496" y="1729561"/>
                </a:cubicBezTo>
                <a:cubicBezTo>
                  <a:pt x="5835058" y="1744569"/>
                  <a:pt x="5520215" y="1762623"/>
                  <a:pt x="5359800" y="1729561"/>
                </a:cubicBezTo>
                <a:cubicBezTo>
                  <a:pt x="5199385" y="1696499"/>
                  <a:pt x="5038467" y="1733297"/>
                  <a:pt x="4917754" y="1729561"/>
                </a:cubicBezTo>
                <a:cubicBezTo>
                  <a:pt x="4797041" y="1725825"/>
                  <a:pt x="4551552" y="1722589"/>
                  <a:pt x="4392826" y="1729561"/>
                </a:cubicBezTo>
                <a:cubicBezTo>
                  <a:pt x="4234100" y="1736533"/>
                  <a:pt x="3742938" y="1721298"/>
                  <a:pt x="3536363" y="1729561"/>
                </a:cubicBezTo>
                <a:cubicBezTo>
                  <a:pt x="3329788" y="1737824"/>
                  <a:pt x="3002476" y="1741568"/>
                  <a:pt x="2845667" y="1729561"/>
                </a:cubicBezTo>
                <a:cubicBezTo>
                  <a:pt x="2688858" y="1717554"/>
                  <a:pt x="2540886" y="1717154"/>
                  <a:pt x="2320738" y="1729561"/>
                </a:cubicBezTo>
                <a:cubicBezTo>
                  <a:pt x="2100590" y="1741968"/>
                  <a:pt x="1897501" y="1762927"/>
                  <a:pt x="1630042" y="1729561"/>
                </a:cubicBezTo>
                <a:cubicBezTo>
                  <a:pt x="1362583" y="1696195"/>
                  <a:pt x="1346715" y="1748705"/>
                  <a:pt x="1187997" y="1729561"/>
                </a:cubicBezTo>
                <a:cubicBezTo>
                  <a:pt x="1029280" y="1710417"/>
                  <a:pt x="883413" y="1751351"/>
                  <a:pt x="745951" y="1729561"/>
                </a:cubicBezTo>
                <a:cubicBezTo>
                  <a:pt x="608489" y="1707771"/>
                  <a:pt x="285118" y="1723366"/>
                  <a:pt x="0" y="1729561"/>
                </a:cubicBezTo>
                <a:cubicBezTo>
                  <a:pt x="5942" y="1522385"/>
                  <a:pt x="13698" y="1340251"/>
                  <a:pt x="0" y="1187632"/>
                </a:cubicBezTo>
                <a:cubicBezTo>
                  <a:pt x="-13698" y="1035013"/>
                  <a:pt x="-16043" y="797996"/>
                  <a:pt x="0" y="576520"/>
                </a:cubicBezTo>
                <a:cubicBezTo>
                  <a:pt x="16043" y="355044"/>
                  <a:pt x="-20575" y="273542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n-US" sz="5400" dirty="0">
                <a:latin typeface="+mj-lt"/>
              </a:rPr>
              <a:t>Analysing characters and their relationships</a:t>
            </a:r>
            <a:endParaRPr lang="en-GB" sz="5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69C5B-FD36-BC4D-B796-D015EF63F3E4}"/>
              </a:ext>
            </a:extLst>
          </p:cNvPr>
          <p:cNvSpPr txBox="1"/>
          <p:nvPr/>
        </p:nvSpPr>
        <p:spPr>
          <a:xfrm>
            <a:off x="8866066" y="244674"/>
            <a:ext cx="28880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Abadi MT Condensed Light" panose="020B0306030101010103" pitchFamily="34" charset="77"/>
              </a:rPr>
              <a:t>LO:</a:t>
            </a:r>
          </a:p>
          <a:p>
            <a:r>
              <a:rPr lang="en-US" sz="1200" dirty="0">
                <a:latin typeface="Abadi MT Condensed Light" panose="020B0306030101010103" pitchFamily="34" charset="77"/>
              </a:rPr>
              <a:t>To understand how to track and </a:t>
            </a:r>
            <a:r>
              <a:rPr lang="en-US" sz="1200" dirty="0" err="1">
                <a:latin typeface="Abadi MT Condensed Light" panose="020B0306030101010103" pitchFamily="34" charset="77"/>
              </a:rPr>
              <a:t>analyse</a:t>
            </a:r>
            <a:r>
              <a:rPr lang="en-US" sz="1200" dirty="0">
                <a:latin typeface="Abadi MT Condensed Light" panose="020B0306030101010103" pitchFamily="34" charset="77"/>
              </a:rPr>
              <a:t> characters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04F76-AE16-E44B-90A9-98E583BB9CFF}"/>
              </a:ext>
            </a:extLst>
          </p:cNvPr>
          <p:cNvSpPr txBox="1"/>
          <p:nvPr/>
        </p:nvSpPr>
        <p:spPr>
          <a:xfrm>
            <a:off x="2616926" y="3089672"/>
            <a:ext cx="7680301" cy="3108543"/>
          </a:xfrm>
          <a:custGeom>
            <a:avLst/>
            <a:gdLst>
              <a:gd name="connsiteX0" fmla="*/ 0 w 7680301"/>
              <a:gd name="connsiteY0" fmla="*/ 0 h 3108543"/>
              <a:gd name="connsiteX1" fmla="*/ 437186 w 7680301"/>
              <a:gd name="connsiteY1" fmla="*/ 0 h 3108543"/>
              <a:gd name="connsiteX2" fmla="*/ 1027979 w 7680301"/>
              <a:gd name="connsiteY2" fmla="*/ 0 h 3108543"/>
              <a:gd name="connsiteX3" fmla="*/ 1695574 w 7680301"/>
              <a:gd name="connsiteY3" fmla="*/ 0 h 3108543"/>
              <a:gd name="connsiteX4" fmla="*/ 2055957 w 7680301"/>
              <a:gd name="connsiteY4" fmla="*/ 0 h 3108543"/>
              <a:gd name="connsiteX5" fmla="*/ 2416341 w 7680301"/>
              <a:gd name="connsiteY5" fmla="*/ 0 h 3108543"/>
              <a:gd name="connsiteX6" fmla="*/ 3160739 w 7680301"/>
              <a:gd name="connsiteY6" fmla="*/ 0 h 3108543"/>
              <a:gd name="connsiteX7" fmla="*/ 3751532 w 7680301"/>
              <a:gd name="connsiteY7" fmla="*/ 0 h 3108543"/>
              <a:gd name="connsiteX8" fmla="*/ 4111915 w 7680301"/>
              <a:gd name="connsiteY8" fmla="*/ 0 h 3108543"/>
              <a:gd name="connsiteX9" fmla="*/ 4702707 w 7680301"/>
              <a:gd name="connsiteY9" fmla="*/ 0 h 3108543"/>
              <a:gd name="connsiteX10" fmla="*/ 5447106 w 7680301"/>
              <a:gd name="connsiteY10" fmla="*/ 0 h 3108543"/>
              <a:gd name="connsiteX11" fmla="*/ 5961095 w 7680301"/>
              <a:gd name="connsiteY11" fmla="*/ 0 h 3108543"/>
              <a:gd name="connsiteX12" fmla="*/ 6475085 w 7680301"/>
              <a:gd name="connsiteY12" fmla="*/ 0 h 3108543"/>
              <a:gd name="connsiteX13" fmla="*/ 7065877 w 7680301"/>
              <a:gd name="connsiteY13" fmla="*/ 0 h 3108543"/>
              <a:gd name="connsiteX14" fmla="*/ 7680301 w 7680301"/>
              <a:gd name="connsiteY14" fmla="*/ 0 h 3108543"/>
              <a:gd name="connsiteX15" fmla="*/ 7680301 w 7680301"/>
              <a:gd name="connsiteY15" fmla="*/ 549176 h 3108543"/>
              <a:gd name="connsiteX16" fmla="*/ 7680301 w 7680301"/>
              <a:gd name="connsiteY16" fmla="*/ 1129437 h 3108543"/>
              <a:gd name="connsiteX17" fmla="*/ 7680301 w 7680301"/>
              <a:gd name="connsiteY17" fmla="*/ 1616442 h 3108543"/>
              <a:gd name="connsiteX18" fmla="*/ 7680301 w 7680301"/>
              <a:gd name="connsiteY18" fmla="*/ 2072362 h 3108543"/>
              <a:gd name="connsiteX19" fmla="*/ 7680301 w 7680301"/>
              <a:gd name="connsiteY19" fmla="*/ 2590452 h 3108543"/>
              <a:gd name="connsiteX20" fmla="*/ 7680301 w 7680301"/>
              <a:gd name="connsiteY20" fmla="*/ 3108543 h 3108543"/>
              <a:gd name="connsiteX21" fmla="*/ 6935903 w 7680301"/>
              <a:gd name="connsiteY21" fmla="*/ 3108543 h 3108543"/>
              <a:gd name="connsiteX22" fmla="*/ 6345110 w 7680301"/>
              <a:gd name="connsiteY22" fmla="*/ 3108543 h 3108543"/>
              <a:gd name="connsiteX23" fmla="*/ 5831121 w 7680301"/>
              <a:gd name="connsiteY23" fmla="*/ 3108543 h 3108543"/>
              <a:gd name="connsiteX24" fmla="*/ 5317131 w 7680301"/>
              <a:gd name="connsiteY24" fmla="*/ 3108543 h 3108543"/>
              <a:gd name="connsiteX25" fmla="*/ 4803142 w 7680301"/>
              <a:gd name="connsiteY25" fmla="*/ 3108543 h 3108543"/>
              <a:gd name="connsiteX26" fmla="*/ 4289153 w 7680301"/>
              <a:gd name="connsiteY26" fmla="*/ 3108543 h 3108543"/>
              <a:gd name="connsiteX27" fmla="*/ 3621557 w 7680301"/>
              <a:gd name="connsiteY27" fmla="*/ 3108543 h 3108543"/>
              <a:gd name="connsiteX28" fmla="*/ 3030765 w 7680301"/>
              <a:gd name="connsiteY28" fmla="*/ 3108543 h 3108543"/>
              <a:gd name="connsiteX29" fmla="*/ 2670382 w 7680301"/>
              <a:gd name="connsiteY29" fmla="*/ 3108543 h 3108543"/>
              <a:gd name="connsiteX30" fmla="*/ 2156392 w 7680301"/>
              <a:gd name="connsiteY30" fmla="*/ 3108543 h 3108543"/>
              <a:gd name="connsiteX31" fmla="*/ 1488797 w 7680301"/>
              <a:gd name="connsiteY31" fmla="*/ 3108543 h 3108543"/>
              <a:gd name="connsiteX32" fmla="*/ 1051610 w 7680301"/>
              <a:gd name="connsiteY32" fmla="*/ 3108543 h 3108543"/>
              <a:gd name="connsiteX33" fmla="*/ 0 w 7680301"/>
              <a:gd name="connsiteY33" fmla="*/ 3108543 h 3108543"/>
              <a:gd name="connsiteX34" fmla="*/ 0 w 7680301"/>
              <a:gd name="connsiteY34" fmla="*/ 2528282 h 3108543"/>
              <a:gd name="connsiteX35" fmla="*/ 0 w 7680301"/>
              <a:gd name="connsiteY35" fmla="*/ 1948020 h 3108543"/>
              <a:gd name="connsiteX36" fmla="*/ 0 w 7680301"/>
              <a:gd name="connsiteY36" fmla="*/ 1523186 h 3108543"/>
              <a:gd name="connsiteX37" fmla="*/ 0 w 7680301"/>
              <a:gd name="connsiteY37" fmla="*/ 1005096 h 3108543"/>
              <a:gd name="connsiteX38" fmla="*/ 0 w 7680301"/>
              <a:gd name="connsiteY38" fmla="*/ 549176 h 3108543"/>
              <a:gd name="connsiteX39" fmla="*/ 0 w 7680301"/>
              <a:gd name="connsiteY39" fmla="*/ 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680301" h="3108543" fill="none" extrusionOk="0">
                <a:moveTo>
                  <a:pt x="0" y="0"/>
                </a:moveTo>
                <a:cubicBezTo>
                  <a:pt x="206614" y="-3045"/>
                  <a:pt x="220057" y="33226"/>
                  <a:pt x="437186" y="0"/>
                </a:cubicBezTo>
                <a:cubicBezTo>
                  <a:pt x="654315" y="-33226"/>
                  <a:pt x="810850" y="42403"/>
                  <a:pt x="1027979" y="0"/>
                </a:cubicBezTo>
                <a:cubicBezTo>
                  <a:pt x="1245108" y="-42403"/>
                  <a:pt x="1479913" y="49558"/>
                  <a:pt x="1695574" y="0"/>
                </a:cubicBezTo>
                <a:cubicBezTo>
                  <a:pt x="1911235" y="-49558"/>
                  <a:pt x="1892482" y="4000"/>
                  <a:pt x="2055957" y="0"/>
                </a:cubicBezTo>
                <a:cubicBezTo>
                  <a:pt x="2219432" y="-4000"/>
                  <a:pt x="2278945" y="1526"/>
                  <a:pt x="2416341" y="0"/>
                </a:cubicBezTo>
                <a:cubicBezTo>
                  <a:pt x="2553737" y="-1526"/>
                  <a:pt x="3005318" y="65378"/>
                  <a:pt x="3160739" y="0"/>
                </a:cubicBezTo>
                <a:cubicBezTo>
                  <a:pt x="3316160" y="-65378"/>
                  <a:pt x="3480485" y="58925"/>
                  <a:pt x="3751532" y="0"/>
                </a:cubicBezTo>
                <a:cubicBezTo>
                  <a:pt x="4022579" y="-58925"/>
                  <a:pt x="3971034" y="16095"/>
                  <a:pt x="4111915" y="0"/>
                </a:cubicBezTo>
                <a:cubicBezTo>
                  <a:pt x="4252796" y="-16095"/>
                  <a:pt x="4569549" y="16400"/>
                  <a:pt x="4702707" y="0"/>
                </a:cubicBezTo>
                <a:cubicBezTo>
                  <a:pt x="4835865" y="-16400"/>
                  <a:pt x="5297252" y="83280"/>
                  <a:pt x="5447106" y="0"/>
                </a:cubicBezTo>
                <a:cubicBezTo>
                  <a:pt x="5596960" y="-83280"/>
                  <a:pt x="5791524" y="17408"/>
                  <a:pt x="5961095" y="0"/>
                </a:cubicBezTo>
                <a:cubicBezTo>
                  <a:pt x="6130666" y="-17408"/>
                  <a:pt x="6290138" y="60107"/>
                  <a:pt x="6475085" y="0"/>
                </a:cubicBezTo>
                <a:cubicBezTo>
                  <a:pt x="6660032" y="-60107"/>
                  <a:pt x="6882105" y="38887"/>
                  <a:pt x="7065877" y="0"/>
                </a:cubicBezTo>
                <a:cubicBezTo>
                  <a:pt x="7249649" y="-38887"/>
                  <a:pt x="7497741" y="50201"/>
                  <a:pt x="7680301" y="0"/>
                </a:cubicBezTo>
                <a:cubicBezTo>
                  <a:pt x="7683476" y="135130"/>
                  <a:pt x="7645410" y="323776"/>
                  <a:pt x="7680301" y="549176"/>
                </a:cubicBezTo>
                <a:cubicBezTo>
                  <a:pt x="7715192" y="774576"/>
                  <a:pt x="7651420" y="876840"/>
                  <a:pt x="7680301" y="1129437"/>
                </a:cubicBezTo>
                <a:cubicBezTo>
                  <a:pt x="7709182" y="1382034"/>
                  <a:pt x="7679465" y="1471949"/>
                  <a:pt x="7680301" y="1616442"/>
                </a:cubicBezTo>
                <a:cubicBezTo>
                  <a:pt x="7681137" y="1760935"/>
                  <a:pt x="7672414" y="1954975"/>
                  <a:pt x="7680301" y="2072362"/>
                </a:cubicBezTo>
                <a:cubicBezTo>
                  <a:pt x="7688188" y="2189749"/>
                  <a:pt x="7620374" y="2421286"/>
                  <a:pt x="7680301" y="2590452"/>
                </a:cubicBezTo>
                <a:cubicBezTo>
                  <a:pt x="7740228" y="2759618"/>
                  <a:pt x="7654201" y="2876717"/>
                  <a:pt x="7680301" y="3108543"/>
                </a:cubicBezTo>
                <a:cubicBezTo>
                  <a:pt x="7343694" y="3126399"/>
                  <a:pt x="7111901" y="3077624"/>
                  <a:pt x="6935903" y="3108543"/>
                </a:cubicBezTo>
                <a:cubicBezTo>
                  <a:pt x="6759905" y="3139462"/>
                  <a:pt x="6572419" y="3091184"/>
                  <a:pt x="6345110" y="3108543"/>
                </a:cubicBezTo>
                <a:cubicBezTo>
                  <a:pt x="6117801" y="3125902"/>
                  <a:pt x="6065900" y="3100816"/>
                  <a:pt x="5831121" y="3108543"/>
                </a:cubicBezTo>
                <a:cubicBezTo>
                  <a:pt x="5596342" y="3116270"/>
                  <a:pt x="5545949" y="3096492"/>
                  <a:pt x="5317131" y="3108543"/>
                </a:cubicBezTo>
                <a:cubicBezTo>
                  <a:pt x="5088313" y="3120594"/>
                  <a:pt x="5026614" y="3077079"/>
                  <a:pt x="4803142" y="3108543"/>
                </a:cubicBezTo>
                <a:cubicBezTo>
                  <a:pt x="4579670" y="3140007"/>
                  <a:pt x="4482694" y="3069615"/>
                  <a:pt x="4289153" y="3108543"/>
                </a:cubicBezTo>
                <a:cubicBezTo>
                  <a:pt x="4095612" y="3147471"/>
                  <a:pt x="3889081" y="3038107"/>
                  <a:pt x="3621557" y="3108543"/>
                </a:cubicBezTo>
                <a:cubicBezTo>
                  <a:pt x="3354033" y="3178979"/>
                  <a:pt x="3221268" y="3084519"/>
                  <a:pt x="3030765" y="3108543"/>
                </a:cubicBezTo>
                <a:cubicBezTo>
                  <a:pt x="2840262" y="3132567"/>
                  <a:pt x="2840987" y="3088827"/>
                  <a:pt x="2670382" y="3108543"/>
                </a:cubicBezTo>
                <a:cubicBezTo>
                  <a:pt x="2499777" y="3128259"/>
                  <a:pt x="2288344" y="3067715"/>
                  <a:pt x="2156392" y="3108543"/>
                </a:cubicBezTo>
                <a:cubicBezTo>
                  <a:pt x="2024440" y="3149371"/>
                  <a:pt x="1669322" y="3042588"/>
                  <a:pt x="1488797" y="3108543"/>
                </a:cubicBezTo>
                <a:cubicBezTo>
                  <a:pt x="1308273" y="3174498"/>
                  <a:pt x="1223349" y="3074595"/>
                  <a:pt x="1051610" y="3108543"/>
                </a:cubicBezTo>
                <a:cubicBezTo>
                  <a:pt x="879871" y="3142491"/>
                  <a:pt x="313549" y="3052925"/>
                  <a:pt x="0" y="3108543"/>
                </a:cubicBezTo>
                <a:cubicBezTo>
                  <a:pt x="-8934" y="2877668"/>
                  <a:pt x="53003" y="2772145"/>
                  <a:pt x="0" y="2528282"/>
                </a:cubicBezTo>
                <a:cubicBezTo>
                  <a:pt x="-53003" y="2284419"/>
                  <a:pt x="3232" y="2201850"/>
                  <a:pt x="0" y="1948020"/>
                </a:cubicBezTo>
                <a:cubicBezTo>
                  <a:pt x="-3232" y="1694190"/>
                  <a:pt x="18664" y="1700246"/>
                  <a:pt x="0" y="1523186"/>
                </a:cubicBezTo>
                <a:cubicBezTo>
                  <a:pt x="-18664" y="1346126"/>
                  <a:pt x="17074" y="1195127"/>
                  <a:pt x="0" y="1005096"/>
                </a:cubicBezTo>
                <a:cubicBezTo>
                  <a:pt x="-17074" y="815065"/>
                  <a:pt x="24543" y="742020"/>
                  <a:pt x="0" y="549176"/>
                </a:cubicBezTo>
                <a:cubicBezTo>
                  <a:pt x="-24543" y="356332"/>
                  <a:pt x="44871" y="206312"/>
                  <a:pt x="0" y="0"/>
                </a:cubicBezTo>
                <a:close/>
              </a:path>
              <a:path w="7680301" h="3108543" stroke="0" extrusionOk="0">
                <a:moveTo>
                  <a:pt x="0" y="0"/>
                </a:moveTo>
                <a:cubicBezTo>
                  <a:pt x="237852" y="-523"/>
                  <a:pt x="298145" y="10741"/>
                  <a:pt x="513989" y="0"/>
                </a:cubicBezTo>
                <a:cubicBezTo>
                  <a:pt x="729833" y="-10741"/>
                  <a:pt x="777623" y="14965"/>
                  <a:pt x="874373" y="0"/>
                </a:cubicBezTo>
                <a:cubicBezTo>
                  <a:pt x="971123" y="-14965"/>
                  <a:pt x="1323950" y="58902"/>
                  <a:pt x="1618771" y="0"/>
                </a:cubicBezTo>
                <a:cubicBezTo>
                  <a:pt x="1913592" y="-58902"/>
                  <a:pt x="1975387" y="19381"/>
                  <a:pt x="2132761" y="0"/>
                </a:cubicBezTo>
                <a:cubicBezTo>
                  <a:pt x="2290135" y="-19381"/>
                  <a:pt x="2515908" y="7471"/>
                  <a:pt x="2646750" y="0"/>
                </a:cubicBezTo>
                <a:cubicBezTo>
                  <a:pt x="2777592" y="-7471"/>
                  <a:pt x="3134107" y="16513"/>
                  <a:pt x="3391148" y="0"/>
                </a:cubicBezTo>
                <a:cubicBezTo>
                  <a:pt x="3648189" y="-16513"/>
                  <a:pt x="3621522" y="41925"/>
                  <a:pt x="3828335" y="0"/>
                </a:cubicBezTo>
                <a:cubicBezTo>
                  <a:pt x="4035148" y="-41925"/>
                  <a:pt x="4416907" y="28555"/>
                  <a:pt x="4572733" y="0"/>
                </a:cubicBezTo>
                <a:cubicBezTo>
                  <a:pt x="4728559" y="-28555"/>
                  <a:pt x="5133321" y="73577"/>
                  <a:pt x="5317131" y="0"/>
                </a:cubicBezTo>
                <a:cubicBezTo>
                  <a:pt x="5500941" y="-73577"/>
                  <a:pt x="5768304" y="6072"/>
                  <a:pt x="5907924" y="0"/>
                </a:cubicBezTo>
                <a:cubicBezTo>
                  <a:pt x="6047544" y="-6072"/>
                  <a:pt x="6463326" y="9529"/>
                  <a:pt x="6652322" y="0"/>
                </a:cubicBezTo>
                <a:cubicBezTo>
                  <a:pt x="6841318" y="-9529"/>
                  <a:pt x="7061728" y="60080"/>
                  <a:pt x="7166312" y="0"/>
                </a:cubicBezTo>
                <a:cubicBezTo>
                  <a:pt x="7270896" y="-60080"/>
                  <a:pt x="7437429" y="20526"/>
                  <a:pt x="7680301" y="0"/>
                </a:cubicBezTo>
                <a:cubicBezTo>
                  <a:pt x="7731764" y="253499"/>
                  <a:pt x="7646855" y="368001"/>
                  <a:pt x="7680301" y="549176"/>
                </a:cubicBezTo>
                <a:cubicBezTo>
                  <a:pt x="7713747" y="730351"/>
                  <a:pt x="7642585" y="845902"/>
                  <a:pt x="7680301" y="1067266"/>
                </a:cubicBezTo>
                <a:cubicBezTo>
                  <a:pt x="7718017" y="1288630"/>
                  <a:pt x="7634417" y="1388295"/>
                  <a:pt x="7680301" y="1585357"/>
                </a:cubicBezTo>
                <a:cubicBezTo>
                  <a:pt x="7726185" y="1782419"/>
                  <a:pt x="7643444" y="1970162"/>
                  <a:pt x="7680301" y="2134533"/>
                </a:cubicBezTo>
                <a:cubicBezTo>
                  <a:pt x="7717158" y="2298904"/>
                  <a:pt x="7612952" y="2793390"/>
                  <a:pt x="7680301" y="3108543"/>
                </a:cubicBezTo>
                <a:cubicBezTo>
                  <a:pt x="7354487" y="3119927"/>
                  <a:pt x="7166675" y="3072298"/>
                  <a:pt x="7012706" y="3108543"/>
                </a:cubicBezTo>
                <a:cubicBezTo>
                  <a:pt x="6858738" y="3144788"/>
                  <a:pt x="6722888" y="3056275"/>
                  <a:pt x="6575519" y="3108543"/>
                </a:cubicBezTo>
                <a:cubicBezTo>
                  <a:pt x="6428150" y="3160811"/>
                  <a:pt x="6136330" y="3056680"/>
                  <a:pt x="5831121" y="3108543"/>
                </a:cubicBezTo>
                <a:cubicBezTo>
                  <a:pt x="5525912" y="3160406"/>
                  <a:pt x="5507351" y="3054277"/>
                  <a:pt x="5240328" y="3108543"/>
                </a:cubicBezTo>
                <a:cubicBezTo>
                  <a:pt x="4973305" y="3162809"/>
                  <a:pt x="4968508" y="3075509"/>
                  <a:pt x="4803142" y="3108543"/>
                </a:cubicBezTo>
                <a:cubicBezTo>
                  <a:pt x="4637776" y="3141577"/>
                  <a:pt x="4366804" y="3068641"/>
                  <a:pt x="4212350" y="3108543"/>
                </a:cubicBezTo>
                <a:cubicBezTo>
                  <a:pt x="4057896" y="3148445"/>
                  <a:pt x="4010779" y="3092109"/>
                  <a:pt x="3851966" y="3108543"/>
                </a:cubicBezTo>
                <a:cubicBezTo>
                  <a:pt x="3693153" y="3124977"/>
                  <a:pt x="3657855" y="3091271"/>
                  <a:pt x="3491583" y="3108543"/>
                </a:cubicBezTo>
                <a:cubicBezTo>
                  <a:pt x="3325311" y="3125815"/>
                  <a:pt x="3082380" y="3103952"/>
                  <a:pt x="2900791" y="3108543"/>
                </a:cubicBezTo>
                <a:cubicBezTo>
                  <a:pt x="2719202" y="3113134"/>
                  <a:pt x="2562192" y="3096850"/>
                  <a:pt x="2463604" y="3108543"/>
                </a:cubicBezTo>
                <a:cubicBezTo>
                  <a:pt x="2365016" y="3120236"/>
                  <a:pt x="1979334" y="3064154"/>
                  <a:pt x="1796009" y="3108543"/>
                </a:cubicBezTo>
                <a:cubicBezTo>
                  <a:pt x="1612685" y="3152932"/>
                  <a:pt x="1493771" y="3060449"/>
                  <a:pt x="1358822" y="3108543"/>
                </a:cubicBezTo>
                <a:cubicBezTo>
                  <a:pt x="1223873" y="3156637"/>
                  <a:pt x="1019968" y="3102014"/>
                  <a:pt x="691227" y="3108543"/>
                </a:cubicBezTo>
                <a:cubicBezTo>
                  <a:pt x="362486" y="3115072"/>
                  <a:pt x="307625" y="3107100"/>
                  <a:pt x="0" y="3108543"/>
                </a:cubicBezTo>
                <a:cubicBezTo>
                  <a:pt x="-34024" y="2960066"/>
                  <a:pt x="61490" y="2822567"/>
                  <a:pt x="0" y="2559367"/>
                </a:cubicBezTo>
                <a:cubicBezTo>
                  <a:pt x="-61490" y="2296167"/>
                  <a:pt x="45005" y="2126449"/>
                  <a:pt x="0" y="2010191"/>
                </a:cubicBezTo>
                <a:cubicBezTo>
                  <a:pt x="-45005" y="1893933"/>
                  <a:pt x="48450" y="1675009"/>
                  <a:pt x="0" y="1429930"/>
                </a:cubicBezTo>
                <a:cubicBezTo>
                  <a:pt x="-48450" y="1184851"/>
                  <a:pt x="6699" y="1122613"/>
                  <a:pt x="0" y="942925"/>
                </a:cubicBezTo>
                <a:cubicBezTo>
                  <a:pt x="-6699" y="763237"/>
                  <a:pt x="66679" y="38342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 now:</a:t>
            </a:r>
          </a:p>
          <a:p>
            <a:pPr algn="ctr"/>
            <a:r>
              <a:rPr lang="en-US" sz="2800" dirty="0"/>
              <a:t>Write down 3 words to describe how you feel about the following characters…</a:t>
            </a:r>
          </a:p>
          <a:p>
            <a:pPr algn="ctr"/>
            <a:endParaRPr lang="en-US" sz="2800" dirty="0"/>
          </a:p>
          <a:p>
            <a:pPr marL="514350" indent="-514350" algn="ctr">
              <a:buAutoNum type="arabicPeriod"/>
            </a:pPr>
            <a:r>
              <a:rPr lang="en-US" sz="2800" dirty="0"/>
              <a:t>Moira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Offred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Aunt Lydia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Serena Joy</a:t>
            </a:r>
          </a:p>
        </p:txBody>
      </p:sp>
    </p:spTree>
    <p:extLst>
      <p:ext uri="{BB962C8B-B14F-4D97-AF65-F5344CB8AC3E}">
        <p14:creationId xmlns:p14="http://schemas.microsoft.com/office/powerpoint/2010/main" val="78201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F837-1B47-2B4B-B59A-670817CC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Whose voices do we hear in the novel?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8F30-B7EF-6541-AA84-A72043A8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would you define their ‘voice’?</a:t>
            </a:r>
          </a:p>
          <a:p>
            <a:r>
              <a:rPr lang="en-GB" dirty="0"/>
              <a:t>What do they add to the narrative? What role do they play?</a:t>
            </a:r>
          </a:p>
          <a:p>
            <a:r>
              <a:rPr lang="en-GB" dirty="0"/>
              <a:t>How would you describe them?</a:t>
            </a:r>
          </a:p>
          <a:p>
            <a:r>
              <a:rPr lang="en-GB" dirty="0"/>
              <a:t>How do we view these characters?</a:t>
            </a:r>
          </a:p>
          <a:p>
            <a:r>
              <a:rPr lang="en-GB" dirty="0"/>
              <a:t>Challenge: consider Offred as an unreliable narrator. Does it matter that Offred is the vehicle through which we hear these voices?</a:t>
            </a:r>
          </a:p>
        </p:txBody>
      </p:sp>
      <p:pic>
        <p:nvPicPr>
          <p:cNvPr id="6" name="Graphic 5" descr="Radio microphone with solid fill">
            <a:extLst>
              <a:ext uri="{FF2B5EF4-FFF2-40B4-BE49-F238E27FC236}">
                <a16:creationId xmlns:a16="http://schemas.microsoft.com/office/drawing/2014/main" id="{658936A7-6D65-A441-9213-C3D91DBD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8014" y="4982029"/>
            <a:ext cx="1875971" cy="1875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FDE4F-37DC-2443-901A-F969B8E71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49" b="93103" l="9398" r="96617">
                        <a14:foregroundMark x1="36090" y1="26790" x2="36090" y2="26790"/>
                        <a14:foregroundMark x1="96992" y1="21751" x2="96992" y2="21751"/>
                        <a14:foregroundMark x1="42857" y1="93103" x2="34211" y2="92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8625" y="2762692"/>
            <a:ext cx="996370" cy="1408403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F5838ED-3179-1940-AEF5-2109378E823B}"/>
              </a:ext>
            </a:extLst>
          </p:cNvPr>
          <p:cNvSpPr/>
          <p:nvPr/>
        </p:nvSpPr>
        <p:spPr>
          <a:xfrm>
            <a:off x="9451670" y="1802744"/>
            <a:ext cx="2430280" cy="697593"/>
          </a:xfrm>
          <a:prstGeom prst="wedgeRoundRectCallout">
            <a:avLst>
              <a:gd name="adj1" fmla="val -17935"/>
              <a:gd name="adj2" fmla="val 139288"/>
              <a:gd name="adj3" fmla="val 16667"/>
            </a:avLst>
          </a:prstGeom>
          <a:gradFill flip="none" rotWithShape="1">
            <a:gsLst>
              <a:gs pos="0">
                <a:srgbClr val="FF85FF">
                  <a:tint val="66000"/>
                  <a:satMod val="160000"/>
                </a:srgbClr>
              </a:gs>
              <a:gs pos="50000">
                <a:srgbClr val="FF85FF">
                  <a:tint val="44500"/>
                  <a:satMod val="160000"/>
                </a:srgbClr>
              </a:gs>
              <a:gs pos="100000">
                <a:srgbClr val="FF85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Brainstorm ideas in pairs</a:t>
            </a:r>
          </a:p>
        </p:txBody>
      </p:sp>
    </p:spTree>
    <p:extLst>
      <p:ext uri="{BB962C8B-B14F-4D97-AF65-F5344CB8AC3E}">
        <p14:creationId xmlns:p14="http://schemas.microsoft.com/office/powerpoint/2010/main" val="2114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153D-D6A7-1441-B7BE-33393A17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8202-21DC-4B43-A755-10140FD7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457" y="2035334"/>
            <a:ext cx="2964543" cy="42519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Offred – narrator / protagonist</a:t>
            </a:r>
          </a:p>
          <a:p>
            <a:r>
              <a:rPr lang="en-GB" dirty="0"/>
              <a:t>Commander</a:t>
            </a:r>
          </a:p>
          <a:p>
            <a:r>
              <a:rPr lang="en-GB" dirty="0"/>
              <a:t>Serena Joy</a:t>
            </a:r>
          </a:p>
          <a:p>
            <a:r>
              <a:rPr lang="en-GB" dirty="0"/>
              <a:t>Moira</a:t>
            </a:r>
          </a:p>
          <a:p>
            <a:r>
              <a:rPr lang="en-GB" dirty="0"/>
              <a:t>Luke </a:t>
            </a:r>
          </a:p>
          <a:p>
            <a:r>
              <a:rPr lang="en-GB" dirty="0"/>
              <a:t>Nick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Storytelling outline">
            <a:extLst>
              <a:ext uri="{FF2B5EF4-FFF2-40B4-BE49-F238E27FC236}">
                <a16:creationId xmlns:a16="http://schemas.microsoft.com/office/drawing/2014/main" id="{59A27D0D-5A3B-2044-B753-76AF276E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0" y="570706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0FED68-B9DF-BD4F-83ED-648100EB4F29}"/>
              </a:ext>
            </a:extLst>
          </p:cNvPr>
          <p:cNvSpPr txBox="1">
            <a:spLocks/>
          </p:cNvSpPr>
          <p:nvPr/>
        </p:nvSpPr>
        <p:spPr>
          <a:xfrm>
            <a:off x="8155144" y="2232116"/>
            <a:ext cx="2964543" cy="4251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Minor characters:</a:t>
            </a:r>
          </a:p>
          <a:p>
            <a:r>
              <a:rPr lang="en-GB" dirty="0"/>
              <a:t>Offred’s mother</a:t>
            </a:r>
          </a:p>
          <a:p>
            <a:r>
              <a:rPr lang="en-GB" dirty="0"/>
              <a:t>Offred’s daughter</a:t>
            </a:r>
          </a:p>
          <a:p>
            <a:r>
              <a:rPr lang="en-GB" dirty="0"/>
              <a:t>Aunt Lydia</a:t>
            </a:r>
          </a:p>
          <a:p>
            <a:r>
              <a:rPr lang="en-GB" dirty="0"/>
              <a:t>Ofglen</a:t>
            </a:r>
          </a:p>
          <a:p>
            <a:r>
              <a:rPr lang="en-GB" dirty="0"/>
              <a:t>Janine</a:t>
            </a:r>
          </a:p>
          <a:p>
            <a:r>
              <a:rPr lang="en-GB" b="1" dirty="0"/>
              <a:t>Professor </a:t>
            </a:r>
            <a:r>
              <a:rPr lang="en-GB" b="1" dirty="0" err="1"/>
              <a:t>Pieixoto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D64E443-FDE0-8F43-A550-996EC099B803}"/>
              </a:ext>
            </a:extLst>
          </p:cNvPr>
          <p:cNvSpPr/>
          <p:nvPr/>
        </p:nvSpPr>
        <p:spPr>
          <a:xfrm rot="20281650">
            <a:off x="3398204" y="3185731"/>
            <a:ext cx="1458686" cy="942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154782-A358-CF42-BF0D-EFC67C711C85}"/>
              </a:ext>
            </a:extLst>
          </p:cNvPr>
          <p:cNvSpPr/>
          <p:nvPr/>
        </p:nvSpPr>
        <p:spPr>
          <a:xfrm>
            <a:off x="4318000" y="2035334"/>
            <a:ext cx="2794000" cy="1535180"/>
          </a:xfrm>
          <a:prstGeom prst="cloud">
            <a:avLst/>
          </a:prstGeom>
          <a:gradFill flip="none" rotWithShape="1">
            <a:gsLst>
              <a:gs pos="0">
                <a:srgbClr val="FF85FF">
                  <a:tint val="66000"/>
                  <a:satMod val="160000"/>
                </a:srgbClr>
              </a:gs>
              <a:gs pos="50000">
                <a:srgbClr val="FF85FF">
                  <a:tint val="44500"/>
                  <a:satMod val="160000"/>
                </a:srgbClr>
              </a:gs>
              <a:gs pos="100000">
                <a:srgbClr val="FF85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We will work on these today</a:t>
            </a:r>
          </a:p>
        </p:txBody>
      </p:sp>
    </p:spTree>
    <p:extLst>
      <p:ext uri="{BB962C8B-B14F-4D97-AF65-F5344CB8AC3E}">
        <p14:creationId xmlns:p14="http://schemas.microsoft.com/office/powerpoint/2010/main" val="190288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F893-1035-4142-83F0-2E5587B8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Each group will be responsible for analysing a character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5F4548F-480C-EC48-AB51-71226A79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4" y="1839330"/>
            <a:ext cx="3572007" cy="501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86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153D-D6A7-1441-B7BE-33393A17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Homework – fill in the Minor characters pages</a:t>
            </a:r>
          </a:p>
        </p:txBody>
      </p:sp>
      <p:pic>
        <p:nvPicPr>
          <p:cNvPr id="5" name="Graphic 4" descr="Storytelling outline">
            <a:extLst>
              <a:ext uri="{FF2B5EF4-FFF2-40B4-BE49-F238E27FC236}">
                <a16:creationId xmlns:a16="http://schemas.microsoft.com/office/drawing/2014/main" id="{59A27D0D-5A3B-2044-B753-76AF276E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287" y="891744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0FED68-B9DF-BD4F-83ED-648100EB4F29}"/>
              </a:ext>
            </a:extLst>
          </p:cNvPr>
          <p:cNvSpPr txBox="1">
            <a:spLocks/>
          </p:cNvSpPr>
          <p:nvPr/>
        </p:nvSpPr>
        <p:spPr>
          <a:xfrm>
            <a:off x="7347857" y="2240915"/>
            <a:ext cx="2964543" cy="4251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Minor characters:</a:t>
            </a:r>
          </a:p>
          <a:p>
            <a:r>
              <a:rPr lang="en-GB" dirty="0"/>
              <a:t>Offred’s mother</a:t>
            </a:r>
          </a:p>
          <a:p>
            <a:r>
              <a:rPr lang="en-GB" dirty="0"/>
              <a:t>Offred’s daughter</a:t>
            </a:r>
          </a:p>
          <a:p>
            <a:r>
              <a:rPr lang="en-GB" dirty="0"/>
              <a:t>Aunt Lydia</a:t>
            </a:r>
          </a:p>
          <a:p>
            <a:r>
              <a:rPr lang="en-GB" dirty="0"/>
              <a:t>Ofglen</a:t>
            </a:r>
          </a:p>
          <a:p>
            <a:r>
              <a:rPr lang="en-GB" dirty="0"/>
              <a:t>Janine</a:t>
            </a:r>
          </a:p>
          <a:p>
            <a:r>
              <a:rPr lang="en-GB" b="1" dirty="0"/>
              <a:t>Professor </a:t>
            </a:r>
            <a:r>
              <a:rPr lang="en-GB" b="1" dirty="0" err="1"/>
              <a:t>Pieixoto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7CE0BC38-394F-404B-80A9-568D32D33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32" y="1921600"/>
            <a:ext cx="3394683" cy="4776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60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int in motion from the bottom of the view">
            <a:extLst>
              <a:ext uri="{FF2B5EF4-FFF2-40B4-BE49-F238E27FC236}">
                <a16:creationId xmlns:a16="http://schemas.microsoft.com/office/drawing/2014/main" id="{01ED2E07-BAA5-4A4E-9C40-40C45F302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3" r="243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C920B-60CA-C34C-B99D-474131810BB5}"/>
              </a:ext>
            </a:extLst>
          </p:cNvPr>
          <p:cNvSpPr txBox="1"/>
          <p:nvPr/>
        </p:nvSpPr>
        <p:spPr>
          <a:xfrm>
            <a:off x="145570" y="156368"/>
            <a:ext cx="3657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Date: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227E-343F-464D-A746-6FF8283B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673" y="806900"/>
            <a:ext cx="8288350" cy="841459"/>
          </a:xfrm>
          <a:custGeom>
            <a:avLst/>
            <a:gdLst>
              <a:gd name="connsiteX0" fmla="*/ 0 w 8288350"/>
              <a:gd name="connsiteY0" fmla="*/ 0 h 841459"/>
              <a:gd name="connsiteX1" fmla="*/ 607812 w 8288350"/>
              <a:gd name="connsiteY1" fmla="*/ 0 h 841459"/>
              <a:gd name="connsiteX2" fmla="*/ 1049858 w 8288350"/>
              <a:gd name="connsiteY2" fmla="*/ 0 h 841459"/>
              <a:gd name="connsiteX3" fmla="*/ 1906320 w 8288350"/>
              <a:gd name="connsiteY3" fmla="*/ 0 h 841459"/>
              <a:gd name="connsiteX4" fmla="*/ 2514133 w 8288350"/>
              <a:gd name="connsiteY4" fmla="*/ 0 h 841459"/>
              <a:gd name="connsiteX5" fmla="*/ 3121945 w 8288350"/>
              <a:gd name="connsiteY5" fmla="*/ 0 h 841459"/>
              <a:gd name="connsiteX6" fmla="*/ 3978408 w 8288350"/>
              <a:gd name="connsiteY6" fmla="*/ 0 h 841459"/>
              <a:gd name="connsiteX7" fmla="*/ 4503337 w 8288350"/>
              <a:gd name="connsiteY7" fmla="*/ 0 h 841459"/>
              <a:gd name="connsiteX8" fmla="*/ 5359800 w 8288350"/>
              <a:gd name="connsiteY8" fmla="*/ 0 h 841459"/>
              <a:gd name="connsiteX9" fmla="*/ 6216263 w 8288350"/>
              <a:gd name="connsiteY9" fmla="*/ 0 h 841459"/>
              <a:gd name="connsiteX10" fmla="*/ 6906958 w 8288350"/>
              <a:gd name="connsiteY10" fmla="*/ 0 h 841459"/>
              <a:gd name="connsiteX11" fmla="*/ 8288350 w 8288350"/>
              <a:gd name="connsiteY11" fmla="*/ 0 h 841459"/>
              <a:gd name="connsiteX12" fmla="*/ 8288350 w 8288350"/>
              <a:gd name="connsiteY12" fmla="*/ 412315 h 841459"/>
              <a:gd name="connsiteX13" fmla="*/ 8288350 w 8288350"/>
              <a:gd name="connsiteY13" fmla="*/ 841459 h 841459"/>
              <a:gd name="connsiteX14" fmla="*/ 7597654 w 8288350"/>
              <a:gd name="connsiteY14" fmla="*/ 841459 h 841459"/>
              <a:gd name="connsiteX15" fmla="*/ 7072725 w 8288350"/>
              <a:gd name="connsiteY15" fmla="*/ 841459 h 841459"/>
              <a:gd name="connsiteX16" fmla="*/ 6382030 w 8288350"/>
              <a:gd name="connsiteY16" fmla="*/ 841459 h 841459"/>
              <a:gd name="connsiteX17" fmla="*/ 5525567 w 8288350"/>
              <a:gd name="connsiteY17" fmla="*/ 841459 h 841459"/>
              <a:gd name="connsiteX18" fmla="*/ 4834871 w 8288350"/>
              <a:gd name="connsiteY18" fmla="*/ 841459 h 841459"/>
              <a:gd name="connsiteX19" fmla="*/ 4392826 w 8288350"/>
              <a:gd name="connsiteY19" fmla="*/ 841459 h 841459"/>
              <a:gd name="connsiteX20" fmla="*/ 3867897 w 8288350"/>
              <a:gd name="connsiteY20" fmla="*/ 841459 h 841459"/>
              <a:gd name="connsiteX21" fmla="*/ 3011434 w 8288350"/>
              <a:gd name="connsiteY21" fmla="*/ 841459 h 841459"/>
              <a:gd name="connsiteX22" fmla="*/ 2320738 w 8288350"/>
              <a:gd name="connsiteY22" fmla="*/ 841459 h 841459"/>
              <a:gd name="connsiteX23" fmla="*/ 1795809 w 8288350"/>
              <a:gd name="connsiteY23" fmla="*/ 841459 h 841459"/>
              <a:gd name="connsiteX24" fmla="*/ 1105113 w 8288350"/>
              <a:gd name="connsiteY24" fmla="*/ 841459 h 841459"/>
              <a:gd name="connsiteX25" fmla="*/ 663068 w 8288350"/>
              <a:gd name="connsiteY25" fmla="*/ 841459 h 841459"/>
              <a:gd name="connsiteX26" fmla="*/ 0 w 8288350"/>
              <a:gd name="connsiteY26" fmla="*/ 841459 h 841459"/>
              <a:gd name="connsiteX27" fmla="*/ 0 w 8288350"/>
              <a:gd name="connsiteY27" fmla="*/ 420730 h 841459"/>
              <a:gd name="connsiteX28" fmla="*/ 0 w 8288350"/>
              <a:gd name="connsiteY28" fmla="*/ 0 h 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88350" h="841459" extrusionOk="0">
                <a:moveTo>
                  <a:pt x="0" y="0"/>
                </a:moveTo>
                <a:cubicBezTo>
                  <a:pt x="268454" y="-28581"/>
                  <a:pt x="341593" y="7185"/>
                  <a:pt x="607812" y="0"/>
                </a:cubicBezTo>
                <a:cubicBezTo>
                  <a:pt x="874031" y="-7185"/>
                  <a:pt x="901565" y="-11662"/>
                  <a:pt x="1049858" y="0"/>
                </a:cubicBezTo>
                <a:cubicBezTo>
                  <a:pt x="1198151" y="11662"/>
                  <a:pt x="1604292" y="-12124"/>
                  <a:pt x="1906320" y="0"/>
                </a:cubicBezTo>
                <a:cubicBezTo>
                  <a:pt x="2208348" y="12124"/>
                  <a:pt x="2291830" y="22695"/>
                  <a:pt x="2514133" y="0"/>
                </a:cubicBezTo>
                <a:cubicBezTo>
                  <a:pt x="2736436" y="-22695"/>
                  <a:pt x="2883454" y="4720"/>
                  <a:pt x="3121945" y="0"/>
                </a:cubicBezTo>
                <a:cubicBezTo>
                  <a:pt x="3360436" y="-4720"/>
                  <a:pt x="3719653" y="36188"/>
                  <a:pt x="3978408" y="0"/>
                </a:cubicBezTo>
                <a:cubicBezTo>
                  <a:pt x="4237163" y="-36188"/>
                  <a:pt x="4355581" y="7467"/>
                  <a:pt x="4503337" y="0"/>
                </a:cubicBezTo>
                <a:cubicBezTo>
                  <a:pt x="4651093" y="-7467"/>
                  <a:pt x="5003101" y="-20733"/>
                  <a:pt x="5359800" y="0"/>
                </a:cubicBezTo>
                <a:cubicBezTo>
                  <a:pt x="5716499" y="20733"/>
                  <a:pt x="5801289" y="-42492"/>
                  <a:pt x="6216263" y="0"/>
                </a:cubicBezTo>
                <a:cubicBezTo>
                  <a:pt x="6631237" y="42492"/>
                  <a:pt x="6616589" y="-23161"/>
                  <a:pt x="6906958" y="0"/>
                </a:cubicBezTo>
                <a:cubicBezTo>
                  <a:pt x="7197327" y="23161"/>
                  <a:pt x="7813393" y="-36562"/>
                  <a:pt x="8288350" y="0"/>
                </a:cubicBezTo>
                <a:cubicBezTo>
                  <a:pt x="8303848" y="141943"/>
                  <a:pt x="8308058" y="263434"/>
                  <a:pt x="8288350" y="412315"/>
                </a:cubicBezTo>
                <a:cubicBezTo>
                  <a:pt x="8268642" y="561197"/>
                  <a:pt x="8269638" y="667516"/>
                  <a:pt x="8288350" y="841459"/>
                </a:cubicBezTo>
                <a:cubicBezTo>
                  <a:pt x="8096071" y="853257"/>
                  <a:pt x="7774630" y="862095"/>
                  <a:pt x="7597654" y="841459"/>
                </a:cubicBezTo>
                <a:cubicBezTo>
                  <a:pt x="7420678" y="820823"/>
                  <a:pt x="7304462" y="830061"/>
                  <a:pt x="7072725" y="841459"/>
                </a:cubicBezTo>
                <a:cubicBezTo>
                  <a:pt x="6840988" y="852857"/>
                  <a:pt x="6633078" y="857504"/>
                  <a:pt x="6382030" y="841459"/>
                </a:cubicBezTo>
                <a:cubicBezTo>
                  <a:pt x="6130983" y="825414"/>
                  <a:pt x="5742380" y="828043"/>
                  <a:pt x="5525567" y="841459"/>
                </a:cubicBezTo>
                <a:cubicBezTo>
                  <a:pt x="5308754" y="854875"/>
                  <a:pt x="4995286" y="874521"/>
                  <a:pt x="4834871" y="841459"/>
                </a:cubicBezTo>
                <a:cubicBezTo>
                  <a:pt x="4674456" y="808397"/>
                  <a:pt x="4510954" y="840183"/>
                  <a:pt x="4392826" y="841459"/>
                </a:cubicBezTo>
                <a:cubicBezTo>
                  <a:pt x="4274699" y="842735"/>
                  <a:pt x="4028248" y="842499"/>
                  <a:pt x="3867897" y="841459"/>
                </a:cubicBezTo>
                <a:cubicBezTo>
                  <a:pt x="3707546" y="840419"/>
                  <a:pt x="3218009" y="833196"/>
                  <a:pt x="3011434" y="841459"/>
                </a:cubicBezTo>
                <a:cubicBezTo>
                  <a:pt x="2804859" y="849722"/>
                  <a:pt x="2477547" y="853466"/>
                  <a:pt x="2320738" y="841459"/>
                </a:cubicBezTo>
                <a:cubicBezTo>
                  <a:pt x="2163929" y="829452"/>
                  <a:pt x="2015957" y="829052"/>
                  <a:pt x="1795809" y="841459"/>
                </a:cubicBezTo>
                <a:cubicBezTo>
                  <a:pt x="1575661" y="853866"/>
                  <a:pt x="1372572" y="874825"/>
                  <a:pt x="1105113" y="841459"/>
                </a:cubicBezTo>
                <a:cubicBezTo>
                  <a:pt x="837654" y="808093"/>
                  <a:pt x="821786" y="860603"/>
                  <a:pt x="663068" y="841459"/>
                </a:cubicBezTo>
                <a:cubicBezTo>
                  <a:pt x="504351" y="822315"/>
                  <a:pt x="307155" y="827718"/>
                  <a:pt x="0" y="841459"/>
                </a:cubicBezTo>
                <a:cubicBezTo>
                  <a:pt x="-8604" y="709035"/>
                  <a:pt x="-3266" y="563620"/>
                  <a:pt x="0" y="420730"/>
                </a:cubicBezTo>
                <a:cubicBezTo>
                  <a:pt x="3266" y="277840"/>
                  <a:pt x="-5945" y="88211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n-US" sz="5400" dirty="0">
                <a:latin typeface="+mj-lt"/>
              </a:rPr>
              <a:t>Drama performance</a:t>
            </a:r>
            <a:endParaRPr lang="en-GB" sz="5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69C5B-FD36-BC4D-B796-D015EF63F3E4}"/>
              </a:ext>
            </a:extLst>
          </p:cNvPr>
          <p:cNvSpPr txBox="1"/>
          <p:nvPr/>
        </p:nvSpPr>
        <p:spPr>
          <a:xfrm>
            <a:off x="7399696" y="164406"/>
            <a:ext cx="46206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Abadi MT Condensed Light" panose="020B0306030101010103" pitchFamily="34" charset="77"/>
              </a:rPr>
              <a:t>LO:</a:t>
            </a:r>
          </a:p>
          <a:p>
            <a:r>
              <a:rPr lang="en-US" sz="1200" dirty="0">
                <a:latin typeface="Abadi MT Condensed Light" panose="020B0306030101010103" pitchFamily="34" charset="77"/>
              </a:rPr>
              <a:t>To understand how to plan a drama performance based on the characters in the novel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04F76-AE16-E44B-90A9-98E583BB9CFF}"/>
              </a:ext>
            </a:extLst>
          </p:cNvPr>
          <p:cNvSpPr txBox="1"/>
          <p:nvPr/>
        </p:nvSpPr>
        <p:spPr>
          <a:xfrm>
            <a:off x="7514294" y="2332313"/>
            <a:ext cx="4506026" cy="4401205"/>
          </a:xfrm>
          <a:custGeom>
            <a:avLst/>
            <a:gdLst>
              <a:gd name="connsiteX0" fmla="*/ 0 w 4506026"/>
              <a:gd name="connsiteY0" fmla="*/ 0 h 4401205"/>
              <a:gd name="connsiteX1" fmla="*/ 473133 w 4506026"/>
              <a:gd name="connsiteY1" fmla="*/ 0 h 4401205"/>
              <a:gd name="connsiteX2" fmla="*/ 1036386 w 4506026"/>
              <a:gd name="connsiteY2" fmla="*/ 0 h 4401205"/>
              <a:gd name="connsiteX3" fmla="*/ 1689760 w 4506026"/>
              <a:gd name="connsiteY3" fmla="*/ 0 h 4401205"/>
              <a:gd name="connsiteX4" fmla="*/ 2162892 w 4506026"/>
              <a:gd name="connsiteY4" fmla="*/ 0 h 4401205"/>
              <a:gd name="connsiteX5" fmla="*/ 2771206 w 4506026"/>
              <a:gd name="connsiteY5" fmla="*/ 0 h 4401205"/>
              <a:gd name="connsiteX6" fmla="*/ 3244339 w 4506026"/>
              <a:gd name="connsiteY6" fmla="*/ 0 h 4401205"/>
              <a:gd name="connsiteX7" fmla="*/ 3807592 w 4506026"/>
              <a:gd name="connsiteY7" fmla="*/ 0 h 4401205"/>
              <a:gd name="connsiteX8" fmla="*/ 4506026 w 4506026"/>
              <a:gd name="connsiteY8" fmla="*/ 0 h 4401205"/>
              <a:gd name="connsiteX9" fmla="*/ 4506026 w 4506026"/>
              <a:gd name="connsiteY9" fmla="*/ 418114 h 4401205"/>
              <a:gd name="connsiteX10" fmla="*/ 4506026 w 4506026"/>
              <a:gd name="connsiteY10" fmla="*/ 1056289 h 4401205"/>
              <a:gd name="connsiteX11" fmla="*/ 4506026 w 4506026"/>
              <a:gd name="connsiteY11" fmla="*/ 1606440 h 4401205"/>
              <a:gd name="connsiteX12" fmla="*/ 4506026 w 4506026"/>
              <a:gd name="connsiteY12" fmla="*/ 2244615 h 4401205"/>
              <a:gd name="connsiteX13" fmla="*/ 4506026 w 4506026"/>
              <a:gd name="connsiteY13" fmla="*/ 2838777 h 4401205"/>
              <a:gd name="connsiteX14" fmla="*/ 4506026 w 4506026"/>
              <a:gd name="connsiteY14" fmla="*/ 3344916 h 4401205"/>
              <a:gd name="connsiteX15" fmla="*/ 4506026 w 4506026"/>
              <a:gd name="connsiteY15" fmla="*/ 4401205 h 4401205"/>
              <a:gd name="connsiteX16" fmla="*/ 4032893 w 4506026"/>
              <a:gd name="connsiteY16" fmla="*/ 4401205 h 4401205"/>
              <a:gd name="connsiteX17" fmla="*/ 3469640 w 4506026"/>
              <a:gd name="connsiteY17" fmla="*/ 4401205 h 4401205"/>
              <a:gd name="connsiteX18" fmla="*/ 2816266 w 4506026"/>
              <a:gd name="connsiteY18" fmla="*/ 4401205 h 4401205"/>
              <a:gd name="connsiteX19" fmla="*/ 2162892 w 4506026"/>
              <a:gd name="connsiteY19" fmla="*/ 4401205 h 4401205"/>
              <a:gd name="connsiteX20" fmla="*/ 1554579 w 4506026"/>
              <a:gd name="connsiteY20" fmla="*/ 4401205 h 4401205"/>
              <a:gd name="connsiteX21" fmla="*/ 946265 w 4506026"/>
              <a:gd name="connsiteY21" fmla="*/ 4401205 h 4401205"/>
              <a:gd name="connsiteX22" fmla="*/ 0 w 4506026"/>
              <a:gd name="connsiteY22" fmla="*/ 4401205 h 4401205"/>
              <a:gd name="connsiteX23" fmla="*/ 0 w 4506026"/>
              <a:gd name="connsiteY23" fmla="*/ 3939078 h 4401205"/>
              <a:gd name="connsiteX24" fmla="*/ 0 w 4506026"/>
              <a:gd name="connsiteY24" fmla="*/ 3388928 h 4401205"/>
              <a:gd name="connsiteX25" fmla="*/ 0 w 4506026"/>
              <a:gd name="connsiteY25" fmla="*/ 2838777 h 4401205"/>
              <a:gd name="connsiteX26" fmla="*/ 0 w 4506026"/>
              <a:gd name="connsiteY26" fmla="*/ 2420663 h 4401205"/>
              <a:gd name="connsiteX27" fmla="*/ 0 w 4506026"/>
              <a:gd name="connsiteY27" fmla="*/ 1826500 h 4401205"/>
              <a:gd name="connsiteX28" fmla="*/ 0 w 4506026"/>
              <a:gd name="connsiteY28" fmla="*/ 1408386 h 4401205"/>
              <a:gd name="connsiteX29" fmla="*/ 0 w 4506026"/>
              <a:gd name="connsiteY29" fmla="*/ 858235 h 4401205"/>
              <a:gd name="connsiteX30" fmla="*/ 0 w 4506026"/>
              <a:gd name="connsiteY30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06026" h="4401205" fill="none" extrusionOk="0">
                <a:moveTo>
                  <a:pt x="0" y="0"/>
                </a:moveTo>
                <a:cubicBezTo>
                  <a:pt x="128434" y="-36639"/>
                  <a:pt x="317586" y="27202"/>
                  <a:pt x="473133" y="0"/>
                </a:cubicBezTo>
                <a:cubicBezTo>
                  <a:pt x="628680" y="-27202"/>
                  <a:pt x="907043" y="6942"/>
                  <a:pt x="1036386" y="0"/>
                </a:cubicBezTo>
                <a:cubicBezTo>
                  <a:pt x="1165729" y="-6942"/>
                  <a:pt x="1492231" y="26133"/>
                  <a:pt x="1689760" y="0"/>
                </a:cubicBezTo>
                <a:cubicBezTo>
                  <a:pt x="1887289" y="-26133"/>
                  <a:pt x="1957159" y="30611"/>
                  <a:pt x="2162892" y="0"/>
                </a:cubicBezTo>
                <a:cubicBezTo>
                  <a:pt x="2368625" y="-30611"/>
                  <a:pt x="2478930" y="34526"/>
                  <a:pt x="2771206" y="0"/>
                </a:cubicBezTo>
                <a:cubicBezTo>
                  <a:pt x="3063482" y="-34526"/>
                  <a:pt x="3034963" y="52229"/>
                  <a:pt x="3244339" y="0"/>
                </a:cubicBezTo>
                <a:cubicBezTo>
                  <a:pt x="3453715" y="-52229"/>
                  <a:pt x="3691879" y="8610"/>
                  <a:pt x="3807592" y="0"/>
                </a:cubicBezTo>
                <a:cubicBezTo>
                  <a:pt x="3923305" y="-8610"/>
                  <a:pt x="4174307" y="2518"/>
                  <a:pt x="4506026" y="0"/>
                </a:cubicBezTo>
                <a:cubicBezTo>
                  <a:pt x="4544917" y="99160"/>
                  <a:pt x="4460936" y="220728"/>
                  <a:pt x="4506026" y="418114"/>
                </a:cubicBezTo>
                <a:cubicBezTo>
                  <a:pt x="4551116" y="615500"/>
                  <a:pt x="4462159" y="922987"/>
                  <a:pt x="4506026" y="1056289"/>
                </a:cubicBezTo>
                <a:cubicBezTo>
                  <a:pt x="4549893" y="1189591"/>
                  <a:pt x="4495241" y="1491953"/>
                  <a:pt x="4506026" y="1606440"/>
                </a:cubicBezTo>
                <a:cubicBezTo>
                  <a:pt x="4516811" y="1720927"/>
                  <a:pt x="4468382" y="1940310"/>
                  <a:pt x="4506026" y="2244615"/>
                </a:cubicBezTo>
                <a:cubicBezTo>
                  <a:pt x="4543670" y="2548921"/>
                  <a:pt x="4450571" y="2683947"/>
                  <a:pt x="4506026" y="2838777"/>
                </a:cubicBezTo>
                <a:cubicBezTo>
                  <a:pt x="4561481" y="2993607"/>
                  <a:pt x="4483894" y="3151801"/>
                  <a:pt x="4506026" y="3344916"/>
                </a:cubicBezTo>
                <a:cubicBezTo>
                  <a:pt x="4528158" y="3538031"/>
                  <a:pt x="4470764" y="4093441"/>
                  <a:pt x="4506026" y="4401205"/>
                </a:cubicBezTo>
                <a:cubicBezTo>
                  <a:pt x="4290991" y="4405703"/>
                  <a:pt x="4224120" y="4385110"/>
                  <a:pt x="4032893" y="4401205"/>
                </a:cubicBezTo>
                <a:cubicBezTo>
                  <a:pt x="3841666" y="4417300"/>
                  <a:pt x="3743804" y="4396587"/>
                  <a:pt x="3469640" y="4401205"/>
                </a:cubicBezTo>
                <a:cubicBezTo>
                  <a:pt x="3195476" y="4405823"/>
                  <a:pt x="3046486" y="4374500"/>
                  <a:pt x="2816266" y="4401205"/>
                </a:cubicBezTo>
                <a:cubicBezTo>
                  <a:pt x="2586046" y="4427910"/>
                  <a:pt x="2466918" y="4394070"/>
                  <a:pt x="2162892" y="4401205"/>
                </a:cubicBezTo>
                <a:cubicBezTo>
                  <a:pt x="1858866" y="4408340"/>
                  <a:pt x="1828556" y="4332516"/>
                  <a:pt x="1554579" y="4401205"/>
                </a:cubicBezTo>
                <a:cubicBezTo>
                  <a:pt x="1280602" y="4469894"/>
                  <a:pt x="1143387" y="4366440"/>
                  <a:pt x="946265" y="4401205"/>
                </a:cubicBezTo>
                <a:cubicBezTo>
                  <a:pt x="749143" y="4435970"/>
                  <a:pt x="421772" y="4288283"/>
                  <a:pt x="0" y="4401205"/>
                </a:cubicBezTo>
                <a:cubicBezTo>
                  <a:pt x="-11600" y="4305647"/>
                  <a:pt x="51925" y="4120708"/>
                  <a:pt x="0" y="3939078"/>
                </a:cubicBezTo>
                <a:cubicBezTo>
                  <a:pt x="-51925" y="3757448"/>
                  <a:pt x="15851" y="3543666"/>
                  <a:pt x="0" y="3388928"/>
                </a:cubicBezTo>
                <a:cubicBezTo>
                  <a:pt x="-15851" y="3234190"/>
                  <a:pt x="50024" y="3066471"/>
                  <a:pt x="0" y="2838777"/>
                </a:cubicBezTo>
                <a:cubicBezTo>
                  <a:pt x="-50024" y="2611083"/>
                  <a:pt x="13667" y="2554278"/>
                  <a:pt x="0" y="2420663"/>
                </a:cubicBezTo>
                <a:cubicBezTo>
                  <a:pt x="-13667" y="2287048"/>
                  <a:pt x="45597" y="1999494"/>
                  <a:pt x="0" y="1826500"/>
                </a:cubicBezTo>
                <a:cubicBezTo>
                  <a:pt x="-45597" y="1653506"/>
                  <a:pt x="30252" y="1561597"/>
                  <a:pt x="0" y="1408386"/>
                </a:cubicBezTo>
                <a:cubicBezTo>
                  <a:pt x="-30252" y="1255175"/>
                  <a:pt x="26649" y="1062279"/>
                  <a:pt x="0" y="858235"/>
                </a:cubicBezTo>
                <a:cubicBezTo>
                  <a:pt x="-26649" y="654191"/>
                  <a:pt x="98517" y="414308"/>
                  <a:pt x="0" y="0"/>
                </a:cubicBezTo>
                <a:close/>
              </a:path>
              <a:path w="4506026" h="4401205" stroke="0" extrusionOk="0">
                <a:moveTo>
                  <a:pt x="0" y="0"/>
                </a:moveTo>
                <a:cubicBezTo>
                  <a:pt x="139152" y="-32907"/>
                  <a:pt x="277960" y="24324"/>
                  <a:pt x="518193" y="0"/>
                </a:cubicBezTo>
                <a:cubicBezTo>
                  <a:pt x="758426" y="-24324"/>
                  <a:pt x="790890" y="38347"/>
                  <a:pt x="946265" y="0"/>
                </a:cubicBezTo>
                <a:cubicBezTo>
                  <a:pt x="1101640" y="-38347"/>
                  <a:pt x="1321273" y="29117"/>
                  <a:pt x="1599639" y="0"/>
                </a:cubicBezTo>
                <a:cubicBezTo>
                  <a:pt x="1878005" y="-29117"/>
                  <a:pt x="1878795" y="56493"/>
                  <a:pt x="2117832" y="0"/>
                </a:cubicBezTo>
                <a:cubicBezTo>
                  <a:pt x="2356869" y="-56493"/>
                  <a:pt x="2389476" y="32897"/>
                  <a:pt x="2636025" y="0"/>
                </a:cubicBezTo>
                <a:cubicBezTo>
                  <a:pt x="2882574" y="-32897"/>
                  <a:pt x="3139852" y="73782"/>
                  <a:pt x="3289399" y="0"/>
                </a:cubicBezTo>
                <a:cubicBezTo>
                  <a:pt x="3438946" y="-73782"/>
                  <a:pt x="3598010" y="9689"/>
                  <a:pt x="3762532" y="0"/>
                </a:cubicBezTo>
                <a:cubicBezTo>
                  <a:pt x="3927054" y="-9689"/>
                  <a:pt x="4223664" y="73791"/>
                  <a:pt x="4506026" y="0"/>
                </a:cubicBezTo>
                <a:cubicBezTo>
                  <a:pt x="4510144" y="196182"/>
                  <a:pt x="4487018" y="368170"/>
                  <a:pt x="4506026" y="638175"/>
                </a:cubicBezTo>
                <a:cubicBezTo>
                  <a:pt x="4525034" y="908180"/>
                  <a:pt x="4486651" y="933602"/>
                  <a:pt x="4506026" y="1100301"/>
                </a:cubicBezTo>
                <a:cubicBezTo>
                  <a:pt x="4525401" y="1267000"/>
                  <a:pt x="4469731" y="1378102"/>
                  <a:pt x="4506026" y="1650452"/>
                </a:cubicBezTo>
                <a:cubicBezTo>
                  <a:pt x="4542321" y="1922802"/>
                  <a:pt x="4473115" y="2007575"/>
                  <a:pt x="4506026" y="2244615"/>
                </a:cubicBezTo>
                <a:cubicBezTo>
                  <a:pt x="4538937" y="2481655"/>
                  <a:pt x="4472223" y="2470572"/>
                  <a:pt x="4506026" y="2662729"/>
                </a:cubicBezTo>
                <a:cubicBezTo>
                  <a:pt x="4539829" y="2854886"/>
                  <a:pt x="4456990" y="3013782"/>
                  <a:pt x="4506026" y="3212880"/>
                </a:cubicBezTo>
                <a:cubicBezTo>
                  <a:pt x="4555062" y="3411978"/>
                  <a:pt x="4495141" y="3630524"/>
                  <a:pt x="4506026" y="3763030"/>
                </a:cubicBezTo>
                <a:cubicBezTo>
                  <a:pt x="4516911" y="3895536"/>
                  <a:pt x="4496807" y="4150781"/>
                  <a:pt x="4506026" y="4401205"/>
                </a:cubicBezTo>
                <a:cubicBezTo>
                  <a:pt x="4324614" y="4406684"/>
                  <a:pt x="4076415" y="4328940"/>
                  <a:pt x="3897712" y="4401205"/>
                </a:cubicBezTo>
                <a:cubicBezTo>
                  <a:pt x="3719009" y="4473470"/>
                  <a:pt x="3528979" y="4337539"/>
                  <a:pt x="3334459" y="4401205"/>
                </a:cubicBezTo>
                <a:cubicBezTo>
                  <a:pt x="3139939" y="4464871"/>
                  <a:pt x="3106907" y="4384894"/>
                  <a:pt x="2906387" y="4401205"/>
                </a:cubicBezTo>
                <a:cubicBezTo>
                  <a:pt x="2705867" y="4417516"/>
                  <a:pt x="2596059" y="4363731"/>
                  <a:pt x="2433254" y="4401205"/>
                </a:cubicBezTo>
                <a:cubicBezTo>
                  <a:pt x="2270449" y="4438679"/>
                  <a:pt x="1940590" y="4347623"/>
                  <a:pt x="1779880" y="4401205"/>
                </a:cubicBezTo>
                <a:cubicBezTo>
                  <a:pt x="1619170" y="4454787"/>
                  <a:pt x="1473180" y="4354616"/>
                  <a:pt x="1216627" y="4401205"/>
                </a:cubicBezTo>
                <a:cubicBezTo>
                  <a:pt x="960074" y="4447794"/>
                  <a:pt x="951972" y="4372451"/>
                  <a:pt x="743494" y="4401205"/>
                </a:cubicBezTo>
                <a:cubicBezTo>
                  <a:pt x="535016" y="4429959"/>
                  <a:pt x="310407" y="4322868"/>
                  <a:pt x="0" y="4401205"/>
                </a:cubicBezTo>
                <a:cubicBezTo>
                  <a:pt x="-46622" y="4251936"/>
                  <a:pt x="34127" y="4115005"/>
                  <a:pt x="0" y="3983091"/>
                </a:cubicBezTo>
                <a:cubicBezTo>
                  <a:pt x="-34127" y="3851177"/>
                  <a:pt x="21684" y="3651796"/>
                  <a:pt x="0" y="3564976"/>
                </a:cubicBezTo>
                <a:cubicBezTo>
                  <a:pt x="-21684" y="3478157"/>
                  <a:pt x="9229" y="3109440"/>
                  <a:pt x="0" y="2970813"/>
                </a:cubicBezTo>
                <a:cubicBezTo>
                  <a:pt x="-9229" y="2832186"/>
                  <a:pt x="51474" y="2661966"/>
                  <a:pt x="0" y="2508687"/>
                </a:cubicBezTo>
                <a:cubicBezTo>
                  <a:pt x="-51474" y="2355408"/>
                  <a:pt x="21455" y="2155088"/>
                  <a:pt x="0" y="1870512"/>
                </a:cubicBezTo>
                <a:cubicBezTo>
                  <a:pt x="-21455" y="1585937"/>
                  <a:pt x="2113" y="1554267"/>
                  <a:pt x="0" y="1364374"/>
                </a:cubicBezTo>
                <a:cubicBezTo>
                  <a:pt x="-2113" y="1174481"/>
                  <a:pt x="42023" y="1113935"/>
                  <a:pt x="0" y="946259"/>
                </a:cubicBezTo>
                <a:cubicBezTo>
                  <a:pt x="-42023" y="778584"/>
                  <a:pt x="105185" y="35118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 now:</a:t>
            </a:r>
          </a:p>
          <a:p>
            <a:pPr algn="ctr"/>
            <a:r>
              <a:rPr lang="en-US" sz="2800" dirty="0"/>
              <a:t>Write a twitter bio for any of the following characters</a:t>
            </a:r>
          </a:p>
          <a:p>
            <a:pPr algn="ctr"/>
            <a:endParaRPr lang="en-US" sz="2800" dirty="0"/>
          </a:p>
          <a:p>
            <a:pPr marL="514350" indent="-514350" algn="ctr">
              <a:buAutoNum type="arabicPeriod"/>
            </a:pPr>
            <a:r>
              <a:rPr lang="en-US" sz="2800" dirty="0"/>
              <a:t>Moira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Offred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Aunt Lydia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Serena Joy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The Commander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Janine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8BE2B9-B536-7F46-BCDC-D872AE44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5" y="1820315"/>
            <a:ext cx="5021943" cy="1372828"/>
          </a:xfrm>
          <a:prstGeom prst="rect">
            <a:avLst/>
          </a:prstGeom>
        </p:spPr>
      </p:pic>
      <p:pic>
        <p:nvPicPr>
          <p:cNvPr id="14" name="Picture 13" descr="A person with the hand on the chin&#10;&#10;Description automatically generated with low confidence">
            <a:extLst>
              <a:ext uri="{FF2B5EF4-FFF2-40B4-BE49-F238E27FC236}">
                <a16:creationId xmlns:a16="http://schemas.microsoft.com/office/drawing/2014/main" id="{0DFB0738-43B0-5343-B284-43EE50512D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876"/>
          <a:stretch/>
        </p:blipFill>
        <p:spPr>
          <a:xfrm>
            <a:off x="630367" y="3365099"/>
            <a:ext cx="5001582" cy="1183525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F9A18BB0-4B05-234A-9E2B-2B68B4F24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85" y="4788913"/>
            <a:ext cx="5685116" cy="14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5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39F-BA65-D04E-A16E-8090BFAD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do a drama activity on the characters….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5BCA-51F8-4A40-9D9A-98FE6CB3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780314" cy="425196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Everyone will be given a different character.</a:t>
            </a:r>
          </a:p>
          <a:p>
            <a:r>
              <a:rPr lang="en-GB" dirty="0"/>
              <a:t>Imagine that your character is talking about their relationships with the others as well as their lives in Gilead.</a:t>
            </a:r>
          </a:p>
          <a:p>
            <a:r>
              <a:rPr lang="en-GB" dirty="0"/>
              <a:t>You can choose to present this as a monologue or pair up with someone else and produce a therapist/patient role play.</a:t>
            </a:r>
          </a:p>
          <a:p>
            <a:r>
              <a:rPr lang="en-GB" dirty="0"/>
              <a:t>Make notes in your booklet.</a:t>
            </a:r>
          </a:p>
          <a:p>
            <a:r>
              <a:rPr lang="en-GB" dirty="0"/>
              <a:t>You will present your piece on…..</a:t>
            </a:r>
          </a:p>
          <a:p>
            <a:r>
              <a:rPr lang="en-GB" dirty="0"/>
              <a:t>You will all add to your character notes based on what you learn from others during their performances.</a:t>
            </a:r>
          </a:p>
        </p:txBody>
      </p:sp>
      <p:pic>
        <p:nvPicPr>
          <p:cNvPr id="5" name="Graphic 4" descr="Drama with solid fill">
            <a:extLst>
              <a:ext uri="{FF2B5EF4-FFF2-40B4-BE49-F238E27FC236}">
                <a16:creationId xmlns:a16="http://schemas.microsoft.com/office/drawing/2014/main" id="{36D0D4ED-C5A2-3A46-800B-DF93A1F7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4435" y="176271"/>
            <a:ext cx="1438729" cy="14387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C1FFFF-F89C-B144-BE09-577399136680}"/>
              </a:ext>
            </a:extLst>
          </p:cNvPr>
          <p:cNvSpPr txBox="1">
            <a:spLocks/>
          </p:cNvSpPr>
          <p:nvPr/>
        </p:nvSpPr>
        <p:spPr>
          <a:xfrm>
            <a:off x="7199085" y="2182858"/>
            <a:ext cx="2964543" cy="3492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Offred</a:t>
            </a:r>
          </a:p>
          <a:p>
            <a:r>
              <a:rPr lang="en-GB" dirty="0"/>
              <a:t>Commander</a:t>
            </a:r>
          </a:p>
          <a:p>
            <a:r>
              <a:rPr lang="en-GB" dirty="0"/>
              <a:t>Serena Joy</a:t>
            </a:r>
          </a:p>
          <a:p>
            <a:r>
              <a:rPr lang="en-GB" dirty="0"/>
              <a:t>Moira</a:t>
            </a:r>
          </a:p>
          <a:p>
            <a:r>
              <a:rPr lang="en-GB" dirty="0"/>
              <a:t>Nick</a:t>
            </a:r>
          </a:p>
          <a:p>
            <a:r>
              <a:rPr lang="en-GB" dirty="0"/>
              <a:t>Janine</a:t>
            </a:r>
          </a:p>
          <a:p>
            <a:r>
              <a:rPr lang="en-GB" dirty="0"/>
              <a:t>Aunt Lydia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10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60F3-ADC3-374C-A211-34CA4EA5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 have the rest of the lesson to plan your piece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E8AC3EF-4E6B-844B-83A3-A5F736122B32}"/>
              </a:ext>
            </a:extLst>
          </p:cNvPr>
          <p:cNvSpPr/>
          <p:nvPr/>
        </p:nvSpPr>
        <p:spPr>
          <a:xfrm>
            <a:off x="5823858" y="2730499"/>
            <a:ext cx="3889829" cy="1959428"/>
          </a:xfrm>
          <a:prstGeom prst="cloudCallout">
            <a:avLst>
              <a:gd name="adj1" fmla="val -77176"/>
              <a:gd name="adj2" fmla="val 773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should our success criteria be for this task?</a:t>
            </a:r>
          </a:p>
          <a:p>
            <a:pPr algn="ctr"/>
            <a:endParaRPr lang="en-GB" dirty="0"/>
          </a:p>
        </p:txBody>
      </p:sp>
      <p:pic>
        <p:nvPicPr>
          <p:cNvPr id="7" name="Graphic 6" descr="Person with idea outline">
            <a:extLst>
              <a:ext uri="{FF2B5EF4-FFF2-40B4-BE49-F238E27FC236}">
                <a16:creationId xmlns:a16="http://schemas.microsoft.com/office/drawing/2014/main" id="{3E3A1723-2A7B-7A41-9C2B-E7297044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9771" y="4604654"/>
            <a:ext cx="2166258" cy="2166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EBB4A-F96C-9546-B366-8D342B12ABFB}"/>
              </a:ext>
            </a:extLst>
          </p:cNvPr>
          <p:cNvSpPr txBox="1"/>
          <p:nvPr/>
        </p:nvSpPr>
        <p:spPr>
          <a:xfrm>
            <a:off x="556645" y="1899270"/>
            <a:ext cx="5079596" cy="584775"/>
          </a:xfrm>
          <a:prstGeom prst="rect">
            <a:avLst/>
          </a:prstGeom>
          <a:gradFill flip="none" rotWithShape="1">
            <a:gsLst>
              <a:gs pos="0">
                <a:srgbClr val="FF85FF">
                  <a:tint val="66000"/>
                  <a:satMod val="160000"/>
                </a:srgbClr>
              </a:gs>
              <a:gs pos="50000">
                <a:srgbClr val="FF85FF">
                  <a:tint val="44500"/>
                  <a:satMod val="160000"/>
                </a:srgbClr>
              </a:gs>
              <a:gs pos="100000">
                <a:srgbClr val="FF85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Use the character notes you made to help you plan.</a:t>
            </a:r>
          </a:p>
        </p:txBody>
      </p:sp>
    </p:spTree>
    <p:extLst>
      <p:ext uri="{BB962C8B-B14F-4D97-AF65-F5344CB8AC3E}">
        <p14:creationId xmlns:p14="http://schemas.microsoft.com/office/powerpoint/2010/main" val="213585047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C09B76"/>
      </a:accent1>
      <a:accent2>
        <a:srgbClr val="A9A369"/>
      </a:accent2>
      <a:accent3>
        <a:srgbClr val="97A776"/>
      </a:accent3>
      <a:accent4>
        <a:srgbClr val="7EAF6D"/>
      </a:accent4>
      <a:accent5>
        <a:srgbClr val="79AF82"/>
      </a:accent5>
      <a:accent6>
        <a:srgbClr val="6CAE92"/>
      </a:accent6>
      <a:hlink>
        <a:srgbClr val="5F84A9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569</Words>
  <Application>Microsoft Macintosh PowerPoint</Application>
  <PresentationFormat>Widescreen</PresentationFormat>
  <Paragraphs>110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MT Condensed Light</vt:lpstr>
      <vt:lpstr>Arial</vt:lpstr>
      <vt:lpstr>Calibri</vt:lpstr>
      <vt:lpstr>The Hand Bold</vt:lpstr>
      <vt:lpstr>The Serif Hand Black</vt:lpstr>
      <vt:lpstr>SketchyVTI</vt:lpstr>
      <vt:lpstr>The Handmaid’s tale</vt:lpstr>
      <vt:lpstr>Analysing characters and their relationships</vt:lpstr>
      <vt:lpstr>Whose voices do we hear in the novel?</vt:lpstr>
      <vt:lpstr>Character list</vt:lpstr>
      <vt:lpstr>Each group will be responsible for analysing a character</vt:lpstr>
      <vt:lpstr>Homework – fill in the Minor characters pages</vt:lpstr>
      <vt:lpstr>Drama performance</vt:lpstr>
      <vt:lpstr>We will do a drama activity on the characters….</vt:lpstr>
      <vt:lpstr>You have the rest of the lesson to plan your piece</vt:lpstr>
      <vt:lpstr>Analysing characters and their relationships: Performances</vt:lpstr>
      <vt:lpstr>As we watch the different performances…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teachers</dc:title>
  <dc:creator>Sophie Duckworth</dc:creator>
  <cp:lastModifiedBy>Sophie Duckworth</cp:lastModifiedBy>
  <cp:revision>78</cp:revision>
  <dcterms:created xsi:type="dcterms:W3CDTF">2020-12-21T11:09:57Z</dcterms:created>
  <dcterms:modified xsi:type="dcterms:W3CDTF">2021-01-16T23:09:19Z</dcterms:modified>
</cp:coreProperties>
</file>