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4" r:id="rId4"/>
    <p:sldId id="265" r:id="rId5"/>
    <p:sldId id="266" r:id="rId6"/>
    <p:sldId id="259" r:id="rId7"/>
    <p:sldId id="257" r:id="rId8"/>
    <p:sldId id="258" r:id="rId9"/>
    <p:sldId id="261" r:id="rId10"/>
    <p:sldId id="262" r:id="rId11"/>
    <p:sldId id="26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1"/>
  </p:normalViewPr>
  <p:slideViewPr>
    <p:cSldViewPr>
      <p:cViewPr varScale="1">
        <p:scale>
          <a:sx n="104" d="100"/>
          <a:sy n="104" d="100"/>
        </p:scale>
        <p:origin x="18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60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30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40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43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3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086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61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2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73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19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76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11D28-7EEA-4C1F-B897-4151DDB182F0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C9E84-9CCB-4E7F-9B7E-43E6DFE08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80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72986-5F5F-D54A-B6AD-003105809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AoE</a:t>
            </a:r>
            <a:r>
              <a:rPr lang="en-US" dirty="0"/>
              <a:t>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7666D-194B-E14B-805F-B6073AA01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8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3717087"/>
            <a:ext cx="4248472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4800" b="1" dirty="0"/>
              <a:t>Culture, identity and community</a:t>
            </a:r>
          </a:p>
          <a:p>
            <a:pPr algn="ctr"/>
            <a:endParaRPr lang="en-GB" sz="4800" dirty="0"/>
          </a:p>
        </p:txBody>
      </p:sp>
      <p:sp>
        <p:nvSpPr>
          <p:cNvPr id="7" name="Rectangle 6"/>
          <p:cNvSpPr/>
          <p:nvPr/>
        </p:nvSpPr>
        <p:spPr>
          <a:xfrm>
            <a:off x="4628482" y="3717087"/>
            <a:ext cx="4336006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/>
              <a:t>Art, creativity and the imagination</a:t>
            </a:r>
          </a:p>
          <a:p>
            <a:pPr algn="ctr"/>
            <a:endParaRPr lang="en-GB" sz="4800" dirty="0"/>
          </a:p>
        </p:txBody>
      </p:sp>
      <p:sp>
        <p:nvSpPr>
          <p:cNvPr id="8" name="Rectangle 7"/>
          <p:cNvSpPr/>
          <p:nvPr/>
        </p:nvSpPr>
        <p:spPr>
          <a:xfrm>
            <a:off x="251520" y="260648"/>
            <a:ext cx="4248472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/>
              <a:t>Science, technology and the environment</a:t>
            </a:r>
            <a:endParaRPr lang="en-GB" sz="4800" dirty="0"/>
          </a:p>
        </p:txBody>
      </p:sp>
      <p:sp>
        <p:nvSpPr>
          <p:cNvPr id="9" name="Rectangle 8"/>
          <p:cNvSpPr/>
          <p:nvPr/>
        </p:nvSpPr>
        <p:spPr>
          <a:xfrm>
            <a:off x="4606335" y="260648"/>
            <a:ext cx="4464496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Beliefs, values and education</a:t>
            </a:r>
          </a:p>
          <a:p>
            <a:pPr algn="ctr"/>
            <a:endParaRPr lang="en-GB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778" y="1916832"/>
            <a:ext cx="593842" cy="60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521197"/>
            <a:ext cx="593842" cy="60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897" y="6021288"/>
            <a:ext cx="593842" cy="60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178" y="6021288"/>
            <a:ext cx="593842" cy="60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521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95536" y="260648"/>
            <a:ext cx="4248472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Politics, power and justice</a:t>
            </a:r>
          </a:p>
          <a:p>
            <a:r>
              <a:rPr lang="en-GB" sz="4800" b="1" dirty="0"/>
              <a:t> </a:t>
            </a:r>
            <a:endParaRPr lang="en-GB" sz="4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648" y="2564904"/>
            <a:ext cx="593842" cy="60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38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19" y="3717087"/>
            <a:ext cx="4464497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4800" b="1" dirty="0"/>
              <a:t>Intertextuality: connecting texts</a:t>
            </a:r>
          </a:p>
          <a:p>
            <a:pPr algn="ctr"/>
            <a:endParaRPr lang="en-GB" sz="4800" b="1" dirty="0"/>
          </a:p>
          <a:p>
            <a:pPr algn="ctr"/>
            <a:endParaRPr lang="en-GB" sz="4800" dirty="0"/>
          </a:p>
        </p:txBody>
      </p:sp>
      <p:sp>
        <p:nvSpPr>
          <p:cNvPr id="8" name="Rectangle 7"/>
          <p:cNvSpPr/>
          <p:nvPr/>
        </p:nvSpPr>
        <p:spPr>
          <a:xfrm>
            <a:off x="251520" y="260648"/>
            <a:ext cx="4248472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/>
              <a:t>Readers, writers, texts</a:t>
            </a:r>
          </a:p>
          <a:p>
            <a:pPr algn="ctr"/>
            <a:endParaRPr lang="en-US" sz="4800" b="1" dirty="0"/>
          </a:p>
          <a:p>
            <a:pPr algn="ctr"/>
            <a:endParaRPr lang="en-GB" sz="4800" dirty="0"/>
          </a:p>
        </p:txBody>
      </p:sp>
      <p:sp>
        <p:nvSpPr>
          <p:cNvPr id="9" name="Rectangle 8"/>
          <p:cNvSpPr/>
          <p:nvPr/>
        </p:nvSpPr>
        <p:spPr>
          <a:xfrm>
            <a:off x="4606335" y="260648"/>
            <a:ext cx="4464496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Time and space</a:t>
            </a:r>
          </a:p>
          <a:p>
            <a:pPr algn="ctr"/>
            <a:endParaRPr lang="en-GB" sz="4800" b="1" dirty="0"/>
          </a:p>
          <a:p>
            <a:pPr algn="ctr"/>
            <a:endParaRPr lang="en-GB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135" y="2060848"/>
            <a:ext cx="1719263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548" y="1828766"/>
            <a:ext cx="1350069" cy="141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939" y="5206695"/>
            <a:ext cx="2543654" cy="154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250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BC984-908A-B44E-BC73-B4C69054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AoE</a:t>
            </a:r>
            <a:r>
              <a:rPr lang="en-US" dirty="0"/>
              <a:t> Question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3C2E9-B0BE-E247-99D5-942C862B9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83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3751" y="19951"/>
            <a:ext cx="4448505" cy="31085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sz="1400" b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Area of exploration—intertextuality: connecting texts (AOE3)</a:t>
            </a:r>
          </a:p>
          <a:p>
            <a:endParaRPr lang="en-GB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How do texts adhere to and deviate from conventions associated with literary forms or text types?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How do conventions and systems of reference evolve over time?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In what ways can diverse texts share points of similarity?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How valid is the notion of a classic text?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How can texts offer multiple perspectives of a single issue, topic or theme?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In what ways can comparison and interpretation be transformative?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4008" y="-1144"/>
            <a:ext cx="4392488" cy="31085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sz="1400" b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Area of exploration—intertextuality: connecting texts (AOE3)</a:t>
            </a:r>
          </a:p>
          <a:p>
            <a:endParaRPr lang="en-GB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How do texts adhere to and deviate from conventions associated with literary forms or text types?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How do conventions and systems of reference evolve over time?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In what ways can diverse texts share points of similarity?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How valid is the notion of a classic text?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How can texts offer multiple perspectives of a single issue, topic or theme?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/>
              <a:t>In what ways can comparison and interpretation be transformative? </a:t>
            </a:r>
          </a:p>
        </p:txBody>
      </p:sp>
    </p:spTree>
    <p:extLst>
      <p:ext uri="{BB962C8B-B14F-4D97-AF65-F5344CB8AC3E}">
        <p14:creationId xmlns:p14="http://schemas.microsoft.com/office/powerpoint/2010/main" val="798592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644008" y="20247"/>
            <a:ext cx="4392488" cy="31927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600"/>
              </a:spcBef>
            </a:pPr>
            <a:r>
              <a:rPr lang="en-US" sz="1400" b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Area of exploration—time and space (AOE2)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How important is cultural or historical context to the production and reception of a text?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How do we approach texts from different times and cultures to our own?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To what extent do texts offer insight into another culture?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How does the meaning and impact of a text change over time?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How do texts reflect, represent or form a part of cultural practices?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How does language represent social distinctions and identities? 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395" y="125581"/>
            <a:ext cx="4070785" cy="32932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sz="1600" b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Area of exploration—readers, writers and texts (AOE1)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Why and how do we study language and literature?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How are we affected by texts in various ways?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In what ways is meaning constructed, negotiated, expressed and interpreted?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How does language use vary amongst text types and amongst literary forms?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How does the structure or style of a text affect meaning?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How do texts offer insights and challenges?</a:t>
            </a:r>
          </a:p>
        </p:txBody>
      </p:sp>
      <p:sp>
        <p:nvSpPr>
          <p:cNvPr id="7" name="Rectangle 6"/>
          <p:cNvSpPr/>
          <p:nvPr/>
        </p:nvSpPr>
        <p:spPr>
          <a:xfrm>
            <a:off x="4805081" y="3545521"/>
            <a:ext cx="4070785" cy="32932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sz="1600" b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Area of exploration—readers, writers and texts (AOE1)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Why and how do we study language and literature?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How are we affected by texts in various ways?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In what ways is meaning constructed, negotiated, expressed and interpreted?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How does language use vary amongst text types and amongst literary forms?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How does the structure or style of a text affect meaning?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How do texts offer insights and challenges?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37395" y="3665271"/>
            <a:ext cx="4392488" cy="31927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600"/>
              </a:spcBef>
            </a:pPr>
            <a:r>
              <a:rPr lang="en-US" sz="1400" b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Area of exploration—time and space (AOE2)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How important is cultural or historical context to the production and reception of a text?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How do we approach texts from different times and cultures to our own?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To what extent do texts offer insight into another culture?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How does the meaning and impact of a text change over time?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How do texts reflect, represent or form a part of cultural practices?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</a:rPr>
              <a:t>How does language represent social distinctions and identities? </a:t>
            </a:r>
          </a:p>
        </p:txBody>
      </p:sp>
    </p:spTree>
    <p:extLst>
      <p:ext uri="{BB962C8B-B14F-4D97-AF65-F5344CB8AC3E}">
        <p14:creationId xmlns:p14="http://schemas.microsoft.com/office/powerpoint/2010/main" val="125103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A6AE1-7FA9-DB41-AD75-19C9A1EEC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Concepts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D46E6-009E-F942-9A01-6DF9BD7C8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3717087"/>
            <a:ext cx="4248472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4800" b="1" dirty="0"/>
              <a:t>Creativity</a:t>
            </a:r>
          </a:p>
          <a:p>
            <a:pPr algn="ctr"/>
            <a:endParaRPr lang="en-GB" sz="4800" b="1" dirty="0"/>
          </a:p>
          <a:p>
            <a:pPr algn="ctr"/>
            <a:endParaRPr lang="en-GB" sz="4800" dirty="0"/>
          </a:p>
        </p:txBody>
      </p:sp>
      <p:sp>
        <p:nvSpPr>
          <p:cNvPr id="7" name="Rectangle 6"/>
          <p:cNvSpPr/>
          <p:nvPr/>
        </p:nvSpPr>
        <p:spPr>
          <a:xfrm>
            <a:off x="4628482" y="3717087"/>
            <a:ext cx="433600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/>
              <a:t>Communication</a:t>
            </a:r>
          </a:p>
          <a:p>
            <a:pPr algn="ctr"/>
            <a:endParaRPr lang="en-US" sz="4800" b="1" dirty="0"/>
          </a:p>
          <a:p>
            <a:pPr algn="ctr"/>
            <a:endParaRPr lang="en-GB" sz="4800" dirty="0"/>
          </a:p>
        </p:txBody>
      </p:sp>
      <p:sp>
        <p:nvSpPr>
          <p:cNvPr id="8" name="Rectangle 7"/>
          <p:cNvSpPr/>
          <p:nvPr/>
        </p:nvSpPr>
        <p:spPr>
          <a:xfrm>
            <a:off x="251520" y="260648"/>
            <a:ext cx="4248472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/>
              <a:t>Identity</a:t>
            </a:r>
          </a:p>
          <a:p>
            <a:pPr algn="ctr"/>
            <a:endParaRPr lang="en-US" sz="4800" b="1" dirty="0"/>
          </a:p>
          <a:p>
            <a:pPr algn="ctr"/>
            <a:endParaRPr lang="en-GB" sz="4800" dirty="0"/>
          </a:p>
        </p:txBody>
      </p:sp>
      <p:sp>
        <p:nvSpPr>
          <p:cNvPr id="9" name="Rectangle 8"/>
          <p:cNvSpPr/>
          <p:nvPr/>
        </p:nvSpPr>
        <p:spPr>
          <a:xfrm>
            <a:off x="4606335" y="260648"/>
            <a:ext cx="446449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4800" b="1" dirty="0"/>
              <a:t>Culture</a:t>
            </a:r>
          </a:p>
          <a:p>
            <a:pPr algn="ctr"/>
            <a:endParaRPr lang="en-GB" sz="4800" b="1" dirty="0"/>
          </a:p>
          <a:p>
            <a:pPr algn="ctr"/>
            <a:endParaRPr lang="en-GB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550" y="1093729"/>
            <a:ext cx="994792" cy="928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762" y="1121275"/>
            <a:ext cx="1699642" cy="100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050" y="4437112"/>
            <a:ext cx="1391791" cy="1407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615932"/>
            <a:ext cx="2894302" cy="10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13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3717087"/>
            <a:ext cx="4248472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4800" b="1" dirty="0"/>
              <a:t>Representation</a:t>
            </a:r>
          </a:p>
          <a:p>
            <a:pPr algn="ctr"/>
            <a:endParaRPr lang="en-GB" sz="4800" b="1" dirty="0"/>
          </a:p>
          <a:p>
            <a:pPr algn="ctr"/>
            <a:endParaRPr lang="en-GB" sz="4800" dirty="0"/>
          </a:p>
        </p:txBody>
      </p:sp>
      <p:sp>
        <p:nvSpPr>
          <p:cNvPr id="8" name="Rectangle 7"/>
          <p:cNvSpPr/>
          <p:nvPr/>
        </p:nvSpPr>
        <p:spPr>
          <a:xfrm>
            <a:off x="251520" y="260648"/>
            <a:ext cx="4248472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/>
              <a:t>Perspective</a:t>
            </a:r>
          </a:p>
          <a:p>
            <a:pPr algn="ctr"/>
            <a:endParaRPr lang="en-US" sz="4800" b="1" dirty="0"/>
          </a:p>
          <a:p>
            <a:pPr algn="ctr"/>
            <a:endParaRPr lang="en-GB" sz="4800" dirty="0"/>
          </a:p>
        </p:txBody>
      </p:sp>
      <p:sp>
        <p:nvSpPr>
          <p:cNvPr id="9" name="Rectangle 8"/>
          <p:cNvSpPr/>
          <p:nvPr/>
        </p:nvSpPr>
        <p:spPr>
          <a:xfrm>
            <a:off x="4606335" y="260648"/>
            <a:ext cx="446449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4800" b="1" dirty="0"/>
              <a:t>Transformation</a:t>
            </a:r>
          </a:p>
          <a:p>
            <a:pPr algn="ctr"/>
            <a:endParaRPr lang="en-GB" sz="4800" b="1" dirty="0"/>
          </a:p>
          <a:p>
            <a:pPr algn="ctr"/>
            <a:endParaRPr lang="en-GB" sz="4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1268760"/>
            <a:ext cx="15525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494" y="1212958"/>
            <a:ext cx="1920580" cy="1170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256" y="4437112"/>
            <a:ext cx="114300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235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0587-EE61-BE43-B4AF-464ECB9E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Issues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137BF-8020-494A-BD33-D6F885335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59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558</Words>
  <Application>Microsoft Macintosh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AoE Cards</vt:lpstr>
      <vt:lpstr>PowerPoint Presentation</vt:lpstr>
      <vt:lpstr>AoE Question Cards</vt:lpstr>
      <vt:lpstr>PowerPoint Presentation</vt:lpstr>
      <vt:lpstr>PowerPoint Presentation</vt:lpstr>
      <vt:lpstr>Key Concepts Cards</vt:lpstr>
      <vt:lpstr>PowerPoint Presentation</vt:lpstr>
      <vt:lpstr>PowerPoint Presentation</vt:lpstr>
      <vt:lpstr>Global Issues Cards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Issues cards</dc:title>
  <dc:creator>Sophie Duckworth</dc:creator>
  <cp:lastModifiedBy>Sophie Duckworth</cp:lastModifiedBy>
  <cp:revision>6</cp:revision>
  <cp:lastPrinted>2019-08-15T05:53:51Z</cp:lastPrinted>
  <dcterms:created xsi:type="dcterms:W3CDTF">2019-08-15T04:14:44Z</dcterms:created>
  <dcterms:modified xsi:type="dcterms:W3CDTF">2019-08-30T09:23:07Z</dcterms:modified>
</cp:coreProperties>
</file>