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18"/>
  </p:notesMasterIdLst>
  <p:sldIdLst>
    <p:sldId id="960" r:id="rId2"/>
    <p:sldId id="1391" r:id="rId3"/>
    <p:sldId id="963" r:id="rId4"/>
    <p:sldId id="973" r:id="rId5"/>
    <p:sldId id="1313" r:id="rId6"/>
    <p:sldId id="967" r:id="rId7"/>
    <p:sldId id="961" r:id="rId8"/>
    <p:sldId id="1691" r:id="rId9"/>
    <p:sldId id="1692" r:id="rId10"/>
    <p:sldId id="968" r:id="rId11"/>
    <p:sldId id="514" r:id="rId12"/>
    <p:sldId id="942" r:id="rId13"/>
    <p:sldId id="1316" r:id="rId14"/>
    <p:sldId id="1336" r:id="rId15"/>
    <p:sldId id="964" r:id="rId16"/>
    <p:sldId id="16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/>
    <p:restoredTop sz="91338"/>
  </p:normalViewPr>
  <p:slideViewPr>
    <p:cSldViewPr snapToGrid="0">
      <p:cViewPr varScale="1">
        <p:scale>
          <a:sx n="90" d="100"/>
          <a:sy n="90" d="100"/>
        </p:scale>
        <p:origin x="23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B00DD-3891-2C4F-81EA-E0E8869E6D1D}" type="datetimeFigureOut">
              <a:rPr lang="en-US" smtClean="0"/>
              <a:t>1/14/23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10ECA-B121-8347-BF28-F3E6D5C87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8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lesson may run across 2 – 3 periods.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10ECA-B121-8347-BF28-F3E6D5C875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98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=J9M2EAI0OsE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10ECA-B121-8347-BF28-F3E6D5C875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99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Class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10ECA-B121-8347-BF28-F3E6D5C875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6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Reading to include chapter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10ECA-B121-8347-BF28-F3E6D5C875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0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example given is a novel, however the process is the same regardless of the type of text. As you watch, ask pupils how they could apply this to ‘Othello’.</a:t>
            </a:r>
          </a:p>
          <a:p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=D98_w9FUt2I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B917E-A03F-0E46-8246-B4AD03244AC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765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3 pages to complete. Teacher model on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10ECA-B121-8347-BF28-F3E6D5C875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66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 page for this in the booklet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10ECA-B121-8347-BF28-F3E6D5C875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13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www.msduckworthsclassroom.com</a:t>
            </a:r>
            <a:r>
              <a:rPr lang="en-GB" dirty="0"/>
              <a:t>/product-page/great-expectations-full-scheme-of-work-</a:t>
            </a:r>
            <a:r>
              <a:rPr lang="en-GB" dirty="0" err="1"/>
              <a:t>cie</a:t>
            </a:r>
            <a:r>
              <a:rPr lang="en-GB" dirty="0"/>
              <a:t>-</a:t>
            </a:r>
            <a:r>
              <a:rPr lang="en-GB" dirty="0" err="1"/>
              <a:t>igcse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10ECA-B121-8347-BF28-F3E6D5C875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87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right white natural marble texture pattern">
            <a:extLst>
              <a:ext uri="{FF2B5EF4-FFF2-40B4-BE49-F238E27FC236}">
                <a16:creationId xmlns:a16="http://schemas.microsoft.com/office/drawing/2014/main" id="{2281F994-DEFF-4A3E-5ECA-7895FD326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615" b="9116"/>
          <a:stretch/>
        </p:blipFill>
        <p:spPr>
          <a:xfrm>
            <a:off x="-32587" y="11"/>
            <a:ext cx="12191980" cy="68579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6732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9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9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528338"/>
            <a:ext cx="10134600" cy="839805"/>
          </a:xfrm>
          <a:ln w="190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>
              <a:defRPr sz="4400">
                <a:latin typeface="Avenir Next" panose="020B0503020202020204" pitchFamily="34" charset="0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817658"/>
            <a:ext cx="10134600" cy="3969342"/>
          </a:xfr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defRPr b="0" i="0">
                <a:latin typeface="Shree Devanagari 714" panose="02000600000000000000" pitchFamily="2" charset="0"/>
                <a:cs typeface="Shree Devanagari 714" panose="02000600000000000000" pitchFamily="2" charset="0"/>
              </a:defRPr>
            </a:lvl1pPr>
            <a:lvl2pPr>
              <a:defRPr b="0" i="0">
                <a:latin typeface="Shree Devanagari 714" panose="02000600000000000000" pitchFamily="2" charset="0"/>
                <a:cs typeface="Shree Devanagari 714" panose="02000600000000000000" pitchFamily="2" charset="0"/>
              </a:defRPr>
            </a:lvl2pPr>
            <a:lvl3pPr>
              <a:defRPr b="0" i="0">
                <a:latin typeface="Shree Devanagari 714" panose="02000600000000000000" pitchFamily="2" charset="0"/>
                <a:cs typeface="Shree Devanagari 714" panose="02000600000000000000" pitchFamily="2" charset="0"/>
              </a:defRPr>
            </a:lvl3pPr>
            <a:lvl4pPr>
              <a:defRPr b="0" i="0">
                <a:latin typeface="Shree Devanagari 714" panose="02000600000000000000" pitchFamily="2" charset="0"/>
                <a:cs typeface="Shree Devanagari 714" panose="02000600000000000000" pitchFamily="2" charset="0"/>
              </a:defRPr>
            </a:lvl4pPr>
            <a:lvl5pPr>
              <a:defRPr b="0" i="0">
                <a:latin typeface="Shree Devanagari 714" panose="02000600000000000000" pitchFamily="2" charset="0"/>
                <a:cs typeface="Shree Devanagari 714" panose="020006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45E47F-8B2B-3E5A-FAB0-E77D212140D4}"/>
              </a:ext>
            </a:extLst>
          </p:cNvPr>
          <p:cNvSpPr/>
          <p:nvPr userDrawn="1"/>
        </p:nvSpPr>
        <p:spPr>
          <a:xfrm>
            <a:off x="343922" y="303995"/>
            <a:ext cx="140172" cy="1288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9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right white natural marble texture pattern">
            <a:extLst>
              <a:ext uri="{FF2B5EF4-FFF2-40B4-BE49-F238E27FC236}">
                <a16:creationId xmlns:a16="http://schemas.microsoft.com/office/drawing/2014/main" id="{A0CA58E2-8B4C-ACA6-B9CD-1848F400E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615" b="9116"/>
          <a:stretch/>
        </p:blipFill>
        <p:spPr>
          <a:xfrm>
            <a:off x="-32587" y="11"/>
            <a:ext cx="12191980" cy="685798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945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8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6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3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7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4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5" r:id="rId6"/>
    <p:sldLayoutId id="2147483720" r:id="rId7"/>
    <p:sldLayoutId id="2147483721" r:id="rId8"/>
    <p:sldLayoutId id="2147483722" r:id="rId9"/>
    <p:sldLayoutId id="2147483724" r:id="rId10"/>
    <p:sldLayoutId id="2147483723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hyperlink" Target="https://twitter.com/duckworth_m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MsDuckworthsClassroom/" TargetMode="External"/><Relationship Id="rId5" Type="http://schemas.openxmlformats.org/officeDocument/2006/relationships/hyperlink" Target="https://www.instagram.com/msduckworths_classroom/" TargetMode="External"/><Relationship Id="rId4" Type="http://schemas.openxmlformats.org/officeDocument/2006/relationships/hyperlink" Target="https://www.msduckworthsclassroom.com/product-page/great-expectations-full-scheme-of-work-cie-igc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9M2EAI0OsE?feature=oembed" TargetMode="Externa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98_w9FUt2I?feature=oembed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AFCE5A-4EA1-F8C0-4EBB-CE22127FE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21" y="1509883"/>
            <a:ext cx="4426549" cy="1320898"/>
          </a:xfrm>
        </p:spPr>
        <p:txBody>
          <a:bodyPr>
            <a:normAutofit/>
          </a:bodyPr>
          <a:lstStyle/>
          <a:p>
            <a:r>
              <a:rPr lang="en-US" sz="2000" dirty="0"/>
              <a:t>Social Class</a:t>
            </a:r>
          </a:p>
        </p:txBody>
      </p:sp>
      <p:pic>
        <p:nvPicPr>
          <p:cNvPr id="6" name="Picture 5" descr="A picture containing text, outdoor, sign, dark&#10;&#10;Description automatically generated">
            <a:extLst>
              <a:ext uri="{FF2B5EF4-FFF2-40B4-BE49-F238E27FC236}">
                <a16:creationId xmlns:a16="http://schemas.microsoft.com/office/drawing/2014/main" id="{51301207-CC75-AF85-443D-F5F9E0755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307" y="2170332"/>
            <a:ext cx="4896609" cy="35337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774104-9D3D-1AAD-F562-AECBA3D4C46F}"/>
              </a:ext>
            </a:extLst>
          </p:cNvPr>
          <p:cNvSpPr txBox="1"/>
          <p:nvPr/>
        </p:nvSpPr>
        <p:spPr>
          <a:xfrm>
            <a:off x="194310" y="344651"/>
            <a:ext cx="123444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Date: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61D9F-36C9-C633-CA90-901B513326B6}"/>
              </a:ext>
            </a:extLst>
          </p:cNvPr>
          <p:cNvSpPr txBox="1"/>
          <p:nvPr/>
        </p:nvSpPr>
        <p:spPr>
          <a:xfrm>
            <a:off x="6412230" y="58936"/>
            <a:ext cx="558546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Learning Question: How does Dickens present social class?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AFB3B7-DF63-816D-44BB-8960AA51553D}"/>
              </a:ext>
            </a:extLst>
          </p:cNvPr>
          <p:cNvSpPr txBox="1"/>
          <p:nvPr/>
        </p:nvSpPr>
        <p:spPr>
          <a:xfrm>
            <a:off x="1028700" y="3078571"/>
            <a:ext cx="364617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Do now: brain dump…</a:t>
            </a:r>
          </a:p>
          <a:p>
            <a:endParaRPr lang="en-GB" sz="2400" i="1" dirty="0"/>
          </a:p>
          <a:p>
            <a:r>
              <a:rPr lang="en-GB" sz="2400" dirty="0"/>
              <a:t>What do you know about Pip?</a:t>
            </a:r>
            <a:endParaRPr lang="en-US" sz="2400" dirty="0"/>
          </a:p>
        </p:txBody>
      </p:sp>
      <p:pic>
        <p:nvPicPr>
          <p:cNvPr id="2" name="Picture 2" descr="Checking or Really Checking? | Durrington Research School">
            <a:extLst>
              <a:ext uri="{FF2B5EF4-FFF2-40B4-BE49-F238E27FC236}">
                <a16:creationId xmlns:a16="http://schemas.microsoft.com/office/drawing/2014/main" id="{3A019CA2-26CB-51BE-6B3B-A043CD7D6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011" y="5207520"/>
            <a:ext cx="1888889" cy="993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Graphic 2" descr="Brain">
            <a:extLst>
              <a:ext uri="{FF2B5EF4-FFF2-40B4-BE49-F238E27FC236}">
                <a16:creationId xmlns:a16="http://schemas.microsoft.com/office/drawing/2014/main" id="{94839ADD-4F52-591F-F0A6-667FCC899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8018" y="2653226"/>
            <a:ext cx="87543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24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B589E-1389-7BF6-481E-C1FB4F9E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Class: Pip and Estella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684C8-98DF-67C0-580F-A05454EFD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817658"/>
            <a:ext cx="7680960" cy="113128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does Estella treat Pip? How does this reflect the Victorian Class system?</a:t>
            </a:r>
          </a:p>
          <a:p>
            <a:r>
              <a:rPr lang="en-US" dirty="0"/>
              <a:t>How does it affect the reader and how they view both characters?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978B0E-2502-AEF9-DACF-87CC30D5D294}"/>
              </a:ext>
            </a:extLst>
          </p:cNvPr>
          <p:cNvSpPr txBox="1"/>
          <p:nvPr/>
        </p:nvSpPr>
        <p:spPr>
          <a:xfrm>
            <a:off x="1028700" y="3348991"/>
            <a:ext cx="7680960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Avenir Next" panose="020B0503020202020204" pitchFamily="34" charset="0"/>
              </a:rPr>
              <a:t>Task: </a:t>
            </a:r>
            <a:r>
              <a:rPr lang="en-US" dirty="0">
                <a:latin typeface="Avenir Next" panose="020B0503020202020204" pitchFamily="34" charset="0"/>
              </a:rPr>
              <a:t>explain and </a:t>
            </a:r>
            <a:r>
              <a:rPr lang="en-US" dirty="0" err="1">
                <a:latin typeface="Avenir Next" panose="020B0503020202020204" pitchFamily="34" charset="0"/>
              </a:rPr>
              <a:t>analyse</a:t>
            </a:r>
            <a:r>
              <a:rPr lang="en-US" dirty="0">
                <a:latin typeface="Avenir Next" panose="020B0503020202020204" pitchFamily="34" charset="0"/>
              </a:rPr>
              <a:t> each quotation.</a:t>
            </a:r>
          </a:p>
          <a:p>
            <a:endParaRPr lang="en-US" dirty="0">
              <a:latin typeface="Avenir Next" panose="020B0503020202020204" pitchFamily="34" charset="0"/>
            </a:endParaRPr>
          </a:p>
          <a:p>
            <a:endParaRPr lang="en-US" dirty="0">
              <a:latin typeface="Avenir Next" panose="020B0503020202020204" pitchFamily="34" charset="0"/>
            </a:endParaRPr>
          </a:p>
          <a:p>
            <a:r>
              <a:rPr lang="en-US" dirty="0">
                <a:latin typeface="Avenir Next" panose="020B0503020202020204" pitchFamily="34" charset="0"/>
              </a:rPr>
              <a:t>Think back to the learning questions and big ideas statements in your booklet – can these help you to develop your interpretation?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5A464C-678C-A96F-0E2A-21ABD006926E}"/>
              </a:ext>
            </a:extLst>
          </p:cNvPr>
          <p:cNvSpPr txBox="1"/>
          <p:nvPr/>
        </p:nvSpPr>
        <p:spPr>
          <a:xfrm>
            <a:off x="1458278" y="5598914"/>
            <a:ext cx="609790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latin typeface="Avenir Next" panose="020B0503020202020204" pitchFamily="34" charset="0"/>
              </a:rPr>
              <a:t>We will start by looking at my example on the next slide.</a:t>
            </a:r>
          </a:p>
        </p:txBody>
      </p:sp>
      <p:pic>
        <p:nvPicPr>
          <p:cNvPr id="7" name="Content Placeholder 5" descr="Icon&#10;&#10;Description automatically generated">
            <a:extLst>
              <a:ext uri="{FF2B5EF4-FFF2-40B4-BE49-F238E27FC236}">
                <a16:creationId xmlns:a16="http://schemas.microsoft.com/office/drawing/2014/main" id="{10758847-1E5D-8F05-1423-6823186F5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83" b="95556" l="9731" r="89820">
                        <a14:foregroundMark x1="38174" y1="40159" x2="38174" y2="40159"/>
                        <a14:foregroundMark x1="50449" y1="37143" x2="50449" y2="37143"/>
                        <a14:foregroundMark x1="50449" y1="46349" x2="50449" y2="46349"/>
                        <a14:foregroundMark x1="40120" y1="95714" x2="40120" y2="95714"/>
                        <a14:foregroundMark x1="57635" y1="9683" x2="57635" y2="96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83" y="5359007"/>
            <a:ext cx="1123567" cy="10596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F24FB0-3A91-E6F1-DAFD-09609D716198}"/>
              </a:ext>
            </a:extLst>
          </p:cNvPr>
          <p:cNvSpPr txBox="1"/>
          <p:nvPr/>
        </p:nvSpPr>
        <p:spPr>
          <a:xfrm>
            <a:off x="42137" y="6488668"/>
            <a:ext cx="11926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20 minutes</a:t>
            </a:r>
          </a:p>
        </p:txBody>
      </p:sp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5C98160B-C06F-7BE2-D19A-39F5491B9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2088" y="1871962"/>
            <a:ext cx="3131628" cy="4457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8991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FEB2C4B1-65BC-E14A-B089-1C1AD7C7DF11}"/>
              </a:ext>
            </a:extLst>
          </p:cNvPr>
          <p:cNvSpPr/>
          <p:nvPr/>
        </p:nvSpPr>
        <p:spPr>
          <a:xfrm>
            <a:off x="6361306" y="2012267"/>
            <a:ext cx="3585955" cy="967425"/>
          </a:xfrm>
          <a:custGeom>
            <a:avLst/>
            <a:gdLst>
              <a:gd name="connsiteX0" fmla="*/ 0 w 3585955"/>
              <a:gd name="connsiteY0" fmla="*/ 161241 h 967425"/>
              <a:gd name="connsiteX1" fmla="*/ 161241 w 3585955"/>
              <a:gd name="connsiteY1" fmla="*/ 0 h 967425"/>
              <a:gd name="connsiteX2" fmla="*/ 746846 w 3585955"/>
              <a:gd name="connsiteY2" fmla="*/ 0 h 967425"/>
              <a:gd name="connsiteX3" fmla="*/ 1351757 w 3585955"/>
              <a:gd name="connsiteY3" fmla="*/ 0 h 967425"/>
              <a:gd name="connsiteX4" fmla="*/ 2091807 w 3585955"/>
              <a:gd name="connsiteY4" fmla="*/ 0 h 967425"/>
              <a:gd name="connsiteX5" fmla="*/ 2091807 w 3585955"/>
              <a:gd name="connsiteY5" fmla="*/ 0 h 967425"/>
              <a:gd name="connsiteX6" fmla="*/ 2557981 w 3585955"/>
              <a:gd name="connsiteY6" fmla="*/ 0 h 967425"/>
              <a:gd name="connsiteX7" fmla="*/ 2988296 w 3585955"/>
              <a:gd name="connsiteY7" fmla="*/ 0 h 967425"/>
              <a:gd name="connsiteX8" fmla="*/ 3424714 w 3585955"/>
              <a:gd name="connsiteY8" fmla="*/ 0 h 967425"/>
              <a:gd name="connsiteX9" fmla="*/ 3585955 w 3585955"/>
              <a:gd name="connsiteY9" fmla="*/ 161241 h 967425"/>
              <a:gd name="connsiteX10" fmla="*/ 3585955 w 3585955"/>
              <a:gd name="connsiteY10" fmla="*/ 564331 h 967425"/>
              <a:gd name="connsiteX11" fmla="*/ 3585955 w 3585955"/>
              <a:gd name="connsiteY11" fmla="*/ 564331 h 967425"/>
              <a:gd name="connsiteX12" fmla="*/ 3585955 w 3585955"/>
              <a:gd name="connsiteY12" fmla="*/ 806188 h 967425"/>
              <a:gd name="connsiteX13" fmla="*/ 3585955 w 3585955"/>
              <a:gd name="connsiteY13" fmla="*/ 806184 h 967425"/>
              <a:gd name="connsiteX14" fmla="*/ 3424714 w 3585955"/>
              <a:gd name="connsiteY14" fmla="*/ 967425 h 967425"/>
              <a:gd name="connsiteX15" fmla="*/ 2988296 w 3585955"/>
              <a:gd name="connsiteY15" fmla="*/ 967425 h 967425"/>
              <a:gd name="connsiteX16" fmla="*/ 3448924 w 3585955"/>
              <a:gd name="connsiteY16" fmla="*/ 1088368 h 967425"/>
              <a:gd name="connsiteX17" fmla="*/ 3909552 w 3585955"/>
              <a:gd name="connsiteY17" fmla="*/ 1209310 h 967425"/>
              <a:gd name="connsiteX18" fmla="*/ 3321814 w 3585955"/>
              <a:gd name="connsiteY18" fmla="*/ 1131101 h 967425"/>
              <a:gd name="connsiteX19" fmla="*/ 2770432 w 3585955"/>
              <a:gd name="connsiteY19" fmla="*/ 1057729 h 967425"/>
              <a:gd name="connsiteX20" fmla="*/ 2091807 w 3585955"/>
              <a:gd name="connsiteY20" fmla="*/ 967425 h 967425"/>
              <a:gd name="connsiteX21" fmla="*/ 1448285 w 3585955"/>
              <a:gd name="connsiteY21" fmla="*/ 967425 h 967425"/>
              <a:gd name="connsiteX22" fmla="*/ 785457 w 3585955"/>
              <a:gd name="connsiteY22" fmla="*/ 967425 h 967425"/>
              <a:gd name="connsiteX23" fmla="*/ 161241 w 3585955"/>
              <a:gd name="connsiteY23" fmla="*/ 967425 h 967425"/>
              <a:gd name="connsiteX24" fmla="*/ 0 w 3585955"/>
              <a:gd name="connsiteY24" fmla="*/ 806184 h 967425"/>
              <a:gd name="connsiteX25" fmla="*/ 0 w 3585955"/>
              <a:gd name="connsiteY25" fmla="*/ 806188 h 967425"/>
              <a:gd name="connsiteX26" fmla="*/ 0 w 3585955"/>
              <a:gd name="connsiteY26" fmla="*/ 564331 h 967425"/>
              <a:gd name="connsiteX27" fmla="*/ 0 w 3585955"/>
              <a:gd name="connsiteY27" fmla="*/ 564331 h 967425"/>
              <a:gd name="connsiteX28" fmla="*/ 0 w 3585955"/>
              <a:gd name="connsiteY28" fmla="*/ 161241 h 96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585955" h="967425" fill="none" extrusionOk="0">
                <a:moveTo>
                  <a:pt x="0" y="161241"/>
                </a:moveTo>
                <a:cubicBezTo>
                  <a:pt x="4600" y="75980"/>
                  <a:pt x="64394" y="-2670"/>
                  <a:pt x="161241" y="0"/>
                </a:cubicBezTo>
                <a:cubicBezTo>
                  <a:pt x="447816" y="8224"/>
                  <a:pt x="546692" y="29184"/>
                  <a:pt x="746846" y="0"/>
                </a:cubicBezTo>
                <a:cubicBezTo>
                  <a:pt x="947001" y="-29184"/>
                  <a:pt x="1215662" y="25895"/>
                  <a:pt x="1351757" y="0"/>
                </a:cubicBezTo>
                <a:cubicBezTo>
                  <a:pt x="1487852" y="-25895"/>
                  <a:pt x="1908822" y="25412"/>
                  <a:pt x="2091807" y="0"/>
                </a:cubicBezTo>
                <a:lnTo>
                  <a:pt x="2091807" y="0"/>
                </a:lnTo>
                <a:cubicBezTo>
                  <a:pt x="2215816" y="-12089"/>
                  <a:pt x="2372846" y="15901"/>
                  <a:pt x="2557981" y="0"/>
                </a:cubicBezTo>
                <a:cubicBezTo>
                  <a:pt x="2743116" y="-15901"/>
                  <a:pt x="2808938" y="-2358"/>
                  <a:pt x="2988296" y="0"/>
                </a:cubicBezTo>
                <a:cubicBezTo>
                  <a:pt x="3162523" y="5935"/>
                  <a:pt x="3214820" y="12425"/>
                  <a:pt x="3424714" y="0"/>
                </a:cubicBezTo>
                <a:cubicBezTo>
                  <a:pt x="3521248" y="1484"/>
                  <a:pt x="3574417" y="79640"/>
                  <a:pt x="3585955" y="161241"/>
                </a:cubicBezTo>
                <a:cubicBezTo>
                  <a:pt x="3574064" y="310861"/>
                  <a:pt x="3583361" y="367414"/>
                  <a:pt x="3585955" y="564331"/>
                </a:cubicBezTo>
                <a:lnTo>
                  <a:pt x="3585955" y="564331"/>
                </a:lnTo>
                <a:cubicBezTo>
                  <a:pt x="3596601" y="615935"/>
                  <a:pt x="3594621" y="711101"/>
                  <a:pt x="3585955" y="806188"/>
                </a:cubicBezTo>
                <a:lnTo>
                  <a:pt x="3585955" y="806184"/>
                </a:lnTo>
                <a:cubicBezTo>
                  <a:pt x="3595677" y="899758"/>
                  <a:pt x="3518176" y="971736"/>
                  <a:pt x="3424714" y="967425"/>
                </a:cubicBezTo>
                <a:cubicBezTo>
                  <a:pt x="3303868" y="978991"/>
                  <a:pt x="3139257" y="956622"/>
                  <a:pt x="2988296" y="967425"/>
                </a:cubicBezTo>
                <a:cubicBezTo>
                  <a:pt x="3156519" y="1033414"/>
                  <a:pt x="3224749" y="1006844"/>
                  <a:pt x="3448924" y="1088368"/>
                </a:cubicBezTo>
                <a:cubicBezTo>
                  <a:pt x="3673099" y="1169891"/>
                  <a:pt x="3818703" y="1172953"/>
                  <a:pt x="3909552" y="1209310"/>
                </a:cubicBezTo>
                <a:cubicBezTo>
                  <a:pt x="3630874" y="1151189"/>
                  <a:pt x="3509944" y="1154567"/>
                  <a:pt x="3321814" y="1131101"/>
                </a:cubicBezTo>
                <a:cubicBezTo>
                  <a:pt x="3133684" y="1107635"/>
                  <a:pt x="2958541" y="1058319"/>
                  <a:pt x="2770432" y="1057729"/>
                </a:cubicBezTo>
                <a:cubicBezTo>
                  <a:pt x="2582323" y="1057139"/>
                  <a:pt x="2297865" y="987019"/>
                  <a:pt x="2091807" y="967425"/>
                </a:cubicBezTo>
                <a:cubicBezTo>
                  <a:pt x="1841728" y="939847"/>
                  <a:pt x="1677753" y="996373"/>
                  <a:pt x="1448285" y="967425"/>
                </a:cubicBezTo>
                <a:cubicBezTo>
                  <a:pt x="1218817" y="938477"/>
                  <a:pt x="1033916" y="957097"/>
                  <a:pt x="785457" y="967425"/>
                </a:cubicBezTo>
                <a:cubicBezTo>
                  <a:pt x="536998" y="977753"/>
                  <a:pt x="415200" y="940941"/>
                  <a:pt x="161241" y="967425"/>
                </a:cubicBezTo>
                <a:cubicBezTo>
                  <a:pt x="79199" y="973069"/>
                  <a:pt x="-19610" y="900718"/>
                  <a:pt x="0" y="806184"/>
                </a:cubicBezTo>
                <a:lnTo>
                  <a:pt x="0" y="806188"/>
                </a:lnTo>
                <a:cubicBezTo>
                  <a:pt x="-5081" y="748089"/>
                  <a:pt x="-8518" y="631846"/>
                  <a:pt x="0" y="564331"/>
                </a:cubicBezTo>
                <a:lnTo>
                  <a:pt x="0" y="564331"/>
                </a:lnTo>
                <a:cubicBezTo>
                  <a:pt x="-4328" y="392819"/>
                  <a:pt x="17000" y="352637"/>
                  <a:pt x="0" y="161241"/>
                </a:cubicBezTo>
                <a:close/>
              </a:path>
              <a:path w="3585955" h="967425" stroke="0" extrusionOk="0">
                <a:moveTo>
                  <a:pt x="0" y="161241"/>
                </a:moveTo>
                <a:cubicBezTo>
                  <a:pt x="-13716" y="63730"/>
                  <a:pt x="61107" y="4160"/>
                  <a:pt x="161241" y="0"/>
                </a:cubicBezTo>
                <a:cubicBezTo>
                  <a:pt x="401673" y="-11453"/>
                  <a:pt x="666577" y="8157"/>
                  <a:pt x="843374" y="0"/>
                </a:cubicBezTo>
                <a:cubicBezTo>
                  <a:pt x="1020171" y="-8157"/>
                  <a:pt x="1168777" y="-13346"/>
                  <a:pt x="1467591" y="0"/>
                </a:cubicBezTo>
                <a:cubicBezTo>
                  <a:pt x="1766405" y="13346"/>
                  <a:pt x="1795361" y="27393"/>
                  <a:pt x="2091807" y="0"/>
                </a:cubicBezTo>
                <a:lnTo>
                  <a:pt x="2091807" y="0"/>
                </a:lnTo>
                <a:cubicBezTo>
                  <a:pt x="2260394" y="-18180"/>
                  <a:pt x="2440273" y="-22617"/>
                  <a:pt x="2549016" y="0"/>
                </a:cubicBezTo>
                <a:cubicBezTo>
                  <a:pt x="2657759" y="22617"/>
                  <a:pt x="2815702" y="18479"/>
                  <a:pt x="2988296" y="0"/>
                </a:cubicBezTo>
                <a:cubicBezTo>
                  <a:pt x="3156441" y="-13687"/>
                  <a:pt x="3231560" y="-14695"/>
                  <a:pt x="3424714" y="0"/>
                </a:cubicBezTo>
                <a:cubicBezTo>
                  <a:pt x="3526058" y="6882"/>
                  <a:pt x="3605904" y="76986"/>
                  <a:pt x="3585955" y="161241"/>
                </a:cubicBezTo>
                <a:cubicBezTo>
                  <a:pt x="3588256" y="340798"/>
                  <a:pt x="3600189" y="372464"/>
                  <a:pt x="3585955" y="564331"/>
                </a:cubicBezTo>
                <a:lnTo>
                  <a:pt x="3585955" y="564331"/>
                </a:lnTo>
                <a:cubicBezTo>
                  <a:pt x="3594232" y="647171"/>
                  <a:pt x="3596933" y="727777"/>
                  <a:pt x="3585955" y="806188"/>
                </a:cubicBezTo>
                <a:lnTo>
                  <a:pt x="3585955" y="806184"/>
                </a:lnTo>
                <a:cubicBezTo>
                  <a:pt x="3587242" y="896812"/>
                  <a:pt x="3523257" y="959114"/>
                  <a:pt x="3424714" y="967425"/>
                </a:cubicBezTo>
                <a:cubicBezTo>
                  <a:pt x="3295409" y="967382"/>
                  <a:pt x="3149241" y="968205"/>
                  <a:pt x="2988296" y="967425"/>
                </a:cubicBezTo>
                <a:cubicBezTo>
                  <a:pt x="3090894" y="994167"/>
                  <a:pt x="3305465" y="1050188"/>
                  <a:pt x="3448924" y="1088368"/>
                </a:cubicBezTo>
                <a:cubicBezTo>
                  <a:pt x="3592384" y="1126548"/>
                  <a:pt x="3781411" y="1166937"/>
                  <a:pt x="3909552" y="1209310"/>
                </a:cubicBezTo>
                <a:cubicBezTo>
                  <a:pt x="3729168" y="1207490"/>
                  <a:pt x="3622807" y="1172578"/>
                  <a:pt x="3358169" y="1135938"/>
                </a:cubicBezTo>
                <a:cubicBezTo>
                  <a:pt x="3093531" y="1099299"/>
                  <a:pt x="2961962" y="1101025"/>
                  <a:pt x="2788609" y="1060148"/>
                </a:cubicBezTo>
                <a:cubicBezTo>
                  <a:pt x="2615256" y="1019271"/>
                  <a:pt x="2259083" y="972496"/>
                  <a:pt x="2091807" y="967425"/>
                </a:cubicBezTo>
                <a:cubicBezTo>
                  <a:pt x="1807912" y="989076"/>
                  <a:pt x="1759734" y="990894"/>
                  <a:pt x="1467591" y="967425"/>
                </a:cubicBezTo>
                <a:cubicBezTo>
                  <a:pt x="1175448" y="943956"/>
                  <a:pt x="1120341" y="962985"/>
                  <a:pt x="824069" y="967425"/>
                </a:cubicBezTo>
                <a:cubicBezTo>
                  <a:pt x="527797" y="971865"/>
                  <a:pt x="403487" y="946013"/>
                  <a:pt x="161241" y="967425"/>
                </a:cubicBezTo>
                <a:cubicBezTo>
                  <a:pt x="76399" y="954481"/>
                  <a:pt x="9235" y="905220"/>
                  <a:pt x="0" y="806184"/>
                </a:cubicBezTo>
                <a:lnTo>
                  <a:pt x="0" y="806188"/>
                </a:lnTo>
                <a:cubicBezTo>
                  <a:pt x="2138" y="731739"/>
                  <a:pt x="-409" y="661521"/>
                  <a:pt x="0" y="564331"/>
                </a:cubicBezTo>
                <a:lnTo>
                  <a:pt x="0" y="564331"/>
                </a:lnTo>
                <a:cubicBezTo>
                  <a:pt x="-18149" y="465045"/>
                  <a:pt x="-14558" y="326473"/>
                  <a:pt x="0" y="161241"/>
                </a:cubicBezTo>
                <a:close/>
              </a:path>
            </a:pathLst>
          </a:cu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59024"/>
                      <a:gd name="adj2" fmla="val 75003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I am the writer…why did I make the authorial choices I did?</a:t>
            </a:r>
          </a:p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3391D9D-A33F-DB4A-8F04-A0D0702FF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86386"/>
            <a:ext cx="9144000" cy="1344168"/>
          </a:xfrm>
        </p:spPr>
        <p:txBody>
          <a:bodyPr>
            <a:noAutofit/>
          </a:bodyPr>
          <a:lstStyle/>
          <a:p>
            <a:r>
              <a:rPr lang="en-GB" sz="3200" dirty="0"/>
              <a:t>When analysing, we are looking at the choices made by the writer: AO3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AEBA050-5DF3-4E43-9A3E-AAD82EFB1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365" y="1775156"/>
            <a:ext cx="3593930" cy="5082844"/>
          </a:xfrm>
          <a:prstGeom prst="rect">
            <a:avLst/>
          </a:prstGeom>
        </p:spPr>
      </p:pic>
      <p:pic>
        <p:nvPicPr>
          <p:cNvPr id="4098" name="Picture 2" descr="Charles Dickens - Books, Children &amp; Quotes - Biography">
            <a:extLst>
              <a:ext uri="{FF2B5EF4-FFF2-40B4-BE49-F238E27FC236}">
                <a16:creationId xmlns:a16="http://schemas.microsoft.com/office/drawing/2014/main" id="{B1567470-B28F-26AB-36CF-5274FC5B8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272" y="2751092"/>
            <a:ext cx="1005898" cy="1005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Premium Vector | Scuba diving cartoon vector illustration">
            <a:extLst>
              <a:ext uri="{FF2B5EF4-FFF2-40B4-BE49-F238E27FC236}">
                <a16:creationId xmlns:a16="http://schemas.microsoft.com/office/drawing/2014/main" id="{E563EE63-7209-6C2D-04AA-D6267362F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618" y="4934856"/>
            <a:ext cx="2406035" cy="16011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F7CEAB0E-55CD-40E6-1AF4-3059839747EF}"/>
              </a:ext>
            </a:extLst>
          </p:cNvPr>
          <p:cNvSpPr/>
          <p:nvPr/>
        </p:nvSpPr>
        <p:spPr>
          <a:xfrm>
            <a:off x="8548914" y="4688114"/>
            <a:ext cx="2119086" cy="1344168"/>
          </a:xfrm>
          <a:prstGeom prst="wedgeRoundRectCallout">
            <a:avLst>
              <a:gd name="adj1" fmla="val -86224"/>
              <a:gd name="adj2" fmla="val 265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Dive into the text and </a:t>
            </a:r>
            <a:r>
              <a:rPr lang="en-US" dirty="0" err="1"/>
              <a:t>analyse</a:t>
            </a:r>
            <a:r>
              <a:rPr lang="en-US" dirty="0"/>
              <a:t> the methods used!</a:t>
            </a:r>
          </a:p>
        </p:txBody>
      </p:sp>
    </p:spTree>
    <p:extLst>
      <p:ext uri="{BB962C8B-B14F-4D97-AF65-F5344CB8AC3E}">
        <p14:creationId xmlns:p14="http://schemas.microsoft.com/office/powerpoint/2010/main" val="1540621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CD801-DDF3-BD45-B70F-1BAD800AB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5073"/>
            <a:ext cx="10972800" cy="1080924"/>
          </a:xfrm>
        </p:spPr>
        <p:txBody>
          <a:bodyPr/>
          <a:lstStyle/>
          <a:p>
            <a:pPr algn="ctr"/>
            <a:r>
              <a:rPr lang="en-GB" dirty="0"/>
              <a:t>Use your booklet to help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945D97-C5E4-8D49-BA16-F39BA815E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548" y="1770705"/>
            <a:ext cx="3177020" cy="4573681"/>
          </a:xfrm>
          <a:prstGeom prst="rect">
            <a:avLst/>
          </a:prstGeom>
        </p:spPr>
      </p:pic>
      <p:pic>
        <p:nvPicPr>
          <p:cNvPr id="10" name="Picture 9" descr="Table&#10;&#10;Description automatically generated with low confidence">
            <a:extLst>
              <a:ext uri="{FF2B5EF4-FFF2-40B4-BE49-F238E27FC236}">
                <a16:creationId xmlns:a16="http://schemas.microsoft.com/office/drawing/2014/main" id="{D5799148-8E31-494F-AC49-5419B59D5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268" y="1770705"/>
            <a:ext cx="3303687" cy="476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51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FE05B-BE00-67E6-DC19-CC136038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Class: Pip and Estella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260CE-E127-A2A4-00B1-F1BDE94B7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3429000"/>
            <a:ext cx="10134600" cy="839805"/>
          </a:xfrm>
        </p:spPr>
        <p:txBody>
          <a:bodyPr/>
          <a:lstStyle/>
          <a:p>
            <a:r>
              <a:rPr lang="en-GB" dirty="0"/>
              <a:t>‘ “Don’t be ridiculous, </a:t>
            </a:r>
            <a:r>
              <a:rPr lang="en-GB" dirty="0">
                <a:highlight>
                  <a:srgbClr val="FFFF00"/>
                </a:highlight>
              </a:rPr>
              <a:t>boy</a:t>
            </a:r>
            <a:r>
              <a:rPr lang="en-GB" dirty="0"/>
              <a:t>; I am not going in.” And </a:t>
            </a:r>
            <a:r>
              <a:rPr lang="en-GB" dirty="0">
                <a:highlight>
                  <a:srgbClr val="FFFF00"/>
                </a:highlight>
              </a:rPr>
              <a:t>scornfully</a:t>
            </a:r>
            <a:r>
              <a:rPr lang="en-GB" dirty="0"/>
              <a:t> walked away, and—what was worse—took the </a:t>
            </a:r>
            <a:r>
              <a:rPr lang="en-GB" dirty="0">
                <a:highlight>
                  <a:srgbClr val="FFFF00"/>
                </a:highlight>
              </a:rPr>
              <a:t>candle</a:t>
            </a:r>
            <a:r>
              <a:rPr lang="en-GB" dirty="0"/>
              <a:t> with her.’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9501C7-EE6A-5E32-92E1-9D169FD72098}"/>
              </a:ext>
            </a:extLst>
          </p:cNvPr>
          <p:cNvSpPr txBox="1"/>
          <p:nvPr/>
        </p:nvSpPr>
        <p:spPr>
          <a:xfrm>
            <a:off x="777240" y="1700830"/>
            <a:ext cx="3794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Next" panose="020B0503020202020204" pitchFamily="34" charset="0"/>
              </a:rPr>
              <a:t>Derogatory use of the word ‘boy’ rather than Pip’s name. Elevates her position.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499A714-577F-AF7F-44EF-50141317BF1A}"/>
              </a:ext>
            </a:extLst>
          </p:cNvPr>
          <p:cNvCxnSpPr>
            <a:cxnSpLocks/>
          </p:cNvCxnSpPr>
          <p:nvPr/>
        </p:nvCxnSpPr>
        <p:spPr>
          <a:xfrm>
            <a:off x="2777490" y="2388870"/>
            <a:ext cx="1257300" cy="1040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A4D18F9-A84E-C47F-BE57-81D546F7061A}"/>
              </a:ext>
            </a:extLst>
          </p:cNvPr>
          <p:cNvSpPr txBox="1"/>
          <p:nvPr/>
        </p:nvSpPr>
        <p:spPr>
          <a:xfrm>
            <a:off x="5637675" y="2675480"/>
            <a:ext cx="5726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Next" panose="020B0503020202020204" pitchFamily="34" charset="0"/>
              </a:rPr>
              <a:t>Adverb shows her attitude towards Pip – she enjoys being cruel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08B2911-D9FB-4458-5AF1-849B6E246B17}"/>
              </a:ext>
            </a:extLst>
          </p:cNvPr>
          <p:cNvCxnSpPr>
            <a:cxnSpLocks/>
          </p:cNvCxnSpPr>
          <p:nvPr/>
        </p:nvCxnSpPr>
        <p:spPr>
          <a:xfrm>
            <a:off x="7280910" y="3131820"/>
            <a:ext cx="228600" cy="284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20A10B3-91A4-C3E5-72E5-457D8969E546}"/>
              </a:ext>
            </a:extLst>
          </p:cNvPr>
          <p:cNvSpPr txBox="1"/>
          <p:nvPr/>
        </p:nvSpPr>
        <p:spPr>
          <a:xfrm>
            <a:off x="3268980" y="4834004"/>
            <a:ext cx="3794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Next" panose="020B0503020202020204" pitchFamily="34" charset="0"/>
              </a:rPr>
              <a:t>She literally and metaphorically leaves him in the dark. Foreshadows her effect on his life – will she take something from him? Does he see her as the light due to his own low social status?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85E85A5-B0FB-5D9A-C3F8-4DE48B4608BB}"/>
              </a:ext>
            </a:extLst>
          </p:cNvPr>
          <p:cNvCxnSpPr>
            <a:cxnSpLocks/>
          </p:cNvCxnSpPr>
          <p:nvPr/>
        </p:nvCxnSpPr>
        <p:spPr>
          <a:xfrm flipV="1">
            <a:off x="4572000" y="4375994"/>
            <a:ext cx="0" cy="486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loud 13">
            <a:extLst>
              <a:ext uri="{FF2B5EF4-FFF2-40B4-BE49-F238E27FC236}">
                <a16:creationId xmlns:a16="http://schemas.microsoft.com/office/drawing/2014/main" id="{0CBEEBA3-C8DF-CB86-EBFF-7FB55CAF9D9C}"/>
              </a:ext>
            </a:extLst>
          </p:cNvPr>
          <p:cNvSpPr/>
          <p:nvPr/>
        </p:nvSpPr>
        <p:spPr>
          <a:xfrm>
            <a:off x="205740" y="125730"/>
            <a:ext cx="1817370" cy="90297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Teacher model</a:t>
            </a:r>
          </a:p>
        </p:txBody>
      </p:sp>
      <p:pic>
        <p:nvPicPr>
          <p:cNvPr id="5" name="Picture 2" descr="Premium Vector | Scuba diving cartoon vector illustration">
            <a:extLst>
              <a:ext uri="{FF2B5EF4-FFF2-40B4-BE49-F238E27FC236}">
                <a16:creationId xmlns:a16="http://schemas.microsoft.com/office/drawing/2014/main" id="{636C5B5D-811B-1C64-572F-9452716A2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63504" y="5976664"/>
            <a:ext cx="1628496" cy="9359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C4AF61E3-D329-2FA1-DBC9-C8E251B51184}"/>
              </a:ext>
            </a:extLst>
          </p:cNvPr>
          <p:cNvSpPr/>
          <p:nvPr/>
        </p:nvSpPr>
        <p:spPr>
          <a:xfrm>
            <a:off x="7569345" y="4629148"/>
            <a:ext cx="3794760" cy="1363207"/>
          </a:xfrm>
          <a:prstGeom prst="wedgeRoundRectCallout">
            <a:avLst>
              <a:gd name="adj1" fmla="val 43324"/>
              <a:gd name="adj2" fmla="val 557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Remember that we are looking for the layers of meaning. How is meaning built through the language and techniques?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432C96-6E16-69D1-8C16-AC2C8F72D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480" y="4409871"/>
            <a:ext cx="1380490" cy="2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68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F28C8-154A-C918-CE5F-3D3134581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817658"/>
            <a:ext cx="10134600" cy="628362"/>
          </a:xfrm>
        </p:spPr>
        <p:txBody>
          <a:bodyPr/>
          <a:lstStyle/>
          <a:p>
            <a:pPr algn="ctr"/>
            <a:r>
              <a:rPr lang="en-US" dirty="0"/>
              <a:t>Write a summary of what you know about class in Victorian England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896F4-CE51-6014-A5AF-105C6AB3C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0" y="245500"/>
            <a:ext cx="6057900" cy="825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04BF1F-A1DD-15E5-7CB1-70035A1E1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01805">
            <a:off x="335280" y="321292"/>
            <a:ext cx="1714500" cy="825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9" name="Graphic 18" descr="Stopwatch">
            <a:extLst>
              <a:ext uri="{FF2B5EF4-FFF2-40B4-BE49-F238E27FC236}">
                <a16:creationId xmlns:a16="http://schemas.microsoft.com/office/drawing/2014/main" id="{92B10481-E922-E7B7-791E-8634D3EA84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34108" y="-54894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C94EDBB-D56C-B6F6-D0AB-549B90FB3AE3}"/>
              </a:ext>
            </a:extLst>
          </p:cNvPr>
          <p:cNvSpPr txBox="1"/>
          <p:nvPr/>
        </p:nvSpPr>
        <p:spPr>
          <a:xfrm>
            <a:off x="10838726" y="849567"/>
            <a:ext cx="11926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15 minutes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48707B-DEF6-6334-CE65-0ECCD849EE69}"/>
              </a:ext>
            </a:extLst>
          </p:cNvPr>
          <p:cNvSpPr txBox="1"/>
          <p:nvPr/>
        </p:nvSpPr>
        <p:spPr>
          <a:xfrm>
            <a:off x="4400550" y="3429000"/>
            <a:ext cx="2761269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Success Criteria: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Full sentences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Facts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No opinion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Connectives to link ideas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Relevant information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Succinct and clear</a:t>
            </a:r>
          </a:p>
        </p:txBody>
      </p:sp>
      <p:pic>
        <p:nvPicPr>
          <p:cNvPr id="22" name="Graphic 21" descr="Pen with solid fill">
            <a:extLst>
              <a:ext uri="{FF2B5EF4-FFF2-40B4-BE49-F238E27FC236}">
                <a16:creationId xmlns:a16="http://schemas.microsoft.com/office/drawing/2014/main" id="{115E9D14-D310-1F4D-65A8-988A558440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19966" y="3185647"/>
            <a:ext cx="1675493" cy="167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86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3ABFE-EF60-874A-B617-468A080BB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572" y="3055541"/>
            <a:ext cx="5427688" cy="1761893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/>
              <a:t>What has the introduction of Miss Havisham and Estella added to the novel so far?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6E163A80-53EB-1347-A0EC-01B6A5F21849}"/>
              </a:ext>
            </a:extLst>
          </p:cNvPr>
          <p:cNvSpPr/>
          <p:nvPr/>
        </p:nvSpPr>
        <p:spPr>
          <a:xfrm>
            <a:off x="2638602" y="289932"/>
            <a:ext cx="6902604" cy="1761892"/>
          </a:xfrm>
          <a:prstGeom prst="cloud">
            <a:avLst/>
          </a:prstGeom>
          <a:ln w="38100"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400" dirty="0"/>
              <a:t>Final Task</a:t>
            </a:r>
          </a:p>
        </p:txBody>
      </p:sp>
      <p:pic>
        <p:nvPicPr>
          <p:cNvPr id="2" name="Picture 6" descr="Miss Havisham and Estella by ajhistoric2 on DeviantArt">
            <a:extLst>
              <a:ext uri="{FF2B5EF4-FFF2-40B4-BE49-F238E27FC236}">
                <a16:creationId xmlns:a16="http://schemas.microsoft.com/office/drawing/2014/main" id="{61F2A121-5C36-1449-3E33-BBD5D57F1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610" y="2362297"/>
            <a:ext cx="4581224" cy="382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63246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0E638F-6AA7-8C44-B763-52CAC149B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815" y="3597176"/>
            <a:ext cx="5404393" cy="23314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C0585D-D94B-FC4F-9EDE-44D72DB15AD6}"/>
              </a:ext>
            </a:extLst>
          </p:cNvPr>
          <p:cNvSpPr txBox="1"/>
          <p:nvPr/>
        </p:nvSpPr>
        <p:spPr>
          <a:xfrm>
            <a:off x="2207111" y="1120676"/>
            <a:ext cx="7777777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 hope you enjoy the resource! The full scheme of work can be found </a:t>
            </a:r>
            <a:r>
              <a:rPr lang="en-US" sz="2400" dirty="0">
                <a:hlinkClick r:id="rId4"/>
              </a:rPr>
              <a:t>here</a:t>
            </a:r>
            <a:r>
              <a:rPr lang="en-US" sz="2400" dirty="0"/>
              <a:t>.  </a:t>
            </a:r>
          </a:p>
          <a:p>
            <a:endParaRPr lang="en-US" sz="2400" dirty="0"/>
          </a:p>
          <a:p>
            <a:pPr algn="ctr"/>
            <a:r>
              <a:rPr lang="en-US" sz="2400" dirty="0"/>
              <a:t>You can also follow me on </a:t>
            </a:r>
            <a:r>
              <a:rPr lang="en-US" sz="2400" dirty="0">
                <a:hlinkClick r:id="rId5"/>
              </a:rPr>
              <a:t>Instagram</a:t>
            </a:r>
            <a:r>
              <a:rPr lang="en-US" sz="2400" dirty="0"/>
              <a:t> and find me on </a:t>
            </a:r>
            <a:r>
              <a:rPr lang="en-US" sz="2400" dirty="0">
                <a:hlinkClick r:id="rId6"/>
              </a:rPr>
              <a:t>Facebook</a:t>
            </a:r>
            <a:r>
              <a:rPr lang="en-US" sz="2400" dirty="0"/>
              <a:t> or </a:t>
            </a:r>
            <a:r>
              <a:rPr lang="en-US" sz="2400" dirty="0">
                <a:hlinkClick r:id="rId7"/>
              </a:rPr>
              <a:t>twitter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6073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03E2A6-E877-5B1C-A3D4-3ED43741F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99738"/>
            <a:ext cx="10134600" cy="1289320"/>
          </a:xfrm>
        </p:spPr>
        <p:txBody>
          <a:bodyPr>
            <a:normAutofit fontScale="90000"/>
          </a:bodyPr>
          <a:lstStyle/>
          <a:p>
            <a:r>
              <a:rPr lang="en-US" dirty="0"/>
              <a:t>Watch the clip – what do you learn about class?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D97866C8-4A62-2D67-AAEA-EA3BEB6F0435}"/>
              </a:ext>
            </a:extLst>
          </p:cNvPr>
          <p:cNvSpPr/>
          <p:nvPr/>
        </p:nvSpPr>
        <p:spPr>
          <a:xfrm>
            <a:off x="617220" y="1874520"/>
            <a:ext cx="1748790" cy="101727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Make notes</a:t>
            </a:r>
          </a:p>
        </p:txBody>
      </p:sp>
      <p:pic>
        <p:nvPicPr>
          <p:cNvPr id="7" name="Online Media 6">
            <a:hlinkClick r:id="" action="ppaction://media"/>
            <a:extLst>
              <a:ext uri="{FF2B5EF4-FFF2-40B4-BE49-F238E27FC236}">
                <a16:creationId xmlns:a16="http://schemas.microsoft.com/office/drawing/2014/main" id="{58482390-DE20-DCDC-C446-0428231650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09060" y="1778260"/>
            <a:ext cx="7920990" cy="4874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3D43D42-2100-86D9-8C65-FDB134D91B26}"/>
              </a:ext>
            </a:extLst>
          </p:cNvPr>
          <p:cNvGrpSpPr/>
          <p:nvPr/>
        </p:nvGrpSpPr>
        <p:grpSpPr>
          <a:xfrm>
            <a:off x="10951863" y="0"/>
            <a:ext cx="1078062" cy="1892734"/>
            <a:chOff x="11319092" y="-57667"/>
            <a:chExt cx="1078062" cy="189273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8B19742-5FA3-84B3-E641-855F8CC8A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091" b="97249" l="9375" r="89773">
                          <a14:foregroundMark x1="31818" y1="8414" x2="31818" y2="8414"/>
                          <a14:foregroundMark x1="46591" y1="47411" x2="46591" y2="47411"/>
                          <a14:foregroundMark x1="63068" y1="91586" x2="63068" y2="91586"/>
                          <a14:foregroundMark x1="35511" y1="97249" x2="35511" y2="9724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319092" y="-57667"/>
              <a:ext cx="1078062" cy="189273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726C01-0251-E1BC-B422-D2B5AFF9B468}"/>
                </a:ext>
              </a:extLst>
            </p:cNvPr>
            <p:cNvSpPr txBox="1"/>
            <p:nvPr/>
          </p:nvSpPr>
          <p:spPr>
            <a:xfrm>
              <a:off x="11501956" y="81912"/>
              <a:ext cx="758989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The Hand Black" panose="03070502030502020204" pitchFamily="66" charset="0"/>
                </a:rPr>
                <a:t>Page 19 in the booklet</a:t>
              </a:r>
            </a:p>
          </p:txBody>
        </p:sp>
      </p:grpSp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2FA2F2D5-0093-158C-FA6A-819D579BAF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232" y="3040380"/>
            <a:ext cx="195876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4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7E4EC-458D-D1CD-C94C-EE981490B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class referenced in Chapter 4?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A4EA9-A0C8-C932-BCC0-C5494D203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817658"/>
            <a:ext cx="6960870" cy="3969342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What do you think Dickens’ intention is here? How do you think he feels about the Victorian class structure. Think back to what you know about Dickens’ background. </a:t>
            </a:r>
          </a:p>
          <a:p>
            <a:endParaRPr lang="en-US" b="1" dirty="0"/>
          </a:p>
          <a:p>
            <a:r>
              <a:rPr lang="en-US" dirty="0"/>
              <a:t>‘ </a:t>
            </a:r>
            <a:r>
              <a:rPr lang="en-GB" dirty="0"/>
              <a:t>“Take notice, guard,—he tried to murder me,” were his first words.</a:t>
            </a:r>
          </a:p>
          <a:p>
            <a:r>
              <a:rPr lang="en-GB" dirty="0"/>
              <a:t>“Tried to murder him?” said my convict, disdainfully. “Try, and not do it? I took him, and </a:t>
            </a:r>
            <a:r>
              <a:rPr lang="en-GB" dirty="0" err="1"/>
              <a:t>giv</a:t>
            </a:r>
            <a:r>
              <a:rPr lang="en-GB" dirty="0"/>
              <a:t>’ him up; that’s what I done. I not only prevented him getting off the marshes, but I dragged him here,—dragged him this far on his way back. He’s a </a:t>
            </a:r>
            <a:r>
              <a:rPr lang="en-GB" dirty="0">
                <a:highlight>
                  <a:srgbClr val="FFFF00"/>
                </a:highlight>
              </a:rPr>
              <a:t>gentleman</a:t>
            </a:r>
            <a:r>
              <a:rPr lang="en-GB" dirty="0"/>
              <a:t>, if you please, this villain. Now, the Hulks has got its </a:t>
            </a:r>
            <a:r>
              <a:rPr lang="en-GB" dirty="0">
                <a:highlight>
                  <a:srgbClr val="FFFF00"/>
                </a:highlight>
              </a:rPr>
              <a:t>gentleman</a:t>
            </a:r>
            <a:r>
              <a:rPr lang="en-GB" dirty="0"/>
              <a:t> again, through me. Murder him? Worth my while, too, to murder him, when I could do worse and drag him back!” ’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73EAC4-DC50-D863-BA34-29A969645E24}"/>
              </a:ext>
            </a:extLst>
          </p:cNvPr>
          <p:cNvSpPr txBox="1"/>
          <p:nvPr/>
        </p:nvSpPr>
        <p:spPr>
          <a:xfrm>
            <a:off x="8298181" y="1817658"/>
            <a:ext cx="3291840" cy="36933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venir Next" panose="020B0503020202020204" pitchFamily="34" charset="0"/>
              </a:rPr>
              <a:t>What does it mean to be a gentleman?</a:t>
            </a:r>
          </a:p>
          <a:p>
            <a:endParaRPr lang="en-US" dirty="0">
              <a:latin typeface="Avenir Next" panose="020B0503020202020204" pitchFamily="34" charset="0"/>
            </a:endParaRPr>
          </a:p>
          <a:p>
            <a:r>
              <a:rPr lang="en-US" dirty="0">
                <a:latin typeface="Avenir Next" panose="020B0503020202020204" pitchFamily="34" charset="0"/>
              </a:rPr>
              <a:t>Why does Magwitch focus on this? What does it imply about the treatment the other convict may have had or will have due to his status?</a:t>
            </a:r>
          </a:p>
          <a:p>
            <a:r>
              <a:rPr lang="en-US" dirty="0">
                <a:latin typeface="Avenir Next" panose="020B0503020202020204" pitchFamily="34" charset="0"/>
              </a:rPr>
              <a:t>How is Magwitch’s class reflected in his speech?</a:t>
            </a:r>
          </a:p>
          <a:p>
            <a:endParaRPr lang="en-US" dirty="0">
              <a:latin typeface="Avenir Next" panose="020B0503020202020204" pitchFamily="34" charset="0"/>
            </a:endParaRPr>
          </a:p>
          <a:p>
            <a:r>
              <a:rPr lang="en-US" b="1" dirty="0">
                <a:latin typeface="Avenir Next" panose="020B0503020202020204" pitchFamily="34" charset="0"/>
              </a:rPr>
              <a:t>Take it further: </a:t>
            </a:r>
            <a:r>
              <a:rPr lang="en-US" dirty="0">
                <a:latin typeface="Avenir Next" panose="020B0503020202020204" pitchFamily="34" charset="0"/>
              </a:rPr>
              <a:t>is anything foreshadowed here?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438DC-C942-DE2F-B0B9-874D96CEE6F8}"/>
              </a:ext>
            </a:extLst>
          </p:cNvPr>
          <p:cNvSpPr txBox="1"/>
          <p:nvPr/>
        </p:nvSpPr>
        <p:spPr>
          <a:xfrm>
            <a:off x="1028700" y="6006496"/>
            <a:ext cx="696087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latin typeface="Avenir Next" panose="020B0503020202020204" pitchFamily="34" charset="0"/>
              </a:rPr>
              <a:t>Thinking question:</a:t>
            </a:r>
          </a:p>
          <a:p>
            <a:r>
              <a:rPr lang="en-US" sz="1200" dirty="0">
                <a:latin typeface="Avenir Next" panose="020B0503020202020204" pitchFamily="34" charset="0"/>
              </a:rPr>
              <a:t>Why does Pip refer to Magwitch as ‘my’ convict? What does this show about their relationship already?</a:t>
            </a:r>
          </a:p>
        </p:txBody>
      </p:sp>
    </p:spTree>
    <p:extLst>
      <p:ext uri="{BB962C8B-B14F-4D97-AF65-F5344CB8AC3E}">
        <p14:creationId xmlns:p14="http://schemas.microsoft.com/office/powerpoint/2010/main" val="382313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C52F8-7C10-53D0-BCE9-52CD7D229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Context: the class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5EF4D-A158-9A59-5F4B-478BC48F8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611918"/>
            <a:ext cx="7029450" cy="1462752"/>
          </a:xfrm>
        </p:spPr>
        <p:txBody>
          <a:bodyPr/>
          <a:lstStyle/>
          <a:p>
            <a:r>
              <a:rPr lang="en-US" dirty="0"/>
              <a:t>‘</a:t>
            </a:r>
            <a:r>
              <a:rPr lang="en-GB" dirty="0"/>
              <a:t>families tended to be of the same classification that they were born into and kept their dedication to family owned businesses or trades’ </a:t>
            </a:r>
            <a:r>
              <a:rPr lang="en-GB" dirty="0" err="1"/>
              <a:t>Crossick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EB10AD-6997-1F35-1FA8-B2C6B80ED40E}"/>
              </a:ext>
            </a:extLst>
          </p:cNvPr>
          <p:cNvSpPr txBox="1"/>
          <p:nvPr/>
        </p:nvSpPr>
        <p:spPr>
          <a:xfrm>
            <a:off x="1394460" y="5825035"/>
            <a:ext cx="9768840" cy="8617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/>
              <a:t>New term</a:t>
            </a:r>
          </a:p>
          <a:p>
            <a:r>
              <a:rPr lang="en-US" sz="1600" dirty="0"/>
              <a:t>Social mobility – </a:t>
            </a:r>
            <a:r>
              <a:rPr lang="en-GB" sz="1600" b="1" dirty="0"/>
              <a:t>social mobility</a:t>
            </a:r>
            <a:r>
              <a:rPr lang="en-GB" sz="1600" dirty="0"/>
              <a:t>, movement of individuals, families, or groups through a system of social hierarchy.</a:t>
            </a:r>
            <a:r>
              <a:rPr lang="en-US" sz="1600" dirty="0"/>
              <a:t> </a:t>
            </a:r>
          </a:p>
          <a:p>
            <a:r>
              <a:rPr lang="en-US" sz="1600" dirty="0">
                <a:highlight>
                  <a:srgbClr val="FFFF00"/>
                </a:highlight>
              </a:rPr>
              <a:t>As we read on, think about Dickens’ message about social mobility.</a:t>
            </a:r>
          </a:p>
        </p:txBody>
      </p:sp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0D85276C-A22D-2843-3BA2-F1F6831E5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311" y="1321615"/>
            <a:ext cx="3183322" cy="4503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5" descr="Icon&#10;&#10;Description automatically generated">
            <a:extLst>
              <a:ext uri="{FF2B5EF4-FFF2-40B4-BE49-F238E27FC236}">
                <a16:creationId xmlns:a16="http://schemas.microsoft.com/office/drawing/2014/main" id="{4B4C431D-E420-F629-3EC6-9641B4EE6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83" b="95556" l="9731" r="89820">
                        <a14:foregroundMark x1="38174" y1="40159" x2="38174" y2="40159"/>
                        <a14:foregroundMark x1="50449" y1="37143" x2="50449" y2="37143"/>
                        <a14:foregroundMark x1="50449" y1="46349" x2="50449" y2="46349"/>
                        <a14:foregroundMark x1="40120" y1="95714" x2="40120" y2="95714"/>
                        <a14:foregroundMark x1="57635" y1="9683" x2="57635" y2="96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83" y="5359007"/>
            <a:ext cx="1123567" cy="10596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9E66F0-89D6-0C0B-5542-7DF12E19CD25}"/>
              </a:ext>
            </a:extLst>
          </p:cNvPr>
          <p:cNvSpPr txBox="1"/>
          <p:nvPr/>
        </p:nvSpPr>
        <p:spPr>
          <a:xfrm>
            <a:off x="42137" y="6488668"/>
            <a:ext cx="11926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20 minutes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135F13-B9C1-4EDB-FA26-D634E80CA716}"/>
              </a:ext>
            </a:extLst>
          </p:cNvPr>
          <p:cNvSpPr txBox="1"/>
          <p:nvPr/>
        </p:nvSpPr>
        <p:spPr>
          <a:xfrm>
            <a:off x="1394460" y="3429000"/>
            <a:ext cx="6232362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Task: </a:t>
            </a:r>
            <a:r>
              <a:rPr lang="en-US" dirty="0"/>
              <a:t>read through the contextual notes and highlight anything important.</a:t>
            </a:r>
          </a:p>
          <a:p>
            <a:endParaRPr lang="en-US" dirty="0"/>
          </a:p>
          <a:p>
            <a:r>
              <a:rPr lang="en-US" dirty="0"/>
              <a:t>Join up with a partner once you have done this and condense the information into notes. This should be written in the notes section of the booklet.</a:t>
            </a:r>
          </a:p>
        </p:txBody>
      </p:sp>
    </p:spTree>
    <p:extLst>
      <p:ext uri="{BB962C8B-B14F-4D97-AF65-F5344CB8AC3E}">
        <p14:creationId xmlns:p14="http://schemas.microsoft.com/office/powerpoint/2010/main" val="3132627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19th Century England: Society, Social Classes, &amp; Culture hierarchy">
            <a:extLst>
              <a:ext uri="{FF2B5EF4-FFF2-40B4-BE49-F238E27FC236}">
                <a16:creationId xmlns:a16="http://schemas.microsoft.com/office/drawing/2014/main" id="{A3AC5C9F-1744-DFB0-9318-AE908232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EF1D19-49C6-93C8-E715-D4A24BFE35E3}"/>
              </a:ext>
            </a:extLst>
          </p:cNvPr>
          <p:cNvSpPr txBox="1"/>
          <p:nvPr/>
        </p:nvSpPr>
        <p:spPr>
          <a:xfrm>
            <a:off x="6275070" y="2628900"/>
            <a:ext cx="4888230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Avenir Next" panose="020B0503020202020204" pitchFamily="34" charset="0"/>
              </a:rPr>
              <a:t>Who goes where? Why?</a:t>
            </a:r>
          </a:p>
          <a:p>
            <a:endParaRPr lang="en-US" sz="3200" dirty="0">
              <a:latin typeface="Avenir Next" panose="020B0503020202020204" pitchFamily="34" charset="0"/>
            </a:endParaRPr>
          </a:p>
          <a:p>
            <a:r>
              <a:rPr lang="en-US" sz="3200" dirty="0">
                <a:latin typeface="Avenir Next" panose="020B0503020202020204" pitchFamily="34" charset="0"/>
              </a:rPr>
              <a:t>The </a:t>
            </a:r>
            <a:r>
              <a:rPr lang="en-US" sz="3200" dirty="0" err="1">
                <a:latin typeface="Avenir Next" panose="020B0503020202020204" pitchFamily="34" charset="0"/>
              </a:rPr>
              <a:t>Gargerys</a:t>
            </a:r>
            <a:endParaRPr lang="en-US" sz="3200" dirty="0">
              <a:latin typeface="Avenir Next" panose="020B0503020202020204" pitchFamily="34" charset="0"/>
            </a:endParaRPr>
          </a:p>
          <a:p>
            <a:r>
              <a:rPr lang="en-US" sz="3200" dirty="0">
                <a:latin typeface="Avenir Next" panose="020B0503020202020204" pitchFamily="34" charset="0"/>
              </a:rPr>
              <a:t>The convict</a:t>
            </a:r>
          </a:p>
          <a:p>
            <a:r>
              <a:rPr lang="en-US" sz="3200" dirty="0" err="1">
                <a:latin typeface="Avenir Next" panose="020B0503020202020204" pitchFamily="34" charset="0"/>
              </a:rPr>
              <a:t>Mr</a:t>
            </a:r>
            <a:r>
              <a:rPr lang="en-US" sz="3200" dirty="0">
                <a:latin typeface="Avenir Next" panose="020B0503020202020204" pitchFamily="34" charset="0"/>
              </a:rPr>
              <a:t> Pumblechook</a:t>
            </a:r>
          </a:p>
          <a:p>
            <a:r>
              <a:rPr lang="en-US" sz="3200" dirty="0">
                <a:latin typeface="Avenir Next" panose="020B0503020202020204" pitchFamily="34" charset="0"/>
              </a:rPr>
              <a:t>Miss Havisham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3C1CDF-2DCC-57B9-B0D0-696A1887F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070" y="528338"/>
            <a:ext cx="4888230" cy="1380472"/>
          </a:xfrm>
        </p:spPr>
        <p:txBody>
          <a:bodyPr>
            <a:normAutofit fontScale="90000"/>
          </a:bodyPr>
          <a:lstStyle/>
          <a:p>
            <a:r>
              <a:rPr lang="en-US" dirty="0"/>
              <a:t>The Victorian Class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F57872-12CC-4E98-36DA-D6C30A3C05BC}"/>
              </a:ext>
            </a:extLst>
          </p:cNvPr>
          <p:cNvSpPr txBox="1"/>
          <p:nvPr/>
        </p:nvSpPr>
        <p:spPr>
          <a:xfrm>
            <a:off x="5861685" y="6072812"/>
            <a:ext cx="5715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latin typeface="Avenir Next" panose="020B0503020202020204" pitchFamily="34" charset="0"/>
              </a:rPr>
              <a:t>Thinking question:</a:t>
            </a:r>
          </a:p>
          <a:p>
            <a:r>
              <a:rPr lang="en-US" sz="1200" dirty="0">
                <a:latin typeface="Avenir Next" panose="020B0503020202020204" pitchFamily="34" charset="0"/>
              </a:rPr>
              <a:t>Who do you think the reader responds to in a positive way? What class are they?</a:t>
            </a:r>
          </a:p>
        </p:txBody>
      </p:sp>
    </p:spTree>
    <p:extLst>
      <p:ext uri="{BB962C8B-B14F-4D97-AF65-F5344CB8AC3E}">
        <p14:creationId xmlns:p14="http://schemas.microsoft.com/office/powerpoint/2010/main" val="61015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B589E-1389-7BF6-481E-C1FB4F9E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684C8-98DF-67C0-580F-A05454EFD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634778"/>
            <a:ext cx="10134600" cy="839805"/>
          </a:xfrm>
        </p:spPr>
        <p:txBody>
          <a:bodyPr/>
          <a:lstStyle/>
          <a:p>
            <a:pPr algn="ctr"/>
            <a:r>
              <a:rPr lang="en-US" dirty="0"/>
              <a:t>Which classes have we seen so far? How are they presented? How is their class reflected in their actions, speech, appearance? Where do they live?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7302CA5-9DC2-6BEE-B3C5-440DFC6B1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069662"/>
              </p:ext>
            </p:extLst>
          </p:nvPr>
        </p:nvGraphicFramePr>
        <p:xfrm>
          <a:off x="1028700" y="2822786"/>
          <a:ext cx="1013460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650">
                  <a:extLst>
                    <a:ext uri="{9D8B030D-6E8A-4147-A177-3AD203B41FA5}">
                      <a16:colId xmlns:a16="http://schemas.microsoft.com/office/drawing/2014/main" val="3268881320"/>
                    </a:ext>
                  </a:extLst>
                </a:gridCol>
                <a:gridCol w="2533650">
                  <a:extLst>
                    <a:ext uri="{9D8B030D-6E8A-4147-A177-3AD203B41FA5}">
                      <a16:colId xmlns:a16="http://schemas.microsoft.com/office/drawing/2014/main" val="3761690215"/>
                    </a:ext>
                  </a:extLst>
                </a:gridCol>
                <a:gridCol w="2533650">
                  <a:extLst>
                    <a:ext uri="{9D8B030D-6E8A-4147-A177-3AD203B41FA5}">
                      <a16:colId xmlns:a16="http://schemas.microsoft.com/office/drawing/2014/main" val="512337879"/>
                    </a:ext>
                  </a:extLst>
                </a:gridCol>
                <a:gridCol w="2533650">
                  <a:extLst>
                    <a:ext uri="{9D8B030D-6E8A-4147-A177-3AD203B41FA5}">
                      <a16:colId xmlns:a16="http://schemas.microsoft.com/office/drawing/2014/main" val="2382009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Lower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Poor working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Middle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Upper 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185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Convict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Joe</a:t>
                      </a:r>
                    </a:p>
                    <a:p>
                      <a:r>
                        <a:rPr lang="en-US" dirty="0"/>
                        <a:t>Mrs. Joe</a:t>
                      </a:r>
                    </a:p>
                    <a:p>
                      <a:r>
                        <a:rPr lang="en-US" dirty="0"/>
                        <a:t>Biddy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Live in the village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Pumblechook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Lives on the High Street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Miss Havisham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Lives uptown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10181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153295A-49AC-61B3-A80C-82745CD5F650}"/>
              </a:ext>
            </a:extLst>
          </p:cNvPr>
          <p:cNvSpPr txBox="1"/>
          <p:nvPr/>
        </p:nvSpPr>
        <p:spPr>
          <a:xfrm>
            <a:off x="491490" y="5394960"/>
            <a:ext cx="10608289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New term</a:t>
            </a:r>
          </a:p>
          <a:p>
            <a:r>
              <a:rPr lang="en-US" dirty="0"/>
              <a:t>Social mobility – </a:t>
            </a:r>
            <a:r>
              <a:rPr lang="en-GB" b="1" dirty="0"/>
              <a:t>social mobility</a:t>
            </a:r>
            <a:r>
              <a:rPr lang="en-GB" dirty="0"/>
              <a:t>, movement of individuals, families, or groups through a system of social hierarchy.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As we read on, think about Dickens’ message about social mobility.</a:t>
            </a:r>
          </a:p>
        </p:txBody>
      </p:sp>
    </p:spTree>
    <p:extLst>
      <p:ext uri="{BB962C8B-B14F-4D97-AF65-F5344CB8AC3E}">
        <p14:creationId xmlns:p14="http://schemas.microsoft.com/office/powerpoint/2010/main" val="2353781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F2DF6-02C1-955B-278A-F51AA50C1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we read on,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42609-D0FE-D303-2637-A1C48642C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817658"/>
            <a:ext cx="8092440" cy="3969342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How can we see the two different versions of Pip?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How Pip views Joe.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How the educational system is presented.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What we learn about Biddy.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How </a:t>
            </a:r>
            <a:r>
              <a:rPr lang="en-US" dirty="0" err="1"/>
              <a:t>Mr</a:t>
            </a:r>
            <a:r>
              <a:rPr lang="en-US" dirty="0"/>
              <a:t> </a:t>
            </a:r>
            <a:r>
              <a:rPr lang="en-US" dirty="0" err="1"/>
              <a:t>Pumblechook’s</a:t>
            </a:r>
            <a:r>
              <a:rPr lang="en-US" dirty="0"/>
              <a:t> character is developed.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How the idea of Miss Havisham is introduced by the other characters.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How </a:t>
            </a:r>
            <a:r>
              <a:rPr lang="en-US" dirty="0" err="1"/>
              <a:t>Satis</a:t>
            </a:r>
            <a:r>
              <a:rPr lang="en-US" dirty="0"/>
              <a:t> House is described.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How Miss Havisham is presented.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The character of Estella and how she makes Pip feel.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How class is presented.</a:t>
            </a:r>
          </a:p>
          <a:p>
            <a:endParaRPr lang="en-US" dirty="0"/>
          </a:p>
          <a:p>
            <a:pPr marL="342900" indent="-342900">
              <a:buFont typeface="Wingdings" pitchFamily="2" charset="2"/>
              <a:buChar char="Ø"/>
            </a:pPr>
            <a:endParaRPr lang="en-US" dirty="0"/>
          </a:p>
          <a:p>
            <a:pPr marL="342900" indent="-34290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03D56E-C6E6-6303-C38D-F6B607791C17}"/>
              </a:ext>
            </a:extLst>
          </p:cNvPr>
          <p:cNvSpPr txBox="1"/>
          <p:nvPr/>
        </p:nvSpPr>
        <p:spPr>
          <a:xfrm>
            <a:off x="9566910" y="1690926"/>
            <a:ext cx="2503171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Information:</a:t>
            </a:r>
          </a:p>
          <a:p>
            <a:r>
              <a:rPr lang="en-US" dirty="0"/>
              <a:t>Pip, as a retrospective narrator, can control the telling of his story.</a:t>
            </a:r>
          </a:p>
          <a:p>
            <a:r>
              <a:rPr lang="en-US" dirty="0"/>
              <a:t>He has knowledge that his childhood self didn’t.</a:t>
            </a:r>
          </a:p>
          <a:p>
            <a:r>
              <a:rPr lang="en-US" dirty="0"/>
              <a:t>He can choose what to focus on.</a:t>
            </a:r>
          </a:p>
          <a:p>
            <a:endParaRPr lang="en-US" dirty="0"/>
          </a:p>
          <a:p>
            <a:r>
              <a:rPr lang="en-US" dirty="0"/>
              <a:t>There are two versions of Pip: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Adult Pip telling the story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 Pip who is experiencing the events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C0DEE5DB-440B-44A6-4300-7FB846D97791}"/>
              </a:ext>
            </a:extLst>
          </p:cNvPr>
          <p:cNvSpPr/>
          <p:nvPr/>
        </p:nvSpPr>
        <p:spPr>
          <a:xfrm>
            <a:off x="9452610" y="171450"/>
            <a:ext cx="2571750" cy="10629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 Chapters 6-8</a:t>
            </a:r>
          </a:p>
        </p:txBody>
      </p:sp>
    </p:spTree>
    <p:extLst>
      <p:ext uri="{BB962C8B-B14F-4D97-AF65-F5344CB8AC3E}">
        <p14:creationId xmlns:p14="http://schemas.microsoft.com/office/powerpoint/2010/main" val="12280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F446B-3E9C-EE95-B30A-8C5CDCBB3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883" y="1000366"/>
            <a:ext cx="3995397" cy="1239627"/>
          </a:xfrm>
        </p:spPr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2800"/>
              <a:t>Now we will spend some time analysing quotations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58BB3-B54A-8F70-EF9E-A41B36294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144" y="2884395"/>
            <a:ext cx="3862062" cy="246914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Do you remember how to analyse quotations?</a:t>
            </a:r>
          </a:p>
        </p:txBody>
      </p:sp>
      <p:pic>
        <p:nvPicPr>
          <p:cNvPr id="5" name="Graphic 4" descr="Badge Question Mark outline">
            <a:extLst>
              <a:ext uri="{FF2B5EF4-FFF2-40B4-BE49-F238E27FC236}">
                <a16:creationId xmlns:a16="http://schemas.microsoft.com/office/drawing/2014/main" id="{1E60ADC3-F58C-9C95-6635-CA56DA56D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5653" y="723900"/>
            <a:ext cx="5494694" cy="54946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2543656"/>
            <a:ext cx="867485" cy="115439"/>
            <a:chOff x="8910933" y="1861308"/>
            <a:chExt cx="867485" cy="1154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3571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C1BD1F-E469-A54E-978E-E51EA3389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82" y="1303595"/>
            <a:ext cx="4034718" cy="4250809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Watch the video. What tips are you given for how to </a:t>
            </a:r>
            <a:r>
              <a:rPr lang="en-US" sz="3200" dirty="0" err="1"/>
              <a:t>analyse</a:t>
            </a:r>
            <a:r>
              <a:rPr lang="en-US" sz="3200" dirty="0"/>
              <a:t> techniques?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pic>
        <p:nvPicPr>
          <p:cNvPr id="2" name="Online Media 1" descr="Micro lesson: analysing a technique and discussing the effect">
            <a:hlinkClick r:id="" action="ppaction://media"/>
            <a:extLst>
              <a:ext uri="{FF2B5EF4-FFF2-40B4-BE49-F238E27FC236}">
                <a16:creationId xmlns:a16="http://schemas.microsoft.com/office/drawing/2014/main" id="{49A05015-5813-054E-8249-03A9335C097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268563" y="983182"/>
            <a:ext cx="6522181" cy="489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0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ornVTI">
  <a:themeElements>
    <a:clrScheme name="AnalogousFromLightSeedLeftStep">
      <a:dk1>
        <a:srgbClr val="000000"/>
      </a:dk1>
      <a:lt1>
        <a:srgbClr val="FFFFFF"/>
      </a:lt1>
      <a:dk2>
        <a:srgbClr val="242841"/>
      </a:dk2>
      <a:lt2>
        <a:srgbClr val="E8E7E2"/>
      </a:lt2>
      <a:accent1>
        <a:srgbClr val="969DC6"/>
      </a:accent1>
      <a:accent2>
        <a:srgbClr val="7FA0BA"/>
      </a:accent2>
      <a:accent3>
        <a:srgbClr val="83ABAC"/>
      </a:accent3>
      <a:accent4>
        <a:srgbClr val="76AD98"/>
      </a:accent4>
      <a:accent5>
        <a:srgbClr val="84AE8C"/>
      </a:accent5>
      <a:accent6>
        <a:srgbClr val="85B078"/>
      </a:accent6>
      <a:hlink>
        <a:srgbClr val="8B8354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44657</TotalTime>
  <Words>1167</Words>
  <Application>Microsoft Macintosh PowerPoint</Application>
  <PresentationFormat>Widescreen</PresentationFormat>
  <Paragraphs>143</Paragraphs>
  <Slides>16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Avenir Next</vt:lpstr>
      <vt:lpstr>Bembo</vt:lpstr>
      <vt:lpstr>Calibri</vt:lpstr>
      <vt:lpstr>Shree Devanagari 714</vt:lpstr>
      <vt:lpstr>The Hand Black</vt:lpstr>
      <vt:lpstr>Wingdings</vt:lpstr>
      <vt:lpstr>AdornVTI</vt:lpstr>
      <vt:lpstr>Social Class</vt:lpstr>
      <vt:lpstr>Watch the clip – what do you learn about class?</vt:lpstr>
      <vt:lpstr>How is class referenced in Chapter 4?</vt:lpstr>
      <vt:lpstr>Context: the class system</vt:lpstr>
      <vt:lpstr>The Victorian Class System</vt:lpstr>
      <vt:lpstr>Social Class</vt:lpstr>
      <vt:lpstr>As we read on, consider</vt:lpstr>
      <vt:lpstr>Now we will spend some time analysing quotations</vt:lpstr>
      <vt:lpstr>Watch the video. What tips are you given for how to analyse techniques?   </vt:lpstr>
      <vt:lpstr>Social Class: Pip and Estella</vt:lpstr>
      <vt:lpstr>When analysing, we are looking at the choices made by the writer: AO3</vt:lpstr>
      <vt:lpstr>Use your booklet to help you</vt:lpstr>
      <vt:lpstr>Social Class: Pip and Estella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‘Great Expectations’</dc:title>
  <dc:creator>Sophie Duckworth</dc:creator>
  <cp:lastModifiedBy>Sophie Duckworth</cp:lastModifiedBy>
  <cp:revision>192</cp:revision>
  <dcterms:created xsi:type="dcterms:W3CDTF">2022-08-22T09:37:34Z</dcterms:created>
  <dcterms:modified xsi:type="dcterms:W3CDTF">2023-01-14T10:23:11Z</dcterms:modified>
</cp:coreProperties>
</file>