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snapToObjects="1">
      <p:cViewPr varScale="1">
        <p:scale>
          <a:sx n="108" d="100"/>
          <a:sy n="108" d="100"/>
        </p:scale>
        <p:origin x="105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B36E-32EC-7848-8B06-8107E63454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CADB146-7002-A04E-93A1-4ADB006E3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41E22-F896-8146-A514-C9280C94EFA8}"/>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5" name="Footer Placeholder 4">
            <a:extLst>
              <a:ext uri="{FF2B5EF4-FFF2-40B4-BE49-F238E27FC236}">
                <a16:creationId xmlns:a16="http://schemas.microsoft.com/office/drawing/2014/main" id="{C8569329-90EE-534D-BD8E-04106920A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05E87-5D95-E44C-A1D6-4C56C9E52A9D}"/>
              </a:ext>
            </a:extLst>
          </p:cNvPr>
          <p:cNvSpPr>
            <a:spLocks noGrp="1"/>
          </p:cNvSpPr>
          <p:nvPr>
            <p:ph type="sldNum" sz="quarter" idx="12"/>
          </p:nvPr>
        </p:nvSpPr>
        <p:spPr/>
        <p:txBody>
          <a:bodyPr/>
          <a:lstStyle/>
          <a:p>
            <a:fld id="{4D816BC8-CFE3-054A-BBFD-0C9B8ED842A0}" type="slidenum">
              <a:rPr lang="en-US" smtClean="0"/>
              <a:t>‹#›</a:t>
            </a:fld>
            <a:endParaRPr lang="en-US"/>
          </a:p>
        </p:txBody>
      </p:sp>
      <p:pic>
        <p:nvPicPr>
          <p:cNvPr id="7" name="Picture 6">
            <a:extLst>
              <a:ext uri="{FF2B5EF4-FFF2-40B4-BE49-F238E27FC236}">
                <a16:creationId xmlns:a16="http://schemas.microsoft.com/office/drawing/2014/main" id="{241DD564-16D9-4244-A296-B917C6381B58}"/>
              </a:ext>
            </a:extLst>
          </p:cNvPr>
          <p:cNvPicPr>
            <a:picLocks noChangeAspect="1"/>
          </p:cNvPicPr>
          <p:nvPr userDrawn="1"/>
        </p:nvPicPr>
        <p:blipFill>
          <a:blip r:embed="rId2"/>
          <a:stretch>
            <a:fillRect/>
          </a:stretch>
        </p:blipFill>
        <p:spPr>
          <a:xfrm>
            <a:off x="0" y="-25180"/>
            <a:ext cx="12192000" cy="6883180"/>
          </a:xfrm>
          <a:prstGeom prst="rect">
            <a:avLst/>
          </a:prstGeom>
        </p:spPr>
      </p:pic>
    </p:spTree>
    <p:extLst>
      <p:ext uri="{BB962C8B-B14F-4D97-AF65-F5344CB8AC3E}">
        <p14:creationId xmlns:p14="http://schemas.microsoft.com/office/powerpoint/2010/main" val="4725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137E-B937-A542-8A26-83E94FCC59F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AD3625-F5CE-F54F-826A-BA50DC3211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25D2BD-613A-7F48-A67E-3523EE0C80AC}"/>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5" name="Footer Placeholder 4">
            <a:extLst>
              <a:ext uri="{FF2B5EF4-FFF2-40B4-BE49-F238E27FC236}">
                <a16:creationId xmlns:a16="http://schemas.microsoft.com/office/drawing/2014/main" id="{18BE2EAA-522C-EF48-BB93-67D84162A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1198A-E4FA-2A4E-8D9A-964BC7552F42}"/>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344746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FE613-52C7-3445-9BC9-00049C1BE7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B0B983-DCBF-5D41-A9AD-25972DBC0B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78AA49-1A2A-574A-A06B-386A93B458B6}"/>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5" name="Footer Placeholder 4">
            <a:extLst>
              <a:ext uri="{FF2B5EF4-FFF2-40B4-BE49-F238E27FC236}">
                <a16:creationId xmlns:a16="http://schemas.microsoft.com/office/drawing/2014/main" id="{C09D6381-B998-2B40-964D-F4F792FC6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DC21-D190-994A-A0F0-4EF9822A4FAC}"/>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24271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13FF-CCAA-0B47-BCC2-F153C83E1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FD38E0-D3EC-F947-8187-D65474CEC2A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82E9FD-2E85-2445-BFAB-EC48108BA357}"/>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5" name="Footer Placeholder 4">
            <a:extLst>
              <a:ext uri="{FF2B5EF4-FFF2-40B4-BE49-F238E27FC236}">
                <a16:creationId xmlns:a16="http://schemas.microsoft.com/office/drawing/2014/main" id="{3597BCC4-0DB3-DE4E-80B2-8C7C05351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D1A38-6B89-E04B-9CB8-AD701BEB0BC9}"/>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212311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2DDC-B45D-6B43-8709-ECBB7FC3D1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4EEE7D3-7C0D-674E-B537-2E9EF3F75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F1B641-E211-E34E-9BB1-4146DBEC4680}"/>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5" name="Footer Placeholder 4">
            <a:extLst>
              <a:ext uri="{FF2B5EF4-FFF2-40B4-BE49-F238E27FC236}">
                <a16:creationId xmlns:a16="http://schemas.microsoft.com/office/drawing/2014/main" id="{DCDF23C1-BCDD-A44C-A163-270C86B49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4BDCE-4459-194D-A74A-9286F6765281}"/>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377045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CA15-0B2C-914B-AD8B-F617A2CE22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CF0979-6C40-0A49-800B-18E37F831E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8079B3C-8110-6140-8563-5528EF4A3F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392897-C7D8-DC49-8A7F-FA104B7BDE58}"/>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6" name="Footer Placeholder 5">
            <a:extLst>
              <a:ext uri="{FF2B5EF4-FFF2-40B4-BE49-F238E27FC236}">
                <a16:creationId xmlns:a16="http://schemas.microsoft.com/office/drawing/2014/main" id="{78261422-B860-6849-ACDD-C73A8FE9E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BAD97-02C3-7241-A64C-F16CE7DF0824}"/>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274084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0418-BF59-6D45-9603-0B8BDC0833C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9DC2D3-F57C-5843-89CF-570D667AB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9DA1438-B2EC-AD4B-88D4-426641E2E37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3CC3C6A-CBB9-D44C-A3F9-98A4C3936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41C6D7-087E-A14B-8E0F-0684FFD0BA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C390DDB-1251-1E41-B52C-FCD2F16E985A}"/>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8" name="Footer Placeholder 7">
            <a:extLst>
              <a:ext uri="{FF2B5EF4-FFF2-40B4-BE49-F238E27FC236}">
                <a16:creationId xmlns:a16="http://schemas.microsoft.com/office/drawing/2014/main" id="{1BF93636-1E2B-6941-A369-C2D2413E4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E92241-4019-6147-A1E2-C8B13FB6FCB0}"/>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186969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6434-8328-EC44-86D9-6739AF8458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C13BF22-1B0B-F34F-9CBA-5E22ED1C961D}"/>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4" name="Footer Placeholder 3">
            <a:extLst>
              <a:ext uri="{FF2B5EF4-FFF2-40B4-BE49-F238E27FC236}">
                <a16:creationId xmlns:a16="http://schemas.microsoft.com/office/drawing/2014/main" id="{FE4140FA-B6D4-CE4E-8A8F-EE69EFE1D5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64C168-87AE-444F-A946-1B3DFFE8BADE}"/>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163163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1068A-E187-C94A-A984-9EEBA625E138}"/>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3" name="Footer Placeholder 2">
            <a:extLst>
              <a:ext uri="{FF2B5EF4-FFF2-40B4-BE49-F238E27FC236}">
                <a16:creationId xmlns:a16="http://schemas.microsoft.com/office/drawing/2014/main" id="{072E28B1-55B0-9A43-98D5-87205527F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19E01-4A9B-2045-AC1D-2B9E52DC712A}"/>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147408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99E7-845D-334C-8EE2-77D25AA952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42C9E1-5956-824A-86D5-A306A919C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3C38420-0250-AF46-9409-B5B56C0B1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1C46FE-CC04-2A41-AF0D-CAE10542ABF1}"/>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6" name="Footer Placeholder 5">
            <a:extLst>
              <a:ext uri="{FF2B5EF4-FFF2-40B4-BE49-F238E27FC236}">
                <a16:creationId xmlns:a16="http://schemas.microsoft.com/office/drawing/2014/main" id="{CC1C45D9-6904-4B4C-AE56-D238150CF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A3403-882E-304B-B770-35EF59594391}"/>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175088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0E10-7732-E14A-9336-BB9143ED43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34CBCA8-9130-F14A-8992-B2069B3B9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09162D-5C74-EF43-8B35-A7DFBA69A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B38832-5E97-4D4C-B3FA-35D2114569CC}"/>
              </a:ext>
            </a:extLst>
          </p:cNvPr>
          <p:cNvSpPr>
            <a:spLocks noGrp="1"/>
          </p:cNvSpPr>
          <p:nvPr>
            <p:ph type="dt" sz="half" idx="10"/>
          </p:nvPr>
        </p:nvSpPr>
        <p:spPr/>
        <p:txBody>
          <a:bodyPr/>
          <a:lstStyle/>
          <a:p>
            <a:fld id="{4C32AC58-D1C7-8044-B2E3-B9F01EDAC177}" type="datetimeFigureOut">
              <a:rPr lang="en-US" smtClean="0"/>
              <a:t>8/28/2019</a:t>
            </a:fld>
            <a:endParaRPr lang="en-US"/>
          </a:p>
        </p:txBody>
      </p:sp>
      <p:sp>
        <p:nvSpPr>
          <p:cNvPr id="6" name="Footer Placeholder 5">
            <a:extLst>
              <a:ext uri="{FF2B5EF4-FFF2-40B4-BE49-F238E27FC236}">
                <a16:creationId xmlns:a16="http://schemas.microsoft.com/office/drawing/2014/main" id="{4AE7B7E6-CC83-2642-9033-C1C121CD4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672BE-31C4-4A49-9BB5-332027987EAF}"/>
              </a:ext>
            </a:extLst>
          </p:cNvPr>
          <p:cNvSpPr>
            <a:spLocks noGrp="1"/>
          </p:cNvSpPr>
          <p:nvPr>
            <p:ph type="sldNum" sz="quarter" idx="12"/>
          </p:nvPr>
        </p:nvSpPr>
        <p:spPr/>
        <p:txBody>
          <a:bodyPr/>
          <a:lstStyle/>
          <a:p>
            <a:fld id="{4D816BC8-CFE3-054A-BBFD-0C9B8ED842A0}" type="slidenum">
              <a:rPr lang="en-US" smtClean="0"/>
              <a:t>‹#›</a:t>
            </a:fld>
            <a:endParaRPr lang="en-US"/>
          </a:p>
        </p:txBody>
      </p:sp>
    </p:spTree>
    <p:extLst>
      <p:ext uri="{BB962C8B-B14F-4D97-AF65-F5344CB8AC3E}">
        <p14:creationId xmlns:p14="http://schemas.microsoft.com/office/powerpoint/2010/main" val="92042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3DCC56-4D76-C84A-8DD3-60300EEA1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7FC0E4-5B9D-344D-9ABE-553B160DA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3BF6E0-4B5C-EB45-AEFC-9156C856D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2AC58-D1C7-8044-B2E3-B9F01EDAC177}" type="datetimeFigureOut">
              <a:rPr lang="en-US" smtClean="0"/>
              <a:t>8/28/2019</a:t>
            </a:fld>
            <a:endParaRPr lang="en-US"/>
          </a:p>
        </p:txBody>
      </p:sp>
      <p:sp>
        <p:nvSpPr>
          <p:cNvPr id="5" name="Footer Placeholder 4">
            <a:extLst>
              <a:ext uri="{FF2B5EF4-FFF2-40B4-BE49-F238E27FC236}">
                <a16:creationId xmlns:a16="http://schemas.microsoft.com/office/drawing/2014/main" id="{4CA8F12D-EAA8-D842-BFA7-1E656896F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247C8F-01AC-9B48-B797-6DBD1AAE2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16BC8-CFE3-054A-BBFD-0C9B8ED842A0}" type="slidenum">
              <a:rPr lang="en-US" smtClean="0"/>
              <a:t>‹#›</a:t>
            </a:fld>
            <a:endParaRPr lang="en-US"/>
          </a:p>
        </p:txBody>
      </p:sp>
      <p:pic>
        <p:nvPicPr>
          <p:cNvPr id="7" name="Picture 6">
            <a:extLst>
              <a:ext uri="{FF2B5EF4-FFF2-40B4-BE49-F238E27FC236}">
                <a16:creationId xmlns:a16="http://schemas.microsoft.com/office/drawing/2014/main" id="{F9CE9ED4-06FD-E545-A1F6-7A358EA4E528}"/>
              </a:ext>
            </a:extLst>
          </p:cNvPr>
          <p:cNvPicPr>
            <a:picLocks noChangeAspect="1"/>
          </p:cNvPicPr>
          <p:nvPr userDrawn="1"/>
        </p:nvPicPr>
        <p:blipFill>
          <a:blip r:embed="rId13"/>
          <a:stretch>
            <a:fillRect/>
          </a:stretch>
        </p:blipFill>
        <p:spPr>
          <a:xfrm>
            <a:off x="0" y="-25180"/>
            <a:ext cx="12192000" cy="6986050"/>
          </a:xfrm>
          <a:prstGeom prst="rect">
            <a:avLst/>
          </a:prstGeom>
        </p:spPr>
      </p:pic>
    </p:spTree>
    <p:extLst>
      <p:ext uri="{BB962C8B-B14F-4D97-AF65-F5344CB8AC3E}">
        <p14:creationId xmlns:p14="http://schemas.microsoft.com/office/powerpoint/2010/main" val="23532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77F5-8AD6-8043-80C1-6CB58BE9D5C9}"/>
              </a:ext>
            </a:extLst>
          </p:cNvPr>
          <p:cNvSpPr>
            <a:spLocks noGrp="1"/>
          </p:cNvSpPr>
          <p:nvPr>
            <p:ph type="ctrTitle"/>
          </p:nvPr>
        </p:nvSpPr>
        <p:spPr>
          <a:xfrm>
            <a:off x="-1440963" y="-182895"/>
            <a:ext cx="4035552" cy="803973"/>
          </a:xfrm>
        </p:spPr>
        <p:txBody>
          <a:bodyPr>
            <a:noAutofit/>
          </a:bodyPr>
          <a:lstStyle/>
          <a:p>
            <a:r>
              <a:rPr lang="en-US" sz="4000" dirty="0"/>
              <a:t>KS3</a:t>
            </a:r>
          </a:p>
        </p:txBody>
      </p:sp>
      <p:sp>
        <p:nvSpPr>
          <p:cNvPr id="3" name="Subtitle 2">
            <a:extLst>
              <a:ext uri="{FF2B5EF4-FFF2-40B4-BE49-F238E27FC236}">
                <a16:creationId xmlns:a16="http://schemas.microsoft.com/office/drawing/2014/main" id="{1DC4D83E-0474-B940-88EB-D202564DE7AF}"/>
              </a:ext>
            </a:extLst>
          </p:cNvPr>
          <p:cNvSpPr>
            <a:spLocks noGrp="1"/>
          </p:cNvSpPr>
          <p:nvPr>
            <p:ph type="subTitle" idx="1"/>
          </p:nvPr>
        </p:nvSpPr>
        <p:spPr>
          <a:xfrm>
            <a:off x="1347914" y="10670"/>
            <a:ext cx="9144000" cy="640778"/>
          </a:xfrm>
        </p:spPr>
        <p:style>
          <a:lnRef idx="2">
            <a:schemeClr val="accent2"/>
          </a:lnRef>
          <a:fillRef idx="1">
            <a:schemeClr val="lt1"/>
          </a:fillRef>
          <a:effectRef idx="0">
            <a:schemeClr val="accent2"/>
          </a:effectRef>
          <a:fontRef idx="minor">
            <a:schemeClr val="dk1"/>
          </a:fontRef>
        </p:style>
        <p:txBody>
          <a:bodyPr/>
          <a:lstStyle/>
          <a:p>
            <a:r>
              <a:rPr lang="en-US" dirty="0"/>
              <a:t>Common errors when writing a literature essay and how to fix them</a:t>
            </a:r>
          </a:p>
        </p:txBody>
      </p:sp>
      <p:graphicFrame>
        <p:nvGraphicFramePr>
          <p:cNvPr id="6" name="Table 5">
            <a:extLst>
              <a:ext uri="{FF2B5EF4-FFF2-40B4-BE49-F238E27FC236}">
                <a16:creationId xmlns:a16="http://schemas.microsoft.com/office/drawing/2014/main" id="{B8342C6E-0BCC-C04F-AD8A-549DDA036CA1}"/>
              </a:ext>
            </a:extLst>
          </p:cNvPr>
          <p:cNvGraphicFramePr>
            <a:graphicFrameLocks noGrp="1"/>
          </p:cNvGraphicFramePr>
          <p:nvPr>
            <p:extLst>
              <p:ext uri="{D42A27DB-BD31-4B8C-83A1-F6EECF244321}">
                <p14:modId xmlns:p14="http://schemas.microsoft.com/office/powerpoint/2010/main" val="3173674270"/>
              </p:ext>
            </p:extLst>
          </p:nvPr>
        </p:nvGraphicFramePr>
        <p:xfrm>
          <a:off x="400564" y="725753"/>
          <a:ext cx="11390871" cy="6126480"/>
        </p:xfrm>
        <a:graphic>
          <a:graphicData uri="http://schemas.openxmlformats.org/drawingml/2006/table">
            <a:tbl>
              <a:tblPr firstRow="1" bandRow="1">
                <a:tableStyleId>{2A488322-F2BA-4B5B-9748-0D474271808F}</a:tableStyleId>
              </a:tblPr>
              <a:tblGrid>
                <a:gridCol w="4838701">
                  <a:extLst>
                    <a:ext uri="{9D8B030D-6E8A-4147-A177-3AD203B41FA5}">
                      <a16:colId xmlns:a16="http://schemas.microsoft.com/office/drawing/2014/main" val="2438494510"/>
                    </a:ext>
                  </a:extLst>
                </a:gridCol>
                <a:gridCol w="6552170">
                  <a:extLst>
                    <a:ext uri="{9D8B030D-6E8A-4147-A177-3AD203B41FA5}">
                      <a16:colId xmlns:a16="http://schemas.microsoft.com/office/drawing/2014/main" val="1965512044"/>
                    </a:ext>
                  </a:extLst>
                </a:gridCol>
              </a:tblGrid>
              <a:tr h="370840">
                <a:tc>
                  <a:txBody>
                    <a:bodyPr/>
                    <a:lstStyle/>
                    <a:p>
                      <a:pPr algn="ctr"/>
                      <a:r>
                        <a:rPr lang="en-US" sz="2400" dirty="0"/>
                        <a:t>Common Error</a:t>
                      </a:r>
                    </a:p>
                  </a:txBody>
                  <a:tcPr/>
                </a:tc>
                <a:tc>
                  <a:txBody>
                    <a:bodyPr/>
                    <a:lstStyle/>
                    <a:p>
                      <a:pPr algn="ctr"/>
                      <a:r>
                        <a:rPr lang="en-US" sz="2400" dirty="0"/>
                        <a:t>How to fix it</a:t>
                      </a:r>
                    </a:p>
                  </a:txBody>
                  <a:tcPr/>
                </a:tc>
                <a:extLst>
                  <a:ext uri="{0D108BD9-81ED-4DB2-BD59-A6C34878D82A}">
                    <a16:rowId xmlns:a16="http://schemas.microsoft.com/office/drawing/2014/main" val="1576067935"/>
                  </a:ext>
                </a:extLst>
              </a:tr>
              <a:tr h="370840">
                <a:tc>
                  <a:txBody>
                    <a:bodyPr/>
                    <a:lstStyle/>
                    <a:p>
                      <a:r>
                        <a:rPr lang="en-US" sz="1050" b="1" dirty="0"/>
                        <a:t>Not embedding quotes</a:t>
                      </a:r>
                    </a:p>
                    <a:p>
                      <a:r>
                        <a:rPr lang="en-US" sz="1050" dirty="0"/>
                        <a:t>e.g. In the </a:t>
                      </a:r>
                      <a:r>
                        <a:rPr lang="en-US" sz="1050" u="sng" dirty="0"/>
                        <a:t>book it says </a:t>
                      </a:r>
                      <a:r>
                        <a:rPr lang="en-US" sz="1050" dirty="0"/>
                        <a:t>‘covered with sores’. OR The </a:t>
                      </a:r>
                      <a:r>
                        <a:rPr lang="en-US" sz="1050" u="sng" dirty="0"/>
                        <a:t>writer says</a:t>
                      </a:r>
                      <a:r>
                        <a:rPr lang="en-US" sz="1050" dirty="0"/>
                        <a:t> ‘covered with sores’. </a:t>
                      </a:r>
                    </a:p>
                  </a:txBody>
                  <a:tcPr/>
                </a:tc>
                <a:tc>
                  <a:txBody>
                    <a:bodyPr/>
                    <a:lstStyle/>
                    <a:p>
                      <a:r>
                        <a:rPr lang="en-US" sz="1050" b="1" dirty="0"/>
                        <a:t>Try and make the point part of your sentence. </a:t>
                      </a:r>
                    </a:p>
                    <a:p>
                      <a:r>
                        <a:rPr lang="en-US" sz="1050" b="0" dirty="0"/>
                        <a:t>e.g. Bradbury describes how the dog is ‘</a:t>
                      </a:r>
                      <a:r>
                        <a:rPr lang="en-GB" sz="1050" kern="1200" dirty="0">
                          <a:solidFill>
                            <a:schemeClr val="dk1"/>
                          </a:solidFill>
                          <a:effectLst/>
                          <a:latin typeface="+mn-lt"/>
                          <a:ea typeface="+mn-ea"/>
                          <a:cs typeface="+mn-cs"/>
                        </a:rPr>
                        <a:t>covered with sores’.</a:t>
                      </a:r>
                      <a:endParaRPr lang="en-US" sz="1050" b="1" dirty="0"/>
                    </a:p>
                  </a:txBody>
                  <a:tcPr/>
                </a:tc>
                <a:extLst>
                  <a:ext uri="{0D108BD9-81ED-4DB2-BD59-A6C34878D82A}">
                    <a16:rowId xmlns:a16="http://schemas.microsoft.com/office/drawing/2014/main" val="3641902973"/>
                  </a:ext>
                </a:extLst>
              </a:tr>
              <a:tr h="370840">
                <a:tc>
                  <a:txBody>
                    <a:bodyPr/>
                    <a:lstStyle/>
                    <a:p>
                      <a:r>
                        <a:rPr lang="en-US" sz="1050" b="1" dirty="0"/>
                        <a:t>Too much repetition between point, quote and explanation.</a:t>
                      </a:r>
                    </a:p>
                    <a:p>
                      <a:r>
                        <a:rPr lang="en-US" sz="1050" b="0" dirty="0"/>
                        <a:t>e.g. The writer presents a feeling of isolation by describing how the house ‘stood </a:t>
                      </a:r>
                      <a:r>
                        <a:rPr lang="en-US" sz="1050" b="0" u="sng" dirty="0"/>
                        <a:t>alone</a:t>
                      </a:r>
                      <a:r>
                        <a:rPr lang="en-US" sz="1050" b="0" dirty="0"/>
                        <a:t> in a city or rubble.’ This shows </a:t>
                      </a:r>
                      <a:r>
                        <a:rPr lang="en-US" sz="1050" b="0" u="sng" dirty="0"/>
                        <a:t>the house is by itself  in the city</a:t>
                      </a:r>
                      <a:r>
                        <a:rPr lang="en-US" sz="1050" b="0" dirty="0"/>
                        <a:t>.</a:t>
                      </a:r>
                    </a:p>
                  </a:txBody>
                  <a:tcPr/>
                </a:tc>
                <a:tc>
                  <a:txBody>
                    <a:bodyPr/>
                    <a:lstStyle/>
                    <a:p>
                      <a:r>
                        <a:rPr lang="en-US" sz="1050" b="1" dirty="0"/>
                        <a:t>Use your inference and analysis skills to think about what is being implied or suggested. This will help you repeating obvious ideas several times.</a:t>
                      </a:r>
                    </a:p>
                    <a:p>
                      <a:r>
                        <a:rPr lang="en-US" sz="1050" b="0" dirty="0"/>
                        <a:t>e.g. The writer presents a feeling of isolation by describing how the house ‘stood alone in a city or rubble.’ This suggests that the house is the only survivor and gives the image of defiance or resilience.</a:t>
                      </a:r>
                      <a:endParaRPr lang="en-US" sz="1050" b="1" dirty="0"/>
                    </a:p>
                  </a:txBody>
                  <a:tcPr/>
                </a:tc>
                <a:extLst>
                  <a:ext uri="{0D108BD9-81ED-4DB2-BD59-A6C34878D82A}">
                    <a16:rowId xmlns:a16="http://schemas.microsoft.com/office/drawing/2014/main" val="933274374"/>
                  </a:ext>
                </a:extLst>
              </a:tr>
              <a:tr h="370840">
                <a:tc>
                  <a:txBody>
                    <a:bodyPr/>
                    <a:lstStyle/>
                    <a:p>
                      <a:r>
                        <a:rPr lang="en-US" sz="1050" b="1" dirty="0"/>
                        <a:t>Analysis is not relevant to the point</a:t>
                      </a:r>
                    </a:p>
                    <a:p>
                      <a:r>
                        <a:rPr lang="en-US" sz="1050" b="0" dirty="0"/>
                        <a:t>e.g. The only living creature we see in the story is the malnourished dog. However the dog is clearly suffering due to the lack of human contact and care. Bradbury describes the dog’s condition through the use of contrast as we are told he was ‘once huge and fleshy’ but is now ‘bone.’ </a:t>
                      </a:r>
                      <a:r>
                        <a:rPr lang="en-US" sz="1050" b="0" u="sng" dirty="0"/>
                        <a:t>The use of the adjectives shows the dog misses human contact.</a:t>
                      </a:r>
                    </a:p>
                  </a:txBody>
                  <a:tcPr/>
                </a:tc>
                <a:tc>
                  <a:txBody>
                    <a:bodyPr/>
                    <a:lstStyle/>
                    <a:p>
                      <a:r>
                        <a:rPr lang="en-US" sz="1050" b="1" dirty="0"/>
                        <a:t>Underline or highlight the keyword in your point – what are you focusing on. Once you have this keyword, double check your analysis is focused on how this is revealed or shown in your quote. Check you have picked the </a:t>
                      </a:r>
                      <a:r>
                        <a:rPr lang="en-US" sz="1050" b="1" u="sng" dirty="0"/>
                        <a:t>best </a:t>
                      </a:r>
                      <a:r>
                        <a:rPr lang="en-US" sz="1050" b="1" u="none" dirty="0"/>
                        <a:t>word or technique to comment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e.g. The only living creature we see in the story is the malnourished dog. However the dog is clearly suffering due to the lack of human contact and care. Bradbury describes the dog’s </a:t>
                      </a:r>
                      <a:r>
                        <a:rPr lang="en-US" sz="1050" b="0"/>
                        <a:t>condition through the use of </a:t>
                      </a:r>
                      <a:r>
                        <a:rPr lang="en-US" sz="1050" b="0" dirty="0"/>
                        <a:t>contrast as we are told he was ‘once huge and fleshy’ but is now ‘bone.’ </a:t>
                      </a:r>
                      <a:r>
                        <a:rPr lang="en-US" sz="1050" b="0" u="sng" dirty="0"/>
                        <a:t>The use of this contract shows just how neglected the dog is and the word ‘once’ hints at the fact that the dog has been alone for a while. Furthermore, the use of the word ‘bone’ highlights just how reliant the dog was on human contact and further reinforces the idea that there are no humans left.</a:t>
                      </a:r>
                    </a:p>
                    <a:p>
                      <a:endParaRPr lang="en-US" sz="1050" b="1" dirty="0"/>
                    </a:p>
                  </a:txBody>
                  <a:tcPr/>
                </a:tc>
                <a:extLst>
                  <a:ext uri="{0D108BD9-81ED-4DB2-BD59-A6C34878D82A}">
                    <a16:rowId xmlns:a16="http://schemas.microsoft.com/office/drawing/2014/main" val="3368238330"/>
                  </a:ext>
                </a:extLst>
              </a:tr>
              <a:tr h="370840">
                <a:tc>
                  <a:txBody>
                    <a:bodyPr/>
                    <a:lstStyle/>
                    <a:p>
                      <a:r>
                        <a:rPr lang="en-US" sz="1050" b="1" dirty="0"/>
                        <a:t>Link / effect on the reader is not relevant to the point</a:t>
                      </a:r>
                    </a:p>
                    <a:p>
                      <a:r>
                        <a:rPr lang="en-US" sz="1050" b="0" dirty="0"/>
                        <a:t>e.g. The only living creature we see in the story is the malnourished dog. However the dog is clearly suffering due to the lack of human contact and care. Bradbury describes the dog’s condition through contrast as we are told he was ‘once huge and fleshy’ but is now ‘bone.’ </a:t>
                      </a:r>
                      <a:r>
                        <a:rPr lang="en-US" sz="1050" b="0" u="sng" dirty="0"/>
                        <a:t>This makes the reader wonder how the house is operating without anyone to control it.</a:t>
                      </a:r>
                    </a:p>
                  </a:txBody>
                  <a:tcPr/>
                </a:tc>
                <a:tc>
                  <a:txBody>
                    <a:bodyPr/>
                    <a:lstStyle/>
                    <a:p>
                      <a:r>
                        <a:rPr lang="en-US" sz="1050" b="1" dirty="0"/>
                        <a:t>Go back to the point and highlight your focus (keyword). How does the quote show this? How would the reader react to this? Repeat this keyword in your link so it is clear you are joining ideas and developing upon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e.g. The only living creature we see in the story is the malnourished dog. However the dog is clearly suffering due to the lack of human contact and care. Bradbury describes the dog’s condition through contrast as we are told he was ‘once huge and fleshy’ but is now ‘bone.’ </a:t>
                      </a:r>
                      <a:r>
                        <a:rPr lang="en-US" sz="1050" b="0" u="sng" dirty="0"/>
                        <a:t>This makes the reader even more anxious and tense as they wonder what could cause someone to neglect their dog so badly.</a:t>
                      </a:r>
                    </a:p>
                    <a:p>
                      <a:endParaRPr lang="en-US" sz="1050" b="1" dirty="0"/>
                    </a:p>
                  </a:txBody>
                  <a:tcPr/>
                </a:tc>
                <a:extLst>
                  <a:ext uri="{0D108BD9-81ED-4DB2-BD59-A6C34878D82A}">
                    <a16:rowId xmlns:a16="http://schemas.microsoft.com/office/drawing/2014/main" val="1364788278"/>
                  </a:ext>
                </a:extLst>
              </a:tr>
              <a:tr h="370840">
                <a:tc>
                  <a:txBody>
                    <a:bodyPr/>
                    <a:lstStyle/>
                    <a:p>
                      <a:r>
                        <a:rPr lang="en-US" sz="1050" b="1" dirty="0"/>
                        <a:t>Quotation is too long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e.g. '</a:t>
                      </a:r>
                      <a:r>
                        <a:rPr lang="en-GB" sz="1050" kern="1200" dirty="0">
                          <a:solidFill>
                            <a:schemeClr val="dk1"/>
                          </a:solidFill>
                          <a:effectLst/>
                          <a:latin typeface="+mn-lt"/>
                          <a:ea typeface="+mn-ea"/>
                          <a:cs typeface="+mn-cs"/>
                        </a:rPr>
                        <a:t>The dog, once huge and fleshy, but now gone to bone and covered with sores, moved in and through the house, tracking mud.’</a:t>
                      </a:r>
                      <a:endParaRPr lang="en-GB" sz="1050" dirty="0">
                        <a:effectLst/>
                      </a:endParaRPr>
                    </a:p>
                    <a:p>
                      <a:endParaRPr lang="en-US" sz="1050" b="0" dirty="0"/>
                    </a:p>
                  </a:txBody>
                  <a:tcPr/>
                </a:tc>
                <a:tc>
                  <a:txBody>
                    <a:bodyPr/>
                    <a:lstStyle/>
                    <a:p>
                      <a:r>
                        <a:rPr lang="en-US" sz="1050" b="1" dirty="0"/>
                        <a:t>Before you copy out your quote, underline or highlight the key words/phrases. Check that they support your point. You can choose to embed the relevant words and phrases into your sentences or use an ellipsis to show you have removed parts that are not relevant.</a:t>
                      </a:r>
                    </a:p>
                    <a:p>
                      <a:r>
                        <a:rPr lang="en-US" sz="1050" b="0" dirty="0"/>
                        <a:t>e.g. Bradbury describes the dog’s condition through contrast as we are told he was ‘once huge and fleshy’ but is now ‘bone.’</a:t>
                      </a:r>
                      <a:endParaRPr lang="en-US" sz="1050" b="1" dirty="0"/>
                    </a:p>
                  </a:txBody>
                  <a:tcPr/>
                </a:tc>
                <a:extLst>
                  <a:ext uri="{0D108BD9-81ED-4DB2-BD59-A6C34878D82A}">
                    <a16:rowId xmlns:a16="http://schemas.microsoft.com/office/drawing/2014/main" val="2361903590"/>
                  </a:ext>
                </a:extLst>
              </a:tr>
              <a:tr h="370840">
                <a:tc>
                  <a:txBody>
                    <a:bodyPr/>
                    <a:lstStyle/>
                    <a:p>
                      <a:r>
                        <a:rPr lang="en-US" sz="1050" b="1" dirty="0"/>
                        <a:t>Quote is not relevant to your point</a:t>
                      </a:r>
                    </a:p>
                    <a:p>
                      <a:r>
                        <a:rPr lang="en-US" sz="1050" b="0" dirty="0"/>
                        <a:t>e.g. Bradbury engages the reader by showing that </a:t>
                      </a:r>
                      <a:r>
                        <a:rPr lang="en-US" sz="1050" b="0" u="sng" dirty="0"/>
                        <a:t>the house is alive </a:t>
                      </a:r>
                      <a:r>
                        <a:rPr lang="en-US" sz="1050" b="0" dirty="0"/>
                        <a:t>even though there are no people. Bradbury describes how </a:t>
                      </a:r>
                      <a:r>
                        <a:rPr lang="en-US" sz="1050" b="0" u="sng" dirty="0"/>
                        <a:t>the dog </a:t>
                      </a:r>
                      <a:r>
                        <a:rPr lang="en-US" sz="1050" b="0" dirty="0"/>
                        <a:t>is ‘</a:t>
                      </a:r>
                      <a:r>
                        <a:rPr lang="en-GB" sz="1050" u="sng" kern="1200" dirty="0">
                          <a:solidFill>
                            <a:schemeClr val="dk1"/>
                          </a:solidFill>
                          <a:effectLst/>
                          <a:latin typeface="+mn-lt"/>
                          <a:ea typeface="+mn-ea"/>
                          <a:cs typeface="+mn-cs"/>
                        </a:rPr>
                        <a:t>covered with sores’.</a:t>
                      </a:r>
                      <a:endParaRPr lang="en-US" sz="1050" b="0"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Underline or highlight the keyword in your point – what are you focusing on. Once you have this keyword, double check the quote displays this idea or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e.g. Bradbury engages the reader by showing that </a:t>
                      </a:r>
                      <a:r>
                        <a:rPr lang="en-US" sz="1050" b="0" u="sng" dirty="0"/>
                        <a:t>the house is alive </a:t>
                      </a:r>
                      <a:r>
                        <a:rPr lang="en-US" sz="1050" b="0" dirty="0"/>
                        <a:t>even though there are no people. The appliances are described using personification as the stove ‘gave a hissing sigh’. </a:t>
                      </a:r>
                      <a:endParaRPr lang="en-US" sz="1050" b="1" dirty="0"/>
                    </a:p>
                  </a:txBody>
                  <a:tcPr/>
                </a:tc>
                <a:extLst>
                  <a:ext uri="{0D108BD9-81ED-4DB2-BD59-A6C34878D82A}">
                    <a16:rowId xmlns:a16="http://schemas.microsoft.com/office/drawing/2014/main" val="2171811150"/>
                  </a:ext>
                </a:extLst>
              </a:tr>
            </a:tbl>
          </a:graphicData>
        </a:graphic>
      </p:graphicFrame>
      <p:pic>
        <p:nvPicPr>
          <p:cNvPr id="4" name="Picture 3">
            <a:extLst>
              <a:ext uri="{FF2B5EF4-FFF2-40B4-BE49-F238E27FC236}">
                <a16:creationId xmlns:a16="http://schemas.microsoft.com/office/drawing/2014/main" id="{D725E7DB-5370-5646-B7D5-FF03E5845208}"/>
              </a:ext>
            </a:extLst>
          </p:cNvPr>
          <p:cNvPicPr>
            <a:picLocks noChangeAspect="1"/>
          </p:cNvPicPr>
          <p:nvPr/>
        </p:nvPicPr>
        <p:blipFill>
          <a:blip r:embed="rId2"/>
          <a:stretch>
            <a:fillRect/>
          </a:stretch>
        </p:blipFill>
        <p:spPr>
          <a:xfrm rot="772548">
            <a:off x="10660529" y="48166"/>
            <a:ext cx="1153068" cy="1326326"/>
          </a:xfrm>
          <a:prstGeom prst="rect">
            <a:avLst/>
          </a:prstGeom>
        </p:spPr>
      </p:pic>
    </p:spTree>
    <p:extLst>
      <p:ext uri="{BB962C8B-B14F-4D97-AF65-F5344CB8AC3E}">
        <p14:creationId xmlns:p14="http://schemas.microsoft.com/office/powerpoint/2010/main" val="1674835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883</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KS3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KS3</dc:title>
  <dc:creator>Sophie Duckworth</dc:creator>
  <cp:lastModifiedBy>Sophie Duckworth</cp:lastModifiedBy>
  <cp:revision>8</cp:revision>
  <cp:lastPrinted>2019-08-28T08:51:42Z</cp:lastPrinted>
  <dcterms:created xsi:type="dcterms:W3CDTF">2019-08-28T07:57:19Z</dcterms:created>
  <dcterms:modified xsi:type="dcterms:W3CDTF">2019-08-28T08:51:55Z</dcterms:modified>
</cp:coreProperties>
</file>