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85" r:id="rId2"/>
    <p:sldId id="260" r:id="rId3"/>
    <p:sldId id="386" r:id="rId4"/>
    <p:sldId id="300" r:id="rId5"/>
    <p:sldId id="302" r:id="rId6"/>
    <p:sldId id="38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12"/>
  </p:normalViewPr>
  <p:slideViewPr>
    <p:cSldViewPr snapToGrid="0" snapToObjects="1">
      <p:cViewPr varScale="1">
        <p:scale>
          <a:sx n="100" d="100"/>
          <a:sy n="100"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4856" y="1854537"/>
            <a:ext cx="8676222" cy="1025970"/>
          </a:xfrm>
        </p:spPr>
        <p:style>
          <a:lnRef idx="1">
            <a:schemeClr val="accent4"/>
          </a:lnRef>
          <a:fillRef idx="2">
            <a:schemeClr val="accent4"/>
          </a:fillRef>
          <a:effectRef idx="1">
            <a:schemeClr val="accent4"/>
          </a:effectRef>
          <a:fontRef idx="minor">
            <a:schemeClr val="dk1"/>
          </a:fontRef>
        </p:style>
        <p:txBody>
          <a:bodyPr/>
          <a:lstStyle/>
          <a:p>
            <a:r>
              <a:rPr lang="en-US" dirty="0"/>
              <a:t>Chapters 1 &amp; 2</a:t>
            </a:r>
          </a:p>
        </p:txBody>
      </p:sp>
      <p:sp>
        <p:nvSpPr>
          <p:cNvPr id="5" name="Subtitle 4"/>
          <p:cNvSpPr>
            <a:spLocks noGrp="1"/>
          </p:cNvSpPr>
          <p:nvPr>
            <p:ph type="subTitle" idx="1"/>
          </p:nvPr>
        </p:nvSpPr>
        <p:spPr>
          <a:xfrm>
            <a:off x="1799774" y="3111561"/>
            <a:ext cx="8676222" cy="1905000"/>
          </a:xfrm>
        </p:spPr>
        <p:style>
          <a:lnRef idx="2">
            <a:schemeClr val="accent4"/>
          </a:lnRef>
          <a:fillRef idx="1">
            <a:schemeClr val="lt1"/>
          </a:fillRef>
          <a:effectRef idx="0">
            <a:schemeClr val="accent4"/>
          </a:effectRef>
          <a:fontRef idx="minor">
            <a:schemeClr val="dk1"/>
          </a:fontRef>
        </p:style>
        <p:txBody>
          <a:bodyPr/>
          <a:lstStyle/>
          <a:p>
            <a:r>
              <a:rPr lang="en-US" dirty="0"/>
              <a:t>STARTER: Can you write an example of an aphorism?</a:t>
            </a:r>
          </a:p>
          <a:p>
            <a:endParaRPr lang="en-US" dirty="0"/>
          </a:p>
          <a:p>
            <a:r>
              <a:rPr lang="en-US" dirty="0"/>
              <a:t>Extension: what do the aphorisms reveal about the character who uses them?</a:t>
            </a:r>
          </a:p>
        </p:txBody>
      </p:sp>
      <p:sp>
        <p:nvSpPr>
          <p:cNvPr id="7" name="TextBox 6"/>
          <p:cNvSpPr txBox="1"/>
          <p:nvPr/>
        </p:nvSpPr>
        <p:spPr>
          <a:xfrm>
            <a:off x="372140" y="103453"/>
            <a:ext cx="10055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Date:      </a:t>
            </a:r>
          </a:p>
        </p:txBody>
      </p:sp>
      <p:sp>
        <p:nvSpPr>
          <p:cNvPr id="2" name="TextBox 1"/>
          <p:cNvSpPr txBox="1"/>
          <p:nvPr/>
        </p:nvSpPr>
        <p:spPr>
          <a:xfrm>
            <a:off x="372140" y="5326912"/>
            <a:ext cx="2855269"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New term:</a:t>
            </a:r>
          </a:p>
          <a:p>
            <a:endParaRPr lang="en-US" dirty="0"/>
          </a:p>
          <a:p>
            <a:r>
              <a:rPr lang="en-US" dirty="0"/>
              <a:t>Aphorism, = witty saying</a:t>
            </a:r>
          </a:p>
        </p:txBody>
      </p:sp>
      <p:sp>
        <p:nvSpPr>
          <p:cNvPr id="3" name="Rectangle 2"/>
          <p:cNvSpPr/>
          <p:nvPr/>
        </p:nvSpPr>
        <p:spPr>
          <a:xfrm>
            <a:off x="5797223" y="5003746"/>
            <a:ext cx="6096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b="1" dirty="0">
                <a:solidFill>
                  <a:srgbClr val="2A2A2A"/>
                </a:solidFill>
                <a:latin typeface="Lato" charset="0"/>
              </a:rPr>
              <a:t>Beware of women who do not hide their age. A woman who reveals her age is capable of anything.</a:t>
            </a:r>
            <a:endParaRPr lang="en-US" dirty="0"/>
          </a:p>
        </p:txBody>
      </p:sp>
      <p:cxnSp>
        <p:nvCxnSpPr>
          <p:cNvPr id="9" name="Straight Arrow Connector 8"/>
          <p:cNvCxnSpPr/>
          <p:nvPr/>
        </p:nvCxnSpPr>
        <p:spPr>
          <a:xfrm flipV="1">
            <a:off x="3227409" y="5063287"/>
            <a:ext cx="2569814" cy="44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950688" y="5927076"/>
            <a:ext cx="6096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b="1" dirty="0">
                <a:solidFill>
                  <a:srgbClr val="2A2A2A"/>
                </a:solidFill>
                <a:latin typeface="Lato" charset="0"/>
              </a:rPr>
              <a:t>A man`s face is his autobiography. A woman`s face is her work of fiction.</a:t>
            </a:r>
            <a:r>
              <a:rPr lang="en-US" dirty="0">
                <a:solidFill>
                  <a:srgbClr val="000000"/>
                </a:solidFill>
                <a:latin typeface="Lato" charset="0"/>
              </a:rPr>
              <a:t> </a:t>
            </a:r>
            <a:endParaRPr lang="en-US" dirty="0"/>
          </a:p>
        </p:txBody>
      </p:sp>
      <p:cxnSp>
        <p:nvCxnSpPr>
          <p:cNvPr id="12" name="Straight Arrow Connector 11"/>
          <p:cNvCxnSpPr/>
          <p:nvPr/>
        </p:nvCxnSpPr>
        <p:spPr>
          <a:xfrm>
            <a:off x="3227409" y="5918321"/>
            <a:ext cx="2705558" cy="514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A3D55A6-0065-A149-81ED-FE4F132979FC}"/>
              </a:ext>
            </a:extLst>
          </p:cNvPr>
          <p:cNvSpPr/>
          <p:nvPr/>
        </p:nvSpPr>
        <p:spPr>
          <a:xfrm>
            <a:off x="3054415" y="102136"/>
            <a:ext cx="772709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LO: to understand how characters and themes are developed in chapter 1</a:t>
            </a:r>
          </a:p>
          <a:p>
            <a:r>
              <a:rPr lang="en-US" dirty="0"/>
              <a:t>To understand how Dorian is </a:t>
            </a:r>
            <a:r>
              <a:rPr lang="en-US" dirty="0" err="1"/>
              <a:t>characterised</a:t>
            </a:r>
            <a:endParaRPr lang="en-US" dirty="0"/>
          </a:p>
        </p:txBody>
      </p:sp>
    </p:spTree>
    <p:extLst>
      <p:ext uri="{BB962C8B-B14F-4D97-AF65-F5344CB8AC3E}">
        <p14:creationId xmlns:p14="http://schemas.microsoft.com/office/powerpoint/2010/main" val="264962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03450"/>
            <a:ext cx="2601913" cy="3124200"/>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r>
              <a:rPr lang="en-US" dirty="0"/>
              <a:t>The Double</a:t>
            </a:r>
          </a:p>
          <a:p>
            <a:r>
              <a:rPr lang="en-US" dirty="0"/>
              <a:t>Art &amp; culture</a:t>
            </a:r>
          </a:p>
          <a:p>
            <a:r>
              <a:rPr lang="en-US" dirty="0"/>
              <a:t>Beauty</a:t>
            </a:r>
          </a:p>
          <a:p>
            <a:r>
              <a:rPr lang="en-US" dirty="0"/>
              <a:t>Youth</a:t>
            </a:r>
          </a:p>
          <a:p>
            <a:r>
              <a:rPr lang="en-US" dirty="0"/>
              <a:t>Secrets</a:t>
            </a:r>
          </a:p>
          <a:p>
            <a:r>
              <a:rPr lang="en-US" dirty="0"/>
              <a:t>Appearances</a:t>
            </a:r>
          </a:p>
          <a:p>
            <a:r>
              <a:rPr lang="en-US" dirty="0"/>
              <a:t>Transformation</a:t>
            </a:r>
          </a:p>
          <a:p>
            <a:r>
              <a:rPr lang="en-US" dirty="0"/>
              <a:t>Morality</a:t>
            </a:r>
          </a:p>
          <a:p>
            <a:r>
              <a:rPr lang="en-US" dirty="0"/>
              <a:t>Good vs evil</a:t>
            </a:r>
          </a:p>
          <a:p>
            <a:r>
              <a:rPr lang="en-US" dirty="0"/>
              <a:t>Friendship</a:t>
            </a:r>
          </a:p>
        </p:txBody>
      </p:sp>
      <p:sp>
        <p:nvSpPr>
          <p:cNvPr id="2" name="Title 1"/>
          <p:cNvSpPr>
            <a:spLocks noGrp="1"/>
          </p:cNvSpPr>
          <p:nvPr>
            <p:ph type="title" idx="4294967295"/>
          </p:nvPr>
        </p:nvSpPr>
        <p:spPr>
          <a:xfrm>
            <a:off x="262988" y="340412"/>
            <a:ext cx="2075935" cy="1325563"/>
          </a:xfrm>
        </p:spPr>
        <p:style>
          <a:lnRef idx="1">
            <a:schemeClr val="accent4"/>
          </a:lnRef>
          <a:fillRef idx="2">
            <a:schemeClr val="accent4"/>
          </a:fillRef>
          <a:effectRef idx="1">
            <a:schemeClr val="accent4"/>
          </a:effectRef>
          <a:fontRef idx="minor">
            <a:schemeClr val="dk1"/>
          </a:fontRef>
        </p:style>
        <p:txBody>
          <a:bodyPr/>
          <a:lstStyle/>
          <a:p>
            <a:r>
              <a:rPr lang="en-US" dirty="0"/>
              <a:t>Themes</a:t>
            </a:r>
          </a:p>
        </p:txBody>
      </p:sp>
      <p:pic>
        <p:nvPicPr>
          <p:cNvPr id="4" name="Picture 3"/>
          <p:cNvPicPr>
            <a:picLocks noChangeAspect="1"/>
          </p:cNvPicPr>
          <p:nvPr/>
        </p:nvPicPr>
        <p:blipFill>
          <a:blip r:embed="rId2"/>
          <a:stretch>
            <a:fillRect/>
          </a:stretch>
        </p:blipFill>
        <p:spPr>
          <a:xfrm>
            <a:off x="8113350" y="1190846"/>
            <a:ext cx="4078650" cy="5826643"/>
          </a:xfrm>
          <a:prstGeom prst="rect">
            <a:avLst/>
          </a:prstGeom>
        </p:spPr>
      </p:pic>
      <p:sp>
        <p:nvSpPr>
          <p:cNvPr id="5" name="TextBox 4"/>
          <p:cNvSpPr txBox="1"/>
          <p:nvPr/>
        </p:nvSpPr>
        <p:spPr>
          <a:xfrm>
            <a:off x="3476847" y="1860698"/>
            <a:ext cx="4104009" cy="1477328"/>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What do all of these mean?</a:t>
            </a:r>
          </a:p>
          <a:p>
            <a:endParaRPr lang="en-US" dirty="0"/>
          </a:p>
          <a:p>
            <a:r>
              <a:rPr lang="en-US" dirty="0"/>
              <a:t>Have you seen any of these so far?</a:t>
            </a:r>
          </a:p>
          <a:p>
            <a:endParaRPr lang="en-US" dirty="0"/>
          </a:p>
          <a:p>
            <a:r>
              <a:rPr lang="en-US" dirty="0"/>
              <a:t>Find a quote for each and </a:t>
            </a:r>
            <a:r>
              <a:rPr lang="en-US" dirty="0" err="1"/>
              <a:t>analyse</a:t>
            </a:r>
            <a:r>
              <a:rPr lang="en-US" dirty="0"/>
              <a:t>.</a:t>
            </a:r>
          </a:p>
        </p:txBody>
      </p:sp>
      <p:sp>
        <p:nvSpPr>
          <p:cNvPr id="6" name="Down Arrow 5">
            <a:extLst>
              <a:ext uri="{FF2B5EF4-FFF2-40B4-BE49-F238E27FC236}">
                <a16:creationId xmlns:a16="http://schemas.microsoft.com/office/drawing/2014/main" id="{938F0CF5-3B70-0C48-999F-6E101F854F70}"/>
              </a:ext>
            </a:extLst>
          </p:cNvPr>
          <p:cNvSpPr/>
          <p:nvPr/>
        </p:nvSpPr>
        <p:spPr>
          <a:xfrm rot="2588693">
            <a:off x="2699334" y="3240032"/>
            <a:ext cx="1050324" cy="1998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2A4CD4-4659-5B44-B088-FB7284A08F00}"/>
              </a:ext>
            </a:extLst>
          </p:cNvPr>
          <p:cNvSpPr txBox="1"/>
          <p:nvPr/>
        </p:nvSpPr>
        <p:spPr>
          <a:xfrm>
            <a:off x="3601075" y="4864731"/>
            <a:ext cx="451227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Extension: look at your list; how many have we seen </a:t>
            </a:r>
            <a:r>
              <a:rPr lang="en-US" u="sng" dirty="0"/>
              <a:t>so far on the first page</a:t>
            </a:r>
            <a:r>
              <a:rPr lang="en-US" dirty="0"/>
              <a:t>? Why do you think Wilde has done this?</a:t>
            </a:r>
          </a:p>
          <a:p>
            <a:endParaRPr lang="en-US" dirty="0"/>
          </a:p>
          <a:p>
            <a:r>
              <a:rPr lang="en-US" dirty="0"/>
              <a:t>Remember to always question the writer’s methods and intentions!</a:t>
            </a:r>
          </a:p>
        </p:txBody>
      </p:sp>
    </p:spTree>
    <p:extLst>
      <p:ext uri="{BB962C8B-B14F-4D97-AF65-F5344CB8AC3E}">
        <p14:creationId xmlns:p14="http://schemas.microsoft.com/office/powerpoint/2010/main" val="237840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Look out for these themes as we continue to read.</a:t>
            </a:r>
          </a:p>
        </p:txBody>
      </p:sp>
      <p:sp>
        <p:nvSpPr>
          <p:cNvPr id="4" name="Content Placeholder 2"/>
          <p:cNvSpPr txBox="1">
            <a:spLocks/>
          </p:cNvSpPr>
          <p:nvPr/>
        </p:nvSpPr>
        <p:spPr>
          <a:xfrm>
            <a:off x="9430061" y="1448293"/>
            <a:ext cx="2602451" cy="312420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dk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a:t>The Double</a:t>
            </a:r>
          </a:p>
          <a:p>
            <a:r>
              <a:rPr lang="en-US"/>
              <a:t>Art &amp; culture</a:t>
            </a:r>
          </a:p>
          <a:p>
            <a:r>
              <a:rPr lang="en-US"/>
              <a:t>Beauty</a:t>
            </a:r>
          </a:p>
          <a:p>
            <a:r>
              <a:rPr lang="en-US"/>
              <a:t>Youth</a:t>
            </a:r>
          </a:p>
          <a:p>
            <a:r>
              <a:rPr lang="en-US"/>
              <a:t>Secrets</a:t>
            </a:r>
          </a:p>
          <a:p>
            <a:r>
              <a:rPr lang="en-US"/>
              <a:t>Appearances</a:t>
            </a:r>
          </a:p>
          <a:p>
            <a:r>
              <a:rPr lang="en-US"/>
              <a:t>Transformation</a:t>
            </a:r>
          </a:p>
          <a:p>
            <a:r>
              <a:rPr lang="en-US"/>
              <a:t>Morality</a:t>
            </a:r>
          </a:p>
          <a:p>
            <a:r>
              <a:rPr lang="en-US"/>
              <a:t>Good vs evil</a:t>
            </a:r>
          </a:p>
          <a:p>
            <a:r>
              <a:rPr lang="en-US"/>
              <a:t>Friendship</a:t>
            </a:r>
            <a:endParaRPr lang="en-US" dirty="0"/>
          </a:p>
        </p:txBody>
      </p:sp>
      <p:sp>
        <p:nvSpPr>
          <p:cNvPr id="3" name="TextBox 2"/>
          <p:cNvSpPr txBox="1"/>
          <p:nvPr/>
        </p:nvSpPr>
        <p:spPr>
          <a:xfrm>
            <a:off x="1124119" y="2736502"/>
            <a:ext cx="8020024"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t>Thinking question as we read:</a:t>
            </a:r>
          </a:p>
          <a:p>
            <a:pPr marL="457200" indent="-457200">
              <a:buFont typeface=".Apple Color Emoji UI"/>
              <a:buChar char="📎"/>
            </a:pPr>
            <a:r>
              <a:rPr lang="en-US" sz="2800" dirty="0"/>
              <a:t>To what extent do you think Lord Henry and Basil represent different sides of the human character?</a:t>
            </a:r>
          </a:p>
          <a:p>
            <a:pPr marL="457200" indent="-457200">
              <a:buFont typeface=".Apple Color Emoji UI"/>
              <a:buChar char="📎"/>
            </a:pPr>
            <a:r>
              <a:rPr lang="en-US" sz="2800" dirty="0"/>
              <a:t>How do you feel about Dorian from what they say?</a:t>
            </a:r>
          </a:p>
          <a:p>
            <a:pPr marL="457200" indent="-457200">
              <a:buFont typeface=".Apple Color Emoji UI"/>
              <a:buChar char="📎"/>
            </a:pPr>
            <a:r>
              <a:rPr lang="en-US" sz="2800" dirty="0"/>
              <a:t>Why do we hear about Dorian before we see him?</a:t>
            </a:r>
          </a:p>
        </p:txBody>
      </p:sp>
    </p:spTree>
    <p:extLst>
      <p:ext uri="{BB962C8B-B14F-4D97-AF65-F5344CB8AC3E}">
        <p14:creationId xmlns:p14="http://schemas.microsoft.com/office/powerpoint/2010/main" val="104430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480" y="739924"/>
            <a:ext cx="9915277" cy="1017808"/>
          </a:xfrm>
        </p:spPr>
        <p:style>
          <a:lnRef idx="1">
            <a:schemeClr val="accent2"/>
          </a:lnRef>
          <a:fillRef idx="2">
            <a:schemeClr val="accent2"/>
          </a:fillRef>
          <a:effectRef idx="1">
            <a:schemeClr val="accent2"/>
          </a:effectRef>
          <a:fontRef idx="minor">
            <a:schemeClr val="dk1"/>
          </a:fontRef>
        </p:style>
        <p:txBody>
          <a:bodyPr/>
          <a:lstStyle/>
          <a:p>
            <a:r>
              <a:rPr lang="en-US" dirty="0"/>
              <a:t>Characterisation in Chapter 1</a:t>
            </a:r>
          </a:p>
        </p:txBody>
      </p:sp>
      <p:sp>
        <p:nvSpPr>
          <p:cNvPr id="3" name="Content Placeholder 2"/>
          <p:cNvSpPr>
            <a:spLocks noGrp="1"/>
          </p:cNvSpPr>
          <p:nvPr>
            <p:ph idx="1"/>
          </p:nvPr>
        </p:nvSpPr>
        <p:spPr>
          <a:xfrm>
            <a:off x="0" y="2530058"/>
            <a:ext cx="11884611" cy="3869635"/>
          </a:xfrm>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Basil</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Henry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The idea of Dorian</a:t>
            </a:r>
          </a:p>
        </p:txBody>
      </p:sp>
      <p:sp>
        <p:nvSpPr>
          <p:cNvPr id="4" name="TextBox 3"/>
          <p:cNvSpPr txBox="1"/>
          <p:nvPr/>
        </p:nvSpPr>
        <p:spPr>
          <a:xfrm flipH="1">
            <a:off x="2340068" y="2191504"/>
            <a:ext cx="9480862"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Quote &amp; Method (A02)          Analysis of Effect                 Contrast between the characters &amp; Effect</a:t>
            </a:r>
          </a:p>
        </p:txBody>
      </p:sp>
      <p:cxnSp>
        <p:nvCxnSpPr>
          <p:cNvPr id="6" name="Straight Connector 5"/>
          <p:cNvCxnSpPr/>
          <p:nvPr/>
        </p:nvCxnSpPr>
        <p:spPr>
          <a:xfrm>
            <a:off x="121858" y="3313043"/>
            <a:ext cx="118846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858" y="5135216"/>
            <a:ext cx="118846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40068" y="2514600"/>
            <a:ext cx="0" cy="3869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67042" y="2514600"/>
            <a:ext cx="0" cy="3869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80764" y="2514600"/>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87384" y="0"/>
            <a:ext cx="531908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You are creating a bank </a:t>
            </a:r>
            <a:r>
              <a:rPr lang="en-US"/>
              <a:t>of valuable </a:t>
            </a:r>
            <a:r>
              <a:rPr lang="en-US" dirty="0"/>
              <a:t>quotes</a:t>
            </a:r>
            <a:r>
              <a:rPr lang="mr-IN" dirty="0"/>
              <a:t>…</a:t>
            </a:r>
            <a:endParaRPr lang="en-US" dirty="0"/>
          </a:p>
        </p:txBody>
      </p:sp>
      <p:sp>
        <p:nvSpPr>
          <p:cNvPr id="5" name="Rectangle 4">
            <a:extLst>
              <a:ext uri="{FF2B5EF4-FFF2-40B4-BE49-F238E27FC236}">
                <a16:creationId xmlns:a16="http://schemas.microsoft.com/office/drawing/2014/main" id="{2219C63C-60A7-8D4A-BE53-B05DA8366999}"/>
              </a:ext>
            </a:extLst>
          </p:cNvPr>
          <p:cNvSpPr/>
          <p:nvPr/>
        </p:nvSpPr>
        <p:spPr>
          <a:xfrm>
            <a:off x="935578" y="2668818"/>
            <a:ext cx="164973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Describe the character </a:t>
            </a:r>
          </a:p>
        </p:txBody>
      </p:sp>
      <p:sp>
        <p:nvSpPr>
          <p:cNvPr id="13" name="Rectangle 12">
            <a:extLst>
              <a:ext uri="{FF2B5EF4-FFF2-40B4-BE49-F238E27FC236}">
                <a16:creationId xmlns:a16="http://schemas.microsoft.com/office/drawing/2014/main" id="{7EC9596A-E5D5-4F4F-85DC-36E658705F61}"/>
              </a:ext>
            </a:extLst>
          </p:cNvPr>
          <p:cNvSpPr/>
          <p:nvPr/>
        </p:nvSpPr>
        <p:spPr>
          <a:xfrm>
            <a:off x="2709793" y="3544957"/>
            <a:ext cx="164973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Include a quote and name the methods/</a:t>
            </a:r>
          </a:p>
          <a:p>
            <a:r>
              <a:rPr lang="en-US" dirty="0"/>
              <a:t>techniques</a:t>
            </a:r>
          </a:p>
        </p:txBody>
      </p:sp>
      <p:sp>
        <p:nvSpPr>
          <p:cNvPr id="14" name="Rectangle 13">
            <a:extLst>
              <a:ext uri="{FF2B5EF4-FFF2-40B4-BE49-F238E27FC236}">
                <a16:creationId xmlns:a16="http://schemas.microsoft.com/office/drawing/2014/main" id="{CE9AEE08-990F-A84E-91E1-36055D4E3874}"/>
              </a:ext>
            </a:extLst>
          </p:cNvPr>
          <p:cNvSpPr/>
          <p:nvPr/>
        </p:nvSpPr>
        <p:spPr>
          <a:xfrm>
            <a:off x="4729253" y="2919988"/>
            <a:ext cx="164973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err="1"/>
              <a:t>Analyse</a:t>
            </a:r>
            <a:r>
              <a:rPr lang="en-US" dirty="0"/>
              <a:t> the quote and interpret meaning</a:t>
            </a:r>
          </a:p>
        </p:txBody>
      </p:sp>
      <p:sp>
        <p:nvSpPr>
          <p:cNvPr id="15" name="Rectangle 14">
            <a:extLst>
              <a:ext uri="{FF2B5EF4-FFF2-40B4-BE49-F238E27FC236}">
                <a16:creationId xmlns:a16="http://schemas.microsoft.com/office/drawing/2014/main" id="{55975337-9A2B-4D49-96B9-91AA62AD46AC}"/>
              </a:ext>
            </a:extLst>
          </p:cNvPr>
          <p:cNvSpPr/>
          <p:nvPr/>
        </p:nvSpPr>
        <p:spPr>
          <a:xfrm>
            <a:off x="8375184" y="2783464"/>
            <a:ext cx="1649736"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Think about how the characters are presented differently. What do they represent?</a:t>
            </a:r>
          </a:p>
        </p:txBody>
      </p:sp>
      <p:sp>
        <p:nvSpPr>
          <p:cNvPr id="8" name="TextBox 7">
            <a:extLst>
              <a:ext uri="{FF2B5EF4-FFF2-40B4-BE49-F238E27FC236}">
                <a16:creationId xmlns:a16="http://schemas.microsoft.com/office/drawing/2014/main" id="{47086FB5-5752-9E4B-B566-262E4BD780F3}"/>
              </a:ext>
            </a:extLst>
          </p:cNvPr>
          <p:cNvSpPr txBox="1"/>
          <p:nvPr/>
        </p:nvSpPr>
        <p:spPr>
          <a:xfrm>
            <a:off x="121858" y="135924"/>
            <a:ext cx="15972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t>Individual task</a:t>
            </a:r>
            <a:r>
              <a:rPr lang="en-US" dirty="0"/>
              <a:t>:</a:t>
            </a:r>
          </a:p>
        </p:txBody>
      </p:sp>
    </p:spTree>
    <p:extLst>
      <p:ext uri="{BB962C8B-B14F-4D97-AF65-F5344CB8AC3E}">
        <p14:creationId xmlns:p14="http://schemas.microsoft.com/office/powerpoint/2010/main" val="66139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26" y="86053"/>
            <a:ext cx="9905998" cy="1905000"/>
          </a:xfrm>
        </p:spPr>
        <p:style>
          <a:lnRef idx="1">
            <a:schemeClr val="accent4"/>
          </a:lnRef>
          <a:fillRef idx="2">
            <a:schemeClr val="accent4"/>
          </a:fillRef>
          <a:effectRef idx="1">
            <a:schemeClr val="accent4"/>
          </a:effectRef>
          <a:fontRef idx="minor">
            <a:schemeClr val="dk1"/>
          </a:fontRef>
        </p:style>
        <p:txBody>
          <a:bodyPr/>
          <a:lstStyle/>
          <a:p>
            <a:r>
              <a:rPr lang="en-US" dirty="0"/>
              <a:t>Pair work: </a:t>
            </a:r>
            <a:br>
              <a:rPr lang="en-US" dirty="0"/>
            </a:br>
            <a:r>
              <a:rPr lang="en-US" dirty="0"/>
              <a:t>The Idea of Dorian in chapter 1</a:t>
            </a:r>
          </a:p>
        </p:txBody>
      </p:sp>
      <p:sp>
        <p:nvSpPr>
          <p:cNvPr id="3" name="Content Placeholder 2"/>
          <p:cNvSpPr>
            <a:spLocks noGrp="1"/>
          </p:cNvSpPr>
          <p:nvPr>
            <p:ph idx="1"/>
          </p:nvPr>
        </p:nvSpPr>
        <p:spPr>
          <a:xfrm>
            <a:off x="227512" y="3543015"/>
            <a:ext cx="10515600" cy="2943924"/>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Discuss the following and make notes:</a:t>
            </a:r>
          </a:p>
          <a:p>
            <a:endParaRPr lang="en-US" dirty="0"/>
          </a:p>
          <a:p>
            <a:r>
              <a:rPr lang="en-US" dirty="0"/>
              <a:t>How is the presence and importance of Dorian implied?</a:t>
            </a:r>
          </a:p>
          <a:p>
            <a:r>
              <a:rPr lang="en-US" dirty="0"/>
              <a:t>What do we learn about the portrait? Why?</a:t>
            </a:r>
          </a:p>
        </p:txBody>
      </p:sp>
      <p:pic>
        <p:nvPicPr>
          <p:cNvPr id="5" name="Picture 4"/>
          <p:cNvPicPr>
            <a:picLocks noChangeAspect="1"/>
          </p:cNvPicPr>
          <p:nvPr/>
        </p:nvPicPr>
        <p:blipFill>
          <a:blip r:embed="rId2"/>
          <a:stretch>
            <a:fillRect/>
          </a:stretch>
        </p:blipFill>
        <p:spPr>
          <a:xfrm>
            <a:off x="8242852" y="371061"/>
            <a:ext cx="3750365" cy="2812774"/>
          </a:xfrm>
          <a:prstGeom prst="rect">
            <a:avLst/>
          </a:prstGeom>
        </p:spPr>
      </p:pic>
      <p:sp>
        <p:nvSpPr>
          <p:cNvPr id="4" name="TextBox 3">
            <a:extLst>
              <a:ext uri="{FF2B5EF4-FFF2-40B4-BE49-F238E27FC236}">
                <a16:creationId xmlns:a16="http://schemas.microsoft.com/office/drawing/2014/main" id="{3C0AC072-815D-B343-8474-F16C258FC305}"/>
              </a:ext>
            </a:extLst>
          </p:cNvPr>
          <p:cNvSpPr txBox="1"/>
          <p:nvPr/>
        </p:nvSpPr>
        <p:spPr>
          <a:xfrm>
            <a:off x="9195371" y="4276886"/>
            <a:ext cx="2897775"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t>Extension: </a:t>
            </a:r>
            <a:r>
              <a:rPr lang="en-US" dirty="0"/>
              <a:t>why does Wilde begin his novel this way?</a:t>
            </a:r>
          </a:p>
          <a:p>
            <a:endParaRPr lang="en-US" dirty="0"/>
          </a:p>
          <a:p>
            <a:r>
              <a:rPr lang="en-US" dirty="0"/>
              <a:t>Think about the work we have done on Wilde himself and the context we looked at last lesson.</a:t>
            </a:r>
          </a:p>
          <a:p>
            <a:endParaRPr lang="en-US" dirty="0"/>
          </a:p>
          <a:p>
            <a:r>
              <a:rPr lang="en-US" dirty="0"/>
              <a:t>Can you link to aestheticism?</a:t>
            </a:r>
          </a:p>
        </p:txBody>
      </p:sp>
    </p:spTree>
    <p:extLst>
      <p:ext uri="{BB962C8B-B14F-4D97-AF65-F5344CB8AC3E}">
        <p14:creationId xmlns:p14="http://schemas.microsoft.com/office/powerpoint/2010/main" val="198187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7104-B0A5-9C41-855C-A7C8A6532D0E}"/>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Now use your notes to write up an analytical response.</a:t>
            </a:r>
          </a:p>
        </p:txBody>
      </p:sp>
      <p:pic>
        <p:nvPicPr>
          <p:cNvPr id="5" name="Content Placeholder 3">
            <a:extLst>
              <a:ext uri="{FF2B5EF4-FFF2-40B4-BE49-F238E27FC236}">
                <a16:creationId xmlns:a16="http://schemas.microsoft.com/office/drawing/2014/main" id="{0D892CFC-48FD-F54C-A6F1-8936EE641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8" y="4743664"/>
            <a:ext cx="6929161" cy="2048332"/>
          </a:xfrm>
          <a:prstGeom prst="rect">
            <a:avLst/>
          </a:prstGeom>
        </p:spPr>
      </p:pic>
      <p:sp>
        <p:nvSpPr>
          <p:cNvPr id="6" name="TextBox 5">
            <a:extLst>
              <a:ext uri="{FF2B5EF4-FFF2-40B4-BE49-F238E27FC236}">
                <a16:creationId xmlns:a16="http://schemas.microsoft.com/office/drawing/2014/main" id="{4DEC2286-E977-214D-8756-A80273D9820C}"/>
              </a:ext>
            </a:extLst>
          </p:cNvPr>
          <p:cNvSpPr txBox="1"/>
          <p:nvPr/>
        </p:nvSpPr>
        <p:spPr>
          <a:xfrm>
            <a:off x="0" y="4323206"/>
            <a:ext cx="167065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t>A01/A02/A03</a:t>
            </a:r>
          </a:p>
        </p:txBody>
      </p:sp>
      <p:sp>
        <p:nvSpPr>
          <p:cNvPr id="8" name="Rectangle 7">
            <a:extLst>
              <a:ext uri="{FF2B5EF4-FFF2-40B4-BE49-F238E27FC236}">
                <a16:creationId xmlns:a16="http://schemas.microsoft.com/office/drawing/2014/main" id="{2A15E1B4-46E1-9D42-A438-D463B4DADE25}"/>
              </a:ext>
            </a:extLst>
          </p:cNvPr>
          <p:cNvSpPr/>
          <p:nvPr/>
        </p:nvSpPr>
        <p:spPr>
          <a:xfrm>
            <a:off x="3450228" y="1456448"/>
            <a:ext cx="6125844"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600" dirty="0"/>
              <a:t>How is Dorian Gray introduced?</a:t>
            </a:r>
          </a:p>
        </p:txBody>
      </p:sp>
      <p:sp>
        <p:nvSpPr>
          <p:cNvPr id="9" name="TextBox 8">
            <a:extLst>
              <a:ext uri="{FF2B5EF4-FFF2-40B4-BE49-F238E27FC236}">
                <a16:creationId xmlns:a16="http://schemas.microsoft.com/office/drawing/2014/main" id="{23F52557-D1E9-A744-B3C1-BCEC59158D25}"/>
              </a:ext>
            </a:extLst>
          </p:cNvPr>
          <p:cNvSpPr txBox="1"/>
          <p:nvPr/>
        </p:nvSpPr>
        <p:spPr>
          <a:xfrm flipH="1">
            <a:off x="8214623" y="3035504"/>
            <a:ext cx="3977377"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1" dirty="0"/>
              <a:t>Building a secure point:</a:t>
            </a:r>
          </a:p>
          <a:p>
            <a:pPr marL="285750" indent="-285750">
              <a:buFont typeface="Arial" charset="0"/>
              <a:buChar char="•"/>
            </a:pPr>
            <a:endParaRPr lang="en-US" dirty="0"/>
          </a:p>
          <a:p>
            <a:pPr marL="285750" indent="-285750">
              <a:buFont typeface="Arial" charset="0"/>
              <a:buChar char="•"/>
            </a:pPr>
            <a:r>
              <a:rPr lang="en-US" dirty="0"/>
              <a:t>Clear point (A01)</a:t>
            </a:r>
          </a:p>
          <a:p>
            <a:pPr marL="285750" indent="-285750">
              <a:buFont typeface="Arial" charset="0"/>
              <a:buChar char="•"/>
            </a:pPr>
            <a:r>
              <a:rPr lang="en-US" dirty="0">
                <a:solidFill>
                  <a:srgbClr val="FF0000"/>
                </a:solidFill>
              </a:rPr>
              <a:t>Focused point that addresses the question (A01)</a:t>
            </a:r>
          </a:p>
          <a:p>
            <a:pPr marL="285750" indent="-285750">
              <a:buFont typeface="Arial" charset="0"/>
              <a:buChar char="•"/>
            </a:pPr>
            <a:r>
              <a:rPr lang="en-US" dirty="0">
                <a:solidFill>
                  <a:srgbClr val="FF0000"/>
                </a:solidFill>
              </a:rPr>
              <a:t>Discussion of method (A02)</a:t>
            </a:r>
          </a:p>
          <a:p>
            <a:pPr marL="285750" indent="-285750">
              <a:buFont typeface="Arial" charset="0"/>
              <a:buChar char="•"/>
            </a:pPr>
            <a:r>
              <a:rPr lang="en-US" dirty="0">
                <a:solidFill>
                  <a:srgbClr val="FF0000"/>
                </a:solidFill>
              </a:rPr>
              <a:t>Develop through use of </a:t>
            </a:r>
            <a:r>
              <a:rPr lang="en-US" dirty="0">
                <a:solidFill>
                  <a:srgbClr val="00B0F0"/>
                </a:solidFill>
              </a:rPr>
              <a:t>context </a:t>
            </a:r>
            <a:r>
              <a:rPr lang="en-US" dirty="0">
                <a:solidFill>
                  <a:srgbClr val="FF0000"/>
                </a:solidFill>
              </a:rPr>
              <a:t>– why did the author do this?(A03)</a:t>
            </a:r>
          </a:p>
          <a:p>
            <a:pPr marL="742950" lvl="1" indent="-285750">
              <a:buFont typeface="Arial" charset="0"/>
              <a:buChar char="•"/>
            </a:pPr>
            <a:r>
              <a:rPr lang="en-US" dirty="0">
                <a:solidFill>
                  <a:srgbClr val="00B0F0"/>
                </a:solidFill>
              </a:rPr>
              <a:t>Decadence</a:t>
            </a:r>
          </a:p>
          <a:p>
            <a:pPr marL="742950" lvl="1" indent="-285750">
              <a:buFont typeface="Arial" charset="0"/>
              <a:buChar char="•"/>
            </a:pPr>
            <a:r>
              <a:rPr lang="en-US" dirty="0">
                <a:solidFill>
                  <a:srgbClr val="00B0F0"/>
                </a:solidFill>
              </a:rPr>
              <a:t>Aestheticism</a:t>
            </a:r>
          </a:p>
          <a:p>
            <a:pPr marL="742950" lvl="1" indent="-285750">
              <a:buFont typeface="Arial" charset="0"/>
              <a:buChar char="•"/>
            </a:pPr>
            <a:r>
              <a:rPr lang="en-US" dirty="0">
                <a:solidFill>
                  <a:srgbClr val="00B0F0"/>
                </a:solidFill>
              </a:rPr>
              <a:t>Victorian England</a:t>
            </a:r>
          </a:p>
          <a:p>
            <a:pPr marL="285750" indent="-285750">
              <a:buFont typeface="Arial" charset="0"/>
              <a:buChar char="•"/>
            </a:pPr>
            <a:endParaRPr lang="en-US" dirty="0">
              <a:solidFill>
                <a:srgbClr val="FF0000"/>
              </a:solidFill>
            </a:endParaRPr>
          </a:p>
        </p:txBody>
      </p:sp>
    </p:spTree>
    <p:extLst>
      <p:ext uri="{BB962C8B-B14F-4D97-AF65-F5344CB8AC3E}">
        <p14:creationId xmlns:p14="http://schemas.microsoft.com/office/powerpoint/2010/main" val="4528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213156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511</Words>
  <Application>Microsoft Macintosh PowerPoint</Application>
  <PresentationFormat>Widescreen</PresentationFormat>
  <Paragraphs>92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 Color Emoji UI</vt:lpstr>
      <vt:lpstr>Arial</vt:lpstr>
      <vt:lpstr>Calibri</vt:lpstr>
      <vt:lpstr>Calibri Light</vt:lpstr>
      <vt:lpstr>Lato</vt:lpstr>
      <vt:lpstr>Office Theme</vt:lpstr>
      <vt:lpstr>Chapters 1 &amp; 2</vt:lpstr>
      <vt:lpstr>Themes</vt:lpstr>
      <vt:lpstr>Look out for these themes as we continue to read.</vt:lpstr>
      <vt:lpstr>Characterisation in Chapter 1</vt:lpstr>
      <vt:lpstr>Pair work:  The Idea of Dorian in chapter 1</vt:lpstr>
      <vt:lpstr>Now use your notes to write up an analytical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10</cp:revision>
  <dcterms:created xsi:type="dcterms:W3CDTF">2019-05-12T08:21:52Z</dcterms:created>
  <dcterms:modified xsi:type="dcterms:W3CDTF">2019-06-20T01:04:46Z</dcterms:modified>
</cp:coreProperties>
</file>