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332" r:id="rId3"/>
    <p:sldId id="327" r:id="rId4"/>
    <p:sldId id="322" r:id="rId5"/>
    <p:sldId id="320" r:id="rId6"/>
    <p:sldId id="328" r:id="rId7"/>
    <p:sldId id="331" r:id="rId8"/>
    <p:sldId id="329" r:id="rId9"/>
    <p:sldId id="325" r:id="rId10"/>
    <p:sldId id="323" r:id="rId11"/>
    <p:sldId id="330" r:id="rId12"/>
    <p:sldId id="321" r:id="rId13"/>
    <p:sldId id="326" r:id="rId14"/>
    <p:sldId id="25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5"/>
    <p:restoredTop sz="94659"/>
  </p:normalViewPr>
  <p:slideViewPr>
    <p:cSldViewPr snapToGrid="0" snapToObjects="1">
      <p:cViewPr varScale="1">
        <p:scale>
          <a:sx n="101" d="100"/>
          <a:sy n="101" d="100"/>
        </p:scale>
        <p:origin x="904"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D9505-EDC4-D049-A708-80EE7EFC9D8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19F021C-CFBE-8E44-8A79-4FFF7CBC2F9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B02650B-79B0-2241-94F2-7C312F519C28}"/>
              </a:ext>
            </a:extLst>
          </p:cNvPr>
          <p:cNvSpPr>
            <a:spLocks noGrp="1"/>
          </p:cNvSpPr>
          <p:nvPr>
            <p:ph type="dt" sz="half" idx="10"/>
          </p:nvPr>
        </p:nvSpPr>
        <p:spPr/>
        <p:txBody>
          <a:bodyPr/>
          <a:lstStyle/>
          <a:p>
            <a:fld id="{7E064399-1F4F-6545-9381-88921B52A580}" type="datetimeFigureOut">
              <a:rPr lang="en-US" smtClean="0"/>
              <a:t>6/20/19</a:t>
            </a:fld>
            <a:endParaRPr lang="en-US"/>
          </a:p>
        </p:txBody>
      </p:sp>
      <p:sp>
        <p:nvSpPr>
          <p:cNvPr id="5" name="Footer Placeholder 4">
            <a:extLst>
              <a:ext uri="{FF2B5EF4-FFF2-40B4-BE49-F238E27FC236}">
                <a16:creationId xmlns:a16="http://schemas.microsoft.com/office/drawing/2014/main" id="{3C7EDD52-4E94-B44A-9129-05ECBA5A68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36F70E-85B0-2E42-93A0-DF5E39A03AD9}"/>
              </a:ext>
            </a:extLst>
          </p:cNvPr>
          <p:cNvSpPr>
            <a:spLocks noGrp="1"/>
          </p:cNvSpPr>
          <p:nvPr>
            <p:ph type="sldNum" sz="quarter" idx="12"/>
          </p:nvPr>
        </p:nvSpPr>
        <p:spPr/>
        <p:txBody>
          <a:bodyPr/>
          <a:lstStyle/>
          <a:p>
            <a:fld id="{A5178FDB-3AD2-9943-A4E4-906AEE6F6815}" type="slidenum">
              <a:rPr lang="en-US" smtClean="0"/>
              <a:t>‹#›</a:t>
            </a:fld>
            <a:endParaRPr lang="en-US"/>
          </a:p>
        </p:txBody>
      </p:sp>
    </p:spTree>
    <p:extLst>
      <p:ext uri="{BB962C8B-B14F-4D97-AF65-F5344CB8AC3E}">
        <p14:creationId xmlns:p14="http://schemas.microsoft.com/office/powerpoint/2010/main" val="9240988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CA351-FE39-4044-8A1C-8C4D78A3C7E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EA657C4-FEF6-3349-927E-CC651EF4F0C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25C343-47C4-8846-898C-53E2CFE55DA2}"/>
              </a:ext>
            </a:extLst>
          </p:cNvPr>
          <p:cNvSpPr>
            <a:spLocks noGrp="1"/>
          </p:cNvSpPr>
          <p:nvPr>
            <p:ph type="dt" sz="half" idx="10"/>
          </p:nvPr>
        </p:nvSpPr>
        <p:spPr/>
        <p:txBody>
          <a:bodyPr/>
          <a:lstStyle/>
          <a:p>
            <a:fld id="{7E064399-1F4F-6545-9381-88921B52A580}" type="datetimeFigureOut">
              <a:rPr lang="en-US" smtClean="0"/>
              <a:t>6/20/19</a:t>
            </a:fld>
            <a:endParaRPr lang="en-US"/>
          </a:p>
        </p:txBody>
      </p:sp>
      <p:sp>
        <p:nvSpPr>
          <p:cNvPr id="5" name="Footer Placeholder 4">
            <a:extLst>
              <a:ext uri="{FF2B5EF4-FFF2-40B4-BE49-F238E27FC236}">
                <a16:creationId xmlns:a16="http://schemas.microsoft.com/office/drawing/2014/main" id="{92057270-F418-DE40-AE0E-E0D1610D1E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C20AC4-311A-F148-8557-1C143C43BBF6}"/>
              </a:ext>
            </a:extLst>
          </p:cNvPr>
          <p:cNvSpPr>
            <a:spLocks noGrp="1"/>
          </p:cNvSpPr>
          <p:nvPr>
            <p:ph type="sldNum" sz="quarter" idx="12"/>
          </p:nvPr>
        </p:nvSpPr>
        <p:spPr/>
        <p:txBody>
          <a:bodyPr/>
          <a:lstStyle/>
          <a:p>
            <a:fld id="{A5178FDB-3AD2-9943-A4E4-906AEE6F6815}" type="slidenum">
              <a:rPr lang="en-US" smtClean="0"/>
              <a:t>‹#›</a:t>
            </a:fld>
            <a:endParaRPr lang="en-US"/>
          </a:p>
        </p:txBody>
      </p:sp>
    </p:spTree>
    <p:extLst>
      <p:ext uri="{BB962C8B-B14F-4D97-AF65-F5344CB8AC3E}">
        <p14:creationId xmlns:p14="http://schemas.microsoft.com/office/powerpoint/2010/main" val="4156082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2EB4934-D8F8-4849-B36F-0DD71452388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067E428-A561-7C43-B79B-CF1690232DF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F9DEA5-0E63-0644-80C5-77BFC2CC5710}"/>
              </a:ext>
            </a:extLst>
          </p:cNvPr>
          <p:cNvSpPr>
            <a:spLocks noGrp="1"/>
          </p:cNvSpPr>
          <p:nvPr>
            <p:ph type="dt" sz="half" idx="10"/>
          </p:nvPr>
        </p:nvSpPr>
        <p:spPr/>
        <p:txBody>
          <a:bodyPr/>
          <a:lstStyle/>
          <a:p>
            <a:fld id="{7E064399-1F4F-6545-9381-88921B52A580}" type="datetimeFigureOut">
              <a:rPr lang="en-US" smtClean="0"/>
              <a:t>6/20/19</a:t>
            </a:fld>
            <a:endParaRPr lang="en-US"/>
          </a:p>
        </p:txBody>
      </p:sp>
      <p:sp>
        <p:nvSpPr>
          <p:cNvPr id="5" name="Footer Placeholder 4">
            <a:extLst>
              <a:ext uri="{FF2B5EF4-FFF2-40B4-BE49-F238E27FC236}">
                <a16:creationId xmlns:a16="http://schemas.microsoft.com/office/drawing/2014/main" id="{393B92DC-A4A9-E74F-87CA-0687E5BDE9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9CDFCE-DAF5-C34A-8360-8CFF74533AA3}"/>
              </a:ext>
            </a:extLst>
          </p:cNvPr>
          <p:cNvSpPr>
            <a:spLocks noGrp="1"/>
          </p:cNvSpPr>
          <p:nvPr>
            <p:ph type="sldNum" sz="quarter" idx="12"/>
          </p:nvPr>
        </p:nvSpPr>
        <p:spPr/>
        <p:txBody>
          <a:bodyPr/>
          <a:lstStyle/>
          <a:p>
            <a:fld id="{A5178FDB-3AD2-9943-A4E4-906AEE6F6815}" type="slidenum">
              <a:rPr lang="en-US" smtClean="0"/>
              <a:t>‹#›</a:t>
            </a:fld>
            <a:endParaRPr lang="en-US"/>
          </a:p>
        </p:txBody>
      </p:sp>
    </p:spTree>
    <p:extLst>
      <p:ext uri="{BB962C8B-B14F-4D97-AF65-F5344CB8AC3E}">
        <p14:creationId xmlns:p14="http://schemas.microsoft.com/office/powerpoint/2010/main" val="1808382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6BA642-44A2-C14D-BAC4-AFCDFA6F6E3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82E3B8D-C8E4-EF43-903B-026FBC98710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29394D-709B-7B4E-925A-809C0C9F97AD}"/>
              </a:ext>
            </a:extLst>
          </p:cNvPr>
          <p:cNvSpPr>
            <a:spLocks noGrp="1"/>
          </p:cNvSpPr>
          <p:nvPr>
            <p:ph type="dt" sz="half" idx="10"/>
          </p:nvPr>
        </p:nvSpPr>
        <p:spPr/>
        <p:txBody>
          <a:bodyPr/>
          <a:lstStyle/>
          <a:p>
            <a:fld id="{7E064399-1F4F-6545-9381-88921B52A580}" type="datetimeFigureOut">
              <a:rPr lang="en-US" smtClean="0"/>
              <a:t>6/20/19</a:t>
            </a:fld>
            <a:endParaRPr lang="en-US"/>
          </a:p>
        </p:txBody>
      </p:sp>
      <p:sp>
        <p:nvSpPr>
          <p:cNvPr id="5" name="Footer Placeholder 4">
            <a:extLst>
              <a:ext uri="{FF2B5EF4-FFF2-40B4-BE49-F238E27FC236}">
                <a16:creationId xmlns:a16="http://schemas.microsoft.com/office/drawing/2014/main" id="{4EDDFC7F-5DA4-7B4A-BF63-A259F24639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35CD95-A198-9F4C-BA96-58AAB454CA37}"/>
              </a:ext>
            </a:extLst>
          </p:cNvPr>
          <p:cNvSpPr>
            <a:spLocks noGrp="1"/>
          </p:cNvSpPr>
          <p:nvPr>
            <p:ph type="sldNum" sz="quarter" idx="12"/>
          </p:nvPr>
        </p:nvSpPr>
        <p:spPr/>
        <p:txBody>
          <a:bodyPr/>
          <a:lstStyle/>
          <a:p>
            <a:fld id="{A5178FDB-3AD2-9943-A4E4-906AEE6F6815}" type="slidenum">
              <a:rPr lang="en-US" smtClean="0"/>
              <a:t>‹#›</a:t>
            </a:fld>
            <a:endParaRPr lang="en-US"/>
          </a:p>
        </p:txBody>
      </p:sp>
    </p:spTree>
    <p:extLst>
      <p:ext uri="{BB962C8B-B14F-4D97-AF65-F5344CB8AC3E}">
        <p14:creationId xmlns:p14="http://schemas.microsoft.com/office/powerpoint/2010/main" val="14982288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9B509F-BCA2-7743-B727-B8C64AD16B1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5F03355-EE54-0D4D-8464-76E4AD8A5C2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056B3EF-EE8A-B348-9669-A362155CDC5F}"/>
              </a:ext>
            </a:extLst>
          </p:cNvPr>
          <p:cNvSpPr>
            <a:spLocks noGrp="1"/>
          </p:cNvSpPr>
          <p:nvPr>
            <p:ph type="dt" sz="half" idx="10"/>
          </p:nvPr>
        </p:nvSpPr>
        <p:spPr/>
        <p:txBody>
          <a:bodyPr/>
          <a:lstStyle/>
          <a:p>
            <a:fld id="{7E064399-1F4F-6545-9381-88921B52A580}" type="datetimeFigureOut">
              <a:rPr lang="en-US" smtClean="0"/>
              <a:t>6/20/19</a:t>
            </a:fld>
            <a:endParaRPr lang="en-US"/>
          </a:p>
        </p:txBody>
      </p:sp>
      <p:sp>
        <p:nvSpPr>
          <p:cNvPr id="5" name="Footer Placeholder 4">
            <a:extLst>
              <a:ext uri="{FF2B5EF4-FFF2-40B4-BE49-F238E27FC236}">
                <a16:creationId xmlns:a16="http://schemas.microsoft.com/office/drawing/2014/main" id="{466E7ED7-C3F9-2C49-8512-8E2404018C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BF787D-BBAE-1041-BAF1-CF2162B98207}"/>
              </a:ext>
            </a:extLst>
          </p:cNvPr>
          <p:cNvSpPr>
            <a:spLocks noGrp="1"/>
          </p:cNvSpPr>
          <p:nvPr>
            <p:ph type="sldNum" sz="quarter" idx="12"/>
          </p:nvPr>
        </p:nvSpPr>
        <p:spPr/>
        <p:txBody>
          <a:bodyPr/>
          <a:lstStyle/>
          <a:p>
            <a:fld id="{A5178FDB-3AD2-9943-A4E4-906AEE6F6815}" type="slidenum">
              <a:rPr lang="en-US" smtClean="0"/>
              <a:t>‹#›</a:t>
            </a:fld>
            <a:endParaRPr lang="en-US"/>
          </a:p>
        </p:txBody>
      </p:sp>
    </p:spTree>
    <p:extLst>
      <p:ext uri="{BB962C8B-B14F-4D97-AF65-F5344CB8AC3E}">
        <p14:creationId xmlns:p14="http://schemas.microsoft.com/office/powerpoint/2010/main" val="21017314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E9538-3C2F-6849-AF47-ACE2779FE36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B00A895-D0CE-734F-B3A2-45B2AE0BE12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4BEC88C-6686-7E4A-8B04-339816FFF46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184FA53-7793-C843-8A6D-84383DCA0714}"/>
              </a:ext>
            </a:extLst>
          </p:cNvPr>
          <p:cNvSpPr>
            <a:spLocks noGrp="1"/>
          </p:cNvSpPr>
          <p:nvPr>
            <p:ph type="dt" sz="half" idx="10"/>
          </p:nvPr>
        </p:nvSpPr>
        <p:spPr/>
        <p:txBody>
          <a:bodyPr/>
          <a:lstStyle/>
          <a:p>
            <a:fld id="{7E064399-1F4F-6545-9381-88921B52A580}" type="datetimeFigureOut">
              <a:rPr lang="en-US" smtClean="0"/>
              <a:t>6/20/19</a:t>
            </a:fld>
            <a:endParaRPr lang="en-US"/>
          </a:p>
        </p:txBody>
      </p:sp>
      <p:sp>
        <p:nvSpPr>
          <p:cNvPr id="6" name="Footer Placeholder 5">
            <a:extLst>
              <a:ext uri="{FF2B5EF4-FFF2-40B4-BE49-F238E27FC236}">
                <a16:creationId xmlns:a16="http://schemas.microsoft.com/office/drawing/2014/main" id="{085AD470-AAA6-3A46-A596-77CA1B87BD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B371BB7-9EAC-0342-A355-68BBB414B532}"/>
              </a:ext>
            </a:extLst>
          </p:cNvPr>
          <p:cNvSpPr>
            <a:spLocks noGrp="1"/>
          </p:cNvSpPr>
          <p:nvPr>
            <p:ph type="sldNum" sz="quarter" idx="12"/>
          </p:nvPr>
        </p:nvSpPr>
        <p:spPr/>
        <p:txBody>
          <a:bodyPr/>
          <a:lstStyle/>
          <a:p>
            <a:fld id="{A5178FDB-3AD2-9943-A4E4-906AEE6F6815}" type="slidenum">
              <a:rPr lang="en-US" smtClean="0"/>
              <a:t>‹#›</a:t>
            </a:fld>
            <a:endParaRPr lang="en-US"/>
          </a:p>
        </p:txBody>
      </p:sp>
    </p:spTree>
    <p:extLst>
      <p:ext uri="{BB962C8B-B14F-4D97-AF65-F5344CB8AC3E}">
        <p14:creationId xmlns:p14="http://schemas.microsoft.com/office/powerpoint/2010/main" val="33789345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31215B-A083-0A46-A1C6-CEDDE53A2FA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368C1C0-9AAD-3A44-AF93-450FD9791FC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66538E2-C1A9-2544-9646-8337DF52B53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44E6291-5AE9-804C-B148-2B5FE620297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7CED3D3-E3A6-3640-B2B3-DD33B13F474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A8F6D08-0122-9D4D-8A13-5A962A9E0DB9}"/>
              </a:ext>
            </a:extLst>
          </p:cNvPr>
          <p:cNvSpPr>
            <a:spLocks noGrp="1"/>
          </p:cNvSpPr>
          <p:nvPr>
            <p:ph type="dt" sz="half" idx="10"/>
          </p:nvPr>
        </p:nvSpPr>
        <p:spPr/>
        <p:txBody>
          <a:bodyPr/>
          <a:lstStyle/>
          <a:p>
            <a:fld id="{7E064399-1F4F-6545-9381-88921B52A580}" type="datetimeFigureOut">
              <a:rPr lang="en-US" smtClean="0"/>
              <a:t>6/20/19</a:t>
            </a:fld>
            <a:endParaRPr lang="en-US"/>
          </a:p>
        </p:txBody>
      </p:sp>
      <p:sp>
        <p:nvSpPr>
          <p:cNvPr id="8" name="Footer Placeholder 7">
            <a:extLst>
              <a:ext uri="{FF2B5EF4-FFF2-40B4-BE49-F238E27FC236}">
                <a16:creationId xmlns:a16="http://schemas.microsoft.com/office/drawing/2014/main" id="{C0F1F72E-A8EF-A447-ADB3-57474049111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F2936BC-D3E3-A14A-86F6-FEF560F5543F}"/>
              </a:ext>
            </a:extLst>
          </p:cNvPr>
          <p:cNvSpPr>
            <a:spLocks noGrp="1"/>
          </p:cNvSpPr>
          <p:nvPr>
            <p:ph type="sldNum" sz="quarter" idx="12"/>
          </p:nvPr>
        </p:nvSpPr>
        <p:spPr/>
        <p:txBody>
          <a:bodyPr/>
          <a:lstStyle/>
          <a:p>
            <a:fld id="{A5178FDB-3AD2-9943-A4E4-906AEE6F6815}" type="slidenum">
              <a:rPr lang="en-US" smtClean="0"/>
              <a:t>‹#›</a:t>
            </a:fld>
            <a:endParaRPr lang="en-US"/>
          </a:p>
        </p:txBody>
      </p:sp>
    </p:spTree>
    <p:extLst>
      <p:ext uri="{BB962C8B-B14F-4D97-AF65-F5344CB8AC3E}">
        <p14:creationId xmlns:p14="http://schemas.microsoft.com/office/powerpoint/2010/main" val="39968700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C44C6-881F-EF41-B92B-0B222FDB0BA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1B88C86-AEF6-7B4B-8366-DA83DD74D3A4}"/>
              </a:ext>
            </a:extLst>
          </p:cNvPr>
          <p:cNvSpPr>
            <a:spLocks noGrp="1"/>
          </p:cNvSpPr>
          <p:nvPr>
            <p:ph type="dt" sz="half" idx="10"/>
          </p:nvPr>
        </p:nvSpPr>
        <p:spPr/>
        <p:txBody>
          <a:bodyPr/>
          <a:lstStyle/>
          <a:p>
            <a:fld id="{7E064399-1F4F-6545-9381-88921B52A580}" type="datetimeFigureOut">
              <a:rPr lang="en-US" smtClean="0"/>
              <a:t>6/20/19</a:t>
            </a:fld>
            <a:endParaRPr lang="en-US"/>
          </a:p>
        </p:txBody>
      </p:sp>
      <p:sp>
        <p:nvSpPr>
          <p:cNvPr id="4" name="Footer Placeholder 3">
            <a:extLst>
              <a:ext uri="{FF2B5EF4-FFF2-40B4-BE49-F238E27FC236}">
                <a16:creationId xmlns:a16="http://schemas.microsoft.com/office/drawing/2014/main" id="{D4858A62-138D-6548-8A55-121EA84B37D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BFAB918-EB26-E947-ABB7-3BB7C68A85D1}"/>
              </a:ext>
            </a:extLst>
          </p:cNvPr>
          <p:cNvSpPr>
            <a:spLocks noGrp="1"/>
          </p:cNvSpPr>
          <p:nvPr>
            <p:ph type="sldNum" sz="quarter" idx="12"/>
          </p:nvPr>
        </p:nvSpPr>
        <p:spPr/>
        <p:txBody>
          <a:bodyPr/>
          <a:lstStyle/>
          <a:p>
            <a:fld id="{A5178FDB-3AD2-9943-A4E4-906AEE6F6815}" type="slidenum">
              <a:rPr lang="en-US" smtClean="0"/>
              <a:t>‹#›</a:t>
            </a:fld>
            <a:endParaRPr lang="en-US"/>
          </a:p>
        </p:txBody>
      </p:sp>
    </p:spTree>
    <p:extLst>
      <p:ext uri="{BB962C8B-B14F-4D97-AF65-F5344CB8AC3E}">
        <p14:creationId xmlns:p14="http://schemas.microsoft.com/office/powerpoint/2010/main" val="41954430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22AC5DC-33B4-104A-800B-4E51AFA67320}"/>
              </a:ext>
            </a:extLst>
          </p:cNvPr>
          <p:cNvSpPr>
            <a:spLocks noGrp="1"/>
          </p:cNvSpPr>
          <p:nvPr>
            <p:ph type="dt" sz="half" idx="10"/>
          </p:nvPr>
        </p:nvSpPr>
        <p:spPr/>
        <p:txBody>
          <a:bodyPr/>
          <a:lstStyle/>
          <a:p>
            <a:fld id="{7E064399-1F4F-6545-9381-88921B52A580}" type="datetimeFigureOut">
              <a:rPr lang="en-US" smtClean="0"/>
              <a:t>6/20/19</a:t>
            </a:fld>
            <a:endParaRPr lang="en-US"/>
          </a:p>
        </p:txBody>
      </p:sp>
      <p:sp>
        <p:nvSpPr>
          <p:cNvPr id="3" name="Footer Placeholder 2">
            <a:extLst>
              <a:ext uri="{FF2B5EF4-FFF2-40B4-BE49-F238E27FC236}">
                <a16:creationId xmlns:a16="http://schemas.microsoft.com/office/drawing/2014/main" id="{7AFC8921-B56D-374F-BEFD-D51A7871CC8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F6E7D28-85AA-484C-BE9F-8671B2D218E0}"/>
              </a:ext>
            </a:extLst>
          </p:cNvPr>
          <p:cNvSpPr>
            <a:spLocks noGrp="1"/>
          </p:cNvSpPr>
          <p:nvPr>
            <p:ph type="sldNum" sz="quarter" idx="12"/>
          </p:nvPr>
        </p:nvSpPr>
        <p:spPr/>
        <p:txBody>
          <a:bodyPr/>
          <a:lstStyle/>
          <a:p>
            <a:fld id="{A5178FDB-3AD2-9943-A4E4-906AEE6F6815}" type="slidenum">
              <a:rPr lang="en-US" smtClean="0"/>
              <a:t>‹#›</a:t>
            </a:fld>
            <a:endParaRPr lang="en-US"/>
          </a:p>
        </p:txBody>
      </p:sp>
    </p:spTree>
    <p:extLst>
      <p:ext uri="{BB962C8B-B14F-4D97-AF65-F5344CB8AC3E}">
        <p14:creationId xmlns:p14="http://schemas.microsoft.com/office/powerpoint/2010/main" val="8125255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B512A-BB19-A441-8E5C-632D10D9211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92DA1DC-569A-384C-BA0D-E1E2554ED95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AE45826-F176-EC46-85D0-581A915432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7180DBD-24A4-F545-8664-B4428B3AB8BC}"/>
              </a:ext>
            </a:extLst>
          </p:cNvPr>
          <p:cNvSpPr>
            <a:spLocks noGrp="1"/>
          </p:cNvSpPr>
          <p:nvPr>
            <p:ph type="dt" sz="half" idx="10"/>
          </p:nvPr>
        </p:nvSpPr>
        <p:spPr/>
        <p:txBody>
          <a:bodyPr/>
          <a:lstStyle/>
          <a:p>
            <a:fld id="{7E064399-1F4F-6545-9381-88921B52A580}" type="datetimeFigureOut">
              <a:rPr lang="en-US" smtClean="0"/>
              <a:t>6/20/19</a:t>
            </a:fld>
            <a:endParaRPr lang="en-US"/>
          </a:p>
        </p:txBody>
      </p:sp>
      <p:sp>
        <p:nvSpPr>
          <p:cNvPr id="6" name="Footer Placeholder 5">
            <a:extLst>
              <a:ext uri="{FF2B5EF4-FFF2-40B4-BE49-F238E27FC236}">
                <a16:creationId xmlns:a16="http://schemas.microsoft.com/office/drawing/2014/main" id="{6667F228-BC0F-9F41-84D5-BB495EF8C3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24C5FA8-E85D-264E-AA26-F169B9B293D1}"/>
              </a:ext>
            </a:extLst>
          </p:cNvPr>
          <p:cNvSpPr>
            <a:spLocks noGrp="1"/>
          </p:cNvSpPr>
          <p:nvPr>
            <p:ph type="sldNum" sz="quarter" idx="12"/>
          </p:nvPr>
        </p:nvSpPr>
        <p:spPr/>
        <p:txBody>
          <a:bodyPr/>
          <a:lstStyle/>
          <a:p>
            <a:fld id="{A5178FDB-3AD2-9943-A4E4-906AEE6F6815}" type="slidenum">
              <a:rPr lang="en-US" smtClean="0"/>
              <a:t>‹#›</a:t>
            </a:fld>
            <a:endParaRPr lang="en-US"/>
          </a:p>
        </p:txBody>
      </p:sp>
    </p:spTree>
    <p:extLst>
      <p:ext uri="{BB962C8B-B14F-4D97-AF65-F5344CB8AC3E}">
        <p14:creationId xmlns:p14="http://schemas.microsoft.com/office/powerpoint/2010/main" val="42268211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FBA381-E513-9D49-9E5E-CC37E918A86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0180ADA-87CA-E147-A796-58A062B8704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0491C19-59FB-1C47-B4AD-E815A941F4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709F02A-6045-AA49-B915-BBCF06864E48}"/>
              </a:ext>
            </a:extLst>
          </p:cNvPr>
          <p:cNvSpPr>
            <a:spLocks noGrp="1"/>
          </p:cNvSpPr>
          <p:nvPr>
            <p:ph type="dt" sz="half" idx="10"/>
          </p:nvPr>
        </p:nvSpPr>
        <p:spPr/>
        <p:txBody>
          <a:bodyPr/>
          <a:lstStyle/>
          <a:p>
            <a:fld id="{7E064399-1F4F-6545-9381-88921B52A580}" type="datetimeFigureOut">
              <a:rPr lang="en-US" smtClean="0"/>
              <a:t>6/20/19</a:t>
            </a:fld>
            <a:endParaRPr lang="en-US"/>
          </a:p>
        </p:txBody>
      </p:sp>
      <p:sp>
        <p:nvSpPr>
          <p:cNvPr id="6" name="Footer Placeholder 5">
            <a:extLst>
              <a:ext uri="{FF2B5EF4-FFF2-40B4-BE49-F238E27FC236}">
                <a16:creationId xmlns:a16="http://schemas.microsoft.com/office/drawing/2014/main" id="{35C948EE-DF53-9842-ADA1-195A683CA4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63A3778-F397-9E4B-8DAA-4A79FDC73D22}"/>
              </a:ext>
            </a:extLst>
          </p:cNvPr>
          <p:cNvSpPr>
            <a:spLocks noGrp="1"/>
          </p:cNvSpPr>
          <p:nvPr>
            <p:ph type="sldNum" sz="quarter" idx="12"/>
          </p:nvPr>
        </p:nvSpPr>
        <p:spPr/>
        <p:txBody>
          <a:bodyPr/>
          <a:lstStyle/>
          <a:p>
            <a:fld id="{A5178FDB-3AD2-9943-A4E4-906AEE6F6815}" type="slidenum">
              <a:rPr lang="en-US" smtClean="0"/>
              <a:t>‹#›</a:t>
            </a:fld>
            <a:endParaRPr lang="en-US"/>
          </a:p>
        </p:txBody>
      </p:sp>
    </p:spTree>
    <p:extLst>
      <p:ext uri="{BB962C8B-B14F-4D97-AF65-F5344CB8AC3E}">
        <p14:creationId xmlns:p14="http://schemas.microsoft.com/office/powerpoint/2010/main" val="2237242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tif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66DB68B-18EB-D244-90F9-3EB344D5F8C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369AB1B-675E-B84A-86B8-868B29AB64F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399AA9-8362-A446-9FF2-6808BE68E64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064399-1F4F-6545-9381-88921B52A580}" type="datetimeFigureOut">
              <a:rPr lang="en-US" smtClean="0"/>
              <a:t>6/20/19</a:t>
            </a:fld>
            <a:endParaRPr lang="en-US"/>
          </a:p>
        </p:txBody>
      </p:sp>
      <p:sp>
        <p:nvSpPr>
          <p:cNvPr id="5" name="Footer Placeholder 4">
            <a:extLst>
              <a:ext uri="{FF2B5EF4-FFF2-40B4-BE49-F238E27FC236}">
                <a16:creationId xmlns:a16="http://schemas.microsoft.com/office/drawing/2014/main" id="{4A80871C-8FA1-0D4A-9A88-58A09DC1224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43446B6-FD77-174A-913C-7D651C7EE06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178FDB-3AD2-9943-A4E4-906AEE6F6815}" type="slidenum">
              <a:rPr lang="en-US" smtClean="0"/>
              <a:t>‹#›</a:t>
            </a:fld>
            <a:endParaRPr lang="en-US"/>
          </a:p>
        </p:txBody>
      </p:sp>
      <p:pic>
        <p:nvPicPr>
          <p:cNvPr id="7" name="Picture 6">
            <a:extLst>
              <a:ext uri="{FF2B5EF4-FFF2-40B4-BE49-F238E27FC236}">
                <a16:creationId xmlns:a16="http://schemas.microsoft.com/office/drawing/2014/main" id="{4E826189-E3FD-3840-A348-798218E07E16}"/>
              </a:ext>
            </a:extLst>
          </p:cNvPr>
          <p:cNvPicPr>
            <a:picLocks noChangeAspect="1"/>
          </p:cNvPicPr>
          <p:nvPr userDrawn="1"/>
        </p:nvPicPr>
        <p:blipFill>
          <a:blip r:embed="rId13"/>
          <a:stretch>
            <a:fillRect/>
          </a:stretch>
        </p:blipFill>
        <p:spPr>
          <a:xfrm>
            <a:off x="0" y="-1"/>
            <a:ext cx="12192000" cy="6858001"/>
          </a:xfrm>
          <a:prstGeom prst="rect">
            <a:avLst/>
          </a:prstGeom>
        </p:spPr>
      </p:pic>
    </p:spTree>
    <p:extLst>
      <p:ext uri="{BB962C8B-B14F-4D97-AF65-F5344CB8AC3E}">
        <p14:creationId xmlns:p14="http://schemas.microsoft.com/office/powerpoint/2010/main" val="40447101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instagram.com/msduckworths_classroom/" TargetMode="External"/><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hyperlink" Target="https://twitter.com/duckworth_ms" TargetMode="External"/><Relationship Id="rId4" Type="http://schemas.openxmlformats.org/officeDocument/2006/relationships/hyperlink" Target="https://www.facebook.com/MsDuckworthsClassro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troup.org/userfiles/929/My%20Files/ELA/MS%20ELA/7th%20ELA/Unit%204/Persuasive%20Speech%20that%20silenced%20the%20world%20w%20questions.pdf?id=24256" TargetMode="External"/><Relationship Id="rId2" Type="http://schemas.openxmlformats.org/officeDocument/2006/relationships/hyperlink" Target="http://www.americanrhetoric.com/speeches/severnsuzukiunearthsummit.htm"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americanrhetoric.com/speeches/severnsuzukiunearthsummit.htm"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9998DC-554D-2D4B-8467-7BFE7CA2A6AA}"/>
              </a:ext>
            </a:extLst>
          </p:cNvPr>
          <p:cNvSpPr>
            <a:spLocks noGrp="1"/>
          </p:cNvSpPr>
          <p:nvPr>
            <p:ph type="ctrTitle"/>
          </p:nvPr>
        </p:nvSpPr>
        <p:spPr>
          <a:xfrm>
            <a:off x="1524000" y="1853513"/>
            <a:ext cx="9144000" cy="924611"/>
          </a:xfrm>
        </p:spPr>
        <p:style>
          <a:lnRef idx="1">
            <a:schemeClr val="accent4"/>
          </a:lnRef>
          <a:fillRef idx="2">
            <a:schemeClr val="accent4"/>
          </a:fillRef>
          <a:effectRef idx="1">
            <a:schemeClr val="accent4"/>
          </a:effectRef>
          <a:fontRef idx="minor">
            <a:schemeClr val="dk1"/>
          </a:fontRef>
        </p:style>
        <p:txBody>
          <a:bodyPr>
            <a:normAutofit fontScale="90000"/>
          </a:bodyPr>
          <a:lstStyle/>
          <a:p>
            <a:r>
              <a:rPr lang="en-US" dirty="0" err="1"/>
              <a:t>Analysing</a:t>
            </a:r>
            <a:r>
              <a:rPr lang="en-US" dirty="0"/>
              <a:t> a Persuasive Speech</a:t>
            </a:r>
          </a:p>
        </p:txBody>
      </p:sp>
      <p:sp>
        <p:nvSpPr>
          <p:cNvPr id="3" name="Subtitle 2">
            <a:extLst>
              <a:ext uri="{FF2B5EF4-FFF2-40B4-BE49-F238E27FC236}">
                <a16:creationId xmlns:a16="http://schemas.microsoft.com/office/drawing/2014/main" id="{B0568A5D-90CF-974C-B282-9B39E39B0730}"/>
              </a:ext>
            </a:extLst>
          </p:cNvPr>
          <p:cNvSpPr>
            <a:spLocks noGrp="1"/>
          </p:cNvSpPr>
          <p:nvPr>
            <p:ph type="subTitle" idx="1"/>
          </p:nvPr>
        </p:nvSpPr>
        <p:spPr>
          <a:xfrm>
            <a:off x="1404183" y="3589681"/>
            <a:ext cx="9144000" cy="2860546"/>
          </a:xfrm>
        </p:spPr>
        <p:style>
          <a:lnRef idx="2">
            <a:schemeClr val="accent3"/>
          </a:lnRef>
          <a:fillRef idx="1">
            <a:schemeClr val="lt1"/>
          </a:fillRef>
          <a:effectRef idx="0">
            <a:schemeClr val="accent3"/>
          </a:effectRef>
          <a:fontRef idx="minor">
            <a:schemeClr val="dk1"/>
          </a:fontRef>
        </p:style>
        <p:txBody>
          <a:bodyPr>
            <a:normAutofit lnSpcReduction="10000"/>
          </a:bodyPr>
          <a:lstStyle/>
          <a:p>
            <a:r>
              <a:rPr lang="en-US" dirty="0"/>
              <a:t>STARTER: complete the rhetorical devices </a:t>
            </a:r>
            <a:r>
              <a:rPr lang="en-US" dirty="0" err="1"/>
              <a:t>wordsearch</a:t>
            </a:r>
            <a:r>
              <a:rPr lang="en-US" dirty="0"/>
              <a:t>!</a:t>
            </a:r>
          </a:p>
          <a:p>
            <a:endParaRPr lang="en-US" dirty="0"/>
          </a:p>
          <a:p>
            <a:r>
              <a:rPr lang="en-US" dirty="0"/>
              <a:t>Extension: can you remember what all of these are? If not, move around the room and find out from others.</a:t>
            </a:r>
          </a:p>
          <a:p>
            <a:endParaRPr lang="en-US" dirty="0"/>
          </a:p>
          <a:p>
            <a:r>
              <a:rPr lang="en-US" dirty="0"/>
              <a:t>Extension 2: choose one of the harder devices and write your own example.</a:t>
            </a:r>
          </a:p>
        </p:txBody>
      </p:sp>
      <p:sp>
        <p:nvSpPr>
          <p:cNvPr id="4" name="TextBox 3">
            <a:extLst>
              <a:ext uri="{FF2B5EF4-FFF2-40B4-BE49-F238E27FC236}">
                <a16:creationId xmlns:a16="http://schemas.microsoft.com/office/drawing/2014/main" id="{2BB409F3-C60B-BB48-BA83-B946907E451E}"/>
              </a:ext>
            </a:extLst>
          </p:cNvPr>
          <p:cNvSpPr txBox="1"/>
          <p:nvPr/>
        </p:nvSpPr>
        <p:spPr>
          <a:xfrm>
            <a:off x="345688" y="156117"/>
            <a:ext cx="1058495"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dirty="0"/>
              <a:t>Date:       </a:t>
            </a:r>
          </a:p>
        </p:txBody>
      </p:sp>
      <p:sp>
        <p:nvSpPr>
          <p:cNvPr id="5" name="TextBox 4">
            <a:extLst>
              <a:ext uri="{FF2B5EF4-FFF2-40B4-BE49-F238E27FC236}">
                <a16:creationId xmlns:a16="http://schemas.microsoft.com/office/drawing/2014/main" id="{A3393CC7-4563-E945-A68F-8638A3B85707}"/>
              </a:ext>
            </a:extLst>
          </p:cNvPr>
          <p:cNvSpPr txBox="1"/>
          <p:nvPr/>
        </p:nvSpPr>
        <p:spPr>
          <a:xfrm>
            <a:off x="3088889" y="189571"/>
            <a:ext cx="5545557" cy="646331"/>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r>
              <a:rPr lang="en-US" dirty="0"/>
              <a:t>LO: To understand the success criteria for the assessment</a:t>
            </a:r>
          </a:p>
          <a:p>
            <a:r>
              <a:rPr lang="en-US" dirty="0"/>
              <a:t>To understand how to respond to the speech</a:t>
            </a:r>
          </a:p>
        </p:txBody>
      </p:sp>
    </p:spTree>
    <p:extLst>
      <p:ext uri="{BB962C8B-B14F-4D97-AF65-F5344CB8AC3E}">
        <p14:creationId xmlns:p14="http://schemas.microsoft.com/office/powerpoint/2010/main" val="20716629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6976" y="103127"/>
            <a:ext cx="11758047" cy="1325562"/>
          </a:xfrm>
        </p:spPr>
        <p:style>
          <a:lnRef idx="2">
            <a:schemeClr val="accent4"/>
          </a:lnRef>
          <a:fillRef idx="1">
            <a:schemeClr val="lt1"/>
          </a:fillRef>
          <a:effectRef idx="0">
            <a:schemeClr val="accent4"/>
          </a:effectRef>
          <a:fontRef idx="minor">
            <a:schemeClr val="dk1"/>
          </a:fontRef>
        </p:style>
        <p:txBody>
          <a:bodyPr>
            <a:normAutofit/>
          </a:bodyPr>
          <a:lstStyle/>
          <a:p>
            <a:r>
              <a:rPr lang="en-US" dirty="0"/>
              <a:t>Practice PEEL: do this on a speech of your choice. It has to be one we have studied in this unit.</a:t>
            </a:r>
          </a:p>
        </p:txBody>
      </p:sp>
      <p:sp>
        <p:nvSpPr>
          <p:cNvPr id="5" name="TextBox 4"/>
          <p:cNvSpPr txBox="1"/>
          <p:nvPr/>
        </p:nvSpPr>
        <p:spPr>
          <a:xfrm>
            <a:off x="263470" y="1821262"/>
            <a:ext cx="8955643" cy="4832092"/>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r>
              <a:rPr lang="en-US" sz="2800" dirty="0"/>
              <a:t>P </a:t>
            </a:r>
            <a:r>
              <a:rPr lang="mr-IN" sz="2800" dirty="0"/>
              <a:t>–</a:t>
            </a:r>
            <a:r>
              <a:rPr lang="en-US" sz="2800" dirty="0"/>
              <a:t> point which names a technique</a:t>
            </a:r>
          </a:p>
          <a:p>
            <a:r>
              <a:rPr lang="en-US" sz="2800" dirty="0"/>
              <a:t>E </a:t>
            </a:r>
            <a:r>
              <a:rPr lang="mr-IN" sz="2800" dirty="0"/>
              <a:t>–</a:t>
            </a:r>
            <a:r>
              <a:rPr lang="en-US" sz="2800" dirty="0"/>
              <a:t> quote</a:t>
            </a:r>
          </a:p>
          <a:p>
            <a:r>
              <a:rPr lang="en-US" sz="2800" dirty="0"/>
              <a:t>E </a:t>
            </a:r>
            <a:r>
              <a:rPr lang="mr-IN" sz="2800" dirty="0"/>
              <a:t>–</a:t>
            </a:r>
            <a:r>
              <a:rPr lang="en-US" sz="2800" dirty="0"/>
              <a:t> explanation of effect</a:t>
            </a:r>
          </a:p>
          <a:p>
            <a:r>
              <a:rPr lang="en-US" sz="2800" dirty="0"/>
              <a:t>L </a:t>
            </a:r>
            <a:r>
              <a:rPr lang="mr-IN" sz="2800" dirty="0"/>
              <a:t>–</a:t>
            </a:r>
            <a:r>
              <a:rPr lang="en-US" sz="2800" dirty="0"/>
              <a:t> link to: your point/the audience/context / purpose. Think about </a:t>
            </a:r>
            <a:r>
              <a:rPr lang="en-US" sz="2800" u="sng" dirty="0"/>
              <a:t>why</a:t>
            </a:r>
            <a:r>
              <a:rPr lang="en-US" sz="2800" dirty="0"/>
              <a:t> they chose the technique and </a:t>
            </a:r>
            <a:r>
              <a:rPr lang="en-US" sz="2800" u="sng" dirty="0"/>
              <a:t>why </a:t>
            </a:r>
            <a:r>
              <a:rPr lang="en-US" sz="2800" dirty="0"/>
              <a:t> it would be successful for that particular audience. Who are they? Does this effect how the speech is received? </a:t>
            </a:r>
          </a:p>
          <a:p>
            <a:endParaRPr lang="en-US" sz="2800" dirty="0"/>
          </a:p>
          <a:p>
            <a:r>
              <a:rPr lang="en-US" sz="2800" dirty="0"/>
              <a:t>Extension: link to historical significance. Why is this speech important?</a:t>
            </a:r>
          </a:p>
        </p:txBody>
      </p:sp>
      <p:sp>
        <p:nvSpPr>
          <p:cNvPr id="4" name="TextBox 3"/>
          <p:cNvSpPr txBox="1"/>
          <p:nvPr/>
        </p:nvSpPr>
        <p:spPr>
          <a:xfrm>
            <a:off x="9389595" y="1821262"/>
            <a:ext cx="2802404" cy="2862322"/>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marL="285750" indent="-285750">
              <a:buFont typeface="Arial" charset="0"/>
              <a:buChar char="•"/>
            </a:pPr>
            <a:r>
              <a:rPr lang="en-US" dirty="0"/>
              <a:t>Make your point as specific as possible. Pankhurst / Watson uses a </a:t>
            </a:r>
            <a:r>
              <a:rPr lang="mr-IN" dirty="0"/>
              <a:t>…</a:t>
            </a:r>
            <a:r>
              <a:rPr lang="en-US" dirty="0"/>
              <a:t>.to</a:t>
            </a:r>
            <a:r>
              <a:rPr lang="mr-IN" dirty="0"/>
              <a:t>…</a:t>
            </a:r>
            <a:endParaRPr lang="en-US" dirty="0"/>
          </a:p>
          <a:p>
            <a:pPr marL="285750" indent="-285750">
              <a:buFont typeface="Arial" charset="0"/>
              <a:buChar char="•"/>
            </a:pPr>
            <a:r>
              <a:rPr lang="en-US" dirty="0"/>
              <a:t>Watson uses this because she is addressing</a:t>
            </a:r>
            <a:r>
              <a:rPr lang="mr-IN" dirty="0"/>
              <a:t>…</a:t>
            </a:r>
            <a:endParaRPr lang="en-US" dirty="0"/>
          </a:p>
          <a:p>
            <a:pPr marL="285750" indent="-285750">
              <a:buFont typeface="Arial" charset="0"/>
              <a:buChar char="•"/>
            </a:pPr>
            <a:r>
              <a:rPr lang="en-US" dirty="0"/>
              <a:t>Pankhurst is speaking at a time when</a:t>
            </a:r>
            <a:r>
              <a:rPr lang="mr-IN" dirty="0"/>
              <a:t>…</a:t>
            </a:r>
            <a:endParaRPr lang="en-US" dirty="0"/>
          </a:p>
        </p:txBody>
      </p:sp>
    </p:spTree>
    <p:extLst>
      <p:ext uri="{BB962C8B-B14F-4D97-AF65-F5344CB8AC3E}">
        <p14:creationId xmlns:p14="http://schemas.microsoft.com/office/powerpoint/2010/main" val="31542690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769430-F5C0-FD42-94B1-ECD23400B3B0}"/>
              </a:ext>
            </a:extLst>
          </p:cNvPr>
          <p:cNvSpPr>
            <a:spLocks noGrp="1"/>
          </p:cNvSpPr>
          <p:nvPr>
            <p:ph type="title"/>
          </p:nvPr>
        </p:nvSpPr>
        <p:spPr/>
        <p:style>
          <a:lnRef idx="1">
            <a:schemeClr val="accent4"/>
          </a:lnRef>
          <a:fillRef idx="2">
            <a:schemeClr val="accent4"/>
          </a:fillRef>
          <a:effectRef idx="1">
            <a:schemeClr val="accent4"/>
          </a:effectRef>
          <a:fontRef idx="minor">
            <a:schemeClr val="dk1"/>
          </a:fontRef>
        </p:style>
        <p:txBody>
          <a:bodyPr/>
          <a:lstStyle/>
          <a:p>
            <a:r>
              <a:rPr lang="en-US" dirty="0"/>
              <a:t>Make your own checklist for this assessment</a:t>
            </a:r>
          </a:p>
        </p:txBody>
      </p:sp>
      <p:sp>
        <p:nvSpPr>
          <p:cNvPr id="3" name="Content Placeholder 2">
            <a:extLst>
              <a:ext uri="{FF2B5EF4-FFF2-40B4-BE49-F238E27FC236}">
                <a16:creationId xmlns:a16="http://schemas.microsoft.com/office/drawing/2014/main" id="{BDB433F2-0AC8-7042-9EAB-3A267ED56907}"/>
              </a:ext>
            </a:extLst>
          </p:cNvPr>
          <p:cNvSpPr>
            <a:spLocks noGrp="1"/>
          </p:cNvSpPr>
          <p:nvPr>
            <p:ph idx="1"/>
          </p:nvPr>
        </p:nvSpPr>
        <p:spPr/>
        <p:txBody>
          <a:bodyPr/>
          <a:lstStyle/>
          <a:p>
            <a:pPr marL="0" indent="0">
              <a:buNone/>
            </a:pPr>
            <a:r>
              <a:rPr lang="en-US" dirty="0"/>
              <a:t>What will you have to do in order to be successful?</a:t>
            </a:r>
          </a:p>
          <a:p>
            <a:pPr marL="0" indent="0">
              <a:buNone/>
            </a:pPr>
            <a:r>
              <a:rPr lang="en-US" dirty="0"/>
              <a:t>What tips do you want to remember?</a:t>
            </a:r>
          </a:p>
        </p:txBody>
      </p:sp>
      <p:pic>
        <p:nvPicPr>
          <p:cNvPr id="5" name="Picture 4">
            <a:extLst>
              <a:ext uri="{FF2B5EF4-FFF2-40B4-BE49-F238E27FC236}">
                <a16:creationId xmlns:a16="http://schemas.microsoft.com/office/drawing/2014/main" id="{D6185BC2-BE48-194B-A329-FE50FD6433E3}"/>
              </a:ext>
            </a:extLst>
          </p:cNvPr>
          <p:cNvPicPr>
            <a:picLocks noChangeAspect="1"/>
          </p:cNvPicPr>
          <p:nvPr/>
        </p:nvPicPr>
        <p:blipFill>
          <a:blip r:embed="rId2"/>
          <a:stretch>
            <a:fillRect/>
          </a:stretch>
        </p:blipFill>
        <p:spPr>
          <a:xfrm>
            <a:off x="2241754" y="3487099"/>
            <a:ext cx="5458486" cy="3291016"/>
          </a:xfrm>
          <a:prstGeom prst="rect">
            <a:avLst/>
          </a:prstGeom>
        </p:spPr>
      </p:pic>
      <p:sp>
        <p:nvSpPr>
          <p:cNvPr id="6" name="Rectangle 5">
            <a:extLst>
              <a:ext uri="{FF2B5EF4-FFF2-40B4-BE49-F238E27FC236}">
                <a16:creationId xmlns:a16="http://schemas.microsoft.com/office/drawing/2014/main" id="{E6150B37-C5B9-4A42-9AD1-F68C07F0B26E}"/>
              </a:ext>
            </a:extLst>
          </p:cNvPr>
          <p:cNvSpPr/>
          <p:nvPr/>
        </p:nvSpPr>
        <p:spPr>
          <a:xfrm>
            <a:off x="8038503" y="3620724"/>
            <a:ext cx="3359390" cy="892552"/>
          </a:xfrm>
          <a:prstGeom prst="rect">
            <a:avLst/>
          </a:prstGeom>
        </p:spPr>
        <p:txBody>
          <a:bodyPr wrap="square">
            <a:spAutoFit/>
          </a:bodyPr>
          <a:lstStyle/>
          <a:p>
            <a:r>
              <a:rPr lang="en-GB" sz="1600" b="1" dirty="0">
                <a:solidFill>
                  <a:srgbClr val="000000"/>
                </a:solidFill>
                <a:latin typeface="Arial" charset="0"/>
                <a:ea typeface="Times New Roman" charset="0"/>
              </a:rPr>
              <a:t>AF5</a:t>
            </a:r>
            <a:endParaRPr lang="en-US" sz="1400" dirty="0">
              <a:latin typeface="Arial" charset="0"/>
              <a:ea typeface="Times New Roman" charset="0"/>
            </a:endParaRPr>
          </a:p>
          <a:p>
            <a:r>
              <a:rPr lang="en-GB" sz="1200" i="1" dirty="0">
                <a:solidFill>
                  <a:srgbClr val="000000"/>
                </a:solidFill>
                <a:latin typeface="Arial" charset="0"/>
                <a:ea typeface="Times New Roman" charset="0"/>
              </a:rPr>
              <a:t>Explain and comment on writers’ use of language, including grammatical and literary features at word and sentence level</a:t>
            </a:r>
            <a:r>
              <a:rPr lang="en-US" sz="1200" dirty="0"/>
              <a:t> </a:t>
            </a:r>
          </a:p>
        </p:txBody>
      </p:sp>
      <p:sp>
        <p:nvSpPr>
          <p:cNvPr id="7" name="Rectangle 6">
            <a:extLst>
              <a:ext uri="{FF2B5EF4-FFF2-40B4-BE49-F238E27FC236}">
                <a16:creationId xmlns:a16="http://schemas.microsoft.com/office/drawing/2014/main" id="{84C2652B-3E09-5C49-97F6-D21EBB137652}"/>
              </a:ext>
            </a:extLst>
          </p:cNvPr>
          <p:cNvSpPr/>
          <p:nvPr/>
        </p:nvSpPr>
        <p:spPr>
          <a:xfrm>
            <a:off x="8038503" y="4580744"/>
            <a:ext cx="3945212" cy="892552"/>
          </a:xfrm>
          <a:prstGeom prst="rect">
            <a:avLst/>
          </a:prstGeom>
        </p:spPr>
        <p:txBody>
          <a:bodyPr wrap="square">
            <a:spAutoFit/>
          </a:bodyPr>
          <a:lstStyle/>
          <a:p>
            <a:r>
              <a:rPr lang="en-GB" sz="1600" b="1" dirty="0">
                <a:solidFill>
                  <a:srgbClr val="000000"/>
                </a:solidFill>
                <a:latin typeface="Arial" charset="0"/>
                <a:ea typeface="Times New Roman" charset="0"/>
              </a:rPr>
              <a:t>AF4 </a:t>
            </a:r>
            <a:endParaRPr lang="en-US" sz="1400" dirty="0">
              <a:latin typeface="Arial" charset="0"/>
              <a:ea typeface="Times New Roman" charset="0"/>
            </a:endParaRPr>
          </a:p>
          <a:p>
            <a:r>
              <a:rPr lang="en-GB" sz="1200" i="1" dirty="0">
                <a:latin typeface="Arial" charset="0"/>
                <a:ea typeface="Times New Roman" charset="0"/>
              </a:rPr>
              <a:t>Identify and comment on the structure and organisation of texts, including grammatical and presentational features at text level</a:t>
            </a:r>
            <a:r>
              <a:rPr lang="en-US" sz="1200" dirty="0"/>
              <a:t> </a:t>
            </a:r>
          </a:p>
        </p:txBody>
      </p:sp>
      <p:sp>
        <p:nvSpPr>
          <p:cNvPr id="8" name="Rectangle 7">
            <a:extLst>
              <a:ext uri="{FF2B5EF4-FFF2-40B4-BE49-F238E27FC236}">
                <a16:creationId xmlns:a16="http://schemas.microsoft.com/office/drawing/2014/main" id="{C8C31979-9185-054D-B87A-02E3C2DB7E6F}"/>
              </a:ext>
            </a:extLst>
          </p:cNvPr>
          <p:cNvSpPr/>
          <p:nvPr/>
        </p:nvSpPr>
        <p:spPr>
          <a:xfrm>
            <a:off x="8038503" y="5801780"/>
            <a:ext cx="5339966" cy="523220"/>
          </a:xfrm>
          <a:prstGeom prst="rect">
            <a:avLst/>
          </a:prstGeom>
        </p:spPr>
        <p:txBody>
          <a:bodyPr wrap="square">
            <a:spAutoFit/>
          </a:bodyPr>
          <a:lstStyle/>
          <a:p>
            <a:r>
              <a:rPr lang="en-GB" sz="1600" b="1" dirty="0">
                <a:solidFill>
                  <a:srgbClr val="000000"/>
                </a:solidFill>
                <a:latin typeface="Arial" charset="0"/>
                <a:ea typeface="Times New Roman" charset="0"/>
              </a:rPr>
              <a:t>AF7</a:t>
            </a:r>
            <a:endParaRPr lang="en-US" sz="1400" dirty="0">
              <a:latin typeface="Arial" charset="0"/>
              <a:ea typeface="Times New Roman" charset="0"/>
            </a:endParaRPr>
          </a:p>
          <a:p>
            <a:r>
              <a:rPr lang="en-GB" sz="1200" i="1" dirty="0">
                <a:latin typeface="Arial" charset="0"/>
                <a:ea typeface="Times New Roman" charset="0"/>
              </a:rPr>
              <a:t>Relate texts to their social, cultural and historical traditions </a:t>
            </a:r>
            <a:endParaRPr lang="en-US" sz="1200" dirty="0"/>
          </a:p>
        </p:txBody>
      </p:sp>
    </p:spTree>
    <p:extLst>
      <p:ext uri="{BB962C8B-B14F-4D97-AF65-F5344CB8AC3E}">
        <p14:creationId xmlns:p14="http://schemas.microsoft.com/office/powerpoint/2010/main" val="19403989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3919151" cy="1325563"/>
          </a:xfrm>
        </p:spPr>
        <p:style>
          <a:lnRef idx="1">
            <a:schemeClr val="accent4"/>
          </a:lnRef>
          <a:fillRef idx="2">
            <a:schemeClr val="accent4"/>
          </a:fillRef>
          <a:effectRef idx="1">
            <a:schemeClr val="accent4"/>
          </a:effectRef>
          <a:fontRef idx="minor">
            <a:schemeClr val="dk1"/>
          </a:fontRef>
        </p:style>
        <p:txBody>
          <a:bodyPr/>
          <a:lstStyle/>
          <a:p>
            <a:r>
              <a:rPr lang="en-US" dirty="0"/>
              <a:t>Success Criteria</a:t>
            </a:r>
          </a:p>
        </p:txBody>
      </p:sp>
      <p:graphicFrame>
        <p:nvGraphicFramePr>
          <p:cNvPr id="4" name="Content Placeholder 3"/>
          <p:cNvGraphicFramePr>
            <a:graphicFrameLocks/>
          </p:cNvGraphicFramePr>
          <p:nvPr>
            <p:extLst>
              <p:ext uri="{D42A27DB-BD31-4B8C-83A1-F6EECF244321}">
                <p14:modId xmlns:p14="http://schemas.microsoft.com/office/powerpoint/2010/main" val="2857647166"/>
              </p:ext>
            </p:extLst>
          </p:nvPr>
        </p:nvGraphicFramePr>
        <p:xfrm>
          <a:off x="235407" y="2834957"/>
          <a:ext cx="11422251" cy="3749040"/>
        </p:xfrm>
        <a:graphic>
          <a:graphicData uri="http://schemas.openxmlformats.org/drawingml/2006/table">
            <a:tbl>
              <a:tblPr firstRow="1" bandRow="1">
                <a:tableStyleId>{5C22544A-7EE6-4342-B048-85BDC9FD1C3A}</a:tableStyleId>
              </a:tblPr>
              <a:tblGrid>
                <a:gridCol w="3807417">
                  <a:extLst>
                    <a:ext uri="{9D8B030D-6E8A-4147-A177-3AD203B41FA5}">
                      <a16:colId xmlns:a16="http://schemas.microsoft.com/office/drawing/2014/main" val="20000"/>
                    </a:ext>
                  </a:extLst>
                </a:gridCol>
                <a:gridCol w="3807417">
                  <a:extLst>
                    <a:ext uri="{9D8B030D-6E8A-4147-A177-3AD203B41FA5}">
                      <a16:colId xmlns:a16="http://schemas.microsoft.com/office/drawing/2014/main" val="20001"/>
                    </a:ext>
                  </a:extLst>
                </a:gridCol>
                <a:gridCol w="3807417">
                  <a:extLst>
                    <a:ext uri="{9D8B030D-6E8A-4147-A177-3AD203B41FA5}">
                      <a16:colId xmlns:a16="http://schemas.microsoft.com/office/drawing/2014/main" val="20002"/>
                    </a:ext>
                  </a:extLst>
                </a:gridCol>
              </a:tblGrid>
              <a:tr h="166779">
                <a:tc>
                  <a:txBody>
                    <a:bodyPr/>
                    <a:lstStyle/>
                    <a:p>
                      <a:r>
                        <a:rPr lang="en-US" dirty="0"/>
                        <a:t>Must</a:t>
                      </a:r>
                    </a:p>
                  </a:txBody>
                  <a:tcPr/>
                </a:tc>
                <a:tc>
                  <a:txBody>
                    <a:bodyPr/>
                    <a:lstStyle/>
                    <a:p>
                      <a:r>
                        <a:rPr lang="en-US" dirty="0"/>
                        <a:t>Should</a:t>
                      </a:r>
                    </a:p>
                  </a:txBody>
                  <a:tcPr/>
                </a:tc>
                <a:tc>
                  <a:txBody>
                    <a:bodyPr/>
                    <a:lstStyle/>
                    <a:p>
                      <a:r>
                        <a:rPr lang="en-US" dirty="0"/>
                        <a:t>Could</a:t>
                      </a:r>
                    </a:p>
                  </a:txBody>
                  <a:tcPr/>
                </a:tc>
                <a:extLst>
                  <a:ext uri="{0D108BD9-81ED-4DB2-BD59-A6C34878D82A}">
                    <a16:rowId xmlns:a16="http://schemas.microsoft.com/office/drawing/2014/main" val="10000"/>
                  </a:ext>
                </a:extLst>
              </a:tr>
              <a:tr h="370840">
                <a:tc>
                  <a:txBody>
                    <a:bodyPr/>
                    <a:lstStyle/>
                    <a:p>
                      <a:r>
                        <a:rPr lang="en-US" dirty="0"/>
                        <a:t>Include a relevant point</a:t>
                      </a:r>
                      <a:r>
                        <a:rPr lang="en-US" baseline="0" dirty="0"/>
                        <a:t> about the speech. Say something </a:t>
                      </a:r>
                      <a:r>
                        <a:rPr lang="en-US" i="1" baseline="0" dirty="0"/>
                        <a:t>specific. </a:t>
                      </a:r>
                      <a:r>
                        <a:rPr lang="en-US" i="0" baseline="0" dirty="0"/>
                        <a:t>Do not use the banned phrase!</a:t>
                      </a:r>
                    </a:p>
                    <a:p>
                      <a:endParaRPr lang="en-US" baseline="0" dirty="0"/>
                    </a:p>
                    <a:p>
                      <a:r>
                        <a:rPr lang="en-US" baseline="0" dirty="0"/>
                        <a:t>Identify a technique.</a:t>
                      </a:r>
                    </a:p>
                    <a:p>
                      <a:endParaRPr lang="en-US" baseline="0" dirty="0"/>
                    </a:p>
                    <a:p>
                      <a:r>
                        <a:rPr lang="en-US" baseline="0" dirty="0"/>
                        <a:t>Explain the effect of the technique by linking to TAP.</a:t>
                      </a:r>
                    </a:p>
                    <a:p>
                      <a:endParaRPr lang="en-US" baseline="0" dirty="0"/>
                    </a:p>
                    <a:p>
                      <a:r>
                        <a:rPr lang="en-US" baseline="0" dirty="0"/>
                        <a:t>Include a quote.</a:t>
                      </a:r>
                      <a:endParaRPr lang="en-US" dirty="0"/>
                    </a:p>
                  </a:txBody>
                  <a:tcPr/>
                </a:tc>
                <a:tc>
                  <a:txBody>
                    <a:bodyPr/>
                    <a:lstStyle/>
                    <a:p>
                      <a:r>
                        <a:rPr lang="en-US" dirty="0"/>
                        <a:t>Analyse the language/word</a:t>
                      </a:r>
                      <a:r>
                        <a:rPr lang="en-US" baseline="0" dirty="0"/>
                        <a:t> choice</a:t>
                      </a:r>
                    </a:p>
                    <a:p>
                      <a:endParaRPr lang="en-US" baseline="0" dirty="0"/>
                    </a:p>
                    <a:p>
                      <a:r>
                        <a:rPr lang="en-US" baseline="0" dirty="0"/>
                        <a:t>Analyse the effect of the technique </a:t>
                      </a:r>
                      <a:r>
                        <a:rPr lang="mr-IN" baseline="0" dirty="0"/>
                        <a:t>–</a:t>
                      </a:r>
                      <a:r>
                        <a:rPr lang="en-US" baseline="0" dirty="0"/>
                        <a:t> why was it used?</a:t>
                      </a:r>
                    </a:p>
                    <a:p>
                      <a:endParaRPr lang="en-US" baseline="0" dirty="0"/>
                    </a:p>
                    <a:p>
                      <a:r>
                        <a:rPr lang="en-US" baseline="0" dirty="0"/>
                        <a:t>Link to </a:t>
                      </a:r>
                      <a:r>
                        <a:rPr lang="en-US" i="1" baseline="0" dirty="0"/>
                        <a:t>who</a:t>
                      </a:r>
                      <a:r>
                        <a:rPr lang="en-US" baseline="0" dirty="0"/>
                        <a:t> the speaker is, does this affect the meaning of the technique or why it was used?</a:t>
                      </a:r>
                    </a:p>
                    <a:p>
                      <a:endParaRPr lang="en-US" baseline="0" dirty="0"/>
                    </a:p>
                    <a:p>
                      <a:r>
                        <a:rPr lang="en-US" baseline="0" dirty="0"/>
                        <a:t>Embed the quote.</a:t>
                      </a:r>
                    </a:p>
                    <a:p>
                      <a:endParaRPr lang="en-US" baseline="0" dirty="0"/>
                    </a:p>
                    <a:p>
                      <a:endParaRPr lang="en-US" dirty="0"/>
                    </a:p>
                  </a:txBody>
                  <a:tcPr/>
                </a:tc>
                <a:tc>
                  <a:txBody>
                    <a:bodyPr/>
                    <a:lstStyle/>
                    <a:p>
                      <a:r>
                        <a:rPr lang="en-US" dirty="0"/>
                        <a:t>Evaluate how successful the technique was in terms of audience and purpose.</a:t>
                      </a:r>
                    </a:p>
                    <a:p>
                      <a:endParaRPr lang="en-US" dirty="0"/>
                    </a:p>
                    <a:p>
                      <a:r>
                        <a:rPr lang="en-US" dirty="0"/>
                        <a:t>Discuss how a technique is built up.</a:t>
                      </a:r>
                    </a:p>
                    <a:p>
                      <a:endParaRPr lang="en-US" dirty="0"/>
                    </a:p>
                    <a:p>
                      <a:r>
                        <a:rPr lang="en-US" dirty="0"/>
                        <a:t>Comment on where in</a:t>
                      </a:r>
                      <a:r>
                        <a:rPr lang="en-US" baseline="0" dirty="0"/>
                        <a:t> the speech the technique appears and why</a:t>
                      </a:r>
                      <a:endParaRPr lang="en-US" dirty="0"/>
                    </a:p>
                    <a:p>
                      <a:endParaRPr lang="en-US" dirty="0"/>
                    </a:p>
                    <a:p>
                      <a:r>
                        <a:rPr lang="en-US" dirty="0"/>
                        <a:t>Link to the different audiences</a:t>
                      </a:r>
                    </a:p>
                    <a:p>
                      <a:endParaRPr lang="en-US" dirty="0"/>
                    </a:p>
                    <a:p>
                      <a:r>
                        <a:rPr lang="en-US" dirty="0"/>
                        <a:t>Use more than one quote per point.</a:t>
                      </a:r>
                    </a:p>
                  </a:txBody>
                  <a:tcPr/>
                </a:tc>
                <a:extLst>
                  <a:ext uri="{0D108BD9-81ED-4DB2-BD59-A6C34878D82A}">
                    <a16:rowId xmlns:a16="http://schemas.microsoft.com/office/drawing/2014/main" val="10001"/>
                  </a:ext>
                </a:extLst>
              </a:tr>
            </a:tbl>
          </a:graphicData>
        </a:graphic>
      </p:graphicFrame>
      <p:pic>
        <p:nvPicPr>
          <p:cNvPr id="5" name="Picture 4">
            <a:extLst>
              <a:ext uri="{FF2B5EF4-FFF2-40B4-BE49-F238E27FC236}">
                <a16:creationId xmlns:a16="http://schemas.microsoft.com/office/drawing/2014/main" id="{6AE18333-74CB-2243-9D66-6CD32C80798A}"/>
              </a:ext>
            </a:extLst>
          </p:cNvPr>
          <p:cNvPicPr>
            <a:picLocks noChangeAspect="1"/>
          </p:cNvPicPr>
          <p:nvPr/>
        </p:nvPicPr>
        <p:blipFill>
          <a:blip r:embed="rId2"/>
          <a:stretch>
            <a:fillRect/>
          </a:stretch>
        </p:blipFill>
        <p:spPr>
          <a:xfrm>
            <a:off x="5711753" y="0"/>
            <a:ext cx="2421102" cy="2619632"/>
          </a:xfrm>
          <a:prstGeom prst="rect">
            <a:avLst/>
          </a:prstGeom>
        </p:spPr>
      </p:pic>
    </p:spTree>
    <p:extLst>
      <p:ext uri="{BB962C8B-B14F-4D97-AF65-F5344CB8AC3E}">
        <p14:creationId xmlns:p14="http://schemas.microsoft.com/office/powerpoint/2010/main" val="4032541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6439930" cy="1325563"/>
          </a:xfrm>
        </p:spPr>
        <p:style>
          <a:lnRef idx="1">
            <a:schemeClr val="accent2"/>
          </a:lnRef>
          <a:fillRef idx="2">
            <a:schemeClr val="accent2"/>
          </a:fillRef>
          <a:effectRef idx="1">
            <a:schemeClr val="accent2"/>
          </a:effectRef>
          <a:fontRef idx="minor">
            <a:schemeClr val="dk1"/>
          </a:fontRef>
        </p:style>
        <p:txBody>
          <a:bodyPr/>
          <a:lstStyle/>
          <a:p>
            <a:r>
              <a:rPr lang="en-US" dirty="0"/>
              <a:t>Fill in the planning sheet</a:t>
            </a:r>
          </a:p>
        </p:txBody>
      </p:sp>
      <p:sp>
        <p:nvSpPr>
          <p:cNvPr id="3" name="Content Placeholder 2"/>
          <p:cNvSpPr>
            <a:spLocks noGrp="1"/>
          </p:cNvSpPr>
          <p:nvPr>
            <p:ph idx="1"/>
          </p:nvPr>
        </p:nvSpPr>
        <p:spPr>
          <a:xfrm>
            <a:off x="838200" y="1825625"/>
            <a:ext cx="10515600" cy="1325563"/>
          </a:xfrm>
        </p:spPr>
        <p:style>
          <a:lnRef idx="1">
            <a:schemeClr val="accent4"/>
          </a:lnRef>
          <a:fillRef idx="2">
            <a:schemeClr val="accent4"/>
          </a:fillRef>
          <a:effectRef idx="1">
            <a:schemeClr val="accent4"/>
          </a:effectRef>
          <a:fontRef idx="minor">
            <a:schemeClr val="dk1"/>
          </a:fontRef>
        </p:style>
        <p:txBody>
          <a:bodyPr>
            <a:normAutofit lnSpcReduction="10000"/>
          </a:bodyPr>
          <a:lstStyle/>
          <a:p>
            <a:r>
              <a:rPr lang="en-US" dirty="0"/>
              <a:t>You can use this in the assessment.</a:t>
            </a:r>
          </a:p>
          <a:p>
            <a:r>
              <a:rPr lang="en-US" dirty="0"/>
              <a:t>Your ideas must be in note form; you cannot write up your essay in full.</a:t>
            </a:r>
          </a:p>
        </p:txBody>
      </p:sp>
      <p:pic>
        <p:nvPicPr>
          <p:cNvPr id="5" name="Picture 4">
            <a:extLst>
              <a:ext uri="{FF2B5EF4-FFF2-40B4-BE49-F238E27FC236}">
                <a16:creationId xmlns:a16="http://schemas.microsoft.com/office/drawing/2014/main" id="{A2710E42-E51C-1841-BB4A-B8AF8472661E}"/>
              </a:ext>
            </a:extLst>
          </p:cNvPr>
          <p:cNvPicPr>
            <a:picLocks noChangeAspect="1"/>
          </p:cNvPicPr>
          <p:nvPr/>
        </p:nvPicPr>
        <p:blipFill>
          <a:blip r:embed="rId2"/>
          <a:stretch>
            <a:fillRect/>
          </a:stretch>
        </p:blipFill>
        <p:spPr>
          <a:xfrm>
            <a:off x="3023801" y="3429000"/>
            <a:ext cx="5811280" cy="3196603"/>
          </a:xfrm>
          <a:prstGeom prst="rect">
            <a:avLst/>
          </a:prstGeom>
        </p:spPr>
      </p:pic>
    </p:spTree>
    <p:extLst>
      <p:ext uri="{BB962C8B-B14F-4D97-AF65-F5344CB8AC3E}">
        <p14:creationId xmlns:p14="http://schemas.microsoft.com/office/powerpoint/2010/main" val="20014649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D0E638F-6AA7-8C44-B763-52CAC149B6F8}"/>
              </a:ext>
            </a:extLst>
          </p:cNvPr>
          <p:cNvPicPr>
            <a:picLocks noChangeAspect="1"/>
          </p:cNvPicPr>
          <p:nvPr/>
        </p:nvPicPr>
        <p:blipFill>
          <a:blip r:embed="rId2"/>
          <a:stretch>
            <a:fillRect/>
          </a:stretch>
        </p:blipFill>
        <p:spPr>
          <a:xfrm>
            <a:off x="3502615" y="4549676"/>
            <a:ext cx="5404393" cy="2331481"/>
          </a:xfrm>
          <a:prstGeom prst="rect">
            <a:avLst/>
          </a:prstGeom>
        </p:spPr>
      </p:pic>
      <p:sp>
        <p:nvSpPr>
          <p:cNvPr id="5" name="TextBox 4">
            <a:extLst>
              <a:ext uri="{FF2B5EF4-FFF2-40B4-BE49-F238E27FC236}">
                <a16:creationId xmlns:a16="http://schemas.microsoft.com/office/drawing/2014/main" id="{77C0585D-D94B-FC4F-9EDE-44D72DB15AD6}"/>
              </a:ext>
            </a:extLst>
          </p:cNvPr>
          <p:cNvSpPr txBox="1"/>
          <p:nvPr/>
        </p:nvSpPr>
        <p:spPr>
          <a:xfrm>
            <a:off x="2207111" y="1120676"/>
            <a:ext cx="7777777" cy="267765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400" dirty="0"/>
              <a:t>Thank you for visiting Ms Duckworth’s Classroom! I hope you enjoy the free resource. Please feel free to let me know how you used them and if they were helpful. Also, you can find the full SoW in my website store.</a:t>
            </a:r>
          </a:p>
          <a:p>
            <a:endParaRPr lang="en-US" sz="2400" dirty="0"/>
          </a:p>
          <a:p>
            <a:pPr algn="ctr"/>
            <a:r>
              <a:rPr lang="en-US" sz="2400" dirty="0"/>
              <a:t>You can also follow me on </a:t>
            </a:r>
            <a:r>
              <a:rPr lang="en-US" sz="2400" dirty="0">
                <a:hlinkClick r:id="rId3"/>
              </a:rPr>
              <a:t>Instagram</a:t>
            </a:r>
            <a:r>
              <a:rPr lang="en-US" sz="2400" dirty="0"/>
              <a:t> and find me on </a:t>
            </a:r>
            <a:r>
              <a:rPr lang="en-US" sz="2400" dirty="0">
                <a:hlinkClick r:id="rId4"/>
              </a:rPr>
              <a:t>Facebook</a:t>
            </a:r>
            <a:r>
              <a:rPr lang="en-US" sz="2400" dirty="0"/>
              <a:t> or </a:t>
            </a:r>
            <a:r>
              <a:rPr lang="en-US" sz="2400" dirty="0">
                <a:hlinkClick r:id="rId5"/>
              </a:rPr>
              <a:t>twitter</a:t>
            </a:r>
            <a:r>
              <a:rPr lang="en-US" sz="2400" dirty="0"/>
              <a:t>.</a:t>
            </a:r>
          </a:p>
        </p:txBody>
      </p:sp>
    </p:spTree>
    <p:extLst>
      <p:ext uri="{BB962C8B-B14F-4D97-AF65-F5344CB8AC3E}">
        <p14:creationId xmlns:p14="http://schemas.microsoft.com/office/powerpoint/2010/main" val="30434574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92F763E-FEE1-364C-888C-9BBE8FCDF8B0}"/>
              </a:ext>
            </a:extLst>
          </p:cNvPr>
          <p:cNvPicPr>
            <a:picLocks noChangeAspect="1"/>
          </p:cNvPicPr>
          <p:nvPr/>
        </p:nvPicPr>
        <p:blipFill rotWithShape="1">
          <a:blip r:embed="rId2"/>
          <a:srcRect l="77167" t="23280"/>
          <a:stretch/>
        </p:blipFill>
        <p:spPr>
          <a:xfrm>
            <a:off x="9042400" y="667656"/>
            <a:ext cx="1913541" cy="5261429"/>
          </a:xfrm>
          <a:prstGeom prst="rect">
            <a:avLst/>
          </a:prstGeom>
        </p:spPr>
      </p:pic>
      <p:pic>
        <p:nvPicPr>
          <p:cNvPr id="14" name="Picture 13">
            <a:extLst>
              <a:ext uri="{FF2B5EF4-FFF2-40B4-BE49-F238E27FC236}">
                <a16:creationId xmlns:a16="http://schemas.microsoft.com/office/drawing/2014/main" id="{1011B567-F655-A84E-9412-DEEBAF870F0E}"/>
              </a:ext>
            </a:extLst>
          </p:cNvPr>
          <p:cNvPicPr>
            <a:picLocks noChangeAspect="1"/>
          </p:cNvPicPr>
          <p:nvPr/>
        </p:nvPicPr>
        <p:blipFill>
          <a:blip r:embed="rId3"/>
          <a:stretch>
            <a:fillRect/>
          </a:stretch>
        </p:blipFill>
        <p:spPr>
          <a:xfrm>
            <a:off x="2556200" y="0"/>
            <a:ext cx="5454000" cy="6858000"/>
          </a:xfrm>
          <a:prstGeom prst="rect">
            <a:avLst/>
          </a:prstGeom>
        </p:spPr>
      </p:pic>
    </p:spTree>
    <p:extLst>
      <p:ext uri="{BB962C8B-B14F-4D97-AF65-F5344CB8AC3E}">
        <p14:creationId xmlns:p14="http://schemas.microsoft.com/office/powerpoint/2010/main" val="6079127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B5F59-220A-1F41-A914-B7EA80C5E0C5}"/>
              </a:ext>
            </a:extLst>
          </p:cNvPr>
          <p:cNvSpPr>
            <a:spLocks noGrp="1"/>
          </p:cNvSpPr>
          <p:nvPr>
            <p:ph type="title"/>
          </p:nvPr>
        </p:nvSpPr>
        <p:spPr>
          <a:xfrm>
            <a:off x="4898173" y="372118"/>
            <a:ext cx="2395654" cy="1325563"/>
          </a:xfrm>
        </p:spPr>
        <p:style>
          <a:lnRef idx="1">
            <a:schemeClr val="accent4"/>
          </a:lnRef>
          <a:fillRef idx="2">
            <a:schemeClr val="accent4"/>
          </a:fillRef>
          <a:effectRef idx="1">
            <a:schemeClr val="accent4"/>
          </a:effectRef>
          <a:fontRef idx="minor">
            <a:schemeClr val="dk1"/>
          </a:fontRef>
        </p:style>
        <p:txBody>
          <a:bodyPr/>
          <a:lstStyle/>
          <a:p>
            <a:r>
              <a:rPr lang="en-US" dirty="0"/>
              <a:t>Your task</a:t>
            </a:r>
          </a:p>
        </p:txBody>
      </p:sp>
      <p:sp>
        <p:nvSpPr>
          <p:cNvPr id="3" name="Content Placeholder 2">
            <a:extLst>
              <a:ext uri="{FF2B5EF4-FFF2-40B4-BE49-F238E27FC236}">
                <a16:creationId xmlns:a16="http://schemas.microsoft.com/office/drawing/2014/main" id="{8026C02E-C6DE-594D-8A6D-0B04EFD20D08}"/>
              </a:ext>
            </a:extLst>
          </p:cNvPr>
          <p:cNvSpPr>
            <a:spLocks noGrp="1"/>
          </p:cNvSpPr>
          <p:nvPr>
            <p:ph idx="1"/>
          </p:nvPr>
        </p:nvSpPr>
        <p:spPr>
          <a:xfrm>
            <a:off x="838200" y="2258111"/>
            <a:ext cx="10515600" cy="4351338"/>
          </a:xfrm>
        </p:spPr>
        <p:style>
          <a:lnRef idx="1">
            <a:schemeClr val="accent2"/>
          </a:lnRef>
          <a:fillRef idx="2">
            <a:schemeClr val="accent2"/>
          </a:fillRef>
          <a:effectRef idx="1">
            <a:schemeClr val="accent2"/>
          </a:effectRef>
          <a:fontRef idx="minor">
            <a:schemeClr val="dk1"/>
          </a:fontRef>
        </p:style>
        <p:txBody>
          <a:bodyPr/>
          <a:lstStyle/>
          <a:p>
            <a:r>
              <a:rPr lang="en-US" dirty="0"/>
              <a:t>Over the past 3 weeks we have been looking at rhetoric and persuasive speeches.</a:t>
            </a:r>
          </a:p>
          <a:p>
            <a:endParaRPr lang="en-US" dirty="0"/>
          </a:p>
          <a:p>
            <a:r>
              <a:rPr lang="en-US" dirty="0"/>
              <a:t>You will now use all of your knowledge and skills to write an analysis of a new, unseen speech.</a:t>
            </a:r>
          </a:p>
          <a:p>
            <a:endParaRPr lang="en-US" dirty="0"/>
          </a:p>
          <a:p>
            <a:r>
              <a:rPr lang="en-US" dirty="0"/>
              <a:t>You will spend 3 lessons planning and one lesson to write up your essay.</a:t>
            </a:r>
          </a:p>
        </p:txBody>
      </p:sp>
    </p:spTree>
    <p:extLst>
      <p:ext uri="{BB962C8B-B14F-4D97-AF65-F5344CB8AC3E}">
        <p14:creationId xmlns:p14="http://schemas.microsoft.com/office/powerpoint/2010/main" val="41508580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8500"/>
            <a:ext cx="8785654" cy="1569662"/>
          </a:xfrm>
        </p:spPr>
        <p:style>
          <a:lnRef idx="1">
            <a:schemeClr val="accent4"/>
          </a:lnRef>
          <a:fillRef idx="2">
            <a:schemeClr val="accent4"/>
          </a:fillRef>
          <a:effectRef idx="1">
            <a:schemeClr val="accent4"/>
          </a:effectRef>
          <a:fontRef idx="minor">
            <a:schemeClr val="dk1"/>
          </a:fontRef>
        </p:style>
        <p:txBody>
          <a:bodyPr>
            <a:normAutofit fontScale="90000"/>
          </a:bodyPr>
          <a:lstStyle/>
          <a:p>
            <a:r>
              <a:rPr lang="en-GB" dirty="0"/>
              <a:t>What will you be assessed on?</a:t>
            </a:r>
            <a:br>
              <a:rPr lang="en-GB" dirty="0"/>
            </a:br>
            <a:r>
              <a:rPr lang="en-GB" dirty="0"/>
              <a:t>What do you think these mean?</a:t>
            </a:r>
            <a:br>
              <a:rPr lang="en-US" dirty="0"/>
            </a:br>
            <a:endParaRPr lang="en-US" dirty="0"/>
          </a:p>
        </p:txBody>
      </p:sp>
      <p:sp>
        <p:nvSpPr>
          <p:cNvPr id="4" name="Rectangle 3"/>
          <p:cNvSpPr/>
          <p:nvPr/>
        </p:nvSpPr>
        <p:spPr>
          <a:xfrm>
            <a:off x="1798320" y="3429000"/>
            <a:ext cx="6096000" cy="1292662"/>
          </a:xfrm>
          <a:prstGeom prst="rect">
            <a:avLst/>
          </a:prstGeom>
        </p:spPr>
        <p:txBody>
          <a:bodyPr>
            <a:spAutoFit/>
          </a:bodyPr>
          <a:lstStyle/>
          <a:p>
            <a:r>
              <a:rPr lang="en-GB" sz="2400" b="1" dirty="0">
                <a:solidFill>
                  <a:srgbClr val="000000"/>
                </a:solidFill>
                <a:latin typeface="Arial" charset="0"/>
                <a:ea typeface="Times New Roman" charset="0"/>
              </a:rPr>
              <a:t>AF5</a:t>
            </a:r>
            <a:endParaRPr lang="en-US" sz="2000" dirty="0">
              <a:latin typeface="Arial" charset="0"/>
              <a:ea typeface="Times New Roman" charset="0"/>
            </a:endParaRPr>
          </a:p>
          <a:p>
            <a:r>
              <a:rPr lang="en-GB" i="1" dirty="0">
                <a:solidFill>
                  <a:srgbClr val="000000"/>
                </a:solidFill>
                <a:latin typeface="Arial" charset="0"/>
                <a:ea typeface="Times New Roman" charset="0"/>
              </a:rPr>
              <a:t>Explain and comment on writers’ use of language, including grammatical and literary features at word and sentence level</a:t>
            </a:r>
            <a:r>
              <a:rPr lang="en-US" dirty="0"/>
              <a:t> </a:t>
            </a:r>
          </a:p>
        </p:txBody>
      </p:sp>
      <p:sp>
        <p:nvSpPr>
          <p:cNvPr id="5" name="Rectangle 4"/>
          <p:cNvSpPr/>
          <p:nvPr/>
        </p:nvSpPr>
        <p:spPr>
          <a:xfrm>
            <a:off x="4892563" y="1874454"/>
            <a:ext cx="6096000" cy="1292662"/>
          </a:xfrm>
          <a:prstGeom prst="rect">
            <a:avLst/>
          </a:prstGeom>
        </p:spPr>
        <p:txBody>
          <a:bodyPr>
            <a:spAutoFit/>
          </a:bodyPr>
          <a:lstStyle/>
          <a:p>
            <a:r>
              <a:rPr lang="en-GB" sz="2400" b="1" dirty="0">
                <a:solidFill>
                  <a:srgbClr val="000000"/>
                </a:solidFill>
                <a:latin typeface="Arial" charset="0"/>
                <a:ea typeface="Times New Roman" charset="0"/>
              </a:rPr>
              <a:t>AF4 </a:t>
            </a:r>
            <a:endParaRPr lang="en-US" sz="2000" dirty="0">
              <a:latin typeface="Arial" charset="0"/>
              <a:ea typeface="Times New Roman" charset="0"/>
            </a:endParaRPr>
          </a:p>
          <a:p>
            <a:r>
              <a:rPr lang="en-GB" i="1" dirty="0">
                <a:latin typeface="Arial" charset="0"/>
                <a:ea typeface="Times New Roman" charset="0"/>
              </a:rPr>
              <a:t>Identify and comment on the structure and organisation of texts, including grammatical and presentational features at text level</a:t>
            </a:r>
            <a:r>
              <a:rPr lang="en-US" dirty="0"/>
              <a:t> </a:t>
            </a:r>
          </a:p>
        </p:txBody>
      </p:sp>
      <p:sp>
        <p:nvSpPr>
          <p:cNvPr id="6" name="Rectangle 5"/>
          <p:cNvSpPr/>
          <p:nvPr/>
        </p:nvSpPr>
        <p:spPr>
          <a:xfrm>
            <a:off x="3914820" y="5059430"/>
            <a:ext cx="6096000" cy="738664"/>
          </a:xfrm>
          <a:prstGeom prst="rect">
            <a:avLst/>
          </a:prstGeom>
        </p:spPr>
        <p:txBody>
          <a:bodyPr>
            <a:spAutoFit/>
          </a:bodyPr>
          <a:lstStyle/>
          <a:p>
            <a:r>
              <a:rPr lang="en-GB" sz="2400" b="1" dirty="0">
                <a:solidFill>
                  <a:srgbClr val="000000"/>
                </a:solidFill>
                <a:latin typeface="Arial" charset="0"/>
                <a:ea typeface="Times New Roman" charset="0"/>
              </a:rPr>
              <a:t>AF7</a:t>
            </a:r>
            <a:endParaRPr lang="en-US" sz="2000" dirty="0">
              <a:latin typeface="Arial" charset="0"/>
              <a:ea typeface="Times New Roman" charset="0"/>
            </a:endParaRPr>
          </a:p>
          <a:p>
            <a:r>
              <a:rPr lang="en-GB" i="1" dirty="0">
                <a:latin typeface="Arial" charset="0"/>
                <a:ea typeface="Times New Roman" charset="0"/>
              </a:rPr>
              <a:t>Relate texts to their social, cultural and historical traditions </a:t>
            </a:r>
            <a:endParaRPr lang="en-US" dirty="0"/>
          </a:p>
        </p:txBody>
      </p:sp>
      <p:pic>
        <p:nvPicPr>
          <p:cNvPr id="7" name="Picture 6">
            <a:extLst>
              <a:ext uri="{FF2B5EF4-FFF2-40B4-BE49-F238E27FC236}">
                <a16:creationId xmlns:a16="http://schemas.microsoft.com/office/drawing/2014/main" id="{8454C37E-2BE0-3C48-9994-2E74E8C27930}"/>
              </a:ext>
            </a:extLst>
          </p:cNvPr>
          <p:cNvPicPr>
            <a:picLocks noChangeAspect="1"/>
          </p:cNvPicPr>
          <p:nvPr/>
        </p:nvPicPr>
        <p:blipFill>
          <a:blip r:embed="rId2"/>
          <a:stretch>
            <a:fillRect/>
          </a:stretch>
        </p:blipFill>
        <p:spPr>
          <a:xfrm>
            <a:off x="7414054" y="21038"/>
            <a:ext cx="1987722" cy="1853416"/>
          </a:xfrm>
          <a:prstGeom prst="rect">
            <a:avLst/>
          </a:prstGeom>
        </p:spPr>
      </p:pic>
    </p:spTree>
    <p:extLst>
      <p:ext uri="{BB962C8B-B14F-4D97-AF65-F5344CB8AC3E}">
        <p14:creationId xmlns:p14="http://schemas.microsoft.com/office/powerpoint/2010/main" val="25254821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5430" y="198509"/>
            <a:ext cx="10319081" cy="1325562"/>
          </a:xfrm>
        </p:spPr>
        <p:style>
          <a:lnRef idx="1">
            <a:schemeClr val="accent4"/>
          </a:lnRef>
          <a:fillRef idx="2">
            <a:schemeClr val="accent4"/>
          </a:fillRef>
          <a:effectRef idx="1">
            <a:schemeClr val="accent4"/>
          </a:effectRef>
          <a:fontRef idx="minor">
            <a:schemeClr val="dk1"/>
          </a:fontRef>
        </p:style>
        <p:txBody>
          <a:bodyPr>
            <a:normAutofit/>
          </a:bodyPr>
          <a:lstStyle/>
          <a:p>
            <a:r>
              <a:rPr lang="en-US" dirty="0"/>
              <a:t>Essay question: how does Severn </a:t>
            </a:r>
            <a:r>
              <a:rPr lang="en-US" dirty="0" err="1"/>
              <a:t>Cullis</a:t>
            </a:r>
            <a:r>
              <a:rPr lang="en-US" dirty="0"/>
              <a:t> Suzuki use language to affect the audience?</a:t>
            </a:r>
          </a:p>
        </p:txBody>
      </p:sp>
      <p:sp>
        <p:nvSpPr>
          <p:cNvPr id="3" name="Content Placeholder 2"/>
          <p:cNvSpPr>
            <a:spLocks noGrp="1"/>
          </p:cNvSpPr>
          <p:nvPr>
            <p:ph idx="1"/>
          </p:nvPr>
        </p:nvSpPr>
        <p:spPr>
          <a:xfrm>
            <a:off x="3364165" y="2129061"/>
            <a:ext cx="8595360" cy="4351337"/>
          </a:xfrm>
        </p:spPr>
        <p:txBody>
          <a:bodyPr/>
          <a:lstStyle/>
          <a:p>
            <a:r>
              <a:rPr lang="en-US" dirty="0">
                <a:hlinkClick r:id="rId2"/>
              </a:rPr>
              <a:t>Audio</a:t>
            </a:r>
            <a:endParaRPr lang="en-US" dirty="0"/>
          </a:p>
          <a:p>
            <a:r>
              <a:rPr lang="en-US" dirty="0">
                <a:hlinkClick r:id="rId3"/>
              </a:rPr>
              <a:t>Text</a:t>
            </a:r>
            <a:endParaRPr lang="en-US" dirty="0"/>
          </a:p>
          <a:p>
            <a:endParaRPr lang="en-US" dirty="0"/>
          </a:p>
          <a:p>
            <a:r>
              <a:rPr lang="en-US" b="1" dirty="0"/>
              <a:t>The girl who silenced the world for 5 minutes</a:t>
            </a:r>
          </a:p>
        </p:txBody>
      </p:sp>
      <p:sp>
        <p:nvSpPr>
          <p:cNvPr id="4" name="TextBox 3"/>
          <p:cNvSpPr txBox="1"/>
          <p:nvPr/>
        </p:nvSpPr>
        <p:spPr>
          <a:xfrm>
            <a:off x="249449" y="2005075"/>
            <a:ext cx="2928735" cy="3970318"/>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dirty="0"/>
              <a:t>You will be given a speech and you have 3 lessons to:</a:t>
            </a:r>
          </a:p>
          <a:p>
            <a:pPr marL="342900" indent="-342900">
              <a:buFont typeface="+mj-lt"/>
              <a:buAutoNum type="arabicPeriod"/>
            </a:pPr>
            <a:r>
              <a:rPr lang="en-US" dirty="0"/>
              <a:t>Read and listen to the speech and understand it. Identify the techniques</a:t>
            </a:r>
          </a:p>
          <a:p>
            <a:pPr marL="342900" indent="-342900">
              <a:buFont typeface="+mj-lt"/>
              <a:buAutoNum type="arabicPeriod"/>
            </a:pPr>
            <a:r>
              <a:rPr lang="en-US" dirty="0"/>
              <a:t>Explain the effect of the techniques.</a:t>
            </a:r>
          </a:p>
          <a:p>
            <a:pPr marL="342900" indent="-342900">
              <a:buFont typeface="+mj-lt"/>
              <a:buAutoNum type="arabicPeriod"/>
            </a:pPr>
            <a:r>
              <a:rPr lang="en-US" dirty="0"/>
              <a:t>Make a plan on the planning sheet</a:t>
            </a:r>
          </a:p>
          <a:p>
            <a:pPr marL="342900" indent="-342900">
              <a:buFont typeface="+mj-lt"/>
              <a:buAutoNum type="arabicPeriod"/>
            </a:pPr>
            <a:endParaRPr lang="en-US" dirty="0"/>
          </a:p>
          <a:p>
            <a:pPr marL="342900" indent="-342900">
              <a:buFont typeface="+mj-lt"/>
              <a:buAutoNum type="arabicPeriod"/>
            </a:pPr>
            <a:r>
              <a:rPr lang="en-US" dirty="0"/>
              <a:t>The following lesson you will write up your assessment. This will be on Monday and Tuesday.</a:t>
            </a:r>
          </a:p>
        </p:txBody>
      </p:sp>
    </p:spTree>
    <p:extLst>
      <p:ext uri="{BB962C8B-B14F-4D97-AF65-F5344CB8AC3E}">
        <p14:creationId xmlns:p14="http://schemas.microsoft.com/office/powerpoint/2010/main" val="31193811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5430" y="198509"/>
            <a:ext cx="10319081" cy="1325562"/>
          </a:xfrm>
        </p:spPr>
        <p:style>
          <a:lnRef idx="1">
            <a:schemeClr val="accent4"/>
          </a:lnRef>
          <a:fillRef idx="2">
            <a:schemeClr val="accent4"/>
          </a:fillRef>
          <a:effectRef idx="1">
            <a:schemeClr val="accent4"/>
          </a:effectRef>
          <a:fontRef idx="minor">
            <a:schemeClr val="dk1"/>
          </a:fontRef>
        </p:style>
        <p:txBody>
          <a:bodyPr>
            <a:normAutofit/>
          </a:bodyPr>
          <a:lstStyle/>
          <a:p>
            <a:r>
              <a:rPr lang="en-US" dirty="0"/>
              <a:t>First we will listen to the speech.</a:t>
            </a:r>
          </a:p>
        </p:txBody>
      </p:sp>
      <p:sp>
        <p:nvSpPr>
          <p:cNvPr id="3" name="Content Placeholder 2"/>
          <p:cNvSpPr>
            <a:spLocks noGrp="1"/>
          </p:cNvSpPr>
          <p:nvPr>
            <p:ph idx="1"/>
          </p:nvPr>
        </p:nvSpPr>
        <p:spPr>
          <a:xfrm>
            <a:off x="8381009" y="589043"/>
            <a:ext cx="2928735" cy="1120766"/>
          </a:xfrm>
        </p:spPr>
        <p:txBody>
          <a:bodyPr/>
          <a:lstStyle/>
          <a:p>
            <a:pPr marL="0" indent="0">
              <a:buNone/>
            </a:pPr>
            <a:r>
              <a:rPr lang="en-US" dirty="0">
                <a:hlinkClick r:id="rId2"/>
              </a:rPr>
              <a:t>Audio</a:t>
            </a:r>
            <a:endParaRPr lang="en-US" dirty="0"/>
          </a:p>
        </p:txBody>
      </p:sp>
      <p:sp>
        <p:nvSpPr>
          <p:cNvPr id="4" name="TextBox 3"/>
          <p:cNvSpPr txBox="1"/>
          <p:nvPr/>
        </p:nvSpPr>
        <p:spPr>
          <a:xfrm>
            <a:off x="232475" y="2458069"/>
            <a:ext cx="2928735" cy="3693319"/>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dirty="0"/>
              <a:t>Make notes on:</a:t>
            </a:r>
          </a:p>
          <a:p>
            <a:endParaRPr lang="en-US" dirty="0"/>
          </a:p>
          <a:p>
            <a:pPr marL="285750" indent="-285750">
              <a:buFont typeface="Arial" panose="020B0604020202020204" pitchFamily="34" charset="0"/>
              <a:buChar char="•"/>
            </a:pPr>
            <a:r>
              <a:rPr lang="en-US" dirty="0"/>
              <a:t>What you notice about the speaker and why this is important.</a:t>
            </a:r>
          </a:p>
          <a:p>
            <a:pPr marL="285750" indent="-285750">
              <a:buFont typeface="Arial" panose="020B0604020202020204" pitchFamily="34" charset="0"/>
              <a:buChar char="•"/>
            </a:pPr>
            <a:r>
              <a:rPr lang="en-US" dirty="0"/>
              <a:t>Why she is speaking – what is the context.</a:t>
            </a:r>
          </a:p>
          <a:p>
            <a:pPr marL="285750" indent="-285750">
              <a:buFont typeface="Arial" panose="020B0604020202020204" pitchFamily="34" charset="0"/>
              <a:buChar char="•"/>
            </a:pPr>
            <a:r>
              <a:rPr lang="en-US" dirty="0"/>
              <a:t>The devices she uses in her speech and the effect.</a:t>
            </a:r>
          </a:p>
          <a:p>
            <a:pPr marL="285750" indent="-285750">
              <a:buFont typeface="Arial" panose="020B0604020202020204" pitchFamily="34" charset="0"/>
              <a:buChar char="•"/>
            </a:pPr>
            <a:r>
              <a:rPr lang="en-US" dirty="0"/>
              <a:t>How YOU feel.</a:t>
            </a:r>
          </a:p>
          <a:p>
            <a:pPr marL="285750" indent="-285750">
              <a:buFont typeface="Arial" panose="020B0604020202020204" pitchFamily="34" charset="0"/>
              <a:buChar char="•"/>
            </a:pPr>
            <a:r>
              <a:rPr lang="en-US" dirty="0"/>
              <a:t>How you think the intended audience felt.</a:t>
            </a:r>
          </a:p>
          <a:p>
            <a:endParaRPr lang="en-US" dirty="0"/>
          </a:p>
        </p:txBody>
      </p:sp>
      <p:grpSp>
        <p:nvGrpSpPr>
          <p:cNvPr id="10" name="Group 9">
            <a:extLst>
              <a:ext uri="{FF2B5EF4-FFF2-40B4-BE49-F238E27FC236}">
                <a16:creationId xmlns:a16="http://schemas.microsoft.com/office/drawing/2014/main" id="{C30D5397-77A6-1E43-984D-F7B356063799}"/>
              </a:ext>
            </a:extLst>
          </p:cNvPr>
          <p:cNvGrpSpPr/>
          <p:nvPr/>
        </p:nvGrpSpPr>
        <p:grpSpPr>
          <a:xfrm>
            <a:off x="4168361" y="2458069"/>
            <a:ext cx="6314302" cy="4201422"/>
            <a:chOff x="4168361" y="2458069"/>
            <a:chExt cx="6314302" cy="4201422"/>
          </a:xfrm>
        </p:grpSpPr>
        <p:sp>
          <p:nvSpPr>
            <p:cNvPr id="7" name="TextBox 6">
              <a:extLst>
                <a:ext uri="{FF2B5EF4-FFF2-40B4-BE49-F238E27FC236}">
                  <a16:creationId xmlns:a16="http://schemas.microsoft.com/office/drawing/2014/main" id="{2D667E5B-21A9-8A46-B016-30F315BA83B4}"/>
                </a:ext>
              </a:extLst>
            </p:cNvPr>
            <p:cNvSpPr txBox="1"/>
            <p:nvPr/>
          </p:nvSpPr>
          <p:spPr>
            <a:xfrm>
              <a:off x="4168361" y="2458069"/>
              <a:ext cx="6314302" cy="2677656"/>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2400" dirty="0"/>
                <a:t>Now share your ideas in groups of 3. </a:t>
              </a:r>
            </a:p>
            <a:p>
              <a:pPr marL="285750" indent="-285750">
                <a:buFont typeface=".Apple Color Emoji UI"/>
                <a:buChar char="🗣"/>
              </a:pPr>
              <a:r>
                <a:rPr lang="en-US" sz="2400" dirty="0"/>
                <a:t>Can you fill in any gaps that you have?</a:t>
              </a:r>
            </a:p>
            <a:p>
              <a:pPr marL="285750" indent="-285750">
                <a:buFont typeface=".Apple Color Emoji UI"/>
                <a:buChar char="🗣"/>
              </a:pPr>
              <a:r>
                <a:rPr lang="en-US" sz="2400" dirty="0"/>
                <a:t>Can you add any ideas to someone else’s notes?</a:t>
              </a:r>
            </a:p>
            <a:p>
              <a:pPr marL="285750" indent="-285750">
                <a:buFont typeface=".Apple Color Emoji UI"/>
                <a:buChar char="🗣"/>
              </a:pPr>
              <a:r>
                <a:rPr lang="en-US" sz="2400" dirty="0"/>
                <a:t>Can you all work together to develop ideas or </a:t>
              </a:r>
              <a:r>
                <a:rPr lang="en-US" sz="2400" dirty="0" err="1"/>
                <a:t>analyse</a:t>
              </a:r>
              <a:r>
                <a:rPr lang="en-US" sz="2400" dirty="0"/>
                <a:t> techniques?</a:t>
              </a:r>
            </a:p>
            <a:p>
              <a:endParaRPr lang="en-US" sz="2400" dirty="0"/>
            </a:p>
          </p:txBody>
        </p:sp>
        <p:pic>
          <p:nvPicPr>
            <p:cNvPr id="9" name="Picture 8">
              <a:extLst>
                <a:ext uri="{FF2B5EF4-FFF2-40B4-BE49-F238E27FC236}">
                  <a16:creationId xmlns:a16="http://schemas.microsoft.com/office/drawing/2014/main" id="{606F1A0E-3F22-4242-B57B-51B2CFEAB1F8}"/>
                </a:ext>
              </a:extLst>
            </p:cNvPr>
            <p:cNvPicPr>
              <a:picLocks noChangeAspect="1"/>
            </p:cNvPicPr>
            <p:nvPr/>
          </p:nvPicPr>
          <p:blipFill>
            <a:blip r:embed="rId3"/>
            <a:stretch>
              <a:fillRect/>
            </a:stretch>
          </p:blipFill>
          <p:spPr>
            <a:xfrm>
              <a:off x="8524447" y="4495857"/>
              <a:ext cx="1668242" cy="2163634"/>
            </a:xfrm>
            <a:prstGeom prst="rect">
              <a:avLst/>
            </a:prstGeom>
          </p:spPr>
        </p:pic>
      </p:grpSp>
    </p:spTree>
    <p:extLst>
      <p:ext uri="{BB962C8B-B14F-4D97-AF65-F5344CB8AC3E}">
        <p14:creationId xmlns:p14="http://schemas.microsoft.com/office/powerpoint/2010/main" val="3278132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93E5F8-EE33-EB40-9298-D753C0D8EB3C}"/>
              </a:ext>
            </a:extLst>
          </p:cNvPr>
          <p:cNvSpPr>
            <a:spLocks noGrp="1"/>
          </p:cNvSpPr>
          <p:nvPr>
            <p:ph type="title"/>
          </p:nvPr>
        </p:nvSpPr>
        <p:spPr>
          <a:xfrm>
            <a:off x="838201" y="365125"/>
            <a:ext cx="2139778" cy="1325563"/>
          </a:xfrm>
        </p:spPr>
        <p:style>
          <a:lnRef idx="1">
            <a:schemeClr val="accent2"/>
          </a:lnRef>
          <a:fillRef idx="2">
            <a:schemeClr val="accent2"/>
          </a:fillRef>
          <a:effectRef idx="1">
            <a:schemeClr val="accent2"/>
          </a:effectRef>
          <a:fontRef idx="minor">
            <a:schemeClr val="dk1"/>
          </a:fontRef>
        </p:style>
        <p:txBody>
          <a:bodyPr/>
          <a:lstStyle/>
          <a:p>
            <a:r>
              <a:rPr lang="en-US" dirty="0"/>
              <a:t>Plenary</a:t>
            </a:r>
          </a:p>
        </p:txBody>
      </p:sp>
      <p:sp>
        <p:nvSpPr>
          <p:cNvPr id="3" name="Content Placeholder 2">
            <a:extLst>
              <a:ext uri="{FF2B5EF4-FFF2-40B4-BE49-F238E27FC236}">
                <a16:creationId xmlns:a16="http://schemas.microsoft.com/office/drawing/2014/main" id="{1BA4C3DC-C75D-6647-8416-9189438D5024}"/>
              </a:ext>
            </a:extLst>
          </p:cNvPr>
          <p:cNvSpPr>
            <a:spLocks noGrp="1"/>
          </p:cNvSpPr>
          <p:nvPr>
            <p:ph idx="1"/>
          </p:nvPr>
        </p:nvSpPr>
        <p:spPr>
          <a:xfrm>
            <a:off x="838200" y="1825624"/>
            <a:ext cx="10515600" cy="3524851"/>
          </a:xfrm>
        </p:spPr>
        <p:style>
          <a:lnRef idx="1">
            <a:schemeClr val="accent4"/>
          </a:lnRef>
          <a:fillRef idx="2">
            <a:schemeClr val="accent4"/>
          </a:fillRef>
          <a:effectRef idx="1">
            <a:schemeClr val="accent4"/>
          </a:effectRef>
          <a:fontRef idx="minor">
            <a:schemeClr val="dk1"/>
          </a:fontRef>
        </p:style>
        <p:txBody>
          <a:bodyPr>
            <a:normAutofit/>
          </a:bodyPr>
          <a:lstStyle/>
          <a:p>
            <a:r>
              <a:rPr lang="en-US" dirty="0"/>
              <a:t>Do you think that you could do something like Suzuki?</a:t>
            </a:r>
          </a:p>
          <a:p>
            <a:r>
              <a:rPr lang="en-US" dirty="0"/>
              <a:t>What do you think made her deliver this speech?</a:t>
            </a:r>
          </a:p>
          <a:p>
            <a:endParaRPr lang="en-US" dirty="0"/>
          </a:p>
          <a:p>
            <a:r>
              <a:rPr lang="en-US" dirty="0"/>
              <a:t>Extension: which part of her speech affected you the most? Why?</a:t>
            </a:r>
          </a:p>
        </p:txBody>
      </p:sp>
    </p:spTree>
    <p:extLst>
      <p:ext uri="{BB962C8B-B14F-4D97-AF65-F5344CB8AC3E}">
        <p14:creationId xmlns:p14="http://schemas.microsoft.com/office/powerpoint/2010/main" val="11316406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DEE4EEC-14DE-864C-A15F-F3D7D4F6A407}"/>
              </a:ext>
            </a:extLst>
          </p:cNvPr>
          <p:cNvSpPr>
            <a:spLocks noGrp="1"/>
          </p:cNvSpPr>
          <p:nvPr>
            <p:ph type="ctrTitle"/>
          </p:nvPr>
        </p:nvSpPr>
        <p:spPr>
          <a:xfrm>
            <a:off x="1524000" y="2130852"/>
            <a:ext cx="9144000" cy="1137466"/>
          </a:xfrm>
        </p:spPr>
        <p:style>
          <a:lnRef idx="1">
            <a:schemeClr val="accent4"/>
          </a:lnRef>
          <a:fillRef idx="2">
            <a:schemeClr val="accent4"/>
          </a:fillRef>
          <a:effectRef idx="1">
            <a:schemeClr val="accent4"/>
          </a:effectRef>
          <a:fontRef idx="minor">
            <a:schemeClr val="dk1"/>
          </a:fontRef>
        </p:style>
        <p:txBody>
          <a:bodyPr>
            <a:normAutofit fontScale="90000"/>
          </a:bodyPr>
          <a:lstStyle/>
          <a:p>
            <a:r>
              <a:rPr lang="en-US" dirty="0"/>
              <a:t>Writing an Effective Response</a:t>
            </a:r>
          </a:p>
        </p:txBody>
      </p:sp>
      <p:sp>
        <p:nvSpPr>
          <p:cNvPr id="5" name="Subtitle 4">
            <a:extLst>
              <a:ext uri="{FF2B5EF4-FFF2-40B4-BE49-F238E27FC236}">
                <a16:creationId xmlns:a16="http://schemas.microsoft.com/office/drawing/2014/main" id="{0D2BEC0E-CBD9-9043-B0CA-F729DDB07188}"/>
              </a:ext>
            </a:extLst>
          </p:cNvPr>
          <p:cNvSpPr>
            <a:spLocks noGrp="1"/>
          </p:cNvSpPr>
          <p:nvPr>
            <p:ph type="subTitle" idx="1"/>
          </p:nvPr>
        </p:nvSpPr>
        <p:spPr>
          <a:xfrm>
            <a:off x="1524000" y="3602038"/>
            <a:ext cx="9144000" cy="2959400"/>
          </a:xfrm>
        </p:spPr>
        <p:style>
          <a:lnRef idx="1">
            <a:schemeClr val="accent2"/>
          </a:lnRef>
          <a:fillRef idx="2">
            <a:schemeClr val="accent2"/>
          </a:fillRef>
          <a:effectRef idx="1">
            <a:schemeClr val="accent2"/>
          </a:effectRef>
          <a:fontRef idx="minor">
            <a:schemeClr val="dk1"/>
          </a:fontRef>
        </p:style>
        <p:txBody>
          <a:bodyPr>
            <a:normAutofit/>
          </a:bodyPr>
          <a:lstStyle/>
          <a:p>
            <a:r>
              <a:rPr lang="en-US" dirty="0"/>
              <a:t>Is this a good point for a PEEL about Emma Watson’s speech? Why? Why not?</a:t>
            </a:r>
          </a:p>
          <a:p>
            <a:r>
              <a:rPr lang="en-US" dirty="0">
                <a:solidFill>
                  <a:srgbClr val="FF0000"/>
                </a:solidFill>
              </a:rPr>
              <a:t>In her speech on gender equality Emma Watson uses anaphora to show that her points are important</a:t>
            </a:r>
            <a:r>
              <a:rPr lang="en-US" dirty="0"/>
              <a:t>.</a:t>
            </a:r>
          </a:p>
          <a:p>
            <a:endParaRPr lang="en-US" dirty="0"/>
          </a:p>
          <a:p>
            <a:r>
              <a:rPr lang="en-US" dirty="0"/>
              <a:t>Extension: improve it if you think it could be better.</a:t>
            </a:r>
          </a:p>
          <a:p>
            <a:r>
              <a:rPr lang="en-US" dirty="0"/>
              <a:t>Extension 2: continue the next few sentences. What should come next?</a:t>
            </a:r>
          </a:p>
        </p:txBody>
      </p:sp>
      <p:sp>
        <p:nvSpPr>
          <p:cNvPr id="6" name="TextBox 5">
            <a:extLst>
              <a:ext uri="{FF2B5EF4-FFF2-40B4-BE49-F238E27FC236}">
                <a16:creationId xmlns:a16="http://schemas.microsoft.com/office/drawing/2014/main" id="{4D12F3C0-D3F5-6343-9D5D-E3240CD42934}"/>
              </a:ext>
            </a:extLst>
          </p:cNvPr>
          <p:cNvSpPr txBox="1"/>
          <p:nvPr/>
        </p:nvSpPr>
        <p:spPr>
          <a:xfrm>
            <a:off x="345688" y="156117"/>
            <a:ext cx="1058495"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dirty="0"/>
              <a:t>Date:       </a:t>
            </a:r>
          </a:p>
        </p:txBody>
      </p:sp>
      <p:sp>
        <p:nvSpPr>
          <p:cNvPr id="7" name="TextBox 6">
            <a:extLst>
              <a:ext uri="{FF2B5EF4-FFF2-40B4-BE49-F238E27FC236}">
                <a16:creationId xmlns:a16="http://schemas.microsoft.com/office/drawing/2014/main" id="{EE8F536C-240B-8342-87E4-8A50EAB1A378}"/>
              </a:ext>
            </a:extLst>
          </p:cNvPr>
          <p:cNvSpPr txBox="1"/>
          <p:nvPr/>
        </p:nvSpPr>
        <p:spPr>
          <a:xfrm>
            <a:off x="3088889" y="189571"/>
            <a:ext cx="5012911" cy="369332"/>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r>
              <a:rPr lang="en-US" dirty="0"/>
              <a:t>LO: To understand how to write an effective answer</a:t>
            </a:r>
          </a:p>
        </p:txBody>
      </p:sp>
    </p:spTree>
    <p:extLst>
      <p:ext uri="{BB962C8B-B14F-4D97-AF65-F5344CB8AC3E}">
        <p14:creationId xmlns:p14="http://schemas.microsoft.com/office/powerpoint/2010/main" val="3436120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7276" y="0"/>
            <a:ext cx="6496781" cy="1325562"/>
          </a:xfrm>
        </p:spPr>
        <p:style>
          <a:lnRef idx="1">
            <a:schemeClr val="accent4"/>
          </a:lnRef>
          <a:fillRef idx="2">
            <a:schemeClr val="accent4"/>
          </a:fillRef>
          <a:effectRef idx="1">
            <a:schemeClr val="accent4"/>
          </a:effectRef>
          <a:fontRef idx="minor">
            <a:schemeClr val="dk1"/>
          </a:fontRef>
        </p:style>
        <p:txBody>
          <a:bodyPr/>
          <a:lstStyle/>
          <a:p>
            <a:r>
              <a:rPr lang="en-US" dirty="0"/>
              <a:t>PEEL example </a:t>
            </a:r>
          </a:p>
        </p:txBody>
      </p:sp>
      <p:sp>
        <p:nvSpPr>
          <p:cNvPr id="3" name="Content Placeholder 2"/>
          <p:cNvSpPr>
            <a:spLocks noGrp="1"/>
          </p:cNvSpPr>
          <p:nvPr>
            <p:ph idx="1"/>
          </p:nvPr>
        </p:nvSpPr>
        <p:spPr>
          <a:xfrm>
            <a:off x="207987" y="1441343"/>
            <a:ext cx="8595360" cy="4846696"/>
          </a:xfrm>
        </p:spPr>
        <p:style>
          <a:lnRef idx="1">
            <a:schemeClr val="accent2"/>
          </a:lnRef>
          <a:fillRef idx="2">
            <a:schemeClr val="accent2"/>
          </a:fillRef>
          <a:effectRef idx="1">
            <a:schemeClr val="accent2"/>
          </a:effectRef>
          <a:fontRef idx="minor">
            <a:schemeClr val="dk1"/>
          </a:fontRef>
        </p:style>
        <p:txBody>
          <a:bodyPr>
            <a:normAutofit fontScale="70000" lnSpcReduction="20000"/>
          </a:bodyPr>
          <a:lstStyle/>
          <a:p>
            <a:pPr marL="0" lvl="0" indent="0">
              <a:lnSpc>
                <a:spcPct val="100000"/>
              </a:lnSpc>
              <a:spcBef>
                <a:spcPts val="0"/>
              </a:spcBef>
              <a:spcAft>
                <a:spcPts val="0"/>
              </a:spcAft>
              <a:buClrTx/>
              <a:buSzTx/>
              <a:buNone/>
            </a:pPr>
            <a:r>
              <a:rPr lang="en-US" dirty="0"/>
              <a:t>In her speech on gender equality Emma Watson uses anaphora to </a:t>
            </a:r>
            <a:r>
              <a:rPr lang="en-US" dirty="0" err="1"/>
              <a:t>emphasise</a:t>
            </a:r>
            <a:r>
              <a:rPr lang="en-US" dirty="0"/>
              <a:t> how damaging gender expectations can be on young women. In order to reinforce the relationship she has already begun to build with her audience, Watson uses anaphora to elaborate on her own experience growing up.  She repeats ‘When at’ to show how she experienced gender discrimination at different ages throughout her life and begins by saying, ‘When at 14 I started being sexualized by certain elements of the press.’ She then moves on to examples of how both her male and female friends were equally affected. This technique humanizes Watson and shows that even a film star can experience the same things as the rest of us. The anaphora moves her anecdote through the ages 14, 15 and 18 and this further reinforces how gender inequality is an ongoing issue for many. She skillfully ends the clauses that begin with ‘when’, by concluding ‘I decided I was a feminist’. Here Watson is implying that the only solution to such examples of inequality and discrimination is to become a feminist, it is almost a natural response. This assertive statement is a message to those watching her speech and could be considered advice to us all on how to accurately respond to gender inequality, discrimination and stereotypes, especially at a time when the word feminism (according to Watson) has ‘become an unpopular word’.</a:t>
            </a:r>
          </a:p>
        </p:txBody>
      </p:sp>
      <p:sp>
        <p:nvSpPr>
          <p:cNvPr id="4" name="TextBox 3"/>
          <p:cNvSpPr txBox="1"/>
          <p:nvPr/>
        </p:nvSpPr>
        <p:spPr>
          <a:xfrm>
            <a:off x="9168212" y="662781"/>
            <a:ext cx="2815801" cy="3970318"/>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u="sng" dirty="0"/>
              <a:t>In groups, read the example and annotate for the following:</a:t>
            </a:r>
          </a:p>
          <a:p>
            <a:endParaRPr lang="en-US" dirty="0"/>
          </a:p>
          <a:p>
            <a:r>
              <a:rPr lang="en-US" dirty="0"/>
              <a:t>Evaluative words</a:t>
            </a:r>
          </a:p>
          <a:p>
            <a:r>
              <a:rPr lang="en-US" dirty="0"/>
              <a:t>Comment on technique</a:t>
            </a:r>
          </a:p>
          <a:p>
            <a:r>
              <a:rPr lang="en-US" dirty="0"/>
              <a:t>Different interpretations</a:t>
            </a:r>
          </a:p>
          <a:p>
            <a:r>
              <a:rPr lang="en-US" dirty="0"/>
              <a:t>Analysis of effect of technique</a:t>
            </a:r>
          </a:p>
          <a:p>
            <a:r>
              <a:rPr lang="en-US" dirty="0"/>
              <a:t>Quotes</a:t>
            </a:r>
          </a:p>
          <a:p>
            <a:r>
              <a:rPr lang="en-US" dirty="0"/>
              <a:t>Effect on audience</a:t>
            </a:r>
          </a:p>
          <a:p>
            <a:r>
              <a:rPr lang="en-US" dirty="0"/>
              <a:t>Link to purpose</a:t>
            </a:r>
          </a:p>
          <a:p>
            <a:r>
              <a:rPr lang="en-US" dirty="0"/>
              <a:t>Embedded quote</a:t>
            </a:r>
          </a:p>
          <a:p>
            <a:r>
              <a:rPr lang="en-US" i="1" dirty="0"/>
              <a:t>Specific</a:t>
            </a:r>
            <a:r>
              <a:rPr lang="en-US" dirty="0"/>
              <a:t> point</a:t>
            </a:r>
          </a:p>
        </p:txBody>
      </p:sp>
    </p:spTree>
    <p:extLst>
      <p:ext uri="{BB962C8B-B14F-4D97-AF65-F5344CB8AC3E}">
        <p14:creationId xmlns:p14="http://schemas.microsoft.com/office/powerpoint/2010/main" val="20789873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TotalTime>
  <Words>1205</Words>
  <Application>Microsoft Macintosh PowerPoint</Application>
  <PresentationFormat>Widescreen</PresentationFormat>
  <Paragraphs>124</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.Apple Color Emoji UI</vt:lpstr>
      <vt:lpstr>Arial</vt:lpstr>
      <vt:lpstr>Calibri</vt:lpstr>
      <vt:lpstr>Calibri Light</vt:lpstr>
      <vt:lpstr>Office Theme</vt:lpstr>
      <vt:lpstr>Analysing a Persuasive Speech</vt:lpstr>
      <vt:lpstr>PowerPoint Presentation</vt:lpstr>
      <vt:lpstr>Your task</vt:lpstr>
      <vt:lpstr>What will you be assessed on? What do you think these mean? </vt:lpstr>
      <vt:lpstr>Essay question: how does Severn Cullis Suzuki use language to affect the audience?</vt:lpstr>
      <vt:lpstr>First we will listen to the speech.</vt:lpstr>
      <vt:lpstr>Plenary</vt:lpstr>
      <vt:lpstr>Writing an Effective Response</vt:lpstr>
      <vt:lpstr>PEEL example </vt:lpstr>
      <vt:lpstr>Practice PEEL: do this on a speech of your choice. It has to be one we have studied in this unit.</vt:lpstr>
      <vt:lpstr>Make your own checklist for this assessment</vt:lpstr>
      <vt:lpstr>Success Criteria</vt:lpstr>
      <vt:lpstr>Fill in the planning sheet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Sophie Duckworth</dc:creator>
  <cp:lastModifiedBy>Sophie Duckworth</cp:lastModifiedBy>
  <cp:revision>13</cp:revision>
  <dcterms:created xsi:type="dcterms:W3CDTF">2019-05-12T08:21:52Z</dcterms:created>
  <dcterms:modified xsi:type="dcterms:W3CDTF">2019-06-20T00:56:21Z</dcterms:modified>
</cp:coreProperties>
</file>