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19"/>
  </p:notesMasterIdLst>
  <p:sldIdLst>
    <p:sldId id="805" r:id="rId2"/>
    <p:sldId id="808" r:id="rId3"/>
    <p:sldId id="649" r:id="rId4"/>
    <p:sldId id="810" r:id="rId5"/>
    <p:sldId id="825" r:id="rId6"/>
    <p:sldId id="826" r:id="rId7"/>
    <p:sldId id="811" r:id="rId8"/>
    <p:sldId id="809" r:id="rId9"/>
    <p:sldId id="807" r:id="rId10"/>
    <p:sldId id="820" r:id="rId11"/>
    <p:sldId id="821" r:id="rId12"/>
    <p:sldId id="849" r:id="rId13"/>
    <p:sldId id="827" r:id="rId14"/>
    <p:sldId id="828" r:id="rId15"/>
    <p:sldId id="272" r:id="rId16"/>
    <p:sldId id="829" r:id="rId17"/>
    <p:sldId id="132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57C"/>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17"/>
    <p:restoredTop sz="95352"/>
  </p:normalViewPr>
  <p:slideViewPr>
    <p:cSldViewPr snapToGrid="0" snapToObjects="1">
      <p:cViewPr varScale="1">
        <p:scale>
          <a:sx n="113" d="100"/>
          <a:sy n="113" d="100"/>
        </p:scale>
        <p:origin x="1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604C75-4B99-4E47-BB77-A62B83BF3BDB}" type="datetimeFigureOut">
              <a:rPr lang="en-GB" smtClean="0"/>
              <a:t>05/09/2021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693ABD-EB2B-A645-8890-7F24460D7357}" type="slidenum">
              <a:rPr lang="en-GB" smtClean="0"/>
              <a:t>‹#›</a:t>
            </a:fld>
            <a:endParaRPr lang="en-GB"/>
          </a:p>
        </p:txBody>
      </p:sp>
    </p:spTree>
    <p:extLst>
      <p:ext uri="{BB962C8B-B14F-4D97-AF65-F5344CB8AC3E}">
        <p14:creationId xmlns:p14="http://schemas.microsoft.com/office/powerpoint/2010/main" val="2647968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Answers on the following slide. Pupils do not have to use the exact words as shown next – elicit ideas from them.</a:t>
            </a:r>
          </a:p>
        </p:txBody>
      </p:sp>
      <p:sp>
        <p:nvSpPr>
          <p:cNvPr id="4" name="Slide Number Placeholder 3"/>
          <p:cNvSpPr>
            <a:spLocks noGrp="1"/>
          </p:cNvSpPr>
          <p:nvPr>
            <p:ph type="sldNum" sz="quarter" idx="5"/>
          </p:nvPr>
        </p:nvSpPr>
        <p:spPr/>
        <p:txBody>
          <a:bodyPr/>
          <a:lstStyle/>
          <a:p>
            <a:fld id="{D2693ABD-EB2B-A645-8890-7F24460D7357}" type="slidenum">
              <a:rPr lang="en-GB" smtClean="0"/>
              <a:t>1</a:t>
            </a:fld>
            <a:endParaRPr lang="en-GB"/>
          </a:p>
        </p:txBody>
      </p:sp>
    </p:spTree>
    <p:extLst>
      <p:ext uri="{BB962C8B-B14F-4D97-AF65-F5344CB8AC3E}">
        <p14:creationId xmlns:p14="http://schemas.microsoft.com/office/powerpoint/2010/main" val="236077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this example with pupils so they can see how to layer analysis and double up. Encourage them to try and say as much as possible about a quotation. This example is also included </a:t>
            </a:r>
          </a:p>
        </p:txBody>
      </p:sp>
      <p:sp>
        <p:nvSpPr>
          <p:cNvPr id="4" name="Slide Number Placeholder 3"/>
          <p:cNvSpPr>
            <a:spLocks noGrp="1"/>
          </p:cNvSpPr>
          <p:nvPr>
            <p:ph type="sldNum" sz="quarter" idx="5"/>
          </p:nvPr>
        </p:nvSpPr>
        <p:spPr/>
        <p:txBody>
          <a:bodyPr/>
          <a:lstStyle/>
          <a:p>
            <a:fld id="{5D1962D3-2D1A-8646-9516-D2F0C0E2735F}" type="slidenum">
              <a:rPr lang="en-GB" smtClean="0"/>
              <a:t>13</a:t>
            </a:fld>
            <a:endParaRPr lang="en-GB"/>
          </a:p>
        </p:txBody>
      </p:sp>
    </p:spTree>
    <p:extLst>
      <p:ext uri="{BB962C8B-B14F-4D97-AF65-F5344CB8AC3E}">
        <p14:creationId xmlns:p14="http://schemas.microsoft.com/office/powerpoint/2010/main" val="785681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the following slide before they begin and discuss the requirements and expectations for this task. </a:t>
            </a:r>
          </a:p>
          <a:p>
            <a:r>
              <a:rPr lang="en-GB" dirty="0"/>
              <a:t>Pupils can feedback as a whole class.</a:t>
            </a:r>
          </a:p>
        </p:txBody>
      </p:sp>
      <p:sp>
        <p:nvSpPr>
          <p:cNvPr id="4" name="Slide Number Placeholder 3"/>
          <p:cNvSpPr>
            <a:spLocks noGrp="1"/>
          </p:cNvSpPr>
          <p:nvPr>
            <p:ph type="sldNum" sz="quarter" idx="5"/>
          </p:nvPr>
        </p:nvSpPr>
        <p:spPr/>
        <p:txBody>
          <a:bodyPr/>
          <a:lstStyle/>
          <a:p>
            <a:fld id="{D2693ABD-EB2B-A645-8890-7F24460D7357}" type="slidenum">
              <a:rPr lang="en-GB" smtClean="0"/>
              <a:t>14</a:t>
            </a:fld>
            <a:endParaRPr lang="en-GB"/>
          </a:p>
        </p:txBody>
      </p:sp>
    </p:spTree>
    <p:extLst>
      <p:ext uri="{BB962C8B-B14F-4D97-AF65-F5344CB8AC3E}">
        <p14:creationId xmlns:p14="http://schemas.microsoft.com/office/powerpoint/2010/main" val="3073268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lists are not exhaustive.</a:t>
            </a:r>
          </a:p>
          <a:p>
            <a:r>
              <a:rPr lang="en-US" dirty="0"/>
              <a:t>Double up means to discuss more than one aspect of a quotation e.g. juxtaposition and religious imagery</a:t>
            </a:r>
          </a:p>
          <a:p>
            <a:r>
              <a:rPr lang="en-US" dirty="0"/>
              <a:t>This information is also one page in the booklet</a:t>
            </a:r>
          </a:p>
        </p:txBody>
      </p:sp>
      <p:sp>
        <p:nvSpPr>
          <p:cNvPr id="4" name="Slide Number Placeholder 3"/>
          <p:cNvSpPr>
            <a:spLocks noGrp="1"/>
          </p:cNvSpPr>
          <p:nvPr>
            <p:ph type="sldNum" sz="quarter" idx="5"/>
          </p:nvPr>
        </p:nvSpPr>
        <p:spPr/>
        <p:txBody>
          <a:bodyPr/>
          <a:lstStyle/>
          <a:p>
            <a:fld id="{E0E67A3C-C0B0-5748-89E9-F471CC38378A}" type="slidenum">
              <a:rPr lang="en-US" smtClean="0"/>
              <a:t>15</a:t>
            </a:fld>
            <a:endParaRPr lang="en-US"/>
          </a:p>
        </p:txBody>
      </p:sp>
    </p:spTree>
    <p:extLst>
      <p:ext uri="{BB962C8B-B14F-4D97-AF65-F5344CB8AC3E}">
        <p14:creationId xmlns:p14="http://schemas.microsoft.com/office/powerpoint/2010/main" val="4168115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Elicit responses from pupils. Remind pupils to think about stagecraft, methods and the audience.</a:t>
            </a:r>
          </a:p>
          <a:p>
            <a:endParaRPr lang="en-GB" dirty="0"/>
          </a:p>
        </p:txBody>
      </p:sp>
      <p:sp>
        <p:nvSpPr>
          <p:cNvPr id="4" name="Slide Number Placeholder 3"/>
          <p:cNvSpPr>
            <a:spLocks noGrp="1"/>
          </p:cNvSpPr>
          <p:nvPr>
            <p:ph type="sldNum" sz="quarter" idx="5"/>
          </p:nvPr>
        </p:nvSpPr>
        <p:spPr/>
        <p:txBody>
          <a:bodyPr/>
          <a:lstStyle/>
          <a:p>
            <a:fld id="{D2693ABD-EB2B-A645-8890-7F24460D7357}" type="slidenum">
              <a:rPr lang="en-GB" smtClean="0"/>
              <a:t>16</a:t>
            </a:fld>
            <a:endParaRPr lang="en-GB"/>
          </a:p>
        </p:txBody>
      </p:sp>
    </p:spTree>
    <p:extLst>
      <p:ext uri="{BB962C8B-B14F-4D97-AF65-F5344CB8AC3E}">
        <p14:creationId xmlns:p14="http://schemas.microsoft.com/office/powerpoint/2010/main" val="154232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add to this as more is read.</a:t>
            </a:r>
          </a:p>
          <a:p>
            <a:r>
              <a:rPr lang="en-GB" dirty="0"/>
              <a:t>Ask pupils to discuss before you show them the 2</a:t>
            </a:r>
            <a:r>
              <a:rPr lang="en-GB" baseline="30000" dirty="0"/>
              <a:t>nd</a:t>
            </a:r>
            <a:r>
              <a:rPr lang="en-GB" dirty="0"/>
              <a:t> box.</a:t>
            </a:r>
          </a:p>
        </p:txBody>
      </p:sp>
      <p:sp>
        <p:nvSpPr>
          <p:cNvPr id="4" name="Slide Number Placeholder 3"/>
          <p:cNvSpPr>
            <a:spLocks noGrp="1"/>
          </p:cNvSpPr>
          <p:nvPr>
            <p:ph type="sldNum" sz="quarter" idx="5"/>
          </p:nvPr>
        </p:nvSpPr>
        <p:spPr/>
        <p:txBody>
          <a:bodyPr/>
          <a:lstStyle/>
          <a:p>
            <a:fld id="{D2693ABD-EB2B-A645-8890-7F24460D7357}" type="slidenum">
              <a:rPr lang="en-GB" smtClean="0"/>
              <a:t>3</a:t>
            </a:fld>
            <a:endParaRPr lang="en-GB"/>
          </a:p>
        </p:txBody>
      </p:sp>
    </p:spTree>
    <p:extLst>
      <p:ext uri="{BB962C8B-B14F-4D97-AF65-F5344CB8AC3E}">
        <p14:creationId xmlns:p14="http://schemas.microsoft.com/office/powerpoint/2010/main" val="3306404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with pupils and ensure understanding</a:t>
            </a:r>
          </a:p>
        </p:txBody>
      </p:sp>
      <p:sp>
        <p:nvSpPr>
          <p:cNvPr id="4" name="Slide Number Placeholder 3"/>
          <p:cNvSpPr>
            <a:spLocks noGrp="1"/>
          </p:cNvSpPr>
          <p:nvPr>
            <p:ph type="sldNum" sz="quarter" idx="5"/>
          </p:nvPr>
        </p:nvSpPr>
        <p:spPr/>
        <p:txBody>
          <a:bodyPr/>
          <a:lstStyle/>
          <a:p>
            <a:fld id="{D2693ABD-EB2B-A645-8890-7F24460D7357}" type="slidenum">
              <a:rPr lang="en-GB" smtClean="0"/>
              <a:t>4</a:t>
            </a:fld>
            <a:endParaRPr lang="en-GB"/>
          </a:p>
        </p:txBody>
      </p:sp>
    </p:spTree>
    <p:extLst>
      <p:ext uri="{BB962C8B-B14F-4D97-AF65-F5344CB8AC3E}">
        <p14:creationId xmlns:p14="http://schemas.microsoft.com/office/powerpoint/2010/main" val="3285344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Walk around and listen to pupils’ interpretations. Pick some that can be performed in front of the rest of the class. This prompts a nice discussion on stagecraft, interpretation, characterisation and the audience.</a:t>
            </a:r>
          </a:p>
        </p:txBody>
      </p:sp>
      <p:sp>
        <p:nvSpPr>
          <p:cNvPr id="4" name="Slide Number Placeholder 3"/>
          <p:cNvSpPr>
            <a:spLocks noGrp="1"/>
          </p:cNvSpPr>
          <p:nvPr>
            <p:ph type="sldNum" sz="quarter" idx="5"/>
          </p:nvPr>
        </p:nvSpPr>
        <p:spPr/>
        <p:txBody>
          <a:bodyPr/>
          <a:lstStyle/>
          <a:p>
            <a:fld id="{D2693ABD-EB2B-A645-8890-7F24460D7357}" type="slidenum">
              <a:rPr lang="en-GB" smtClean="0"/>
              <a:t>7</a:t>
            </a:fld>
            <a:endParaRPr lang="en-GB"/>
          </a:p>
        </p:txBody>
      </p:sp>
    </p:spTree>
    <p:extLst>
      <p:ext uri="{BB962C8B-B14F-4D97-AF65-F5344CB8AC3E}">
        <p14:creationId xmlns:p14="http://schemas.microsoft.com/office/powerpoint/2010/main" val="2603540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wish to go through one example with pupils first </a:t>
            </a:r>
            <a:r>
              <a:rPr lang="en-GB" dirty="0" err="1"/>
              <a:t>e.g</a:t>
            </a:r>
            <a:r>
              <a:rPr lang="en-GB" dirty="0"/>
              <a:t> moor or barbary horse</a:t>
            </a:r>
          </a:p>
          <a:p>
            <a:r>
              <a:rPr lang="en-GB" dirty="0"/>
              <a:t>Print out </a:t>
            </a:r>
            <a:r>
              <a:rPr lang="en-GB"/>
              <a:t>the worksheet</a:t>
            </a:r>
            <a:endParaRPr lang="en-GB" dirty="0"/>
          </a:p>
        </p:txBody>
      </p:sp>
      <p:sp>
        <p:nvSpPr>
          <p:cNvPr id="4" name="Slide Number Placeholder 3"/>
          <p:cNvSpPr>
            <a:spLocks noGrp="1"/>
          </p:cNvSpPr>
          <p:nvPr>
            <p:ph type="sldNum" sz="quarter" idx="5"/>
          </p:nvPr>
        </p:nvSpPr>
        <p:spPr/>
        <p:txBody>
          <a:bodyPr/>
          <a:lstStyle/>
          <a:p>
            <a:fld id="{D2693ABD-EB2B-A645-8890-7F24460D7357}" type="slidenum">
              <a:rPr lang="en-GB" smtClean="0"/>
              <a:t>8</a:t>
            </a:fld>
            <a:endParaRPr lang="en-GB"/>
          </a:p>
        </p:txBody>
      </p:sp>
    </p:spTree>
    <p:extLst>
      <p:ext uri="{BB962C8B-B14F-4D97-AF65-F5344CB8AC3E}">
        <p14:creationId xmlns:p14="http://schemas.microsoft.com/office/powerpoint/2010/main" val="2420789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Elicit responses from pupils. Remind pupils to think about stagecraft, methods and an audience.</a:t>
            </a:r>
          </a:p>
          <a:p>
            <a:endParaRPr lang="en-GB" dirty="0"/>
          </a:p>
        </p:txBody>
      </p:sp>
      <p:sp>
        <p:nvSpPr>
          <p:cNvPr id="4" name="Slide Number Placeholder 3"/>
          <p:cNvSpPr>
            <a:spLocks noGrp="1"/>
          </p:cNvSpPr>
          <p:nvPr>
            <p:ph type="sldNum" sz="quarter" idx="5"/>
          </p:nvPr>
        </p:nvSpPr>
        <p:spPr/>
        <p:txBody>
          <a:bodyPr/>
          <a:lstStyle/>
          <a:p>
            <a:fld id="{D2693ABD-EB2B-A645-8890-7F24460D7357}" type="slidenum">
              <a:rPr lang="en-GB" smtClean="0"/>
              <a:t>9</a:t>
            </a:fld>
            <a:endParaRPr lang="en-GB"/>
          </a:p>
        </p:txBody>
      </p:sp>
    </p:spTree>
    <p:extLst>
      <p:ext uri="{BB962C8B-B14F-4D97-AF65-F5344CB8AC3E}">
        <p14:creationId xmlns:p14="http://schemas.microsoft.com/office/powerpoint/2010/main" val="3055056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Pupils to feedback – there may be various different interpretations.</a:t>
            </a:r>
          </a:p>
        </p:txBody>
      </p:sp>
      <p:sp>
        <p:nvSpPr>
          <p:cNvPr id="4" name="Slide Number Placeholder 3"/>
          <p:cNvSpPr>
            <a:spLocks noGrp="1"/>
          </p:cNvSpPr>
          <p:nvPr>
            <p:ph type="sldNum" sz="quarter" idx="5"/>
          </p:nvPr>
        </p:nvSpPr>
        <p:spPr/>
        <p:txBody>
          <a:bodyPr/>
          <a:lstStyle/>
          <a:p>
            <a:fld id="{D2693ABD-EB2B-A645-8890-7F24460D7357}" type="slidenum">
              <a:rPr lang="en-GB" smtClean="0"/>
              <a:t>10</a:t>
            </a:fld>
            <a:endParaRPr lang="en-GB"/>
          </a:p>
        </p:txBody>
      </p:sp>
    </p:spTree>
    <p:extLst>
      <p:ext uri="{BB962C8B-B14F-4D97-AF65-F5344CB8AC3E}">
        <p14:creationId xmlns:p14="http://schemas.microsoft.com/office/powerpoint/2010/main" val="4175163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Quick pair or group discussion then feedback</a:t>
            </a:r>
          </a:p>
        </p:txBody>
      </p:sp>
      <p:sp>
        <p:nvSpPr>
          <p:cNvPr id="4" name="Slide Number Placeholder 3"/>
          <p:cNvSpPr>
            <a:spLocks noGrp="1"/>
          </p:cNvSpPr>
          <p:nvPr>
            <p:ph type="sldNum" sz="quarter" idx="5"/>
          </p:nvPr>
        </p:nvSpPr>
        <p:spPr/>
        <p:txBody>
          <a:bodyPr/>
          <a:lstStyle/>
          <a:p>
            <a:fld id="{D2693ABD-EB2B-A645-8890-7F24460D7357}" type="slidenum">
              <a:rPr lang="en-GB" smtClean="0"/>
              <a:t>11</a:t>
            </a:fld>
            <a:endParaRPr lang="en-GB"/>
          </a:p>
        </p:txBody>
      </p:sp>
    </p:spTree>
    <p:extLst>
      <p:ext uri="{BB962C8B-B14F-4D97-AF65-F5344CB8AC3E}">
        <p14:creationId xmlns:p14="http://schemas.microsoft.com/office/powerpoint/2010/main" val="2791557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Ensure pupils understand these terms and perhaps elicit some examples from them to ensure they can find relevant examples.</a:t>
            </a:r>
          </a:p>
        </p:txBody>
      </p:sp>
      <p:sp>
        <p:nvSpPr>
          <p:cNvPr id="4" name="Slide Number Placeholder 3"/>
          <p:cNvSpPr>
            <a:spLocks noGrp="1"/>
          </p:cNvSpPr>
          <p:nvPr>
            <p:ph type="sldNum" sz="quarter" idx="5"/>
          </p:nvPr>
        </p:nvSpPr>
        <p:spPr/>
        <p:txBody>
          <a:bodyPr/>
          <a:lstStyle/>
          <a:p>
            <a:fld id="{D2693ABD-EB2B-A645-8890-7F24460D7357}" type="slidenum">
              <a:rPr lang="en-GB" smtClean="0"/>
              <a:t>12</a:t>
            </a:fld>
            <a:endParaRPr lang="en-GB"/>
          </a:p>
        </p:txBody>
      </p:sp>
    </p:spTree>
    <p:extLst>
      <p:ext uri="{BB962C8B-B14F-4D97-AF65-F5344CB8AC3E}">
        <p14:creationId xmlns:p14="http://schemas.microsoft.com/office/powerpoint/2010/main" val="3162947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7" name="Picture 16" descr="Red abstract flowing background">
            <a:extLst>
              <a:ext uri="{FF2B5EF4-FFF2-40B4-BE49-F238E27FC236}">
                <a16:creationId xmlns:a16="http://schemas.microsoft.com/office/drawing/2014/main" id="{2DA670FD-2157-C447-A8E4-CDE3166C99E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897636" y="652786"/>
            <a:ext cx="4572000" cy="2478024"/>
          </a:xfrm>
        </p:spPr>
        <p:style>
          <a:lnRef idx="2">
            <a:schemeClr val="dk1"/>
          </a:lnRef>
          <a:fillRef idx="1">
            <a:schemeClr val="lt1"/>
          </a:fillRef>
          <a:effectRef idx="0">
            <a:schemeClr val="dk1"/>
          </a:effectRef>
          <a:fontRef idx="minor">
            <a:schemeClr val="dk1"/>
          </a:fontRef>
        </p:style>
        <p:txBody>
          <a:bodyPr lIns="0" tIns="0" rIns="0" bIns="0" anchor="b">
            <a:noAutofit/>
          </a:bodyPr>
          <a:lstStyle>
            <a:lvl1pPr algn="ctr">
              <a:defRPr sz="4000" b="0" i="0" spc="0" baseline="0">
                <a:latin typeface="Shree Devanagari 714" panose="02000600000000000000" pitchFamily="2" charset="0"/>
                <a:cs typeface="Shree Devanagari 714" panose="02000600000000000000"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hasCustomPrompt="1"/>
          </p:nvPr>
        </p:nvSpPr>
        <p:spPr>
          <a:xfrm>
            <a:off x="897636" y="3570672"/>
            <a:ext cx="4572000" cy="1435608"/>
          </a:xfrm>
        </p:spPr>
        <p:style>
          <a:lnRef idx="2">
            <a:schemeClr val="accent2"/>
          </a:lnRef>
          <a:fillRef idx="1">
            <a:schemeClr val="lt1"/>
          </a:fillRef>
          <a:effectRef idx="0">
            <a:schemeClr val="accent2"/>
          </a:effectRef>
          <a:fontRef idx="minor">
            <a:schemeClr val="dk1"/>
          </a:fontRef>
        </p:style>
        <p:txBody>
          <a:bodyPr lIns="0" tIns="0" rIns="0" bIns="0">
            <a:normAutofit/>
          </a:bodyPr>
          <a:lstStyle>
            <a:lvl1pPr marL="0" indent="0" algn="ctr">
              <a:lnSpc>
                <a:spcPct val="150000"/>
              </a:lnSpc>
              <a:buNone/>
              <a:defRPr sz="1600" b="0" i="0" cap="none" spc="0" baseline="0">
                <a:solidFill>
                  <a:schemeClr val="tx1"/>
                </a:solidFill>
                <a:latin typeface="Abadi Extra Light" panose="020B02040201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Text&#10;&#10;Description automatically generated">
            <a:extLst>
              <a:ext uri="{FF2B5EF4-FFF2-40B4-BE49-F238E27FC236}">
                <a16:creationId xmlns:a16="http://schemas.microsoft.com/office/drawing/2014/main" id="{6836ACA0-CCD3-8C43-8420-F2A302CF0732}"/>
              </a:ext>
            </a:extLst>
          </p:cNvPr>
          <p:cNvPicPr>
            <a:picLocks noChangeAspect="1"/>
          </p:cNvPicPr>
          <p:nvPr userDrawn="1"/>
        </p:nvPicPr>
        <p:blipFill>
          <a:blip r:embed="rId3"/>
          <a:stretch>
            <a:fillRect/>
          </a:stretch>
        </p:blipFill>
        <p:spPr>
          <a:xfrm>
            <a:off x="6367272" y="292399"/>
            <a:ext cx="5708614" cy="6273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509042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a:xfrm>
            <a:off x="7909560" y="6409944"/>
            <a:ext cx="3703320" cy="448056"/>
          </a:xfrm>
          <a:prstGeom prst="rect">
            <a:avLst/>
          </a:prstGeom>
        </p:spPr>
        <p:txBody>
          <a:bodyPr/>
          <a:lstStyle/>
          <a:p>
            <a:fld id="{735E98AF-4574-4509-BF7A-519ACD5BF826}" type="datetime2">
              <a:rPr lang="en-US" smtClean="0"/>
              <a:t>Sunday, September 5, 2021</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a:xfrm rot="5400000">
            <a:off x="-1828800" y="1911096"/>
            <a:ext cx="4114800" cy="4572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98487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a:xfrm>
            <a:off x="7909560" y="6409944"/>
            <a:ext cx="3703320" cy="448056"/>
          </a:xfrm>
          <a:prstGeom prst="rect">
            <a:avLst/>
          </a:prstGeom>
        </p:spPr>
        <p:txBody>
          <a:bodyPr/>
          <a:lstStyle/>
          <a:p>
            <a:fld id="{93DD97D4-9636-490F-85D0-E926C2B6F3B1}" type="datetime2">
              <a:rPr lang="en-US" smtClean="0"/>
              <a:t>Sunday, September 5, 2021</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a:xfrm rot="5400000">
            <a:off x="-1828800" y="1911096"/>
            <a:ext cx="4114800" cy="4572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0809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a:xfrm>
            <a:off x="1252847" y="435343"/>
            <a:ext cx="10241280" cy="1234440"/>
          </a:xfrm>
          <a:ln w="19050">
            <a:prstDash val="lgDash"/>
          </a:ln>
        </p:spPr>
        <p:style>
          <a:lnRef idx="2">
            <a:schemeClr val="accent3"/>
          </a:lnRef>
          <a:fillRef idx="1">
            <a:schemeClr val="lt1"/>
          </a:fillRef>
          <a:effectRef idx="0">
            <a:schemeClr val="accent3"/>
          </a:effectRef>
          <a:fontRef idx="minor">
            <a:schemeClr val="dk1"/>
          </a:fontRef>
        </p:style>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a:xfrm>
            <a:off x="1252847" y="2134517"/>
            <a:ext cx="10241280" cy="3959352"/>
          </a:xfrm>
          <a:custGeom>
            <a:avLst/>
            <a:gdLst>
              <a:gd name="connsiteX0" fmla="*/ 0 w 10241280"/>
              <a:gd name="connsiteY0" fmla="*/ 0 h 3959352"/>
              <a:gd name="connsiteX1" fmla="*/ 682752 w 10241280"/>
              <a:gd name="connsiteY1" fmla="*/ 0 h 3959352"/>
              <a:gd name="connsiteX2" fmla="*/ 1570330 w 10241280"/>
              <a:gd name="connsiteY2" fmla="*/ 0 h 3959352"/>
              <a:gd name="connsiteX3" fmla="*/ 2150669 w 10241280"/>
              <a:gd name="connsiteY3" fmla="*/ 0 h 3959352"/>
              <a:gd name="connsiteX4" fmla="*/ 2731008 w 10241280"/>
              <a:gd name="connsiteY4" fmla="*/ 0 h 3959352"/>
              <a:gd name="connsiteX5" fmla="*/ 3413760 w 10241280"/>
              <a:gd name="connsiteY5" fmla="*/ 0 h 3959352"/>
              <a:gd name="connsiteX6" fmla="*/ 4198925 w 10241280"/>
              <a:gd name="connsiteY6" fmla="*/ 0 h 3959352"/>
              <a:gd name="connsiteX7" fmla="*/ 4984090 w 10241280"/>
              <a:gd name="connsiteY7" fmla="*/ 0 h 3959352"/>
              <a:gd name="connsiteX8" fmla="*/ 5769254 w 10241280"/>
              <a:gd name="connsiteY8" fmla="*/ 0 h 3959352"/>
              <a:gd name="connsiteX9" fmla="*/ 6656832 w 10241280"/>
              <a:gd name="connsiteY9" fmla="*/ 0 h 3959352"/>
              <a:gd name="connsiteX10" fmla="*/ 7339584 w 10241280"/>
              <a:gd name="connsiteY10" fmla="*/ 0 h 3959352"/>
              <a:gd name="connsiteX11" fmla="*/ 8124749 w 10241280"/>
              <a:gd name="connsiteY11" fmla="*/ 0 h 3959352"/>
              <a:gd name="connsiteX12" fmla="*/ 8807501 w 10241280"/>
              <a:gd name="connsiteY12" fmla="*/ 0 h 3959352"/>
              <a:gd name="connsiteX13" fmla="*/ 9490253 w 10241280"/>
              <a:gd name="connsiteY13" fmla="*/ 0 h 3959352"/>
              <a:gd name="connsiteX14" fmla="*/ 10241280 w 10241280"/>
              <a:gd name="connsiteY14" fmla="*/ 0 h 3959352"/>
              <a:gd name="connsiteX15" fmla="*/ 10241280 w 10241280"/>
              <a:gd name="connsiteY15" fmla="*/ 541111 h 3959352"/>
              <a:gd name="connsiteX16" fmla="*/ 10241280 w 10241280"/>
              <a:gd name="connsiteY16" fmla="*/ 1240597 h 3959352"/>
              <a:gd name="connsiteX17" fmla="*/ 10241280 w 10241280"/>
              <a:gd name="connsiteY17" fmla="*/ 1821302 h 3959352"/>
              <a:gd name="connsiteX18" fmla="*/ 10241280 w 10241280"/>
              <a:gd name="connsiteY18" fmla="*/ 2520787 h 3959352"/>
              <a:gd name="connsiteX19" fmla="*/ 10241280 w 10241280"/>
              <a:gd name="connsiteY19" fmla="*/ 3141086 h 3959352"/>
              <a:gd name="connsiteX20" fmla="*/ 10241280 w 10241280"/>
              <a:gd name="connsiteY20" fmla="*/ 3959352 h 3959352"/>
              <a:gd name="connsiteX21" fmla="*/ 9865766 w 10241280"/>
              <a:gd name="connsiteY21" fmla="*/ 3959352 h 3959352"/>
              <a:gd name="connsiteX22" fmla="*/ 9285427 w 10241280"/>
              <a:gd name="connsiteY22" fmla="*/ 3959352 h 3959352"/>
              <a:gd name="connsiteX23" fmla="*/ 8500262 w 10241280"/>
              <a:gd name="connsiteY23" fmla="*/ 3959352 h 3959352"/>
              <a:gd name="connsiteX24" fmla="*/ 8022336 w 10241280"/>
              <a:gd name="connsiteY24" fmla="*/ 3959352 h 3959352"/>
              <a:gd name="connsiteX25" fmla="*/ 7134758 w 10241280"/>
              <a:gd name="connsiteY25" fmla="*/ 3959352 h 3959352"/>
              <a:gd name="connsiteX26" fmla="*/ 6247181 w 10241280"/>
              <a:gd name="connsiteY26" fmla="*/ 3959352 h 3959352"/>
              <a:gd name="connsiteX27" fmla="*/ 5564429 w 10241280"/>
              <a:gd name="connsiteY27" fmla="*/ 3959352 h 3959352"/>
              <a:gd name="connsiteX28" fmla="*/ 4676851 w 10241280"/>
              <a:gd name="connsiteY28" fmla="*/ 3959352 h 3959352"/>
              <a:gd name="connsiteX29" fmla="*/ 3994099 w 10241280"/>
              <a:gd name="connsiteY29" fmla="*/ 3959352 h 3959352"/>
              <a:gd name="connsiteX30" fmla="*/ 3208934 w 10241280"/>
              <a:gd name="connsiteY30" fmla="*/ 3959352 h 3959352"/>
              <a:gd name="connsiteX31" fmla="*/ 2833421 w 10241280"/>
              <a:gd name="connsiteY31" fmla="*/ 3959352 h 3959352"/>
              <a:gd name="connsiteX32" fmla="*/ 1945843 w 10241280"/>
              <a:gd name="connsiteY32" fmla="*/ 3959352 h 3959352"/>
              <a:gd name="connsiteX33" fmla="*/ 1365504 w 10241280"/>
              <a:gd name="connsiteY33" fmla="*/ 3959352 h 3959352"/>
              <a:gd name="connsiteX34" fmla="*/ 580339 w 10241280"/>
              <a:gd name="connsiteY34" fmla="*/ 3959352 h 3959352"/>
              <a:gd name="connsiteX35" fmla="*/ 0 w 10241280"/>
              <a:gd name="connsiteY35" fmla="*/ 3959352 h 3959352"/>
              <a:gd name="connsiteX36" fmla="*/ 0 w 10241280"/>
              <a:gd name="connsiteY36" fmla="*/ 3220273 h 3959352"/>
              <a:gd name="connsiteX37" fmla="*/ 0 w 10241280"/>
              <a:gd name="connsiteY37" fmla="*/ 2520787 h 3959352"/>
              <a:gd name="connsiteX38" fmla="*/ 0 w 10241280"/>
              <a:gd name="connsiteY38" fmla="*/ 1940082 h 3959352"/>
              <a:gd name="connsiteX39" fmla="*/ 0 w 10241280"/>
              <a:gd name="connsiteY39" fmla="*/ 1398971 h 3959352"/>
              <a:gd name="connsiteX40" fmla="*/ 0 w 10241280"/>
              <a:gd name="connsiteY40" fmla="*/ 659892 h 3959352"/>
              <a:gd name="connsiteX41" fmla="*/ 0 w 10241280"/>
              <a:gd name="connsiteY41" fmla="*/ 0 h 395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241280" h="3959352" fill="none" extrusionOk="0">
                <a:moveTo>
                  <a:pt x="0" y="0"/>
                </a:moveTo>
                <a:cubicBezTo>
                  <a:pt x="186629" y="-12718"/>
                  <a:pt x="443913" y="-9468"/>
                  <a:pt x="682752" y="0"/>
                </a:cubicBezTo>
                <a:cubicBezTo>
                  <a:pt x="921591" y="9468"/>
                  <a:pt x="1310704" y="27641"/>
                  <a:pt x="1570330" y="0"/>
                </a:cubicBezTo>
                <a:cubicBezTo>
                  <a:pt x="1829956" y="-27641"/>
                  <a:pt x="1875212" y="-18665"/>
                  <a:pt x="2150669" y="0"/>
                </a:cubicBezTo>
                <a:cubicBezTo>
                  <a:pt x="2426126" y="18665"/>
                  <a:pt x="2519126" y="-7388"/>
                  <a:pt x="2731008" y="0"/>
                </a:cubicBezTo>
                <a:cubicBezTo>
                  <a:pt x="2942890" y="7388"/>
                  <a:pt x="3187898" y="-14904"/>
                  <a:pt x="3413760" y="0"/>
                </a:cubicBezTo>
                <a:cubicBezTo>
                  <a:pt x="3639622" y="14904"/>
                  <a:pt x="3993417" y="33766"/>
                  <a:pt x="4198925" y="0"/>
                </a:cubicBezTo>
                <a:cubicBezTo>
                  <a:pt x="4404434" y="-33766"/>
                  <a:pt x="4674508" y="-14450"/>
                  <a:pt x="4984090" y="0"/>
                </a:cubicBezTo>
                <a:cubicBezTo>
                  <a:pt x="5293673" y="14450"/>
                  <a:pt x="5466294" y="19842"/>
                  <a:pt x="5769254" y="0"/>
                </a:cubicBezTo>
                <a:cubicBezTo>
                  <a:pt x="6072214" y="-19842"/>
                  <a:pt x="6236770" y="-23732"/>
                  <a:pt x="6656832" y="0"/>
                </a:cubicBezTo>
                <a:cubicBezTo>
                  <a:pt x="7076894" y="23732"/>
                  <a:pt x="7152076" y="4873"/>
                  <a:pt x="7339584" y="0"/>
                </a:cubicBezTo>
                <a:cubicBezTo>
                  <a:pt x="7527092" y="-4873"/>
                  <a:pt x="7823176" y="-8748"/>
                  <a:pt x="8124749" y="0"/>
                </a:cubicBezTo>
                <a:cubicBezTo>
                  <a:pt x="8426323" y="8748"/>
                  <a:pt x="8535215" y="-81"/>
                  <a:pt x="8807501" y="0"/>
                </a:cubicBezTo>
                <a:cubicBezTo>
                  <a:pt x="9079787" y="81"/>
                  <a:pt x="9335388" y="-15176"/>
                  <a:pt x="9490253" y="0"/>
                </a:cubicBezTo>
                <a:cubicBezTo>
                  <a:pt x="9645118" y="15176"/>
                  <a:pt x="9912254" y="7256"/>
                  <a:pt x="10241280" y="0"/>
                </a:cubicBezTo>
                <a:cubicBezTo>
                  <a:pt x="10249162" y="152096"/>
                  <a:pt x="10268223" y="429556"/>
                  <a:pt x="10241280" y="541111"/>
                </a:cubicBezTo>
                <a:cubicBezTo>
                  <a:pt x="10214337" y="652666"/>
                  <a:pt x="10207131" y="1048760"/>
                  <a:pt x="10241280" y="1240597"/>
                </a:cubicBezTo>
                <a:cubicBezTo>
                  <a:pt x="10275429" y="1432434"/>
                  <a:pt x="10254862" y="1577526"/>
                  <a:pt x="10241280" y="1821302"/>
                </a:cubicBezTo>
                <a:cubicBezTo>
                  <a:pt x="10227698" y="2065078"/>
                  <a:pt x="10247010" y="2238591"/>
                  <a:pt x="10241280" y="2520787"/>
                </a:cubicBezTo>
                <a:cubicBezTo>
                  <a:pt x="10235550" y="2802983"/>
                  <a:pt x="10237160" y="2917318"/>
                  <a:pt x="10241280" y="3141086"/>
                </a:cubicBezTo>
                <a:cubicBezTo>
                  <a:pt x="10245400" y="3364854"/>
                  <a:pt x="10223774" y="3742905"/>
                  <a:pt x="10241280" y="3959352"/>
                </a:cubicBezTo>
                <a:cubicBezTo>
                  <a:pt x="10134523" y="3952346"/>
                  <a:pt x="9968164" y="3967338"/>
                  <a:pt x="9865766" y="3959352"/>
                </a:cubicBezTo>
                <a:cubicBezTo>
                  <a:pt x="9763368" y="3951366"/>
                  <a:pt x="9453430" y="3960228"/>
                  <a:pt x="9285427" y="3959352"/>
                </a:cubicBezTo>
                <a:cubicBezTo>
                  <a:pt x="9117424" y="3958476"/>
                  <a:pt x="8714174" y="3933324"/>
                  <a:pt x="8500262" y="3959352"/>
                </a:cubicBezTo>
                <a:cubicBezTo>
                  <a:pt x="8286351" y="3985380"/>
                  <a:pt x="8194902" y="3958980"/>
                  <a:pt x="8022336" y="3959352"/>
                </a:cubicBezTo>
                <a:cubicBezTo>
                  <a:pt x="7849770" y="3959724"/>
                  <a:pt x="7336865" y="3968590"/>
                  <a:pt x="7134758" y="3959352"/>
                </a:cubicBezTo>
                <a:cubicBezTo>
                  <a:pt x="6932651" y="3950114"/>
                  <a:pt x="6600083" y="3924232"/>
                  <a:pt x="6247181" y="3959352"/>
                </a:cubicBezTo>
                <a:cubicBezTo>
                  <a:pt x="5894279" y="3994472"/>
                  <a:pt x="5775312" y="3928171"/>
                  <a:pt x="5564429" y="3959352"/>
                </a:cubicBezTo>
                <a:cubicBezTo>
                  <a:pt x="5353546" y="3990533"/>
                  <a:pt x="4922459" y="3964851"/>
                  <a:pt x="4676851" y="3959352"/>
                </a:cubicBezTo>
                <a:cubicBezTo>
                  <a:pt x="4431243" y="3953853"/>
                  <a:pt x="4186462" y="3969674"/>
                  <a:pt x="3994099" y="3959352"/>
                </a:cubicBezTo>
                <a:cubicBezTo>
                  <a:pt x="3801736" y="3949030"/>
                  <a:pt x="3571875" y="3957378"/>
                  <a:pt x="3208934" y="3959352"/>
                </a:cubicBezTo>
                <a:cubicBezTo>
                  <a:pt x="2845993" y="3961326"/>
                  <a:pt x="2942752" y="3949609"/>
                  <a:pt x="2833421" y="3959352"/>
                </a:cubicBezTo>
                <a:cubicBezTo>
                  <a:pt x="2724090" y="3969095"/>
                  <a:pt x="2293206" y="3922193"/>
                  <a:pt x="1945843" y="3959352"/>
                </a:cubicBezTo>
                <a:cubicBezTo>
                  <a:pt x="1598480" y="3996511"/>
                  <a:pt x="1515278" y="3979460"/>
                  <a:pt x="1365504" y="3959352"/>
                </a:cubicBezTo>
                <a:cubicBezTo>
                  <a:pt x="1215730" y="3939244"/>
                  <a:pt x="884574" y="3958824"/>
                  <a:pt x="580339" y="3959352"/>
                </a:cubicBezTo>
                <a:cubicBezTo>
                  <a:pt x="276104" y="3959880"/>
                  <a:pt x="253894" y="3940842"/>
                  <a:pt x="0" y="3959352"/>
                </a:cubicBezTo>
                <a:cubicBezTo>
                  <a:pt x="-1373" y="3693578"/>
                  <a:pt x="8865" y="3583219"/>
                  <a:pt x="0" y="3220273"/>
                </a:cubicBezTo>
                <a:cubicBezTo>
                  <a:pt x="-8865" y="2857327"/>
                  <a:pt x="32171" y="2727455"/>
                  <a:pt x="0" y="2520787"/>
                </a:cubicBezTo>
                <a:cubicBezTo>
                  <a:pt x="-32171" y="2314119"/>
                  <a:pt x="13209" y="2102288"/>
                  <a:pt x="0" y="1940082"/>
                </a:cubicBezTo>
                <a:cubicBezTo>
                  <a:pt x="-13209" y="1777876"/>
                  <a:pt x="22759" y="1635110"/>
                  <a:pt x="0" y="1398971"/>
                </a:cubicBezTo>
                <a:cubicBezTo>
                  <a:pt x="-22759" y="1162832"/>
                  <a:pt x="27147" y="849070"/>
                  <a:pt x="0" y="659892"/>
                </a:cubicBezTo>
                <a:cubicBezTo>
                  <a:pt x="-27147" y="470714"/>
                  <a:pt x="19996" y="146214"/>
                  <a:pt x="0" y="0"/>
                </a:cubicBezTo>
                <a:close/>
              </a:path>
              <a:path w="10241280" h="3959352" stroke="0" extrusionOk="0">
                <a:moveTo>
                  <a:pt x="0" y="0"/>
                </a:moveTo>
                <a:cubicBezTo>
                  <a:pt x="244765" y="20330"/>
                  <a:pt x="351585" y="12683"/>
                  <a:pt x="580339" y="0"/>
                </a:cubicBezTo>
                <a:cubicBezTo>
                  <a:pt x="809093" y="-12683"/>
                  <a:pt x="872097" y="18530"/>
                  <a:pt x="955853" y="0"/>
                </a:cubicBezTo>
                <a:cubicBezTo>
                  <a:pt x="1039609" y="-18530"/>
                  <a:pt x="1571515" y="22775"/>
                  <a:pt x="1843430" y="0"/>
                </a:cubicBezTo>
                <a:cubicBezTo>
                  <a:pt x="2115345" y="-22775"/>
                  <a:pt x="2163263" y="-17460"/>
                  <a:pt x="2423770" y="0"/>
                </a:cubicBezTo>
                <a:cubicBezTo>
                  <a:pt x="2684277" y="17460"/>
                  <a:pt x="2805021" y="11899"/>
                  <a:pt x="3004109" y="0"/>
                </a:cubicBezTo>
                <a:cubicBezTo>
                  <a:pt x="3203197" y="-11899"/>
                  <a:pt x="3702100" y="15593"/>
                  <a:pt x="3891686" y="0"/>
                </a:cubicBezTo>
                <a:cubicBezTo>
                  <a:pt x="4081272" y="-15593"/>
                  <a:pt x="4159066" y="-13580"/>
                  <a:pt x="4369613" y="0"/>
                </a:cubicBezTo>
                <a:cubicBezTo>
                  <a:pt x="4580160" y="13580"/>
                  <a:pt x="4967450" y="44376"/>
                  <a:pt x="5257190" y="0"/>
                </a:cubicBezTo>
                <a:cubicBezTo>
                  <a:pt x="5546930" y="-44376"/>
                  <a:pt x="5850988" y="-43519"/>
                  <a:pt x="6144768" y="0"/>
                </a:cubicBezTo>
                <a:cubicBezTo>
                  <a:pt x="6438548" y="43519"/>
                  <a:pt x="6486513" y="-24419"/>
                  <a:pt x="6827520" y="0"/>
                </a:cubicBezTo>
                <a:cubicBezTo>
                  <a:pt x="7168527" y="24419"/>
                  <a:pt x="7422524" y="-31294"/>
                  <a:pt x="7715098" y="0"/>
                </a:cubicBezTo>
                <a:cubicBezTo>
                  <a:pt x="8007672" y="31294"/>
                  <a:pt x="8171116" y="26700"/>
                  <a:pt x="8295437" y="0"/>
                </a:cubicBezTo>
                <a:cubicBezTo>
                  <a:pt x="8419758" y="-26700"/>
                  <a:pt x="8701030" y="-16223"/>
                  <a:pt x="8875776" y="0"/>
                </a:cubicBezTo>
                <a:cubicBezTo>
                  <a:pt x="9050522" y="16223"/>
                  <a:pt x="9380869" y="518"/>
                  <a:pt x="9660941" y="0"/>
                </a:cubicBezTo>
                <a:cubicBezTo>
                  <a:pt x="9941014" y="-518"/>
                  <a:pt x="10081150" y="-13176"/>
                  <a:pt x="10241280" y="0"/>
                </a:cubicBezTo>
                <a:cubicBezTo>
                  <a:pt x="10232283" y="193549"/>
                  <a:pt x="10260806" y="423476"/>
                  <a:pt x="10241280" y="739079"/>
                </a:cubicBezTo>
                <a:cubicBezTo>
                  <a:pt x="10221754" y="1054682"/>
                  <a:pt x="10236373" y="1177170"/>
                  <a:pt x="10241280" y="1438565"/>
                </a:cubicBezTo>
                <a:cubicBezTo>
                  <a:pt x="10246187" y="1699960"/>
                  <a:pt x="10245228" y="1883824"/>
                  <a:pt x="10241280" y="2138050"/>
                </a:cubicBezTo>
                <a:cubicBezTo>
                  <a:pt x="10237332" y="2392276"/>
                  <a:pt x="10242618" y="2580309"/>
                  <a:pt x="10241280" y="2837536"/>
                </a:cubicBezTo>
                <a:cubicBezTo>
                  <a:pt x="10239942" y="3094763"/>
                  <a:pt x="10223870" y="3166688"/>
                  <a:pt x="10241280" y="3378647"/>
                </a:cubicBezTo>
                <a:cubicBezTo>
                  <a:pt x="10258690" y="3590606"/>
                  <a:pt x="10231532" y="3725633"/>
                  <a:pt x="10241280" y="3959352"/>
                </a:cubicBezTo>
                <a:cubicBezTo>
                  <a:pt x="10021970" y="3922152"/>
                  <a:pt x="9820326" y="3987463"/>
                  <a:pt x="9456115" y="3959352"/>
                </a:cubicBezTo>
                <a:cubicBezTo>
                  <a:pt x="9091905" y="3931241"/>
                  <a:pt x="9109023" y="3943365"/>
                  <a:pt x="8978189" y="3959352"/>
                </a:cubicBezTo>
                <a:cubicBezTo>
                  <a:pt x="8847355" y="3975339"/>
                  <a:pt x="8574714" y="3951224"/>
                  <a:pt x="8295437" y="3959352"/>
                </a:cubicBezTo>
                <a:cubicBezTo>
                  <a:pt x="8016160" y="3967480"/>
                  <a:pt x="8012859" y="3947347"/>
                  <a:pt x="7919923" y="3959352"/>
                </a:cubicBezTo>
                <a:cubicBezTo>
                  <a:pt x="7826987" y="3971357"/>
                  <a:pt x="7638490" y="3959313"/>
                  <a:pt x="7544410" y="3959352"/>
                </a:cubicBezTo>
                <a:cubicBezTo>
                  <a:pt x="7450330" y="3959391"/>
                  <a:pt x="7202686" y="3953854"/>
                  <a:pt x="6861658" y="3959352"/>
                </a:cubicBezTo>
                <a:cubicBezTo>
                  <a:pt x="6520630" y="3964850"/>
                  <a:pt x="6504095" y="3936330"/>
                  <a:pt x="6383731" y="3959352"/>
                </a:cubicBezTo>
                <a:cubicBezTo>
                  <a:pt x="6263367" y="3982374"/>
                  <a:pt x="5854210" y="3987027"/>
                  <a:pt x="5598566" y="3959352"/>
                </a:cubicBezTo>
                <a:cubicBezTo>
                  <a:pt x="5342923" y="3931677"/>
                  <a:pt x="5277553" y="3977394"/>
                  <a:pt x="5120640" y="3959352"/>
                </a:cubicBezTo>
                <a:cubicBezTo>
                  <a:pt x="4963727" y="3941310"/>
                  <a:pt x="4632133" y="3930206"/>
                  <a:pt x="4335475" y="3959352"/>
                </a:cubicBezTo>
                <a:cubicBezTo>
                  <a:pt x="4038817" y="3988498"/>
                  <a:pt x="4045408" y="3955707"/>
                  <a:pt x="3959962" y="3959352"/>
                </a:cubicBezTo>
                <a:cubicBezTo>
                  <a:pt x="3874516" y="3962997"/>
                  <a:pt x="3404853" y="3978607"/>
                  <a:pt x="3174797" y="3959352"/>
                </a:cubicBezTo>
                <a:cubicBezTo>
                  <a:pt x="2944742" y="3940097"/>
                  <a:pt x="2911059" y="3946657"/>
                  <a:pt x="2696870" y="3959352"/>
                </a:cubicBezTo>
                <a:cubicBezTo>
                  <a:pt x="2482681" y="3972047"/>
                  <a:pt x="2435151" y="3955518"/>
                  <a:pt x="2321357" y="3959352"/>
                </a:cubicBezTo>
                <a:cubicBezTo>
                  <a:pt x="2207563" y="3963186"/>
                  <a:pt x="2030922" y="3962955"/>
                  <a:pt x="1843430" y="3959352"/>
                </a:cubicBezTo>
                <a:cubicBezTo>
                  <a:pt x="1655938" y="3955749"/>
                  <a:pt x="1299160" y="3992998"/>
                  <a:pt x="1058266" y="3959352"/>
                </a:cubicBezTo>
                <a:cubicBezTo>
                  <a:pt x="817372" y="3925706"/>
                  <a:pt x="773565" y="3981929"/>
                  <a:pt x="580339" y="3959352"/>
                </a:cubicBezTo>
                <a:cubicBezTo>
                  <a:pt x="387113" y="3936775"/>
                  <a:pt x="220287" y="3977669"/>
                  <a:pt x="0" y="3959352"/>
                </a:cubicBezTo>
                <a:cubicBezTo>
                  <a:pt x="17076" y="3704051"/>
                  <a:pt x="19761" y="3614568"/>
                  <a:pt x="0" y="3378647"/>
                </a:cubicBezTo>
                <a:cubicBezTo>
                  <a:pt x="-19761" y="3142727"/>
                  <a:pt x="-24309" y="2979899"/>
                  <a:pt x="0" y="2679162"/>
                </a:cubicBezTo>
                <a:cubicBezTo>
                  <a:pt x="24309" y="2378425"/>
                  <a:pt x="-24827" y="2380024"/>
                  <a:pt x="0" y="2138050"/>
                </a:cubicBezTo>
                <a:cubicBezTo>
                  <a:pt x="24827" y="1896076"/>
                  <a:pt x="32641" y="1650885"/>
                  <a:pt x="0" y="1478158"/>
                </a:cubicBezTo>
                <a:cubicBezTo>
                  <a:pt x="-32641" y="1305431"/>
                  <a:pt x="9540" y="1177802"/>
                  <a:pt x="0" y="897453"/>
                </a:cubicBezTo>
                <a:cubicBezTo>
                  <a:pt x="-9540" y="617105"/>
                  <a:pt x="3890" y="352556"/>
                  <a:pt x="0" y="0"/>
                </a:cubicBezTo>
                <a:close/>
              </a:path>
            </a:pathLst>
          </a:custGeom>
          <a:ln w="19050">
            <a:solidFill>
              <a:srgbClr val="FFB57C"/>
            </a:solidFill>
            <a:extLst>
              <a:ext uri="{C807C97D-BFC1-408E-A445-0C87EB9F89A2}">
                <ask:lineSketchStyleProps xmlns:ask="http://schemas.microsoft.com/office/drawing/2018/sketchyshapes" sd="1219033472">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a:lstStyle>
            <a:lvl1pPr>
              <a:defRPr b="0" i="0">
                <a:latin typeface="Abadi Extra Light" panose="020B0204020104020204" pitchFamily="34" charset="0"/>
              </a:defRPr>
            </a:lvl1pPr>
            <a:lvl2pPr>
              <a:defRPr b="0" i="0">
                <a:latin typeface="Abadi Extra Light" panose="020B0204020104020204" pitchFamily="34" charset="0"/>
              </a:defRPr>
            </a:lvl2pPr>
            <a:lvl3pPr>
              <a:defRPr b="0" i="0">
                <a:latin typeface="Abadi Extra Light" panose="020B0204020104020204" pitchFamily="34" charset="0"/>
              </a:defRPr>
            </a:lvl3pPr>
            <a:lvl4pPr>
              <a:defRPr b="0" i="0">
                <a:latin typeface="Abadi Extra Light" panose="020B0204020104020204" pitchFamily="34" charset="0"/>
              </a:defRPr>
            </a:lvl4pPr>
            <a:lvl5pPr>
              <a:defRPr b="0" i="0">
                <a:latin typeface="Abadi Extra Light" panose="020B02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Graphic 11" descr="Drama outline">
            <a:extLst>
              <a:ext uri="{FF2B5EF4-FFF2-40B4-BE49-F238E27FC236}">
                <a16:creationId xmlns:a16="http://schemas.microsoft.com/office/drawing/2014/main" id="{F368424F-13F1-4A49-B6CB-3583F4E153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08229" y="-29391"/>
            <a:ext cx="783771" cy="783771"/>
          </a:xfrm>
          <a:prstGeom prst="rect">
            <a:avLst/>
          </a:prstGeom>
        </p:spPr>
      </p:pic>
      <p:sp>
        <p:nvSpPr>
          <p:cNvPr id="13" name="TextBox 12">
            <a:extLst>
              <a:ext uri="{FF2B5EF4-FFF2-40B4-BE49-F238E27FC236}">
                <a16:creationId xmlns:a16="http://schemas.microsoft.com/office/drawing/2014/main" id="{F4F20B2E-45A7-964B-B6FA-DC3A4121A794}"/>
              </a:ext>
            </a:extLst>
          </p:cNvPr>
          <p:cNvSpPr txBox="1"/>
          <p:nvPr userDrawn="1"/>
        </p:nvSpPr>
        <p:spPr>
          <a:xfrm>
            <a:off x="-95002" y="6667982"/>
            <a:ext cx="1827744" cy="215444"/>
          </a:xfrm>
          <a:prstGeom prst="rect">
            <a:avLst/>
          </a:prstGeom>
          <a:noFill/>
        </p:spPr>
        <p:txBody>
          <a:bodyPr wrap="none" rtlCol="0">
            <a:spAutoFit/>
          </a:bodyPr>
          <a:lstStyle/>
          <a:p>
            <a:r>
              <a:rPr lang="en-GB" sz="800" dirty="0"/>
              <a:t>www.msduckworthsclassroom.com</a:t>
            </a:r>
          </a:p>
        </p:txBody>
      </p:sp>
      <p:pic>
        <p:nvPicPr>
          <p:cNvPr id="15" name="Graphic 14" descr="Storytelling outline">
            <a:extLst>
              <a:ext uri="{FF2B5EF4-FFF2-40B4-BE49-F238E27FC236}">
                <a16:creationId xmlns:a16="http://schemas.microsoft.com/office/drawing/2014/main" id="{7E47DF95-A603-694D-B958-255F34C013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4756" y="50437"/>
            <a:ext cx="624114" cy="624114"/>
          </a:xfrm>
          <a:prstGeom prst="rect">
            <a:avLst/>
          </a:prstGeom>
        </p:spPr>
      </p:pic>
    </p:spTree>
    <p:extLst>
      <p:ext uri="{BB962C8B-B14F-4D97-AF65-F5344CB8AC3E}">
        <p14:creationId xmlns:p14="http://schemas.microsoft.com/office/powerpoint/2010/main" val="4064967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a:xfrm>
            <a:off x="7909560" y="6409944"/>
            <a:ext cx="3703320" cy="448056"/>
          </a:xfrm>
          <a:prstGeom prst="rect">
            <a:avLst/>
          </a:prstGeom>
        </p:spPr>
        <p:txBody>
          <a:bodyPr/>
          <a:lstStyle/>
          <a:p>
            <a:fld id="{86807482-8128-47C6-A8DD-6452B0291CFF}" type="datetime2">
              <a:rPr lang="en-US" smtClean="0"/>
              <a:t>Sunday, September 5, 2021</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a:xfrm rot="5400000">
            <a:off x="-1828800" y="1911096"/>
            <a:ext cx="4114800" cy="4572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940043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a:xfrm>
            <a:off x="7909560" y="6409944"/>
            <a:ext cx="3703320" cy="448056"/>
          </a:xfrm>
          <a:prstGeom prst="rect">
            <a:avLst/>
          </a:prstGeom>
        </p:spPr>
        <p:txBody>
          <a:bodyPr/>
          <a:lstStyle/>
          <a:p>
            <a:fld id="{37903F25-275E-41DE-BE3B-EBF0DB49F9B1}" type="datetime2">
              <a:rPr lang="en-US" smtClean="0"/>
              <a:t>Sunday, September 5, 2021</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a:xfrm rot="5400000">
            <a:off x="-1828800" y="1911096"/>
            <a:ext cx="4114800" cy="45720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208543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a:xfrm>
            <a:off x="7909560" y="6409944"/>
            <a:ext cx="3703320" cy="448056"/>
          </a:xfrm>
          <a:prstGeom prst="rect">
            <a:avLst/>
          </a:prstGeom>
        </p:spPr>
        <p:txBody>
          <a:bodyPr/>
          <a:lstStyle/>
          <a:p>
            <a:fld id="{EE475572-4A44-4171-84AA-64D42C8050A6}" type="datetime2">
              <a:rPr lang="en-US" smtClean="0"/>
              <a:t>Sunday, September 5, 2021</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a:xfrm rot="5400000">
            <a:off x="-1828800" y="1911096"/>
            <a:ext cx="4114800" cy="457200"/>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67871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a:xfrm>
            <a:off x="7909560" y="6409944"/>
            <a:ext cx="3703320" cy="448056"/>
          </a:xfrm>
          <a:prstGeom prst="rect">
            <a:avLst/>
          </a:prstGeom>
        </p:spPr>
        <p:txBody>
          <a:bodyPr/>
          <a:lstStyle/>
          <a:p>
            <a:fld id="{C4C1612E-528E-4FD5-9E9E-E15F1108F171}" type="datetime2">
              <a:rPr lang="en-US" smtClean="0"/>
              <a:t>Sunday, September 5, 2021</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a:xfrm rot="5400000">
            <a:off x="-1828800" y="1911096"/>
            <a:ext cx="4114800" cy="457200"/>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582882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a:xfrm>
            <a:off x="7909560" y="6409944"/>
            <a:ext cx="3703320" cy="448056"/>
          </a:xfrm>
          <a:prstGeom prst="rect">
            <a:avLst/>
          </a:prstGeom>
        </p:spPr>
        <p:txBody>
          <a:bodyPr/>
          <a:lstStyle/>
          <a:p>
            <a:fld id="{D4F6D862-A06D-436F-A92E-EBAAD50B6E50}" type="datetime2">
              <a:rPr lang="en-US" smtClean="0"/>
              <a:t>Sunday, September 5, 2021</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a:xfrm rot="5400000">
            <a:off x="-1828800" y="1911096"/>
            <a:ext cx="4114800" cy="45720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7099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a:xfrm>
            <a:off x="7909560" y="6409944"/>
            <a:ext cx="3703320" cy="448056"/>
          </a:xfrm>
          <a:prstGeom prst="rect">
            <a:avLst/>
          </a:prstGeom>
        </p:spPr>
        <p:txBody>
          <a:bodyPr/>
          <a:lstStyle/>
          <a:p>
            <a:fld id="{B73E0B7D-2260-4809-8F0A-9E5F3E24F169}" type="datetime2">
              <a:rPr lang="en-US" smtClean="0"/>
              <a:t>Sunday, September 5, 2021</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a:xfrm rot="5400000">
            <a:off x="-1828800" y="1911096"/>
            <a:ext cx="4114800" cy="45720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614837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a:xfrm>
            <a:off x="7909560" y="6409944"/>
            <a:ext cx="3703320" cy="448056"/>
          </a:xfrm>
          <a:prstGeom prst="rect">
            <a:avLst/>
          </a:prstGeom>
        </p:spPr>
        <p:txBody>
          <a:bodyPr/>
          <a:lstStyle/>
          <a:p>
            <a:fld id="{3C8E4735-C637-46A3-94EB-AB3AC4188D2F}" type="datetime2">
              <a:rPr lang="en-US" smtClean="0"/>
              <a:t>Sunday, September 5, 2021</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a:xfrm rot="5400000">
            <a:off x="-1828800" y="1911096"/>
            <a:ext cx="4114800" cy="45720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190339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userDrawn="1"/>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117905814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l" defTabSz="914400" rtl="0" eaLnBrk="1" latinLnBrk="0" hangingPunct="1">
        <a:lnSpc>
          <a:spcPct val="100000"/>
        </a:lnSpc>
        <a:spcBef>
          <a:spcPct val="0"/>
        </a:spcBef>
        <a:buNone/>
        <a:defRPr sz="3600" b="0" i="0" kern="1200" cap="all" spc="700" baseline="0">
          <a:solidFill>
            <a:schemeClr val="tx1"/>
          </a:solidFill>
          <a:latin typeface="Shree Devanagari 714" panose="02000600000000000000" pitchFamily="2" charset="0"/>
          <a:ea typeface="+mj-ea"/>
          <a:cs typeface="Shree Devanagari 714" panose="02000600000000000000" pitchFamily="2" charset="0"/>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msduckworthsclassroom.com/product-page/othello-igcse-scheme-of-work-cie" TargetMode="Externa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hyperlink" Target="https://twitter.com/duckworth_ms" TargetMode="External"/><Relationship Id="rId5" Type="http://schemas.openxmlformats.org/officeDocument/2006/relationships/hyperlink" Target="https://www.facebook.com/MsDuckworthsClassroom/" TargetMode="External"/><Relationship Id="rId4" Type="http://schemas.openxmlformats.org/officeDocument/2006/relationships/hyperlink" Target="https://www.instagram.com/msduckworths_classro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4C5DF6-06D1-2149-B4EC-236FFB7FC99B}"/>
              </a:ext>
            </a:extLst>
          </p:cNvPr>
          <p:cNvSpPr>
            <a:spLocks noGrp="1"/>
          </p:cNvSpPr>
          <p:nvPr>
            <p:ph type="ctrTitle"/>
          </p:nvPr>
        </p:nvSpPr>
        <p:spPr>
          <a:xfrm>
            <a:off x="897636" y="1254822"/>
            <a:ext cx="4572000" cy="1700906"/>
          </a:xfrm>
        </p:spPr>
        <p:txBody>
          <a:bodyPr/>
          <a:lstStyle/>
          <a:p>
            <a:r>
              <a:rPr lang="en-GB" dirty="0"/>
              <a:t>Act 1 Scene 1</a:t>
            </a:r>
            <a:br>
              <a:rPr lang="en-GB" dirty="0"/>
            </a:br>
            <a:endParaRPr lang="en-GB" dirty="0"/>
          </a:p>
        </p:txBody>
      </p:sp>
      <p:sp>
        <p:nvSpPr>
          <p:cNvPr id="6" name="Subtitle 5">
            <a:extLst>
              <a:ext uri="{FF2B5EF4-FFF2-40B4-BE49-F238E27FC236}">
                <a16:creationId xmlns:a16="http://schemas.microsoft.com/office/drawing/2014/main" id="{F89F39FA-AA3D-7A4B-8324-798E5FD4D833}"/>
              </a:ext>
            </a:extLst>
          </p:cNvPr>
          <p:cNvSpPr>
            <a:spLocks noGrp="1"/>
          </p:cNvSpPr>
          <p:nvPr>
            <p:ph type="subTitle" idx="1"/>
          </p:nvPr>
        </p:nvSpPr>
        <p:spPr>
          <a:xfrm>
            <a:off x="592836" y="3429000"/>
            <a:ext cx="5071364" cy="2774710"/>
          </a:xfrm>
        </p:spPr>
        <p:txBody>
          <a:bodyPr>
            <a:normAutofit fontScale="70000" lnSpcReduction="20000"/>
          </a:bodyPr>
          <a:lstStyle/>
          <a:p>
            <a:pPr>
              <a:lnSpc>
                <a:spcPct val="100000"/>
              </a:lnSpc>
            </a:pPr>
            <a:endParaRPr lang="en-GB" sz="2400" b="1" dirty="0"/>
          </a:p>
          <a:p>
            <a:pPr>
              <a:lnSpc>
                <a:spcPct val="100000"/>
              </a:lnSpc>
            </a:pPr>
            <a:r>
              <a:rPr lang="en-GB" sz="2400" b="1" dirty="0"/>
              <a:t>Do now</a:t>
            </a:r>
          </a:p>
          <a:p>
            <a:pPr>
              <a:lnSpc>
                <a:spcPct val="100000"/>
              </a:lnSpc>
            </a:pPr>
            <a:r>
              <a:rPr lang="en-GB" sz="2400" b="1" dirty="0"/>
              <a:t>Fill in the gaps</a:t>
            </a:r>
          </a:p>
          <a:p>
            <a:pPr lvl="1"/>
            <a:r>
              <a:rPr lang="en-GB" b="1" dirty="0"/>
              <a:t>Roderigo is _______ Desdemona.</a:t>
            </a:r>
          </a:p>
          <a:p>
            <a:pPr lvl="1"/>
            <a:r>
              <a:rPr lang="en-GB" b="1" dirty="0"/>
              <a:t>Roderigo ____ Iago so that he will help him win Desdemona.</a:t>
            </a:r>
          </a:p>
          <a:p>
            <a:pPr lvl="1"/>
            <a:r>
              <a:rPr lang="en-GB" b="1" dirty="0"/>
              <a:t>Iago is _______Roderigo.</a:t>
            </a:r>
          </a:p>
          <a:p>
            <a:pPr lvl="1"/>
            <a:r>
              <a:rPr lang="en-GB" b="1" dirty="0"/>
              <a:t>Iago seeks _____ for being overlooked in favour of _____.</a:t>
            </a:r>
          </a:p>
          <a:p>
            <a:pPr lvl="1"/>
            <a:r>
              <a:rPr lang="en-GB" b="1" dirty="0"/>
              <a:t>Iago is __________ Cassio.</a:t>
            </a:r>
          </a:p>
          <a:p>
            <a:pPr>
              <a:lnSpc>
                <a:spcPct val="100000"/>
              </a:lnSpc>
            </a:pPr>
            <a:endParaRPr lang="en-GB" sz="2400" b="1" dirty="0"/>
          </a:p>
        </p:txBody>
      </p:sp>
      <p:sp>
        <p:nvSpPr>
          <p:cNvPr id="16" name="Subtitle 2">
            <a:extLst>
              <a:ext uri="{FF2B5EF4-FFF2-40B4-BE49-F238E27FC236}">
                <a16:creationId xmlns:a16="http://schemas.microsoft.com/office/drawing/2014/main" id="{91589942-7276-124F-892A-D81BEF6B2D9A}"/>
              </a:ext>
            </a:extLst>
          </p:cNvPr>
          <p:cNvSpPr txBox="1">
            <a:spLocks/>
          </p:cNvSpPr>
          <p:nvPr/>
        </p:nvSpPr>
        <p:spPr>
          <a:xfrm>
            <a:off x="6988358" y="201261"/>
            <a:ext cx="4572000" cy="1076483"/>
          </a:xfrm>
          <a:prstGeom prst="rect">
            <a:avLst/>
          </a:prstGeom>
        </p:spPr>
        <p:style>
          <a:lnRef idx="1">
            <a:schemeClr val="accent6"/>
          </a:lnRef>
          <a:fillRef idx="2">
            <a:schemeClr val="accent6"/>
          </a:fillRef>
          <a:effectRef idx="1">
            <a:schemeClr val="accent6"/>
          </a:effectRef>
          <a:fontRef idx="minor">
            <a:schemeClr val="dk1"/>
          </a:fontRef>
        </p:style>
        <p:txBody>
          <a:bodyPr vert="horz" lIns="0" tIns="0" rIns="0" bIns="0" rtlCol="0">
            <a:normAutofit/>
          </a:bodyPr>
          <a:lstStyle>
            <a:lvl1pPr marL="0" indent="0" algn="ctr" defTabSz="914400" rtl="0" eaLnBrk="1" latinLnBrk="0" hangingPunct="1">
              <a:lnSpc>
                <a:spcPct val="150000"/>
              </a:lnSpc>
              <a:spcBef>
                <a:spcPts val="1000"/>
              </a:spcBef>
              <a:buFont typeface="Arial" panose="020B0604020202020204" pitchFamily="34" charset="0"/>
              <a:buNone/>
              <a:defRPr sz="1600" b="0" i="0" kern="1200" cap="none" spc="0" baseline="0">
                <a:solidFill>
                  <a:schemeClr val="tx1"/>
                </a:solidFill>
                <a:latin typeface="Abadi Extra Light" panose="020B0204020104020204" pitchFamily="34" charset="0"/>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algn="l"/>
            <a:r>
              <a:rPr lang="en-US" b="1" dirty="0"/>
              <a:t> Learning question: </a:t>
            </a:r>
          </a:p>
          <a:p>
            <a:pPr algn="l"/>
            <a:r>
              <a:rPr lang="en-US" dirty="0"/>
              <a:t> Why is Othello absent from Act 1 Scene 1?</a:t>
            </a:r>
          </a:p>
        </p:txBody>
      </p:sp>
      <p:sp>
        <p:nvSpPr>
          <p:cNvPr id="17" name="Subtitle 2">
            <a:extLst>
              <a:ext uri="{FF2B5EF4-FFF2-40B4-BE49-F238E27FC236}">
                <a16:creationId xmlns:a16="http://schemas.microsoft.com/office/drawing/2014/main" id="{FB7AA8DA-6918-3F4E-9907-63E6971F4DF3}"/>
              </a:ext>
            </a:extLst>
          </p:cNvPr>
          <p:cNvSpPr txBox="1">
            <a:spLocks/>
          </p:cNvSpPr>
          <p:nvPr/>
        </p:nvSpPr>
        <p:spPr>
          <a:xfrm>
            <a:off x="154214" y="178339"/>
            <a:ext cx="4572000" cy="350164"/>
          </a:xfrm>
          <a:prstGeom prst="rect">
            <a:avLst/>
          </a:prstGeom>
        </p:spPr>
        <p:style>
          <a:lnRef idx="1">
            <a:schemeClr val="accent6"/>
          </a:lnRef>
          <a:fillRef idx="2">
            <a:schemeClr val="accent6"/>
          </a:fillRef>
          <a:effectRef idx="1">
            <a:schemeClr val="accent6"/>
          </a:effectRef>
          <a:fontRef idx="minor">
            <a:schemeClr val="dk1"/>
          </a:fontRef>
        </p:style>
        <p:txBody>
          <a:bodyPr vert="horz" lIns="0" tIns="0" rIns="0" bIns="0" rtlCol="0">
            <a:normAutofit/>
          </a:bodyPr>
          <a:lstStyle>
            <a:lvl1pPr marL="0" indent="0" algn="ctr" defTabSz="914400" rtl="0" eaLnBrk="1" latinLnBrk="0" hangingPunct="1">
              <a:lnSpc>
                <a:spcPct val="150000"/>
              </a:lnSpc>
              <a:spcBef>
                <a:spcPts val="1000"/>
              </a:spcBef>
              <a:buFont typeface="Arial" panose="020B0604020202020204" pitchFamily="34" charset="0"/>
              <a:buNone/>
              <a:defRPr sz="1600" b="0" i="0" kern="1200" cap="none" spc="0" baseline="0">
                <a:solidFill>
                  <a:schemeClr val="tx1"/>
                </a:solidFill>
                <a:latin typeface="Abadi Extra Light" panose="020B0204020104020204" pitchFamily="34" charset="0"/>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algn="l"/>
            <a:r>
              <a:rPr lang="en-US" dirty="0"/>
              <a:t> Date:</a:t>
            </a:r>
          </a:p>
        </p:txBody>
      </p:sp>
    </p:spTree>
    <p:extLst>
      <p:ext uri="{BB962C8B-B14F-4D97-AF65-F5344CB8AC3E}">
        <p14:creationId xmlns:p14="http://schemas.microsoft.com/office/powerpoint/2010/main" val="179998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4C5DF6-06D1-2149-B4EC-236FFB7FC99B}"/>
              </a:ext>
            </a:extLst>
          </p:cNvPr>
          <p:cNvSpPr>
            <a:spLocks noGrp="1"/>
          </p:cNvSpPr>
          <p:nvPr>
            <p:ph type="ctrTitle"/>
          </p:nvPr>
        </p:nvSpPr>
        <p:spPr>
          <a:xfrm>
            <a:off x="869412" y="833718"/>
            <a:ext cx="4572000" cy="1909482"/>
          </a:xfrm>
        </p:spPr>
        <p:txBody>
          <a:bodyPr/>
          <a:lstStyle/>
          <a:p>
            <a:br>
              <a:rPr lang="en-GB" sz="3200" dirty="0"/>
            </a:br>
            <a:r>
              <a:rPr lang="en-GB" sz="3200" dirty="0"/>
              <a:t>Act 1 Scene 1: language analysis</a:t>
            </a:r>
            <a:br>
              <a:rPr lang="en-GB" sz="3200" dirty="0"/>
            </a:br>
            <a:endParaRPr lang="en-GB" sz="3200" dirty="0"/>
          </a:p>
        </p:txBody>
      </p:sp>
      <p:sp>
        <p:nvSpPr>
          <p:cNvPr id="6" name="Subtitle 5">
            <a:extLst>
              <a:ext uri="{FF2B5EF4-FFF2-40B4-BE49-F238E27FC236}">
                <a16:creationId xmlns:a16="http://schemas.microsoft.com/office/drawing/2014/main" id="{F89F39FA-AA3D-7A4B-8324-798E5FD4D833}"/>
              </a:ext>
            </a:extLst>
          </p:cNvPr>
          <p:cNvSpPr>
            <a:spLocks noGrp="1"/>
          </p:cNvSpPr>
          <p:nvPr>
            <p:ph type="subTitle" idx="1"/>
          </p:nvPr>
        </p:nvSpPr>
        <p:spPr>
          <a:xfrm>
            <a:off x="619730" y="3048415"/>
            <a:ext cx="5071364" cy="3631246"/>
          </a:xfrm>
        </p:spPr>
        <p:txBody>
          <a:bodyPr>
            <a:normAutofit lnSpcReduction="10000"/>
          </a:bodyPr>
          <a:lstStyle/>
          <a:p>
            <a:pPr>
              <a:lnSpc>
                <a:spcPct val="100000"/>
              </a:lnSpc>
            </a:pPr>
            <a:endParaRPr lang="en-GB" sz="2400" b="1" dirty="0"/>
          </a:p>
          <a:p>
            <a:pPr>
              <a:lnSpc>
                <a:spcPct val="100000"/>
              </a:lnSpc>
            </a:pPr>
            <a:r>
              <a:rPr lang="en-GB" sz="1800" b="1" dirty="0"/>
              <a:t>Do now</a:t>
            </a:r>
          </a:p>
          <a:p>
            <a:pPr>
              <a:lnSpc>
                <a:spcPct val="100000"/>
              </a:lnSpc>
            </a:pPr>
            <a:r>
              <a:rPr lang="en-GB" sz="1800" b="1" dirty="0"/>
              <a:t>Explain in your own words, how each image is linked to what you know about the context of the play or what you have read so far.</a:t>
            </a:r>
          </a:p>
          <a:p>
            <a:pPr algn="l">
              <a:lnSpc>
                <a:spcPct val="100000"/>
              </a:lnSpc>
            </a:pPr>
            <a:r>
              <a:rPr lang="en-GB" sz="1800" b="1" dirty="0"/>
              <a:t>1. </a:t>
            </a:r>
          </a:p>
          <a:p>
            <a:pPr algn="l">
              <a:lnSpc>
                <a:spcPct val="100000"/>
              </a:lnSpc>
            </a:pPr>
            <a:endParaRPr lang="en-GB" sz="1800" b="1" dirty="0"/>
          </a:p>
          <a:p>
            <a:pPr algn="l">
              <a:lnSpc>
                <a:spcPct val="100000"/>
              </a:lnSpc>
            </a:pPr>
            <a:r>
              <a:rPr lang="en-GB" sz="1800" b="1" dirty="0"/>
              <a:t>2.</a:t>
            </a:r>
          </a:p>
          <a:p>
            <a:pPr algn="l">
              <a:lnSpc>
                <a:spcPct val="100000"/>
              </a:lnSpc>
            </a:pPr>
            <a:endParaRPr lang="en-GB" sz="1800" b="1" dirty="0"/>
          </a:p>
          <a:p>
            <a:pPr algn="l">
              <a:lnSpc>
                <a:spcPct val="100000"/>
              </a:lnSpc>
            </a:pPr>
            <a:r>
              <a:rPr lang="en-GB" sz="1800" b="1" dirty="0"/>
              <a:t>3. </a:t>
            </a:r>
          </a:p>
          <a:p>
            <a:pPr>
              <a:lnSpc>
                <a:spcPct val="100000"/>
              </a:lnSpc>
            </a:pPr>
            <a:endParaRPr lang="en-GB" sz="2400" b="1" dirty="0"/>
          </a:p>
          <a:p>
            <a:pPr>
              <a:lnSpc>
                <a:spcPct val="100000"/>
              </a:lnSpc>
            </a:pPr>
            <a:endParaRPr lang="en-GB" b="1" dirty="0"/>
          </a:p>
          <a:p>
            <a:pPr>
              <a:lnSpc>
                <a:spcPct val="100000"/>
              </a:lnSpc>
            </a:pPr>
            <a:endParaRPr lang="en-GB" sz="2400" b="1" dirty="0"/>
          </a:p>
        </p:txBody>
      </p:sp>
      <p:sp>
        <p:nvSpPr>
          <p:cNvPr id="16" name="Subtitle 2">
            <a:extLst>
              <a:ext uri="{FF2B5EF4-FFF2-40B4-BE49-F238E27FC236}">
                <a16:creationId xmlns:a16="http://schemas.microsoft.com/office/drawing/2014/main" id="{91589942-7276-124F-892A-D81BEF6B2D9A}"/>
              </a:ext>
            </a:extLst>
          </p:cNvPr>
          <p:cNvSpPr txBox="1">
            <a:spLocks/>
          </p:cNvSpPr>
          <p:nvPr/>
        </p:nvSpPr>
        <p:spPr>
          <a:xfrm>
            <a:off x="6988358" y="201261"/>
            <a:ext cx="4572000" cy="1076483"/>
          </a:xfrm>
          <a:prstGeom prst="rect">
            <a:avLst/>
          </a:prstGeom>
        </p:spPr>
        <p:style>
          <a:lnRef idx="1">
            <a:schemeClr val="accent6"/>
          </a:lnRef>
          <a:fillRef idx="2">
            <a:schemeClr val="accent6"/>
          </a:fillRef>
          <a:effectRef idx="1">
            <a:schemeClr val="accent6"/>
          </a:effectRef>
          <a:fontRef idx="minor">
            <a:schemeClr val="dk1"/>
          </a:fontRef>
        </p:style>
        <p:txBody>
          <a:bodyPr vert="horz" lIns="0" tIns="0" rIns="0" bIns="0" rtlCol="0">
            <a:normAutofit/>
          </a:bodyPr>
          <a:lstStyle>
            <a:lvl1pPr marL="0" indent="0" algn="ctr" defTabSz="914400" rtl="0" eaLnBrk="1" latinLnBrk="0" hangingPunct="1">
              <a:lnSpc>
                <a:spcPct val="150000"/>
              </a:lnSpc>
              <a:spcBef>
                <a:spcPts val="1000"/>
              </a:spcBef>
              <a:buFont typeface="Arial" panose="020B0604020202020204" pitchFamily="34" charset="0"/>
              <a:buNone/>
              <a:defRPr sz="1600" b="0" i="0" kern="1200" cap="none" spc="0" baseline="0">
                <a:solidFill>
                  <a:schemeClr val="tx1"/>
                </a:solidFill>
                <a:latin typeface="Abadi Extra Light" panose="020B0204020104020204" pitchFamily="34" charset="0"/>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algn="l"/>
            <a:r>
              <a:rPr lang="en-US" b="1" dirty="0"/>
              <a:t> Learning question: </a:t>
            </a:r>
          </a:p>
          <a:p>
            <a:pPr algn="l"/>
            <a:r>
              <a:rPr lang="en-US" dirty="0"/>
              <a:t> How revealing is the language used in Act 1 Scene 1?</a:t>
            </a:r>
          </a:p>
        </p:txBody>
      </p:sp>
      <p:sp>
        <p:nvSpPr>
          <p:cNvPr id="17" name="Subtitle 2">
            <a:extLst>
              <a:ext uri="{FF2B5EF4-FFF2-40B4-BE49-F238E27FC236}">
                <a16:creationId xmlns:a16="http://schemas.microsoft.com/office/drawing/2014/main" id="{FB7AA8DA-6918-3F4E-9907-63E6971F4DF3}"/>
              </a:ext>
            </a:extLst>
          </p:cNvPr>
          <p:cNvSpPr txBox="1">
            <a:spLocks/>
          </p:cNvSpPr>
          <p:nvPr/>
        </p:nvSpPr>
        <p:spPr>
          <a:xfrm>
            <a:off x="154214" y="178339"/>
            <a:ext cx="4572000" cy="350164"/>
          </a:xfrm>
          <a:prstGeom prst="rect">
            <a:avLst/>
          </a:prstGeom>
        </p:spPr>
        <p:style>
          <a:lnRef idx="1">
            <a:schemeClr val="accent6"/>
          </a:lnRef>
          <a:fillRef idx="2">
            <a:schemeClr val="accent6"/>
          </a:fillRef>
          <a:effectRef idx="1">
            <a:schemeClr val="accent6"/>
          </a:effectRef>
          <a:fontRef idx="minor">
            <a:schemeClr val="dk1"/>
          </a:fontRef>
        </p:style>
        <p:txBody>
          <a:bodyPr vert="horz" lIns="0" tIns="0" rIns="0" bIns="0" rtlCol="0">
            <a:normAutofit/>
          </a:bodyPr>
          <a:lstStyle>
            <a:lvl1pPr marL="0" indent="0" algn="ctr" defTabSz="914400" rtl="0" eaLnBrk="1" latinLnBrk="0" hangingPunct="1">
              <a:lnSpc>
                <a:spcPct val="150000"/>
              </a:lnSpc>
              <a:spcBef>
                <a:spcPts val="1000"/>
              </a:spcBef>
              <a:buFont typeface="Arial" panose="020B0604020202020204" pitchFamily="34" charset="0"/>
              <a:buNone/>
              <a:defRPr sz="1600" b="0" i="0" kern="1200" cap="none" spc="0" baseline="0">
                <a:solidFill>
                  <a:schemeClr val="tx1"/>
                </a:solidFill>
                <a:latin typeface="Abadi Extra Light" panose="020B0204020104020204" pitchFamily="34" charset="0"/>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algn="l"/>
            <a:r>
              <a:rPr lang="en-US" dirty="0"/>
              <a:t> Date:</a:t>
            </a:r>
          </a:p>
        </p:txBody>
      </p:sp>
      <p:pic>
        <p:nvPicPr>
          <p:cNvPr id="3" name="Graphic 2" descr="Coins outline">
            <a:extLst>
              <a:ext uri="{FF2B5EF4-FFF2-40B4-BE49-F238E27FC236}">
                <a16:creationId xmlns:a16="http://schemas.microsoft.com/office/drawing/2014/main" id="{0DBA62E7-56C2-D349-AF87-697B857DBD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2944" y="4544289"/>
            <a:ext cx="607985" cy="607985"/>
          </a:xfrm>
          <a:prstGeom prst="rect">
            <a:avLst/>
          </a:prstGeom>
        </p:spPr>
      </p:pic>
      <p:pic>
        <p:nvPicPr>
          <p:cNvPr id="7" name="Graphic 6" descr="Heart outline">
            <a:extLst>
              <a:ext uri="{FF2B5EF4-FFF2-40B4-BE49-F238E27FC236}">
                <a16:creationId xmlns:a16="http://schemas.microsoft.com/office/drawing/2014/main" id="{AB671C89-130C-D042-AD2B-EE6A65F910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3997" y="5347638"/>
            <a:ext cx="568329" cy="568329"/>
          </a:xfrm>
          <a:prstGeom prst="rect">
            <a:avLst/>
          </a:prstGeom>
        </p:spPr>
      </p:pic>
      <p:pic>
        <p:nvPicPr>
          <p:cNvPr id="9" name="Graphic 8" descr="Angry face outline with solid fill">
            <a:extLst>
              <a:ext uri="{FF2B5EF4-FFF2-40B4-BE49-F238E27FC236}">
                <a16:creationId xmlns:a16="http://schemas.microsoft.com/office/drawing/2014/main" id="{FE00127E-F508-2D43-9AA6-B332F607F3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3997" y="5915967"/>
            <a:ext cx="644236" cy="644236"/>
          </a:xfrm>
          <a:prstGeom prst="rect">
            <a:avLst/>
          </a:prstGeom>
        </p:spPr>
      </p:pic>
    </p:spTree>
    <p:extLst>
      <p:ext uri="{BB962C8B-B14F-4D97-AF65-F5344CB8AC3E}">
        <p14:creationId xmlns:p14="http://schemas.microsoft.com/office/powerpoint/2010/main" val="1352062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8A031-ED5C-E14B-AA1B-9FABCCFFC6B7}"/>
              </a:ext>
            </a:extLst>
          </p:cNvPr>
          <p:cNvSpPr>
            <a:spLocks noGrp="1"/>
          </p:cNvSpPr>
          <p:nvPr>
            <p:ph type="title"/>
          </p:nvPr>
        </p:nvSpPr>
        <p:spPr/>
        <p:txBody>
          <a:bodyPr/>
          <a:lstStyle/>
          <a:p>
            <a:r>
              <a:rPr lang="en-GB" dirty="0"/>
              <a:t>Themes</a:t>
            </a:r>
          </a:p>
        </p:txBody>
      </p:sp>
      <p:sp>
        <p:nvSpPr>
          <p:cNvPr id="3" name="Content Placeholder 2">
            <a:extLst>
              <a:ext uri="{FF2B5EF4-FFF2-40B4-BE49-F238E27FC236}">
                <a16:creationId xmlns:a16="http://schemas.microsoft.com/office/drawing/2014/main" id="{BEECA58A-D5B6-6C46-A1B4-7AFB01C74B5A}"/>
              </a:ext>
            </a:extLst>
          </p:cNvPr>
          <p:cNvSpPr>
            <a:spLocks noGrp="1"/>
          </p:cNvSpPr>
          <p:nvPr>
            <p:ph idx="1"/>
          </p:nvPr>
        </p:nvSpPr>
        <p:spPr>
          <a:xfrm>
            <a:off x="1252847" y="2134517"/>
            <a:ext cx="3107773" cy="4288140"/>
          </a:xfrm>
        </p:spPr>
        <p:txBody>
          <a:bodyPr>
            <a:normAutofit fontScale="85000" lnSpcReduction="20000"/>
          </a:bodyPr>
          <a:lstStyle/>
          <a:p>
            <a:pPr marL="0" indent="0">
              <a:buNone/>
            </a:pPr>
            <a:r>
              <a:rPr lang="en-GB" i="1" dirty="0"/>
              <a:t>Themes:</a:t>
            </a:r>
          </a:p>
          <a:p>
            <a:pPr>
              <a:buFont typeface="Wingdings" pitchFamily="2" charset="2"/>
              <a:buChar char="ü"/>
            </a:pPr>
            <a:r>
              <a:rPr lang="en-GB" dirty="0"/>
              <a:t>Prejudice</a:t>
            </a:r>
          </a:p>
          <a:p>
            <a:pPr>
              <a:buFont typeface="Wingdings" pitchFamily="2" charset="2"/>
              <a:buChar char="ü"/>
            </a:pPr>
            <a:r>
              <a:rPr lang="en-GB" dirty="0"/>
              <a:t>Jealousy</a:t>
            </a:r>
          </a:p>
          <a:p>
            <a:pPr>
              <a:buFont typeface="Wingdings" pitchFamily="2" charset="2"/>
              <a:buChar char="ü"/>
            </a:pPr>
            <a:r>
              <a:rPr lang="en-GB" dirty="0"/>
              <a:t>Honour</a:t>
            </a:r>
          </a:p>
          <a:p>
            <a:pPr>
              <a:buFont typeface="Wingdings" pitchFamily="2" charset="2"/>
              <a:buChar char="ü"/>
            </a:pPr>
            <a:r>
              <a:rPr lang="en-GB" dirty="0"/>
              <a:t>Love and hate</a:t>
            </a:r>
          </a:p>
          <a:p>
            <a:pPr>
              <a:buFont typeface="Wingdings" pitchFamily="2" charset="2"/>
              <a:buChar char="ü"/>
            </a:pPr>
            <a:r>
              <a:rPr lang="en-GB" dirty="0"/>
              <a:t>Relationships </a:t>
            </a:r>
          </a:p>
          <a:p>
            <a:pPr>
              <a:buFont typeface="Wingdings" pitchFamily="2" charset="2"/>
              <a:buChar char="ü"/>
            </a:pPr>
            <a:r>
              <a:rPr lang="en-GB" dirty="0"/>
              <a:t>Identity</a:t>
            </a:r>
          </a:p>
          <a:p>
            <a:pPr>
              <a:buFont typeface="Wingdings" pitchFamily="2" charset="2"/>
              <a:buChar char="ü"/>
            </a:pPr>
            <a:r>
              <a:rPr lang="en-GB" dirty="0"/>
              <a:t>Appearance vs reality</a:t>
            </a:r>
          </a:p>
          <a:p>
            <a:pPr>
              <a:buFont typeface="Wingdings" pitchFamily="2" charset="2"/>
              <a:buChar char="ü"/>
            </a:pPr>
            <a:r>
              <a:rPr lang="en-GB" dirty="0"/>
              <a:t>Deception &amp; manipulation</a:t>
            </a:r>
          </a:p>
          <a:p>
            <a:pPr>
              <a:buFont typeface="Wingdings" pitchFamily="2" charset="2"/>
              <a:buChar char="ü"/>
            </a:pPr>
            <a:r>
              <a:rPr lang="en-GB" dirty="0"/>
              <a:t>Gender</a:t>
            </a:r>
          </a:p>
          <a:p>
            <a:pPr>
              <a:buFont typeface="Wingdings" pitchFamily="2" charset="2"/>
              <a:buChar char="ü"/>
            </a:pPr>
            <a:r>
              <a:rPr lang="en-GB" dirty="0"/>
              <a:t>Race</a:t>
            </a:r>
          </a:p>
          <a:p>
            <a:pPr marL="0" indent="0">
              <a:buNone/>
            </a:pPr>
            <a:endParaRPr lang="en-GB" dirty="0"/>
          </a:p>
        </p:txBody>
      </p:sp>
      <p:sp>
        <p:nvSpPr>
          <p:cNvPr id="4" name="Rounded Rectangular Callout 3">
            <a:extLst>
              <a:ext uri="{FF2B5EF4-FFF2-40B4-BE49-F238E27FC236}">
                <a16:creationId xmlns:a16="http://schemas.microsoft.com/office/drawing/2014/main" id="{A7A05C1F-D1D5-2C4B-AE73-3F32B922C145}"/>
              </a:ext>
            </a:extLst>
          </p:cNvPr>
          <p:cNvSpPr/>
          <p:nvPr/>
        </p:nvSpPr>
        <p:spPr>
          <a:xfrm>
            <a:off x="8264685" y="2393678"/>
            <a:ext cx="2540000" cy="2161308"/>
          </a:xfrm>
          <a:prstGeom prst="wedgeRoundRectCallout">
            <a:avLst>
              <a:gd name="adj1" fmla="val -92333"/>
              <a:gd name="adj2" fmla="val 17478"/>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t>Which themes have we seen so far?</a:t>
            </a:r>
          </a:p>
          <a:p>
            <a:pPr algn="ctr"/>
            <a:r>
              <a:rPr lang="en-GB" dirty="0"/>
              <a:t>When?</a:t>
            </a:r>
          </a:p>
          <a:p>
            <a:pPr algn="ctr"/>
            <a:r>
              <a:rPr lang="en-GB" dirty="0"/>
              <a:t>Which characters reflect these themes?</a:t>
            </a:r>
          </a:p>
        </p:txBody>
      </p:sp>
      <p:pic>
        <p:nvPicPr>
          <p:cNvPr id="5" name="Picture 4" descr="Icon&#10;&#10;Description automatically generated">
            <a:extLst>
              <a:ext uri="{FF2B5EF4-FFF2-40B4-BE49-F238E27FC236}">
                <a16:creationId xmlns:a16="http://schemas.microsoft.com/office/drawing/2014/main" id="{8DF8FE85-9235-EE41-AE4F-FBCEB54D6EC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561" b="89969" l="9874" r="89916">
                        <a14:foregroundMark x1="33403" y1="48589" x2="45378" y2="60345"/>
                        <a14:foregroundMark x1="57143" y1="46708" x2="53992" y2="50940"/>
                        <a14:foregroundMark x1="58824" y1="13636" x2="51681" y2="9561"/>
                      </a14:backgroundRemoval>
                    </a14:imgEffect>
                  </a14:imgLayer>
                </a14:imgProps>
              </a:ext>
            </a:extLst>
          </a:blip>
          <a:stretch>
            <a:fillRect/>
          </a:stretch>
        </p:blipFill>
        <p:spPr>
          <a:xfrm>
            <a:off x="5844038" y="3013383"/>
            <a:ext cx="1309023" cy="1754530"/>
          </a:xfrm>
          <a:prstGeom prst="rect">
            <a:avLst/>
          </a:prstGeom>
        </p:spPr>
      </p:pic>
      <p:pic>
        <p:nvPicPr>
          <p:cNvPr id="6" name="Graphic 5" descr="Alarm clock outline">
            <a:extLst>
              <a:ext uri="{FF2B5EF4-FFF2-40B4-BE49-F238E27FC236}">
                <a16:creationId xmlns:a16="http://schemas.microsoft.com/office/drawing/2014/main" id="{9146EB72-ECE2-F844-8528-FD9F0BA8FAD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91122" y="5031601"/>
            <a:ext cx="464127" cy="464127"/>
          </a:xfrm>
          <a:prstGeom prst="rect">
            <a:avLst/>
          </a:prstGeom>
        </p:spPr>
      </p:pic>
      <p:sp>
        <p:nvSpPr>
          <p:cNvPr id="7" name="TextBox 6">
            <a:extLst>
              <a:ext uri="{FF2B5EF4-FFF2-40B4-BE49-F238E27FC236}">
                <a16:creationId xmlns:a16="http://schemas.microsoft.com/office/drawing/2014/main" id="{E36DB030-CA78-2D48-8119-7A67C6CD0CD3}"/>
              </a:ext>
            </a:extLst>
          </p:cNvPr>
          <p:cNvSpPr txBox="1"/>
          <p:nvPr/>
        </p:nvSpPr>
        <p:spPr>
          <a:xfrm>
            <a:off x="5989881" y="5495728"/>
            <a:ext cx="872355"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sz="1200" dirty="0"/>
              <a:t>5 minutes</a:t>
            </a:r>
          </a:p>
        </p:txBody>
      </p:sp>
    </p:spTree>
    <p:extLst>
      <p:ext uri="{BB962C8B-B14F-4D97-AF65-F5344CB8AC3E}">
        <p14:creationId xmlns:p14="http://schemas.microsoft.com/office/powerpoint/2010/main" val="2937596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8A031-ED5C-E14B-AA1B-9FABCCFFC6B7}"/>
              </a:ext>
            </a:extLst>
          </p:cNvPr>
          <p:cNvSpPr>
            <a:spLocks noGrp="1"/>
          </p:cNvSpPr>
          <p:nvPr>
            <p:ph type="title"/>
          </p:nvPr>
        </p:nvSpPr>
        <p:spPr/>
        <p:txBody>
          <a:bodyPr/>
          <a:lstStyle/>
          <a:p>
            <a:r>
              <a:rPr lang="en-GB" dirty="0"/>
              <a:t>Language analysis</a:t>
            </a:r>
          </a:p>
        </p:txBody>
      </p:sp>
      <p:sp>
        <p:nvSpPr>
          <p:cNvPr id="3" name="Content Placeholder 2">
            <a:extLst>
              <a:ext uri="{FF2B5EF4-FFF2-40B4-BE49-F238E27FC236}">
                <a16:creationId xmlns:a16="http://schemas.microsoft.com/office/drawing/2014/main" id="{BEECA58A-D5B6-6C46-A1B4-7AFB01C74B5A}"/>
              </a:ext>
            </a:extLst>
          </p:cNvPr>
          <p:cNvSpPr>
            <a:spLocks noGrp="1"/>
          </p:cNvSpPr>
          <p:nvPr>
            <p:ph idx="1"/>
          </p:nvPr>
        </p:nvSpPr>
        <p:spPr>
          <a:xfrm>
            <a:off x="1252847" y="2134517"/>
            <a:ext cx="5300353" cy="3587410"/>
          </a:xfrm>
        </p:spPr>
        <p:txBody>
          <a:bodyPr>
            <a:normAutofit fontScale="92500" lnSpcReduction="10000"/>
          </a:bodyPr>
          <a:lstStyle/>
          <a:p>
            <a:pPr marL="0" indent="0">
              <a:buNone/>
            </a:pPr>
            <a:r>
              <a:rPr lang="en-GB" dirty="0"/>
              <a:t>We will be looking at the following:</a:t>
            </a:r>
          </a:p>
          <a:p>
            <a:r>
              <a:rPr lang="en-GB" dirty="0"/>
              <a:t>Binary opposition: paired opposites and the understanding of something in relation to something else. </a:t>
            </a:r>
            <a:r>
              <a:rPr lang="en-GB" dirty="0" err="1"/>
              <a:t>e.g</a:t>
            </a:r>
            <a:r>
              <a:rPr lang="en-GB" dirty="0"/>
              <a:t> black and white</a:t>
            </a:r>
          </a:p>
          <a:p>
            <a:r>
              <a:rPr lang="en-GB" dirty="0"/>
              <a:t>Religious imagery: using religious terminology to describe a character or action. The audience is forced to consider the connotations of the imagery.</a:t>
            </a:r>
          </a:p>
          <a:p>
            <a:r>
              <a:rPr lang="en-GB" dirty="0"/>
              <a:t>Animal imagery: using imagery to imply or show a relationship between animals and humans. To suggest a human has animal-like qualities.</a:t>
            </a:r>
          </a:p>
          <a:p>
            <a:endParaRPr lang="en-GB" dirty="0"/>
          </a:p>
          <a:p>
            <a:endParaRPr lang="en-GB" dirty="0"/>
          </a:p>
        </p:txBody>
      </p:sp>
      <p:sp>
        <p:nvSpPr>
          <p:cNvPr id="4" name="Rounded Rectangular Callout 3">
            <a:extLst>
              <a:ext uri="{FF2B5EF4-FFF2-40B4-BE49-F238E27FC236}">
                <a16:creationId xmlns:a16="http://schemas.microsoft.com/office/drawing/2014/main" id="{A7A05C1F-D1D5-2C4B-AE73-3F32B922C145}"/>
              </a:ext>
            </a:extLst>
          </p:cNvPr>
          <p:cNvSpPr/>
          <p:nvPr/>
        </p:nvSpPr>
        <p:spPr>
          <a:xfrm>
            <a:off x="9652000" y="2552958"/>
            <a:ext cx="2540000" cy="2161308"/>
          </a:xfrm>
          <a:prstGeom prst="wedgeRoundRectCallout">
            <a:avLst>
              <a:gd name="adj1" fmla="val -92333"/>
              <a:gd name="adj2" fmla="val 17478"/>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t>Try and use the key terms for today:</a:t>
            </a:r>
          </a:p>
          <a:p>
            <a:pPr algn="ctr"/>
            <a:r>
              <a:rPr lang="en-GB" dirty="0"/>
              <a:t>Other</a:t>
            </a:r>
          </a:p>
          <a:p>
            <a:pPr algn="ctr"/>
            <a:r>
              <a:rPr lang="en-GB" dirty="0"/>
              <a:t>Othering</a:t>
            </a:r>
          </a:p>
          <a:p>
            <a:pPr algn="ctr"/>
            <a:r>
              <a:rPr lang="en-GB" dirty="0"/>
              <a:t>Otherness</a:t>
            </a:r>
          </a:p>
        </p:txBody>
      </p:sp>
      <p:pic>
        <p:nvPicPr>
          <p:cNvPr id="5" name="Picture 4" descr="Icon&#10;&#10;Description automatically generated">
            <a:extLst>
              <a:ext uri="{FF2B5EF4-FFF2-40B4-BE49-F238E27FC236}">
                <a16:creationId xmlns:a16="http://schemas.microsoft.com/office/drawing/2014/main" id="{8DF8FE85-9235-EE41-AE4F-FBCEB54D6EC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561" b="89969" l="9874" r="89916">
                        <a14:foregroundMark x1="33403" y1="48589" x2="45378" y2="60345"/>
                        <a14:foregroundMark x1="57143" y1="46708" x2="53992" y2="50940"/>
                        <a14:foregroundMark x1="58824" y1="13636" x2="51681" y2="9561"/>
                      </a14:backgroundRemoval>
                    </a14:imgEffect>
                  </a14:imgLayer>
                </a14:imgProps>
              </a:ext>
            </a:extLst>
          </a:blip>
          <a:stretch>
            <a:fillRect/>
          </a:stretch>
        </p:blipFill>
        <p:spPr>
          <a:xfrm>
            <a:off x="7622038" y="3269672"/>
            <a:ext cx="1309023" cy="1754530"/>
          </a:xfrm>
          <a:prstGeom prst="rect">
            <a:avLst/>
          </a:prstGeom>
        </p:spPr>
      </p:pic>
    </p:spTree>
    <p:extLst>
      <p:ext uri="{BB962C8B-B14F-4D97-AF65-F5344CB8AC3E}">
        <p14:creationId xmlns:p14="http://schemas.microsoft.com/office/powerpoint/2010/main" val="3012443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6BECA-C0DD-C24F-84C7-246127B007F2}"/>
              </a:ext>
            </a:extLst>
          </p:cNvPr>
          <p:cNvSpPr>
            <a:spLocks noGrp="1"/>
          </p:cNvSpPr>
          <p:nvPr>
            <p:ph type="title"/>
          </p:nvPr>
        </p:nvSpPr>
        <p:spPr/>
        <p:txBody>
          <a:bodyPr/>
          <a:lstStyle/>
          <a:p>
            <a:r>
              <a:rPr lang="en-GB" dirty="0"/>
              <a:t>How can we </a:t>
            </a:r>
            <a:r>
              <a:rPr lang="en-GB" dirty="0">
                <a:solidFill>
                  <a:schemeClr val="accent4"/>
                </a:solidFill>
              </a:rPr>
              <a:t>analyse </a:t>
            </a:r>
            <a:r>
              <a:rPr lang="en-GB" dirty="0"/>
              <a:t>a quotation in depth?</a:t>
            </a:r>
          </a:p>
        </p:txBody>
      </p:sp>
      <p:sp>
        <p:nvSpPr>
          <p:cNvPr id="3" name="Content Placeholder 2">
            <a:extLst>
              <a:ext uri="{FF2B5EF4-FFF2-40B4-BE49-F238E27FC236}">
                <a16:creationId xmlns:a16="http://schemas.microsoft.com/office/drawing/2014/main" id="{0449AAAC-634F-6E4A-8611-BCCFF562D62A}"/>
              </a:ext>
            </a:extLst>
          </p:cNvPr>
          <p:cNvSpPr>
            <a:spLocks noGrp="1"/>
          </p:cNvSpPr>
          <p:nvPr>
            <p:ph idx="1"/>
          </p:nvPr>
        </p:nvSpPr>
        <p:spPr>
          <a:xfrm>
            <a:off x="460248" y="2462953"/>
            <a:ext cx="5635752" cy="3493347"/>
          </a:xfrm>
        </p:spPr>
        <p:style>
          <a:lnRef idx="2">
            <a:schemeClr val="accent3"/>
          </a:lnRef>
          <a:fillRef idx="1">
            <a:schemeClr val="lt1"/>
          </a:fillRef>
          <a:effectRef idx="0">
            <a:schemeClr val="accent3"/>
          </a:effectRef>
          <a:fontRef idx="minor">
            <a:schemeClr val="dk1"/>
          </a:fontRef>
        </p:style>
        <p:txBody>
          <a:bodyPr/>
          <a:lstStyle/>
          <a:p>
            <a:pPr marL="457200" indent="-457200">
              <a:buFont typeface="+mj-lt"/>
              <a:buAutoNum type="arabicPeriod"/>
            </a:pPr>
            <a:r>
              <a:rPr lang="en-GB" dirty="0"/>
              <a:t>What is being described/presented? </a:t>
            </a:r>
          </a:p>
          <a:p>
            <a:pPr marL="457200" indent="-457200">
              <a:buFont typeface="+mj-lt"/>
              <a:buAutoNum type="arabicPeriod"/>
            </a:pPr>
            <a:r>
              <a:rPr lang="en-GB" dirty="0"/>
              <a:t>How? Which techniques/devices have been used?</a:t>
            </a:r>
          </a:p>
          <a:p>
            <a:pPr marL="457200" indent="-457200">
              <a:buFont typeface="+mj-lt"/>
              <a:buAutoNum type="arabicPeriod"/>
            </a:pPr>
            <a:r>
              <a:rPr lang="en-GB" dirty="0"/>
              <a:t>Why have these techniques/devices been used? Think about what you have said for number 1. What is the effect? How would an audience react? What is Shakespeare trying to show us? Can you link to context?</a:t>
            </a:r>
          </a:p>
          <a:p>
            <a:pPr marL="457200" indent="-457200">
              <a:buFont typeface="+mj-lt"/>
              <a:buAutoNum type="arabicPeriod"/>
            </a:pPr>
            <a:endParaRPr lang="en-GB" dirty="0"/>
          </a:p>
        </p:txBody>
      </p:sp>
      <p:sp>
        <p:nvSpPr>
          <p:cNvPr id="102" name="Content Placeholder 2">
            <a:extLst>
              <a:ext uri="{FF2B5EF4-FFF2-40B4-BE49-F238E27FC236}">
                <a16:creationId xmlns:a16="http://schemas.microsoft.com/office/drawing/2014/main" id="{81F6AA57-0309-A442-BF96-6FBAA984A568}"/>
              </a:ext>
            </a:extLst>
          </p:cNvPr>
          <p:cNvSpPr txBox="1">
            <a:spLocks/>
          </p:cNvSpPr>
          <p:nvPr/>
        </p:nvSpPr>
        <p:spPr>
          <a:xfrm>
            <a:off x="6975106" y="1782864"/>
            <a:ext cx="4848482" cy="366978"/>
          </a:xfrm>
          <a:prstGeom prst="rect">
            <a:avLst/>
          </a:prstGeom>
        </p:spPr>
        <p:style>
          <a:lnRef idx="2">
            <a:schemeClr val="accent5"/>
          </a:lnRef>
          <a:fillRef idx="1">
            <a:schemeClr val="lt1"/>
          </a:fillRef>
          <a:effectRef idx="0">
            <a:schemeClr val="accent5"/>
          </a:effectRef>
          <a:fontRef idx="minor">
            <a:schemeClr val="dk1"/>
          </a:fontRef>
        </p:style>
        <p:txBody>
          <a:bodyPr lIns="109728" tIns="109728" rIns="109728" bIns="91440"/>
          <a:lstStyle>
            <a:lvl1pPr marL="228600" indent="-228600" algn="l" defTabSz="914400" rtl="0" eaLnBrk="1" latinLnBrk="0" hangingPunct="1">
              <a:lnSpc>
                <a:spcPct val="135000"/>
              </a:lnSpc>
              <a:spcBef>
                <a:spcPts val="1000"/>
              </a:spcBef>
              <a:buClr>
                <a:schemeClr val="bg2">
                  <a:lumMod val="75000"/>
                </a:schemeClr>
              </a:buClr>
              <a:buFont typeface="Arial" panose="020B0604020202020204" pitchFamily="34" charset="0"/>
              <a:buChar char="•"/>
              <a:defRPr sz="2000" kern="1200" spc="50">
                <a:solidFill>
                  <a:schemeClr val="dk1"/>
                </a:solidFill>
                <a:latin typeface="+mn-lt"/>
                <a:ea typeface="+mn-ea"/>
                <a:cs typeface="+mn-cs"/>
              </a:defRPr>
            </a:lvl1pPr>
            <a:lvl2pPr marL="228600" indent="0" algn="l" defTabSz="914400" rtl="0" eaLnBrk="1" latinLnBrk="0" hangingPunct="1">
              <a:lnSpc>
                <a:spcPct val="135000"/>
              </a:lnSpc>
              <a:spcBef>
                <a:spcPts val="500"/>
              </a:spcBef>
              <a:buClr>
                <a:schemeClr val="bg2">
                  <a:lumMod val="75000"/>
                </a:schemeClr>
              </a:buClr>
              <a:buFontTx/>
              <a:buNone/>
              <a:defRPr sz="1800" kern="1200" spc="50">
                <a:solidFill>
                  <a:schemeClr val="dk1"/>
                </a:solidFill>
                <a:latin typeface="+mn-lt"/>
                <a:ea typeface="+mn-ea"/>
                <a:cs typeface="+mn-cs"/>
              </a:defRPr>
            </a:lvl2pPr>
            <a:lvl3pPr marL="548640" indent="-285750" algn="l" defTabSz="914400" rtl="0" eaLnBrk="1" latinLnBrk="0" hangingPunct="1">
              <a:lnSpc>
                <a:spcPct val="135000"/>
              </a:lnSpc>
              <a:spcBef>
                <a:spcPts val="500"/>
              </a:spcBef>
              <a:buClr>
                <a:schemeClr val="bg2">
                  <a:lumMod val="75000"/>
                </a:schemeClr>
              </a:buClr>
              <a:buFont typeface="Arial" panose="020B0604020202020204" pitchFamily="34" charset="0"/>
              <a:buChar char="•"/>
              <a:defRPr sz="1600" b="1" kern="1200" spc="50">
                <a:solidFill>
                  <a:schemeClr val="dk1"/>
                </a:solidFill>
                <a:latin typeface="+mn-lt"/>
                <a:ea typeface="+mn-ea"/>
                <a:cs typeface="+mn-cs"/>
              </a:defRPr>
            </a:lvl3pPr>
            <a:lvl4pPr marL="548640" indent="0" algn="l" defTabSz="914400" rtl="0" eaLnBrk="1" latinLnBrk="0" hangingPunct="1">
              <a:lnSpc>
                <a:spcPct val="135000"/>
              </a:lnSpc>
              <a:spcBef>
                <a:spcPts val="500"/>
              </a:spcBef>
              <a:buClr>
                <a:schemeClr val="bg2">
                  <a:lumMod val="75000"/>
                </a:schemeClr>
              </a:buClr>
              <a:buFontTx/>
              <a:buNone/>
              <a:defRPr sz="1400" kern="1200" spc="50">
                <a:solidFill>
                  <a:schemeClr val="dk1"/>
                </a:solidFill>
                <a:latin typeface="+mn-lt"/>
                <a:ea typeface="+mn-ea"/>
                <a:cs typeface="+mn-cs"/>
              </a:defRPr>
            </a:lvl4pPr>
            <a:lvl5pPr marL="834390" indent="-285750" algn="l" defTabSz="914400" rtl="0" eaLnBrk="1" latinLnBrk="0" hangingPunct="1">
              <a:lnSpc>
                <a:spcPct val="135000"/>
              </a:lnSpc>
              <a:spcBef>
                <a:spcPts val="500"/>
              </a:spcBef>
              <a:buClr>
                <a:schemeClr val="bg2">
                  <a:lumMod val="75000"/>
                </a:schemeClr>
              </a:buClr>
              <a:buFont typeface="Arial" panose="020B0604020202020204" pitchFamily="34" charset="0"/>
              <a:buChar char="•"/>
              <a:defRPr sz="1400" kern="1200" spc="5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GB" sz="1200" dirty="0"/>
              <a:t>1. Demeaning view of their relationship. Unequal power.</a:t>
            </a:r>
          </a:p>
          <a:p>
            <a:pPr marL="0" indent="0">
              <a:buNone/>
            </a:pPr>
            <a:endParaRPr lang="en-GB" sz="1200" dirty="0"/>
          </a:p>
        </p:txBody>
      </p:sp>
      <p:cxnSp>
        <p:nvCxnSpPr>
          <p:cNvPr id="8" name="Straight Arrow Connector 7">
            <a:extLst>
              <a:ext uri="{FF2B5EF4-FFF2-40B4-BE49-F238E27FC236}">
                <a16:creationId xmlns:a16="http://schemas.microsoft.com/office/drawing/2014/main" id="{1D26C529-168C-B548-863F-374D2A7B21B4}"/>
              </a:ext>
            </a:extLst>
          </p:cNvPr>
          <p:cNvCxnSpPr>
            <a:cxnSpLocks/>
            <a:endCxn id="102" idx="2"/>
          </p:cNvCxnSpPr>
          <p:nvPr/>
        </p:nvCxnSpPr>
        <p:spPr>
          <a:xfrm flipV="1">
            <a:off x="8592900" y="2149842"/>
            <a:ext cx="806447" cy="3849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3" name="Content Placeholder 2">
            <a:extLst>
              <a:ext uri="{FF2B5EF4-FFF2-40B4-BE49-F238E27FC236}">
                <a16:creationId xmlns:a16="http://schemas.microsoft.com/office/drawing/2014/main" id="{CEBAB2E6-0251-4A4E-BFF2-36D444A65C6E}"/>
              </a:ext>
            </a:extLst>
          </p:cNvPr>
          <p:cNvSpPr txBox="1">
            <a:spLocks/>
          </p:cNvSpPr>
          <p:nvPr/>
        </p:nvSpPr>
        <p:spPr>
          <a:xfrm>
            <a:off x="9899273" y="4014070"/>
            <a:ext cx="2156524" cy="2843930"/>
          </a:xfrm>
          <a:prstGeom prst="rect">
            <a:avLst/>
          </a:prstGeom>
        </p:spPr>
        <p:style>
          <a:lnRef idx="2">
            <a:schemeClr val="accent5"/>
          </a:lnRef>
          <a:fillRef idx="1">
            <a:schemeClr val="lt1"/>
          </a:fillRef>
          <a:effectRef idx="0">
            <a:schemeClr val="accent5"/>
          </a:effectRef>
          <a:fontRef idx="minor">
            <a:schemeClr val="dk1"/>
          </a:fontRef>
        </p:style>
        <p:txBody>
          <a:bodyPr lIns="109728" tIns="109728" rIns="109728" bIns="91440"/>
          <a:lstStyle>
            <a:lvl1pPr marL="228600" indent="-228600" algn="l" defTabSz="914400" rtl="0" eaLnBrk="1" latinLnBrk="0" hangingPunct="1">
              <a:lnSpc>
                <a:spcPct val="135000"/>
              </a:lnSpc>
              <a:spcBef>
                <a:spcPts val="1000"/>
              </a:spcBef>
              <a:buClr>
                <a:schemeClr val="bg2">
                  <a:lumMod val="75000"/>
                </a:schemeClr>
              </a:buClr>
              <a:buFont typeface="Arial" panose="020B0604020202020204" pitchFamily="34" charset="0"/>
              <a:buChar char="•"/>
              <a:defRPr sz="2000" kern="1200" spc="50">
                <a:solidFill>
                  <a:schemeClr val="dk1"/>
                </a:solidFill>
                <a:latin typeface="+mn-lt"/>
                <a:ea typeface="+mn-ea"/>
                <a:cs typeface="+mn-cs"/>
              </a:defRPr>
            </a:lvl1pPr>
            <a:lvl2pPr marL="228600" indent="0" algn="l" defTabSz="914400" rtl="0" eaLnBrk="1" latinLnBrk="0" hangingPunct="1">
              <a:lnSpc>
                <a:spcPct val="135000"/>
              </a:lnSpc>
              <a:spcBef>
                <a:spcPts val="500"/>
              </a:spcBef>
              <a:buClr>
                <a:schemeClr val="bg2">
                  <a:lumMod val="75000"/>
                </a:schemeClr>
              </a:buClr>
              <a:buFontTx/>
              <a:buNone/>
              <a:defRPr sz="1800" kern="1200" spc="50">
                <a:solidFill>
                  <a:schemeClr val="dk1"/>
                </a:solidFill>
                <a:latin typeface="+mn-lt"/>
                <a:ea typeface="+mn-ea"/>
                <a:cs typeface="+mn-cs"/>
              </a:defRPr>
            </a:lvl2pPr>
            <a:lvl3pPr marL="548640" indent="-285750" algn="l" defTabSz="914400" rtl="0" eaLnBrk="1" latinLnBrk="0" hangingPunct="1">
              <a:lnSpc>
                <a:spcPct val="135000"/>
              </a:lnSpc>
              <a:spcBef>
                <a:spcPts val="500"/>
              </a:spcBef>
              <a:buClr>
                <a:schemeClr val="bg2">
                  <a:lumMod val="75000"/>
                </a:schemeClr>
              </a:buClr>
              <a:buFont typeface="Arial" panose="020B0604020202020204" pitchFamily="34" charset="0"/>
              <a:buChar char="•"/>
              <a:defRPr sz="1600" b="1" kern="1200" spc="50">
                <a:solidFill>
                  <a:schemeClr val="dk1"/>
                </a:solidFill>
                <a:latin typeface="+mn-lt"/>
                <a:ea typeface="+mn-ea"/>
                <a:cs typeface="+mn-cs"/>
              </a:defRPr>
            </a:lvl3pPr>
            <a:lvl4pPr marL="548640" indent="0" algn="l" defTabSz="914400" rtl="0" eaLnBrk="1" latinLnBrk="0" hangingPunct="1">
              <a:lnSpc>
                <a:spcPct val="135000"/>
              </a:lnSpc>
              <a:spcBef>
                <a:spcPts val="500"/>
              </a:spcBef>
              <a:buClr>
                <a:schemeClr val="bg2">
                  <a:lumMod val="75000"/>
                </a:schemeClr>
              </a:buClr>
              <a:buFontTx/>
              <a:buNone/>
              <a:defRPr sz="1400" kern="1200" spc="50">
                <a:solidFill>
                  <a:schemeClr val="dk1"/>
                </a:solidFill>
                <a:latin typeface="+mn-lt"/>
                <a:ea typeface="+mn-ea"/>
                <a:cs typeface="+mn-cs"/>
              </a:defRPr>
            </a:lvl4pPr>
            <a:lvl5pPr marL="834390" indent="-285750" algn="l" defTabSz="914400" rtl="0" eaLnBrk="1" latinLnBrk="0" hangingPunct="1">
              <a:lnSpc>
                <a:spcPct val="135000"/>
              </a:lnSpc>
              <a:spcBef>
                <a:spcPts val="500"/>
              </a:spcBef>
              <a:buClr>
                <a:schemeClr val="bg2">
                  <a:lumMod val="75000"/>
                </a:schemeClr>
              </a:buClr>
              <a:buFont typeface="Arial" panose="020B0604020202020204" pitchFamily="34" charset="0"/>
              <a:buChar char="•"/>
              <a:defRPr sz="1400" kern="1200" spc="5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GB" sz="1050" dirty="0"/>
              <a:t>2 – binary opposition (black/white)</a:t>
            </a:r>
          </a:p>
          <a:p>
            <a:pPr marL="0" indent="0">
              <a:buNone/>
            </a:pPr>
            <a:r>
              <a:rPr lang="en-GB" sz="1050" dirty="0"/>
              <a:t>3 – implies that Desdemona is passive. This use of black and white also positions Desdemona as pure and innocent and Othello as someone who has despoiled her.</a:t>
            </a:r>
          </a:p>
          <a:p>
            <a:pPr marL="0" indent="0">
              <a:buNone/>
            </a:pPr>
            <a:r>
              <a:rPr lang="en-GB" sz="1050" dirty="0"/>
              <a:t>The audience link blackness to barbarism - stereotypes.</a:t>
            </a:r>
          </a:p>
        </p:txBody>
      </p:sp>
      <p:sp>
        <p:nvSpPr>
          <p:cNvPr id="104" name="Content Placeholder 2">
            <a:extLst>
              <a:ext uri="{FF2B5EF4-FFF2-40B4-BE49-F238E27FC236}">
                <a16:creationId xmlns:a16="http://schemas.microsoft.com/office/drawing/2014/main" id="{125576AB-AF30-4849-B380-77AB4B11B30C}"/>
              </a:ext>
            </a:extLst>
          </p:cNvPr>
          <p:cNvSpPr txBox="1">
            <a:spLocks/>
          </p:cNvSpPr>
          <p:nvPr/>
        </p:nvSpPr>
        <p:spPr>
          <a:xfrm>
            <a:off x="6565649" y="3510877"/>
            <a:ext cx="3017869" cy="1219302"/>
          </a:xfrm>
          <a:prstGeom prst="rect">
            <a:avLst/>
          </a:prstGeom>
        </p:spPr>
        <p:style>
          <a:lnRef idx="2">
            <a:schemeClr val="accent5"/>
          </a:lnRef>
          <a:fillRef idx="1">
            <a:schemeClr val="lt1"/>
          </a:fillRef>
          <a:effectRef idx="0">
            <a:schemeClr val="accent5"/>
          </a:effectRef>
          <a:fontRef idx="minor">
            <a:schemeClr val="dk1"/>
          </a:fontRef>
        </p:style>
        <p:txBody>
          <a:bodyPr lIns="109728" tIns="109728" rIns="109728" bIns="91440"/>
          <a:lstStyle>
            <a:lvl1pPr marL="228600" indent="-228600" algn="l" defTabSz="914400" rtl="0" eaLnBrk="1" latinLnBrk="0" hangingPunct="1">
              <a:lnSpc>
                <a:spcPct val="135000"/>
              </a:lnSpc>
              <a:spcBef>
                <a:spcPts val="1000"/>
              </a:spcBef>
              <a:buClr>
                <a:schemeClr val="bg2">
                  <a:lumMod val="75000"/>
                </a:schemeClr>
              </a:buClr>
              <a:buFont typeface="Arial" panose="020B0604020202020204" pitchFamily="34" charset="0"/>
              <a:buChar char="•"/>
              <a:defRPr sz="2000" kern="1200" spc="50">
                <a:solidFill>
                  <a:schemeClr val="dk1"/>
                </a:solidFill>
                <a:latin typeface="+mn-lt"/>
                <a:ea typeface="+mn-ea"/>
                <a:cs typeface="+mn-cs"/>
              </a:defRPr>
            </a:lvl1pPr>
            <a:lvl2pPr marL="228600" indent="0" algn="l" defTabSz="914400" rtl="0" eaLnBrk="1" latinLnBrk="0" hangingPunct="1">
              <a:lnSpc>
                <a:spcPct val="135000"/>
              </a:lnSpc>
              <a:spcBef>
                <a:spcPts val="500"/>
              </a:spcBef>
              <a:buClr>
                <a:schemeClr val="bg2">
                  <a:lumMod val="75000"/>
                </a:schemeClr>
              </a:buClr>
              <a:buFontTx/>
              <a:buNone/>
              <a:defRPr sz="1800" kern="1200" spc="50">
                <a:solidFill>
                  <a:schemeClr val="dk1"/>
                </a:solidFill>
                <a:latin typeface="+mn-lt"/>
                <a:ea typeface="+mn-ea"/>
                <a:cs typeface="+mn-cs"/>
              </a:defRPr>
            </a:lvl2pPr>
            <a:lvl3pPr marL="548640" indent="-285750" algn="l" defTabSz="914400" rtl="0" eaLnBrk="1" latinLnBrk="0" hangingPunct="1">
              <a:lnSpc>
                <a:spcPct val="135000"/>
              </a:lnSpc>
              <a:spcBef>
                <a:spcPts val="500"/>
              </a:spcBef>
              <a:buClr>
                <a:schemeClr val="bg2">
                  <a:lumMod val="75000"/>
                </a:schemeClr>
              </a:buClr>
              <a:buFont typeface="Arial" panose="020B0604020202020204" pitchFamily="34" charset="0"/>
              <a:buChar char="•"/>
              <a:defRPr sz="1600" b="1" kern="1200" spc="50">
                <a:solidFill>
                  <a:schemeClr val="dk1"/>
                </a:solidFill>
                <a:latin typeface="+mn-lt"/>
                <a:ea typeface="+mn-ea"/>
                <a:cs typeface="+mn-cs"/>
              </a:defRPr>
            </a:lvl3pPr>
            <a:lvl4pPr marL="548640" indent="0" algn="l" defTabSz="914400" rtl="0" eaLnBrk="1" latinLnBrk="0" hangingPunct="1">
              <a:lnSpc>
                <a:spcPct val="135000"/>
              </a:lnSpc>
              <a:spcBef>
                <a:spcPts val="500"/>
              </a:spcBef>
              <a:buClr>
                <a:schemeClr val="bg2">
                  <a:lumMod val="75000"/>
                </a:schemeClr>
              </a:buClr>
              <a:buFontTx/>
              <a:buNone/>
              <a:defRPr sz="1400" kern="1200" spc="50">
                <a:solidFill>
                  <a:schemeClr val="dk1"/>
                </a:solidFill>
                <a:latin typeface="+mn-lt"/>
                <a:ea typeface="+mn-ea"/>
                <a:cs typeface="+mn-cs"/>
              </a:defRPr>
            </a:lvl4pPr>
            <a:lvl5pPr marL="834390" indent="-285750" algn="l" defTabSz="914400" rtl="0" eaLnBrk="1" latinLnBrk="0" hangingPunct="1">
              <a:lnSpc>
                <a:spcPct val="135000"/>
              </a:lnSpc>
              <a:spcBef>
                <a:spcPts val="500"/>
              </a:spcBef>
              <a:buClr>
                <a:schemeClr val="bg2">
                  <a:lumMod val="75000"/>
                </a:schemeClr>
              </a:buClr>
              <a:buFont typeface="Arial" panose="020B0604020202020204" pitchFamily="34" charset="0"/>
              <a:buChar char="•"/>
              <a:defRPr sz="1400" kern="1200" spc="5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GB" sz="1050" dirty="0"/>
              <a:t>2 – animal imagery</a:t>
            </a:r>
          </a:p>
          <a:p>
            <a:pPr marL="0" indent="0">
              <a:buNone/>
            </a:pPr>
            <a:r>
              <a:rPr lang="en-GB" sz="1050" dirty="0"/>
              <a:t>3 – Degrading. Reduces their relationship to something base. Makes Othello seem mindless.</a:t>
            </a:r>
          </a:p>
        </p:txBody>
      </p:sp>
      <p:sp>
        <p:nvSpPr>
          <p:cNvPr id="105" name="Right Arrow 104">
            <a:extLst>
              <a:ext uri="{FF2B5EF4-FFF2-40B4-BE49-F238E27FC236}">
                <a16:creationId xmlns:a16="http://schemas.microsoft.com/office/drawing/2014/main" id="{3228B08E-156C-B347-A732-4B3695932AE9}"/>
              </a:ext>
            </a:extLst>
          </p:cNvPr>
          <p:cNvSpPr/>
          <p:nvPr/>
        </p:nvSpPr>
        <p:spPr>
          <a:xfrm rot="19762553">
            <a:off x="6133716" y="2483243"/>
            <a:ext cx="863866" cy="2834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ight Arrow 105">
            <a:extLst>
              <a:ext uri="{FF2B5EF4-FFF2-40B4-BE49-F238E27FC236}">
                <a16:creationId xmlns:a16="http://schemas.microsoft.com/office/drawing/2014/main" id="{761E3589-24D6-E046-A539-F81872FE7B37}"/>
              </a:ext>
            </a:extLst>
          </p:cNvPr>
          <p:cNvSpPr/>
          <p:nvPr/>
        </p:nvSpPr>
        <p:spPr>
          <a:xfrm rot="2261730" flipV="1">
            <a:off x="5674024" y="4637417"/>
            <a:ext cx="671516" cy="130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Content Placeholder 2">
            <a:extLst>
              <a:ext uri="{FF2B5EF4-FFF2-40B4-BE49-F238E27FC236}">
                <a16:creationId xmlns:a16="http://schemas.microsoft.com/office/drawing/2014/main" id="{73AA437F-788D-6C48-BD91-68DAAC4A7351}"/>
              </a:ext>
            </a:extLst>
          </p:cNvPr>
          <p:cNvSpPr txBox="1">
            <a:spLocks/>
          </p:cNvSpPr>
          <p:nvPr/>
        </p:nvSpPr>
        <p:spPr>
          <a:xfrm>
            <a:off x="6470856" y="5014607"/>
            <a:ext cx="3310533" cy="1760334"/>
          </a:xfrm>
          <a:prstGeom prst="rect">
            <a:avLst/>
          </a:prstGeom>
        </p:spPr>
        <p:style>
          <a:lnRef idx="2">
            <a:schemeClr val="accent5"/>
          </a:lnRef>
          <a:fillRef idx="1">
            <a:schemeClr val="lt1"/>
          </a:fillRef>
          <a:effectRef idx="0">
            <a:schemeClr val="accent5"/>
          </a:effectRef>
          <a:fontRef idx="minor">
            <a:schemeClr val="dk1"/>
          </a:fontRef>
        </p:style>
        <p:txBody>
          <a:bodyPr lIns="109728" tIns="109728" rIns="109728" bIns="91440"/>
          <a:lstStyle>
            <a:lvl1pPr marL="228600" indent="-228600" algn="l" defTabSz="914400" rtl="0" eaLnBrk="1" latinLnBrk="0" hangingPunct="1">
              <a:lnSpc>
                <a:spcPct val="135000"/>
              </a:lnSpc>
              <a:spcBef>
                <a:spcPts val="1000"/>
              </a:spcBef>
              <a:buClr>
                <a:schemeClr val="bg2">
                  <a:lumMod val="75000"/>
                </a:schemeClr>
              </a:buClr>
              <a:buFont typeface="Arial" panose="020B0604020202020204" pitchFamily="34" charset="0"/>
              <a:buChar char="•"/>
              <a:defRPr sz="2000" kern="1200" spc="50">
                <a:solidFill>
                  <a:schemeClr val="dk1"/>
                </a:solidFill>
                <a:latin typeface="+mn-lt"/>
                <a:ea typeface="+mn-ea"/>
                <a:cs typeface="+mn-cs"/>
              </a:defRPr>
            </a:lvl1pPr>
            <a:lvl2pPr marL="228600" indent="0" algn="l" defTabSz="914400" rtl="0" eaLnBrk="1" latinLnBrk="0" hangingPunct="1">
              <a:lnSpc>
                <a:spcPct val="135000"/>
              </a:lnSpc>
              <a:spcBef>
                <a:spcPts val="500"/>
              </a:spcBef>
              <a:buClr>
                <a:schemeClr val="bg2">
                  <a:lumMod val="75000"/>
                </a:schemeClr>
              </a:buClr>
              <a:buFontTx/>
              <a:buNone/>
              <a:defRPr sz="1800" kern="1200" spc="50">
                <a:solidFill>
                  <a:schemeClr val="dk1"/>
                </a:solidFill>
                <a:latin typeface="+mn-lt"/>
                <a:ea typeface="+mn-ea"/>
                <a:cs typeface="+mn-cs"/>
              </a:defRPr>
            </a:lvl2pPr>
            <a:lvl3pPr marL="548640" indent="-285750" algn="l" defTabSz="914400" rtl="0" eaLnBrk="1" latinLnBrk="0" hangingPunct="1">
              <a:lnSpc>
                <a:spcPct val="135000"/>
              </a:lnSpc>
              <a:spcBef>
                <a:spcPts val="500"/>
              </a:spcBef>
              <a:buClr>
                <a:schemeClr val="bg2">
                  <a:lumMod val="75000"/>
                </a:schemeClr>
              </a:buClr>
              <a:buFont typeface="Arial" panose="020B0604020202020204" pitchFamily="34" charset="0"/>
              <a:buChar char="•"/>
              <a:defRPr sz="1600" b="1" kern="1200" spc="50">
                <a:solidFill>
                  <a:schemeClr val="dk1"/>
                </a:solidFill>
                <a:latin typeface="+mn-lt"/>
                <a:ea typeface="+mn-ea"/>
                <a:cs typeface="+mn-cs"/>
              </a:defRPr>
            </a:lvl3pPr>
            <a:lvl4pPr marL="548640" indent="0" algn="l" defTabSz="914400" rtl="0" eaLnBrk="1" latinLnBrk="0" hangingPunct="1">
              <a:lnSpc>
                <a:spcPct val="135000"/>
              </a:lnSpc>
              <a:spcBef>
                <a:spcPts val="500"/>
              </a:spcBef>
              <a:buClr>
                <a:schemeClr val="bg2">
                  <a:lumMod val="75000"/>
                </a:schemeClr>
              </a:buClr>
              <a:buFontTx/>
              <a:buNone/>
              <a:defRPr sz="1400" kern="1200" spc="50">
                <a:solidFill>
                  <a:schemeClr val="dk1"/>
                </a:solidFill>
                <a:latin typeface="+mn-lt"/>
                <a:ea typeface="+mn-ea"/>
                <a:cs typeface="+mn-cs"/>
              </a:defRPr>
            </a:lvl4pPr>
            <a:lvl5pPr marL="834390" indent="-285750" algn="l" defTabSz="914400" rtl="0" eaLnBrk="1" latinLnBrk="0" hangingPunct="1">
              <a:lnSpc>
                <a:spcPct val="135000"/>
              </a:lnSpc>
              <a:spcBef>
                <a:spcPts val="500"/>
              </a:spcBef>
              <a:buClr>
                <a:schemeClr val="bg2">
                  <a:lumMod val="75000"/>
                </a:schemeClr>
              </a:buClr>
              <a:buFont typeface="Arial" panose="020B0604020202020204" pitchFamily="34" charset="0"/>
              <a:buChar char="•"/>
              <a:defRPr sz="1400" kern="1200" spc="5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GB" sz="1200" dirty="0"/>
              <a:t>2 – language – ‘your’ </a:t>
            </a:r>
          </a:p>
          <a:p>
            <a:pPr marL="0" indent="0">
              <a:buNone/>
            </a:pPr>
            <a:r>
              <a:rPr lang="en-GB" sz="1200" dirty="0"/>
              <a:t>3 – Suggests ownership. Links to patriarchy. This is also skilful manipulation from Iago as it will be emotive for Brabantio.</a:t>
            </a:r>
          </a:p>
        </p:txBody>
      </p:sp>
      <p:cxnSp>
        <p:nvCxnSpPr>
          <p:cNvPr id="110" name="Straight Arrow Connector 109">
            <a:extLst>
              <a:ext uri="{FF2B5EF4-FFF2-40B4-BE49-F238E27FC236}">
                <a16:creationId xmlns:a16="http://schemas.microsoft.com/office/drawing/2014/main" id="{C0DF9300-1E5F-F943-A940-7DBF3FEF6D5F}"/>
              </a:ext>
            </a:extLst>
          </p:cNvPr>
          <p:cNvCxnSpPr>
            <a:cxnSpLocks/>
            <a:endCxn id="103" idx="0"/>
          </p:cNvCxnSpPr>
          <p:nvPr/>
        </p:nvCxnSpPr>
        <p:spPr>
          <a:xfrm>
            <a:off x="10665941" y="3313366"/>
            <a:ext cx="311594" cy="7007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2" name="Straight Arrow Connector 111">
            <a:extLst>
              <a:ext uri="{FF2B5EF4-FFF2-40B4-BE49-F238E27FC236}">
                <a16:creationId xmlns:a16="http://schemas.microsoft.com/office/drawing/2014/main" id="{110C55E2-BCB8-244C-AF03-396EAF522A78}"/>
              </a:ext>
            </a:extLst>
          </p:cNvPr>
          <p:cNvCxnSpPr>
            <a:cxnSpLocks/>
          </p:cNvCxnSpPr>
          <p:nvPr/>
        </p:nvCxnSpPr>
        <p:spPr>
          <a:xfrm flipH="1">
            <a:off x="8840057" y="3373347"/>
            <a:ext cx="319808" cy="4054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4" name="Straight Arrow Connector 113">
            <a:extLst>
              <a:ext uri="{FF2B5EF4-FFF2-40B4-BE49-F238E27FC236}">
                <a16:creationId xmlns:a16="http://schemas.microsoft.com/office/drawing/2014/main" id="{D25C17BC-18A4-6C43-8514-BBED3C7CAAB7}"/>
              </a:ext>
            </a:extLst>
          </p:cNvPr>
          <p:cNvCxnSpPr>
            <a:cxnSpLocks/>
          </p:cNvCxnSpPr>
          <p:nvPr/>
        </p:nvCxnSpPr>
        <p:spPr>
          <a:xfrm flipH="1">
            <a:off x="9650515" y="3199593"/>
            <a:ext cx="129315" cy="17603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93F478B3-3C68-B448-9B8C-455BA6D10A13}"/>
              </a:ext>
            </a:extLst>
          </p:cNvPr>
          <p:cNvSpPr/>
          <p:nvPr/>
        </p:nvSpPr>
        <p:spPr>
          <a:xfrm>
            <a:off x="7500191" y="2553262"/>
            <a:ext cx="2999539"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GB" dirty="0">
                <a:latin typeface="Avenir Next" panose="020B0503020202020204" pitchFamily="34" charset="0"/>
              </a:rPr>
              <a:t>‘…an old black ram</a:t>
            </a:r>
          </a:p>
          <a:p>
            <a:r>
              <a:rPr lang="en-GB" dirty="0">
                <a:latin typeface="Avenir Next" panose="020B0503020202020204" pitchFamily="34" charset="0"/>
              </a:rPr>
              <a:t>Is tupping your white ewe’ </a:t>
            </a:r>
          </a:p>
        </p:txBody>
      </p:sp>
    </p:spTree>
    <p:extLst>
      <p:ext uri="{BB962C8B-B14F-4D97-AF65-F5344CB8AC3E}">
        <p14:creationId xmlns:p14="http://schemas.microsoft.com/office/powerpoint/2010/main" val="4179079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60B4B-C091-904E-987D-4B08C12BA4DB}"/>
              </a:ext>
            </a:extLst>
          </p:cNvPr>
          <p:cNvSpPr>
            <a:spLocks noGrp="1"/>
          </p:cNvSpPr>
          <p:nvPr>
            <p:ph type="title"/>
          </p:nvPr>
        </p:nvSpPr>
        <p:spPr>
          <a:xfrm>
            <a:off x="1252847" y="435343"/>
            <a:ext cx="10241280" cy="801614"/>
          </a:xfrm>
        </p:spPr>
        <p:txBody>
          <a:bodyPr/>
          <a:lstStyle/>
          <a:p>
            <a:r>
              <a:rPr lang="en-GB" dirty="0"/>
              <a:t>Your task</a:t>
            </a:r>
          </a:p>
        </p:txBody>
      </p:sp>
      <p:sp>
        <p:nvSpPr>
          <p:cNvPr id="3" name="Content Placeholder 2">
            <a:extLst>
              <a:ext uri="{FF2B5EF4-FFF2-40B4-BE49-F238E27FC236}">
                <a16:creationId xmlns:a16="http://schemas.microsoft.com/office/drawing/2014/main" id="{C1EA67FD-F998-C14B-B0F7-BC0861522A48}"/>
              </a:ext>
            </a:extLst>
          </p:cNvPr>
          <p:cNvSpPr>
            <a:spLocks noGrp="1"/>
          </p:cNvSpPr>
          <p:nvPr>
            <p:ph idx="1"/>
          </p:nvPr>
        </p:nvSpPr>
        <p:spPr>
          <a:xfrm>
            <a:off x="1252846" y="2134517"/>
            <a:ext cx="10241279" cy="3959352"/>
          </a:xfrm>
        </p:spPr>
        <p:txBody>
          <a:bodyPr>
            <a:normAutofit/>
          </a:bodyPr>
          <a:lstStyle/>
          <a:p>
            <a:pPr>
              <a:buFont typeface="Wingdings" pitchFamily="2" charset="2"/>
              <a:buChar char="Ø"/>
            </a:pPr>
            <a:r>
              <a:rPr lang="en-GB" sz="2400" dirty="0"/>
              <a:t> In groups of 3, you will select and analyse several quotations from Act 1 Scene 1.</a:t>
            </a:r>
          </a:p>
          <a:p>
            <a:pPr>
              <a:buFont typeface="Wingdings" pitchFamily="2" charset="2"/>
              <a:buChar char="Ø"/>
            </a:pPr>
            <a:r>
              <a:rPr lang="en-GB" sz="2400" dirty="0"/>
              <a:t> You must select quotations that:</a:t>
            </a:r>
          </a:p>
          <a:p>
            <a:pPr lvl="1">
              <a:buFont typeface="Wingdings" pitchFamily="2" charset="2"/>
              <a:buChar char="Ø"/>
            </a:pPr>
            <a:r>
              <a:rPr lang="en-GB" sz="2400" dirty="0"/>
              <a:t> Describe Othello</a:t>
            </a:r>
          </a:p>
          <a:p>
            <a:pPr lvl="1">
              <a:buFont typeface="Wingdings" pitchFamily="2" charset="2"/>
              <a:buChar char="Ø"/>
            </a:pPr>
            <a:r>
              <a:rPr lang="en-GB" sz="2400" dirty="0"/>
              <a:t>Show how others feel about Othello</a:t>
            </a:r>
          </a:p>
          <a:p>
            <a:pPr lvl="1">
              <a:buFont typeface="Wingdings" pitchFamily="2" charset="2"/>
              <a:buChar char="Ø"/>
            </a:pPr>
            <a:r>
              <a:rPr lang="en-GB" sz="2400" dirty="0"/>
              <a:t>Describe Desdemona</a:t>
            </a:r>
          </a:p>
          <a:p>
            <a:pPr lvl="1">
              <a:buFont typeface="Wingdings" pitchFamily="2" charset="2"/>
              <a:buChar char="Ø"/>
            </a:pPr>
            <a:r>
              <a:rPr lang="en-GB" sz="2400" dirty="0"/>
              <a:t>Show how others feel about Desdemona</a:t>
            </a:r>
          </a:p>
          <a:p>
            <a:pPr lvl="1">
              <a:buFont typeface="Wingdings" pitchFamily="2" charset="2"/>
              <a:buChar char="Ø"/>
            </a:pPr>
            <a:endParaRPr lang="en-GB" sz="2400" dirty="0"/>
          </a:p>
        </p:txBody>
      </p:sp>
      <p:pic>
        <p:nvPicPr>
          <p:cNvPr id="9" name="Graphic 8" descr="Alarm clock outline">
            <a:extLst>
              <a:ext uri="{FF2B5EF4-FFF2-40B4-BE49-F238E27FC236}">
                <a16:creationId xmlns:a16="http://schemas.microsoft.com/office/drawing/2014/main" id="{727054AE-1A21-F14F-8263-E285EA677F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7180" y="5837652"/>
            <a:ext cx="464127" cy="464127"/>
          </a:xfrm>
          <a:prstGeom prst="rect">
            <a:avLst/>
          </a:prstGeom>
        </p:spPr>
      </p:pic>
      <p:sp>
        <p:nvSpPr>
          <p:cNvPr id="10" name="TextBox 9">
            <a:extLst>
              <a:ext uri="{FF2B5EF4-FFF2-40B4-BE49-F238E27FC236}">
                <a16:creationId xmlns:a16="http://schemas.microsoft.com/office/drawing/2014/main" id="{5A9B301A-CCCB-2145-90EC-D1809005AE36}"/>
              </a:ext>
            </a:extLst>
          </p:cNvPr>
          <p:cNvSpPr txBox="1"/>
          <p:nvPr/>
        </p:nvSpPr>
        <p:spPr>
          <a:xfrm>
            <a:off x="115939" y="6301779"/>
            <a:ext cx="962123"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sz="1200" dirty="0"/>
              <a:t>20 minutes</a:t>
            </a:r>
          </a:p>
        </p:txBody>
      </p:sp>
    </p:spTree>
    <p:extLst>
      <p:ext uri="{BB962C8B-B14F-4D97-AF65-F5344CB8AC3E}">
        <p14:creationId xmlns:p14="http://schemas.microsoft.com/office/powerpoint/2010/main" val="4161451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531" y="112774"/>
            <a:ext cx="10192938" cy="1033788"/>
          </a:xfrm>
        </p:spPr>
        <p:style>
          <a:lnRef idx="2">
            <a:schemeClr val="accent3"/>
          </a:lnRef>
          <a:fillRef idx="1">
            <a:schemeClr val="lt1"/>
          </a:fillRef>
          <a:effectRef idx="0">
            <a:schemeClr val="accent3"/>
          </a:effectRef>
          <a:fontRef idx="minor">
            <a:schemeClr val="dk1"/>
          </a:fontRef>
        </p:style>
        <p:txBody>
          <a:bodyPr>
            <a:normAutofit fontScale="90000"/>
          </a:bodyPr>
          <a:lstStyle/>
          <a:p>
            <a:br>
              <a:rPr lang="en-US" sz="4000" dirty="0"/>
            </a:br>
            <a:br>
              <a:rPr lang="en-US" sz="4000" dirty="0"/>
            </a:br>
            <a:r>
              <a:rPr lang="en-US" sz="4000" dirty="0"/>
              <a:t>Language, structure and form</a:t>
            </a:r>
          </a:p>
        </p:txBody>
      </p:sp>
      <p:sp>
        <p:nvSpPr>
          <p:cNvPr id="5" name="Content Placeholder 2">
            <a:extLst>
              <a:ext uri="{FF2B5EF4-FFF2-40B4-BE49-F238E27FC236}">
                <a16:creationId xmlns:a16="http://schemas.microsoft.com/office/drawing/2014/main" id="{6D1D1808-FF9B-4B7E-AD19-492E2372BD02}"/>
              </a:ext>
            </a:extLst>
          </p:cNvPr>
          <p:cNvSpPr>
            <a:spLocks noGrp="1"/>
          </p:cNvSpPr>
          <p:nvPr>
            <p:ph idx="1"/>
          </p:nvPr>
        </p:nvSpPr>
        <p:spPr>
          <a:xfrm>
            <a:off x="638456" y="1582080"/>
            <a:ext cx="3413980" cy="2365687"/>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1100" b="1" dirty="0">
                <a:latin typeface="Avenir Next Medium" panose="020B0503020202020204" pitchFamily="34" charset="0"/>
              </a:rPr>
              <a:t>How to analyse technique/device:</a:t>
            </a:r>
          </a:p>
          <a:p>
            <a:r>
              <a:rPr lang="en-US" sz="1100" dirty="0">
                <a:highlight>
                  <a:srgbClr val="FFFF00"/>
                </a:highlight>
                <a:latin typeface="Avenir Next Medium" panose="020B0503020202020204" pitchFamily="34" charset="0"/>
              </a:rPr>
              <a:t>What</a:t>
            </a:r>
            <a:r>
              <a:rPr lang="en-US" sz="1100" dirty="0">
                <a:latin typeface="Avenir Next Medium" panose="020B0503020202020204" pitchFamily="34" charset="0"/>
              </a:rPr>
              <a:t> technique or device is used?</a:t>
            </a:r>
          </a:p>
          <a:p>
            <a:r>
              <a:rPr lang="en-US" sz="1100" dirty="0">
                <a:highlight>
                  <a:srgbClr val="00FF00"/>
                </a:highlight>
                <a:latin typeface="Avenir Next Medium" panose="020B0503020202020204" pitchFamily="34" charset="0"/>
              </a:rPr>
              <a:t>Why</a:t>
            </a:r>
            <a:r>
              <a:rPr lang="en-US" sz="1100" dirty="0">
                <a:latin typeface="Avenir Next Medium" panose="020B0503020202020204" pitchFamily="34" charset="0"/>
              </a:rPr>
              <a:t> is it used?</a:t>
            </a:r>
          </a:p>
          <a:p>
            <a:r>
              <a:rPr lang="en-US" sz="1100" dirty="0">
                <a:highlight>
                  <a:srgbClr val="FFFF00"/>
                </a:highlight>
                <a:latin typeface="Avenir Next Medium" panose="020B0503020202020204" pitchFamily="34" charset="0"/>
              </a:rPr>
              <a:t>What</a:t>
            </a:r>
            <a:r>
              <a:rPr lang="en-US" sz="1100" dirty="0">
                <a:latin typeface="Avenir Next Medium" panose="020B0503020202020204" pitchFamily="34" charset="0"/>
              </a:rPr>
              <a:t> is the effect?</a:t>
            </a:r>
          </a:p>
          <a:p>
            <a:r>
              <a:rPr lang="en-US" sz="1100" dirty="0">
                <a:highlight>
                  <a:srgbClr val="FF00FF"/>
                </a:highlight>
                <a:latin typeface="Avenir Next Medium" panose="020B0503020202020204" pitchFamily="34" charset="0"/>
              </a:rPr>
              <a:t>How</a:t>
            </a:r>
            <a:r>
              <a:rPr lang="en-US" sz="1100" dirty="0">
                <a:latin typeface="Avenir Next Medium" panose="020B0503020202020204" pitchFamily="34" charset="0"/>
              </a:rPr>
              <a:t> does it reinforce the message?</a:t>
            </a:r>
          </a:p>
          <a:p>
            <a:r>
              <a:rPr lang="en-US" sz="1100" dirty="0">
                <a:highlight>
                  <a:srgbClr val="FF00FF"/>
                </a:highlight>
                <a:latin typeface="Avenir Next Medium" panose="020B0503020202020204" pitchFamily="34" charset="0"/>
              </a:rPr>
              <a:t>How</a:t>
            </a:r>
            <a:r>
              <a:rPr lang="en-US" sz="1100" dirty="0">
                <a:latin typeface="Avenir Next Medium" panose="020B0503020202020204" pitchFamily="34" charset="0"/>
              </a:rPr>
              <a:t> does it reinforce or reflect the themes?</a:t>
            </a:r>
          </a:p>
          <a:p>
            <a:r>
              <a:rPr lang="en-US" sz="1100" dirty="0">
                <a:latin typeface="Avenir Next Medium" panose="020B0503020202020204" pitchFamily="34" charset="0"/>
              </a:rPr>
              <a:t>Can you </a:t>
            </a:r>
            <a:r>
              <a:rPr lang="en-US" sz="1100" u="sng" dirty="0">
                <a:latin typeface="Avenir Next Medium" panose="020B0503020202020204" pitchFamily="34" charset="0"/>
              </a:rPr>
              <a:t>double up </a:t>
            </a:r>
            <a:r>
              <a:rPr lang="en-US" sz="1100" dirty="0">
                <a:latin typeface="Avenir Next Medium" panose="020B0503020202020204" pitchFamily="34" charset="0"/>
              </a:rPr>
              <a:t>on the techniques used?</a:t>
            </a:r>
            <a:endParaRPr lang="en-GB" sz="600" dirty="0">
              <a:latin typeface="Avenir Next Medium" panose="020B0503020202020204" pitchFamily="34" charset="0"/>
            </a:endParaRPr>
          </a:p>
        </p:txBody>
      </p:sp>
      <p:grpSp>
        <p:nvGrpSpPr>
          <p:cNvPr id="6" name="Group 5">
            <a:extLst>
              <a:ext uri="{FF2B5EF4-FFF2-40B4-BE49-F238E27FC236}">
                <a16:creationId xmlns:a16="http://schemas.microsoft.com/office/drawing/2014/main" id="{2D610038-BD0A-554E-8B28-1E20C96BE023}"/>
              </a:ext>
            </a:extLst>
          </p:cNvPr>
          <p:cNvGrpSpPr/>
          <p:nvPr/>
        </p:nvGrpSpPr>
        <p:grpSpPr>
          <a:xfrm>
            <a:off x="11113938" y="635713"/>
            <a:ext cx="1078062" cy="1892734"/>
            <a:chOff x="11319092" y="-57667"/>
            <a:chExt cx="1078062" cy="1892734"/>
          </a:xfrm>
        </p:grpSpPr>
        <p:pic>
          <p:nvPicPr>
            <p:cNvPr id="7" name="Picture 6">
              <a:extLst>
                <a:ext uri="{FF2B5EF4-FFF2-40B4-BE49-F238E27FC236}">
                  <a16:creationId xmlns:a16="http://schemas.microsoft.com/office/drawing/2014/main" id="{BF8061A5-9DE1-7B42-8B81-666B4269831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91" b="97249" l="9375" r="89773">
                          <a14:foregroundMark x1="31818" y1="8414" x2="31818" y2="8414"/>
                          <a14:foregroundMark x1="46591" y1="47411" x2="46591" y2="47411"/>
                          <a14:foregroundMark x1="63068" y1="91586" x2="63068" y2="91586"/>
                          <a14:foregroundMark x1="35511" y1="97249" x2="35511" y2="97249"/>
                        </a14:backgroundRemoval>
                      </a14:imgEffect>
                    </a14:imgLayer>
                  </a14:imgProps>
                </a:ext>
              </a:extLst>
            </a:blip>
            <a:stretch>
              <a:fillRect/>
            </a:stretch>
          </p:blipFill>
          <p:spPr>
            <a:xfrm>
              <a:off x="11319092" y="-57667"/>
              <a:ext cx="1078062" cy="1892734"/>
            </a:xfrm>
            <a:prstGeom prst="rect">
              <a:avLst/>
            </a:prstGeom>
          </p:spPr>
        </p:pic>
        <p:sp>
          <p:nvSpPr>
            <p:cNvPr id="8" name="TextBox 7">
              <a:extLst>
                <a:ext uri="{FF2B5EF4-FFF2-40B4-BE49-F238E27FC236}">
                  <a16:creationId xmlns:a16="http://schemas.microsoft.com/office/drawing/2014/main" id="{E57EB1D4-0271-594B-92C1-9AC366C68C5F}"/>
                </a:ext>
              </a:extLst>
            </p:cNvPr>
            <p:cNvSpPr txBox="1"/>
            <p:nvPr/>
          </p:nvSpPr>
          <p:spPr>
            <a:xfrm>
              <a:off x="11501956" y="81912"/>
              <a:ext cx="758989"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b="1" dirty="0">
                  <a:latin typeface="The Hand Black" panose="03070502030502020204" pitchFamily="66" charset="0"/>
                </a:rPr>
                <a:t>Page 13 in the booklet</a:t>
              </a:r>
            </a:p>
          </p:txBody>
        </p:sp>
      </p:grpSp>
      <p:sp>
        <p:nvSpPr>
          <p:cNvPr id="9" name="Content Placeholder 2">
            <a:extLst>
              <a:ext uri="{FF2B5EF4-FFF2-40B4-BE49-F238E27FC236}">
                <a16:creationId xmlns:a16="http://schemas.microsoft.com/office/drawing/2014/main" id="{D1687173-F346-124B-A050-CCB4808D54E8}"/>
              </a:ext>
            </a:extLst>
          </p:cNvPr>
          <p:cNvSpPr txBox="1">
            <a:spLocks/>
          </p:cNvSpPr>
          <p:nvPr/>
        </p:nvSpPr>
        <p:spPr>
          <a:xfrm>
            <a:off x="638456" y="4305641"/>
            <a:ext cx="3413980" cy="209857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US" sz="1050" b="1" dirty="0">
                <a:latin typeface="Avenir Next Medium" panose="020B0503020202020204" pitchFamily="34" charset="0"/>
              </a:rPr>
              <a:t>How to analyse language:</a:t>
            </a:r>
          </a:p>
          <a:p>
            <a:r>
              <a:rPr lang="en-US" sz="1050" dirty="0">
                <a:highlight>
                  <a:srgbClr val="FFFF00"/>
                </a:highlight>
                <a:latin typeface="Avenir Next Medium" panose="020B0503020202020204" pitchFamily="34" charset="0"/>
              </a:rPr>
              <a:t>What</a:t>
            </a:r>
            <a:r>
              <a:rPr lang="en-US" sz="1050" dirty="0">
                <a:latin typeface="Avenir Next Medium" panose="020B0503020202020204" pitchFamily="34" charset="0"/>
              </a:rPr>
              <a:t> word stands out?</a:t>
            </a:r>
          </a:p>
          <a:p>
            <a:r>
              <a:rPr lang="en-US" sz="1050" dirty="0">
                <a:highlight>
                  <a:srgbClr val="00FF00"/>
                </a:highlight>
                <a:latin typeface="Avenir Next Medium" panose="020B0503020202020204" pitchFamily="34" charset="0"/>
              </a:rPr>
              <a:t>Why</a:t>
            </a:r>
            <a:r>
              <a:rPr lang="en-US" sz="1050" dirty="0">
                <a:latin typeface="Avenir Next Medium" panose="020B0503020202020204" pitchFamily="34" charset="0"/>
              </a:rPr>
              <a:t> has it been used?</a:t>
            </a:r>
          </a:p>
          <a:p>
            <a:r>
              <a:rPr lang="en-US" sz="1050" dirty="0">
                <a:highlight>
                  <a:srgbClr val="FFFF00"/>
                </a:highlight>
                <a:latin typeface="Avenir Next Medium" panose="020B0503020202020204" pitchFamily="34" charset="0"/>
              </a:rPr>
              <a:t>What</a:t>
            </a:r>
            <a:r>
              <a:rPr lang="en-US" sz="1050" dirty="0">
                <a:latin typeface="Avenir Next Medium" panose="020B0503020202020204" pitchFamily="34" charset="0"/>
              </a:rPr>
              <a:t> is the effect?</a:t>
            </a:r>
          </a:p>
          <a:p>
            <a:r>
              <a:rPr lang="en-US" sz="1050" dirty="0">
                <a:highlight>
                  <a:srgbClr val="FF00FF"/>
                </a:highlight>
                <a:latin typeface="Avenir Next Medium" panose="020B0503020202020204" pitchFamily="34" charset="0"/>
              </a:rPr>
              <a:t>How</a:t>
            </a:r>
            <a:r>
              <a:rPr lang="en-US" sz="1050" dirty="0">
                <a:latin typeface="Avenir Next Medium" panose="020B0503020202020204" pitchFamily="34" charset="0"/>
              </a:rPr>
              <a:t> does it reinforce the message?</a:t>
            </a:r>
          </a:p>
          <a:p>
            <a:r>
              <a:rPr lang="en-US" sz="1050" dirty="0">
                <a:highlight>
                  <a:srgbClr val="FF00FF"/>
                </a:highlight>
                <a:latin typeface="Avenir Next Medium" panose="020B0503020202020204" pitchFamily="34" charset="0"/>
              </a:rPr>
              <a:t>How</a:t>
            </a:r>
            <a:r>
              <a:rPr lang="en-US" sz="1050" dirty="0">
                <a:latin typeface="Avenir Next Medium" panose="020B0503020202020204" pitchFamily="34" charset="0"/>
              </a:rPr>
              <a:t> does it reinforce or reflect the themes?</a:t>
            </a:r>
          </a:p>
          <a:p>
            <a:r>
              <a:rPr lang="en-US" sz="1050" dirty="0">
                <a:latin typeface="Avenir Next Medium" panose="020B0503020202020204" pitchFamily="34" charset="0"/>
              </a:rPr>
              <a:t>How does it reinforce the effect of the overall technique? </a:t>
            </a:r>
            <a:endParaRPr lang="en-GB" sz="1050" dirty="0">
              <a:latin typeface="Avenir Next Medium" panose="020B0503020202020204" pitchFamily="34" charset="0"/>
            </a:endParaRPr>
          </a:p>
        </p:txBody>
      </p:sp>
      <p:graphicFrame>
        <p:nvGraphicFramePr>
          <p:cNvPr id="10" name="Table 9">
            <a:extLst>
              <a:ext uri="{FF2B5EF4-FFF2-40B4-BE49-F238E27FC236}">
                <a16:creationId xmlns:a16="http://schemas.microsoft.com/office/drawing/2014/main" id="{E3105C5F-0C92-F344-AD61-75752C32AED9}"/>
              </a:ext>
            </a:extLst>
          </p:cNvPr>
          <p:cNvGraphicFramePr>
            <a:graphicFrameLocks noGrp="1"/>
          </p:cNvGraphicFramePr>
          <p:nvPr>
            <p:extLst>
              <p:ext uri="{D42A27DB-BD31-4B8C-83A1-F6EECF244321}">
                <p14:modId xmlns:p14="http://schemas.microsoft.com/office/powerpoint/2010/main" val="143493603"/>
              </p:ext>
            </p:extLst>
          </p:nvPr>
        </p:nvGraphicFramePr>
        <p:xfrm>
          <a:off x="4507231" y="3950260"/>
          <a:ext cx="6636764" cy="2814320"/>
        </p:xfrm>
        <a:graphic>
          <a:graphicData uri="http://schemas.openxmlformats.org/drawingml/2006/table">
            <a:tbl>
              <a:tblPr firstRow="1" bandRow="1">
                <a:tableStyleId>{F5AB1C69-6EDB-4FF4-983F-18BD219EF322}</a:tableStyleId>
              </a:tblPr>
              <a:tblGrid>
                <a:gridCol w="1926849">
                  <a:extLst>
                    <a:ext uri="{9D8B030D-6E8A-4147-A177-3AD203B41FA5}">
                      <a16:colId xmlns:a16="http://schemas.microsoft.com/office/drawing/2014/main" val="3902505684"/>
                    </a:ext>
                  </a:extLst>
                </a:gridCol>
                <a:gridCol w="1808845">
                  <a:extLst>
                    <a:ext uri="{9D8B030D-6E8A-4147-A177-3AD203B41FA5}">
                      <a16:colId xmlns:a16="http://schemas.microsoft.com/office/drawing/2014/main" val="3984091081"/>
                    </a:ext>
                  </a:extLst>
                </a:gridCol>
                <a:gridCol w="1450535">
                  <a:extLst>
                    <a:ext uri="{9D8B030D-6E8A-4147-A177-3AD203B41FA5}">
                      <a16:colId xmlns:a16="http://schemas.microsoft.com/office/drawing/2014/main" val="2356655518"/>
                    </a:ext>
                  </a:extLst>
                </a:gridCol>
                <a:gridCol w="1450535">
                  <a:extLst>
                    <a:ext uri="{9D8B030D-6E8A-4147-A177-3AD203B41FA5}">
                      <a16:colId xmlns:a16="http://schemas.microsoft.com/office/drawing/2014/main" val="1337940367"/>
                    </a:ext>
                  </a:extLst>
                </a:gridCol>
              </a:tblGrid>
              <a:tr h="370840">
                <a:tc gridSpan="4">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1" i="0" dirty="0">
                          <a:solidFill>
                            <a:schemeClr val="tx1"/>
                          </a:solidFill>
                          <a:latin typeface="Shree Devanagari 714" panose="02000600000000000000" pitchFamily="2" charset="0"/>
                          <a:cs typeface="Shree Devanagari 714" panose="02000600000000000000" pitchFamily="2" charset="0"/>
                        </a:rPr>
                        <a:t>Dramatic Devices</a:t>
                      </a:r>
                    </a:p>
                  </a:txBody>
                  <a:tcPr>
                    <a:solidFill>
                      <a:schemeClr val="accent2">
                        <a:lumMod val="40000"/>
                        <a:lumOff val="60000"/>
                      </a:schemeClr>
                    </a:soli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000" b="1" i="0" dirty="0">
                        <a:latin typeface="The Hand" panose="03070502030502020204" pitchFamily="66" charset="0"/>
                      </a:endParaRPr>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400" b="1" i="0" dirty="0">
                        <a:latin typeface="The Hand" panose="03070502030502020204" pitchFamily="66" charset="0"/>
                      </a:endParaRPr>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400" b="1" i="0" dirty="0">
                        <a:latin typeface="The Hand" panose="03070502030502020204" pitchFamily="66" charset="0"/>
                      </a:endParaRPr>
                    </a:p>
                  </a:txBody>
                  <a:tcPr/>
                </a:tc>
                <a:extLst>
                  <a:ext uri="{0D108BD9-81ED-4DB2-BD59-A6C34878D82A}">
                    <a16:rowId xmlns:a16="http://schemas.microsoft.com/office/drawing/2014/main" val="2708956406"/>
                  </a:ext>
                </a:extLst>
              </a:tr>
              <a:tr h="370840">
                <a:tc>
                  <a:txBody>
                    <a:bodyPr/>
                    <a:lstStyle/>
                    <a:p>
                      <a:pPr algn="ctr"/>
                      <a:r>
                        <a:rPr lang="en-GB" sz="1400" b="0" i="0" dirty="0">
                          <a:solidFill>
                            <a:schemeClr val="tx1"/>
                          </a:solidFill>
                          <a:latin typeface="Abadi Extra Light" panose="020B0204020104020204" pitchFamily="34" charset="0"/>
                        </a:rPr>
                        <a:t>Long pauses and silences</a:t>
                      </a:r>
                    </a:p>
                  </a:txBody>
                  <a:tcPr/>
                </a:tc>
                <a:tc>
                  <a:txBody>
                    <a:bodyPr/>
                    <a:lstStyle/>
                    <a:p>
                      <a:pPr algn="ctr"/>
                      <a:r>
                        <a:rPr lang="en-GB" sz="1400" b="0" i="0" dirty="0">
                          <a:latin typeface="Abadi Extra Light" panose="020B0204020104020204" pitchFamily="34" charset="0"/>
                        </a:rPr>
                        <a:t>Stage directions</a:t>
                      </a:r>
                    </a:p>
                  </a:txBody>
                  <a:tcPr/>
                </a:tc>
                <a:tc>
                  <a:txBody>
                    <a:bodyPr/>
                    <a:lstStyle/>
                    <a:p>
                      <a:pPr algn="ctr"/>
                      <a:r>
                        <a:rPr lang="en-GB" sz="1400" b="0" i="0" dirty="0">
                          <a:latin typeface="Abadi Extra Light" panose="020B0204020104020204" pitchFamily="34" charset="0"/>
                        </a:rPr>
                        <a:t>Sound and music</a:t>
                      </a:r>
                    </a:p>
                  </a:txBody>
                  <a:tcPr/>
                </a:tc>
                <a:tc>
                  <a:txBody>
                    <a:bodyPr/>
                    <a:lstStyle/>
                    <a:p>
                      <a:pPr algn="ctr"/>
                      <a:r>
                        <a:rPr lang="en-GB" sz="1400" b="0" i="0" dirty="0">
                          <a:latin typeface="Abadi Extra Light" panose="020B0204020104020204" pitchFamily="34" charset="0"/>
                        </a:rPr>
                        <a:t>Props</a:t>
                      </a:r>
                    </a:p>
                  </a:txBody>
                  <a:tcPr/>
                </a:tc>
                <a:extLst>
                  <a:ext uri="{0D108BD9-81ED-4DB2-BD59-A6C34878D82A}">
                    <a16:rowId xmlns:a16="http://schemas.microsoft.com/office/drawing/2014/main" val="1861652518"/>
                  </a:ext>
                </a:extLst>
              </a:tr>
              <a:tr h="370840">
                <a:tc>
                  <a:txBody>
                    <a:bodyPr/>
                    <a:lstStyle/>
                    <a:p>
                      <a:pPr algn="ctr"/>
                      <a:r>
                        <a:rPr lang="en-GB" sz="1400" b="0" i="0" dirty="0">
                          <a:latin typeface="Abadi Extra Light" panose="020B0204020104020204" pitchFamily="34" charset="0"/>
                        </a:rPr>
                        <a:t>Entrances and exits</a:t>
                      </a:r>
                    </a:p>
                  </a:txBody>
                  <a:tcPr/>
                </a:tc>
                <a:tc>
                  <a:txBody>
                    <a:bodyPr/>
                    <a:lstStyle/>
                    <a:p>
                      <a:pPr algn="ctr"/>
                      <a:r>
                        <a:rPr lang="en-GB" sz="1400" b="0" i="0" dirty="0">
                          <a:latin typeface="Abadi Extra Light" panose="020B0204020104020204" pitchFamily="34" charset="0"/>
                        </a:rPr>
                        <a:t>Monologue</a:t>
                      </a:r>
                    </a:p>
                  </a:txBody>
                  <a:tcPr/>
                </a:tc>
                <a:tc>
                  <a:txBody>
                    <a:bodyPr/>
                    <a:lstStyle/>
                    <a:p>
                      <a:pPr algn="ctr"/>
                      <a:r>
                        <a:rPr lang="en-GB" sz="1400" b="0" i="0" dirty="0">
                          <a:latin typeface="Abadi Extra Light" panose="020B0204020104020204" pitchFamily="34" charset="0"/>
                        </a:rPr>
                        <a:t>The introduction of characters</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0" i="0" dirty="0">
                          <a:latin typeface="Abadi Extra Light" panose="020B0204020104020204" pitchFamily="34" charset="0"/>
                        </a:rPr>
                        <a:t>Foreshadowing</a:t>
                      </a:r>
                    </a:p>
                  </a:txBody>
                  <a:tcPr/>
                </a:tc>
                <a:extLst>
                  <a:ext uri="{0D108BD9-81ED-4DB2-BD59-A6C34878D82A}">
                    <a16:rowId xmlns:a16="http://schemas.microsoft.com/office/drawing/2014/main" val="2802636652"/>
                  </a:ext>
                </a:extLst>
              </a:tr>
              <a:tr h="370840">
                <a:tc>
                  <a:txBody>
                    <a:bodyPr/>
                    <a:lstStyle/>
                    <a:p>
                      <a:pPr algn="ctr"/>
                      <a:r>
                        <a:rPr lang="en-GB" sz="1400" b="0" i="0" dirty="0">
                          <a:latin typeface="Abadi Extra Light" panose="020B0204020104020204" pitchFamily="34" charset="0"/>
                        </a:rPr>
                        <a:t>Interruptions</a:t>
                      </a:r>
                    </a:p>
                  </a:txBody>
                  <a:tcPr/>
                </a:tc>
                <a:tc>
                  <a:txBody>
                    <a:bodyPr/>
                    <a:lstStyle/>
                    <a:p>
                      <a:pPr algn="ctr"/>
                      <a:r>
                        <a:rPr lang="en-GB" sz="1400" b="0" i="0" dirty="0">
                          <a:latin typeface="Abadi Extra Light" panose="020B0204020104020204" pitchFamily="34" charset="0"/>
                        </a:rPr>
                        <a:t>Soliloquy</a:t>
                      </a:r>
                    </a:p>
                  </a:txBody>
                  <a:tcPr/>
                </a:tc>
                <a:tc>
                  <a:txBody>
                    <a:bodyPr/>
                    <a:lstStyle/>
                    <a:p>
                      <a:pPr algn="ctr"/>
                      <a:r>
                        <a:rPr lang="en-GB" sz="1400" b="0" i="0" dirty="0">
                          <a:latin typeface="Abadi Extra Light" panose="020B0204020104020204" pitchFamily="34" charset="0"/>
                        </a:rPr>
                        <a:t>Lighting</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0" i="0" dirty="0">
                          <a:latin typeface="Abadi Extra Light" panose="020B0204020104020204" pitchFamily="34" charset="0"/>
                        </a:rPr>
                        <a:t>Dialogue vs stage directions</a:t>
                      </a:r>
                    </a:p>
                  </a:txBody>
                  <a:tcPr/>
                </a:tc>
                <a:extLst>
                  <a:ext uri="{0D108BD9-81ED-4DB2-BD59-A6C34878D82A}">
                    <a16:rowId xmlns:a16="http://schemas.microsoft.com/office/drawing/2014/main" val="2252718851"/>
                  </a:ext>
                </a:extLst>
              </a:tr>
              <a:tr h="370840">
                <a:tc>
                  <a:txBody>
                    <a:bodyPr/>
                    <a:lstStyle/>
                    <a:p>
                      <a:pPr algn="ctr"/>
                      <a:r>
                        <a:rPr lang="en-GB" sz="1400" b="0" i="0" dirty="0">
                          <a:latin typeface="Abadi Extra Light" panose="020B0204020104020204" pitchFamily="34" charset="0"/>
                        </a:rPr>
                        <a:t>Length of sentences and speech</a:t>
                      </a:r>
                    </a:p>
                  </a:txBody>
                  <a:tcPr/>
                </a:tc>
                <a:tc>
                  <a:txBody>
                    <a:bodyPr/>
                    <a:lstStyle/>
                    <a:p>
                      <a:pPr algn="ctr"/>
                      <a:r>
                        <a:rPr lang="en-GB" sz="1400" b="0" i="0" dirty="0">
                          <a:latin typeface="Abadi Extra Light" panose="020B0204020104020204" pitchFamily="34" charset="0"/>
                        </a:rPr>
                        <a:t>Beginning and ending of acts and scenes</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0" i="0" dirty="0">
                          <a:latin typeface="Abadi Extra Light" panose="020B0204020104020204" pitchFamily="34" charset="0"/>
                        </a:rPr>
                        <a:t>Time</a:t>
                      </a:r>
                    </a:p>
                    <a:p>
                      <a:pPr algn="ctr"/>
                      <a:endParaRPr lang="en-GB" sz="1400" b="0" i="0" dirty="0">
                        <a:latin typeface="Abadi Extra Light" panose="020B0204020104020204" pitchFamily="34" charset="0"/>
                      </a:endParaRPr>
                    </a:p>
                  </a:txBody>
                  <a:tcPr/>
                </a:tc>
                <a:tc>
                  <a:txBody>
                    <a:bodyPr/>
                    <a:lstStyle/>
                    <a:p>
                      <a:pPr algn="ctr"/>
                      <a:r>
                        <a:rPr lang="en-GB" sz="1400" b="0" i="0" dirty="0">
                          <a:latin typeface="Abadi Extra Light" panose="020B0204020104020204" pitchFamily="34" charset="0"/>
                        </a:rPr>
                        <a:t>Dramatic irony &amp; verbal irony</a:t>
                      </a:r>
                    </a:p>
                  </a:txBody>
                  <a:tcPr/>
                </a:tc>
                <a:extLst>
                  <a:ext uri="{0D108BD9-81ED-4DB2-BD59-A6C34878D82A}">
                    <a16:rowId xmlns:a16="http://schemas.microsoft.com/office/drawing/2014/main" val="1997455482"/>
                  </a:ext>
                </a:extLst>
              </a:tr>
              <a:tr h="370840">
                <a:tc>
                  <a:txBody>
                    <a:bodyPr/>
                    <a:lstStyle/>
                    <a:p>
                      <a:pPr algn="ctr"/>
                      <a:r>
                        <a:rPr lang="en-GB" sz="1400" b="0" i="0" dirty="0">
                          <a:latin typeface="Abadi Extra Light" panose="020B0204020104020204" pitchFamily="34" charset="0"/>
                        </a:rPr>
                        <a:t>Asides</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0" i="0" dirty="0">
                          <a:latin typeface="Abadi Extra Light" panose="020B0204020104020204" pitchFamily="34" charset="0"/>
                        </a:rPr>
                        <a:t>Symbols</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0" i="0" dirty="0">
                          <a:latin typeface="Abadi Extra Light" panose="020B0204020104020204" pitchFamily="34" charset="0"/>
                        </a:rPr>
                        <a:t>Chorus</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0" i="0" dirty="0">
                          <a:latin typeface="Abadi Extra Light" panose="020B0204020104020204" pitchFamily="34" charset="0"/>
                        </a:rPr>
                        <a:t>Dialogue</a:t>
                      </a:r>
                    </a:p>
                  </a:txBody>
                  <a:tcPr/>
                </a:tc>
                <a:extLst>
                  <a:ext uri="{0D108BD9-81ED-4DB2-BD59-A6C34878D82A}">
                    <a16:rowId xmlns:a16="http://schemas.microsoft.com/office/drawing/2014/main" val="3327777040"/>
                  </a:ext>
                </a:extLst>
              </a:tr>
            </a:tbl>
          </a:graphicData>
        </a:graphic>
      </p:graphicFrame>
      <p:graphicFrame>
        <p:nvGraphicFramePr>
          <p:cNvPr id="11" name="Table 10">
            <a:extLst>
              <a:ext uri="{FF2B5EF4-FFF2-40B4-BE49-F238E27FC236}">
                <a16:creationId xmlns:a16="http://schemas.microsoft.com/office/drawing/2014/main" id="{A0DC8A0F-AFE8-7D48-ADA7-20CC87B27B03}"/>
              </a:ext>
            </a:extLst>
          </p:cNvPr>
          <p:cNvGraphicFramePr>
            <a:graphicFrameLocks noGrp="1"/>
          </p:cNvGraphicFramePr>
          <p:nvPr>
            <p:extLst>
              <p:ext uri="{D42A27DB-BD31-4B8C-83A1-F6EECF244321}">
                <p14:modId xmlns:p14="http://schemas.microsoft.com/office/powerpoint/2010/main" val="1931678888"/>
              </p:ext>
            </p:extLst>
          </p:nvPr>
        </p:nvGraphicFramePr>
        <p:xfrm>
          <a:off x="4507230" y="1236957"/>
          <a:ext cx="6636764" cy="2595880"/>
        </p:xfrm>
        <a:graphic>
          <a:graphicData uri="http://schemas.openxmlformats.org/drawingml/2006/table">
            <a:tbl>
              <a:tblPr firstRow="1" bandRow="1">
                <a:tableStyleId>{F5AB1C69-6EDB-4FF4-983F-18BD219EF322}</a:tableStyleId>
              </a:tblPr>
              <a:tblGrid>
                <a:gridCol w="1926849">
                  <a:extLst>
                    <a:ext uri="{9D8B030D-6E8A-4147-A177-3AD203B41FA5}">
                      <a16:colId xmlns:a16="http://schemas.microsoft.com/office/drawing/2014/main" val="3902505684"/>
                    </a:ext>
                  </a:extLst>
                </a:gridCol>
                <a:gridCol w="1808845">
                  <a:extLst>
                    <a:ext uri="{9D8B030D-6E8A-4147-A177-3AD203B41FA5}">
                      <a16:colId xmlns:a16="http://schemas.microsoft.com/office/drawing/2014/main" val="3984091081"/>
                    </a:ext>
                  </a:extLst>
                </a:gridCol>
                <a:gridCol w="1450535">
                  <a:extLst>
                    <a:ext uri="{9D8B030D-6E8A-4147-A177-3AD203B41FA5}">
                      <a16:colId xmlns:a16="http://schemas.microsoft.com/office/drawing/2014/main" val="2356655518"/>
                    </a:ext>
                  </a:extLst>
                </a:gridCol>
                <a:gridCol w="1450535">
                  <a:extLst>
                    <a:ext uri="{9D8B030D-6E8A-4147-A177-3AD203B41FA5}">
                      <a16:colId xmlns:a16="http://schemas.microsoft.com/office/drawing/2014/main" val="1337940367"/>
                    </a:ext>
                  </a:extLst>
                </a:gridCol>
              </a:tblGrid>
              <a:tr h="370840">
                <a:tc gridSpan="4">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1" i="0" dirty="0">
                          <a:solidFill>
                            <a:schemeClr val="tx1"/>
                          </a:solidFill>
                          <a:latin typeface="Shree Devanagari 714" panose="02000600000000000000" pitchFamily="2" charset="0"/>
                          <a:cs typeface="Shree Devanagari 714" panose="02000600000000000000" pitchFamily="2" charset="0"/>
                        </a:rPr>
                        <a:t>Language, Structure &amp; Form</a:t>
                      </a:r>
                    </a:p>
                  </a:txBody>
                  <a:tcPr>
                    <a:solidFill>
                      <a:schemeClr val="accent2">
                        <a:lumMod val="40000"/>
                        <a:lumOff val="60000"/>
                      </a:schemeClr>
                    </a:soli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000" b="1" i="0" dirty="0">
                        <a:latin typeface="The Hand" panose="03070502030502020204" pitchFamily="66" charset="0"/>
                      </a:endParaRPr>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400" b="1" i="0" dirty="0">
                        <a:latin typeface="The Hand" panose="03070502030502020204" pitchFamily="66" charset="0"/>
                      </a:endParaRPr>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400" b="1" i="0" dirty="0">
                        <a:latin typeface="The Hand" panose="03070502030502020204" pitchFamily="66" charset="0"/>
                      </a:endParaRPr>
                    </a:p>
                  </a:txBody>
                  <a:tcPr/>
                </a:tc>
                <a:extLst>
                  <a:ext uri="{0D108BD9-81ED-4DB2-BD59-A6C34878D82A}">
                    <a16:rowId xmlns:a16="http://schemas.microsoft.com/office/drawing/2014/main" val="2708956406"/>
                  </a:ext>
                </a:extLst>
              </a:tr>
              <a:tr h="370840">
                <a:tc>
                  <a:txBody>
                    <a:bodyPr/>
                    <a:lstStyle/>
                    <a:p>
                      <a:pPr algn="ctr"/>
                      <a:r>
                        <a:rPr lang="en-GB" sz="1400" b="0" i="0" dirty="0">
                          <a:latin typeface="Abadi Extra Light" panose="020B0204020104020204" pitchFamily="34" charset="0"/>
                        </a:rPr>
                        <a:t>Animal imagery</a:t>
                      </a:r>
                    </a:p>
                  </a:txBody>
                  <a:tcPr/>
                </a:tc>
                <a:tc>
                  <a:txBody>
                    <a:bodyPr/>
                    <a:lstStyle/>
                    <a:p>
                      <a:pPr algn="ctr"/>
                      <a:r>
                        <a:rPr lang="en-GB" sz="1400" b="0" i="0" dirty="0">
                          <a:latin typeface="Abadi Extra Light" panose="020B0204020104020204" pitchFamily="34" charset="0"/>
                        </a:rPr>
                        <a:t>Religious imagery</a:t>
                      </a:r>
                    </a:p>
                  </a:txBody>
                  <a:tcPr/>
                </a:tc>
                <a:tc>
                  <a:txBody>
                    <a:bodyPr/>
                    <a:lstStyle/>
                    <a:p>
                      <a:pPr algn="ctr"/>
                      <a:r>
                        <a:rPr lang="en-GB" sz="1400" b="0" i="0" dirty="0">
                          <a:latin typeface="Abadi Extra Light" panose="020B0204020104020204" pitchFamily="34" charset="0"/>
                        </a:rPr>
                        <a:t>Juxtaposition</a:t>
                      </a:r>
                    </a:p>
                  </a:txBody>
                  <a:tcPr/>
                </a:tc>
                <a:tc>
                  <a:txBody>
                    <a:bodyPr/>
                    <a:lstStyle/>
                    <a:p>
                      <a:pPr algn="ctr"/>
                      <a:r>
                        <a:rPr lang="en-GB" sz="1400" b="0" i="0" dirty="0">
                          <a:latin typeface="Abadi Extra Light" panose="020B0204020104020204" pitchFamily="34" charset="0"/>
                        </a:rPr>
                        <a:t>Simile</a:t>
                      </a:r>
                    </a:p>
                  </a:txBody>
                  <a:tcPr/>
                </a:tc>
                <a:extLst>
                  <a:ext uri="{0D108BD9-81ED-4DB2-BD59-A6C34878D82A}">
                    <a16:rowId xmlns:a16="http://schemas.microsoft.com/office/drawing/2014/main" val="1861652518"/>
                  </a:ext>
                </a:extLst>
              </a:tr>
              <a:tr h="370840">
                <a:tc>
                  <a:txBody>
                    <a:bodyPr/>
                    <a:lstStyle/>
                    <a:p>
                      <a:pPr algn="ctr"/>
                      <a:r>
                        <a:rPr lang="en-GB" sz="1400" b="0" i="0" dirty="0">
                          <a:latin typeface="Abadi Extra Light" panose="020B0204020104020204" pitchFamily="34" charset="0"/>
                        </a:rPr>
                        <a:t>Metaphor</a:t>
                      </a:r>
                    </a:p>
                  </a:txBody>
                  <a:tcPr/>
                </a:tc>
                <a:tc>
                  <a:txBody>
                    <a:bodyPr/>
                    <a:lstStyle/>
                    <a:p>
                      <a:pPr algn="ctr"/>
                      <a:r>
                        <a:rPr lang="en-GB" sz="1400" b="0" i="0" dirty="0">
                          <a:latin typeface="Abadi Extra Light" panose="020B0204020104020204" pitchFamily="34" charset="0"/>
                        </a:rPr>
                        <a:t>Alliteration</a:t>
                      </a:r>
                    </a:p>
                  </a:txBody>
                  <a:tcPr/>
                </a:tc>
                <a:tc>
                  <a:txBody>
                    <a:bodyPr/>
                    <a:lstStyle/>
                    <a:p>
                      <a:pPr algn="ctr"/>
                      <a:r>
                        <a:rPr lang="en-GB" sz="1400" b="0" i="0" dirty="0">
                          <a:latin typeface="Abadi Extra Light" panose="020B0204020104020204" pitchFamily="34" charset="0"/>
                        </a:rPr>
                        <a:t>Blank verse</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0" i="0" dirty="0">
                          <a:latin typeface="Abadi Extra Light" panose="020B0204020104020204" pitchFamily="34" charset="0"/>
                        </a:rPr>
                        <a:t>Prose</a:t>
                      </a:r>
                    </a:p>
                  </a:txBody>
                  <a:tcPr/>
                </a:tc>
                <a:extLst>
                  <a:ext uri="{0D108BD9-81ED-4DB2-BD59-A6C34878D82A}">
                    <a16:rowId xmlns:a16="http://schemas.microsoft.com/office/drawing/2014/main" val="2802636652"/>
                  </a:ext>
                </a:extLst>
              </a:tr>
              <a:tr h="370840">
                <a:tc>
                  <a:txBody>
                    <a:bodyPr/>
                    <a:lstStyle/>
                    <a:p>
                      <a:pPr algn="ctr"/>
                      <a:r>
                        <a:rPr lang="en-GB" sz="1400" b="0" i="0" dirty="0">
                          <a:latin typeface="Abadi Extra Light" panose="020B0204020104020204" pitchFamily="34" charset="0"/>
                        </a:rPr>
                        <a:t>Rhyming verse</a:t>
                      </a:r>
                    </a:p>
                  </a:txBody>
                  <a:tcPr/>
                </a:tc>
                <a:tc>
                  <a:txBody>
                    <a:bodyPr/>
                    <a:lstStyle/>
                    <a:p>
                      <a:pPr algn="ctr"/>
                      <a:r>
                        <a:rPr lang="en-GB" sz="1400" b="0" i="0" dirty="0">
                          <a:latin typeface="Abadi Extra Light" panose="020B0204020104020204" pitchFamily="34" charset="0"/>
                        </a:rPr>
                        <a:t>Binary opposition</a:t>
                      </a:r>
                    </a:p>
                  </a:txBody>
                  <a:tcPr/>
                </a:tc>
                <a:tc>
                  <a:txBody>
                    <a:bodyPr/>
                    <a:lstStyle/>
                    <a:p>
                      <a:pPr algn="ctr"/>
                      <a:r>
                        <a:rPr lang="en-GB" sz="1400" b="0" i="0" dirty="0">
                          <a:latin typeface="Abadi Extra Light" panose="020B0204020104020204" pitchFamily="34" charset="0"/>
                        </a:rPr>
                        <a:t>Oxymoron</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0" i="0" dirty="0">
                          <a:latin typeface="Abadi Extra Light" panose="020B0204020104020204" pitchFamily="34" charset="0"/>
                        </a:rPr>
                        <a:t>Syntax</a:t>
                      </a:r>
                    </a:p>
                  </a:txBody>
                  <a:tcPr/>
                </a:tc>
                <a:extLst>
                  <a:ext uri="{0D108BD9-81ED-4DB2-BD59-A6C34878D82A}">
                    <a16:rowId xmlns:a16="http://schemas.microsoft.com/office/drawing/2014/main" val="2252718851"/>
                  </a:ext>
                </a:extLst>
              </a:tr>
              <a:tr h="370840">
                <a:tc>
                  <a:txBody>
                    <a:bodyPr/>
                    <a:lstStyle/>
                    <a:p>
                      <a:pPr algn="ctr"/>
                      <a:r>
                        <a:rPr lang="en-GB" sz="1400" b="0" i="0" dirty="0">
                          <a:latin typeface="Abadi Extra Light" panose="020B0204020104020204" pitchFamily="34" charset="0"/>
                        </a:rPr>
                        <a:t>Monosyllabic</a:t>
                      </a:r>
                    </a:p>
                  </a:txBody>
                  <a:tcPr/>
                </a:tc>
                <a:tc>
                  <a:txBody>
                    <a:bodyPr/>
                    <a:lstStyle/>
                    <a:p>
                      <a:pPr algn="ctr"/>
                      <a:r>
                        <a:rPr lang="en-GB" sz="1400" b="0" i="0" dirty="0">
                          <a:latin typeface="Abadi Extra Light" panose="020B0204020104020204" pitchFamily="34" charset="0"/>
                        </a:rPr>
                        <a:t>Repetition</a:t>
                      </a:r>
                    </a:p>
                  </a:txBody>
                  <a:tcPr/>
                </a:tc>
                <a:tc>
                  <a:txBody>
                    <a:bodyPr/>
                    <a:lstStyle/>
                    <a:p>
                      <a:pPr algn="ctr"/>
                      <a:r>
                        <a:rPr lang="en-GB" sz="1400" b="0" i="0" dirty="0">
                          <a:latin typeface="Abadi Extra Light" panose="020B0204020104020204" pitchFamily="34" charset="0"/>
                        </a:rPr>
                        <a:t>Contrasts</a:t>
                      </a:r>
                    </a:p>
                  </a:txBody>
                  <a:tcPr/>
                </a:tc>
                <a:tc>
                  <a:txBody>
                    <a:bodyPr/>
                    <a:lstStyle/>
                    <a:p>
                      <a:pPr algn="ctr"/>
                      <a:r>
                        <a:rPr lang="en-GB" sz="1400" b="0" i="0" dirty="0">
                          <a:latin typeface="Abadi Extra Light" panose="020B0204020104020204" pitchFamily="34" charset="0"/>
                        </a:rPr>
                        <a:t>Allusions</a:t>
                      </a:r>
                    </a:p>
                  </a:txBody>
                  <a:tcPr/>
                </a:tc>
                <a:extLst>
                  <a:ext uri="{0D108BD9-81ED-4DB2-BD59-A6C34878D82A}">
                    <a16:rowId xmlns:a16="http://schemas.microsoft.com/office/drawing/2014/main" val="1997455482"/>
                  </a:ext>
                </a:extLst>
              </a:tr>
              <a:tr h="370840">
                <a:tc>
                  <a:txBody>
                    <a:bodyPr/>
                    <a:lstStyle/>
                    <a:p>
                      <a:pPr algn="ctr"/>
                      <a:r>
                        <a:rPr lang="en-GB" sz="1400" b="0" i="0" dirty="0">
                          <a:latin typeface="Abadi Extra Light" panose="020B0204020104020204" pitchFamily="34" charset="0"/>
                        </a:rPr>
                        <a:t>Paradox</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0" i="0" dirty="0">
                          <a:latin typeface="Abadi Extra Light" panose="020B0204020104020204" pitchFamily="34" charset="0"/>
                        </a:rPr>
                        <a:t>Rhetorical question</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0" i="0" dirty="0">
                          <a:latin typeface="Abadi Extra Light" panose="020B0204020104020204" pitchFamily="34" charset="0"/>
                        </a:rPr>
                        <a:t>Pun</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0" i="0" dirty="0">
                          <a:latin typeface="Abadi Extra Light" panose="020B0204020104020204" pitchFamily="34" charset="0"/>
                        </a:rPr>
                        <a:t>Consonance</a:t>
                      </a:r>
                    </a:p>
                  </a:txBody>
                  <a:tcPr/>
                </a:tc>
                <a:extLst>
                  <a:ext uri="{0D108BD9-81ED-4DB2-BD59-A6C34878D82A}">
                    <a16:rowId xmlns:a16="http://schemas.microsoft.com/office/drawing/2014/main" val="2243263098"/>
                  </a:ext>
                </a:extLst>
              </a:tr>
              <a:tr h="370840">
                <a:tc>
                  <a:txBody>
                    <a:bodyPr/>
                    <a:lstStyle/>
                    <a:p>
                      <a:pPr algn="ctr"/>
                      <a:r>
                        <a:rPr lang="en-GB" sz="1400" b="0" i="0" dirty="0">
                          <a:latin typeface="Abadi Extra Light" panose="020B0204020104020204" pitchFamily="34" charset="0"/>
                        </a:rPr>
                        <a:t>Black and white imagery</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0" i="0" dirty="0">
                          <a:latin typeface="Abadi Extra Light" panose="020B0204020104020204" pitchFamily="34" charset="0"/>
                        </a:rPr>
                        <a:t>Symbolism</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0" i="0" dirty="0">
                          <a:latin typeface="Abadi Extra Light" panose="020B0204020104020204" pitchFamily="34" charset="0"/>
                        </a:rPr>
                        <a:t>Foreshadowing</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0" i="0" dirty="0">
                          <a:latin typeface="Abadi Extra Light" panose="020B0204020104020204" pitchFamily="34" charset="0"/>
                        </a:rPr>
                        <a:t>Assonance</a:t>
                      </a:r>
                    </a:p>
                  </a:txBody>
                  <a:tcPr/>
                </a:tc>
                <a:extLst>
                  <a:ext uri="{0D108BD9-81ED-4DB2-BD59-A6C34878D82A}">
                    <a16:rowId xmlns:a16="http://schemas.microsoft.com/office/drawing/2014/main" val="3327777040"/>
                  </a:ext>
                </a:extLst>
              </a:tr>
            </a:tbl>
          </a:graphicData>
        </a:graphic>
      </p:graphicFrame>
      <p:sp>
        <p:nvSpPr>
          <p:cNvPr id="3" name="Cloud 2">
            <a:extLst>
              <a:ext uri="{FF2B5EF4-FFF2-40B4-BE49-F238E27FC236}">
                <a16:creationId xmlns:a16="http://schemas.microsoft.com/office/drawing/2014/main" id="{76DC94ED-D1F3-CF4B-A495-F1DCFB79BB67}"/>
              </a:ext>
            </a:extLst>
          </p:cNvPr>
          <p:cNvSpPr/>
          <p:nvPr/>
        </p:nvSpPr>
        <p:spPr>
          <a:xfrm rot="20756556">
            <a:off x="-165122" y="444033"/>
            <a:ext cx="1936955" cy="806788"/>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What, how, why</a:t>
            </a:r>
          </a:p>
        </p:txBody>
      </p:sp>
    </p:spTree>
    <p:extLst>
      <p:ext uri="{BB962C8B-B14F-4D97-AF65-F5344CB8AC3E}">
        <p14:creationId xmlns:p14="http://schemas.microsoft.com/office/powerpoint/2010/main" val="211191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B2670-8A16-D648-A883-CFD99E5BC0EB}"/>
              </a:ext>
            </a:extLst>
          </p:cNvPr>
          <p:cNvSpPr>
            <a:spLocks noGrp="1"/>
          </p:cNvSpPr>
          <p:nvPr>
            <p:ph type="title"/>
          </p:nvPr>
        </p:nvSpPr>
        <p:spPr/>
        <p:txBody>
          <a:bodyPr/>
          <a:lstStyle/>
          <a:p>
            <a:r>
              <a:rPr lang="en-GB" dirty="0"/>
              <a:t>End of lesson review</a:t>
            </a:r>
          </a:p>
        </p:txBody>
      </p:sp>
      <p:sp>
        <p:nvSpPr>
          <p:cNvPr id="6" name="Content Placeholder 2">
            <a:extLst>
              <a:ext uri="{FF2B5EF4-FFF2-40B4-BE49-F238E27FC236}">
                <a16:creationId xmlns:a16="http://schemas.microsoft.com/office/drawing/2014/main" id="{72C09791-7D0B-534D-AC92-AF59E9CB992C}"/>
              </a:ext>
            </a:extLst>
          </p:cNvPr>
          <p:cNvSpPr txBox="1">
            <a:spLocks/>
          </p:cNvSpPr>
          <p:nvPr/>
        </p:nvSpPr>
        <p:spPr>
          <a:xfrm>
            <a:off x="1278994" y="2094653"/>
            <a:ext cx="10215133" cy="1829647"/>
          </a:xfrm>
          <a:custGeom>
            <a:avLst/>
            <a:gdLst>
              <a:gd name="connsiteX0" fmla="*/ 0 w 10215133"/>
              <a:gd name="connsiteY0" fmla="*/ 0 h 1829647"/>
              <a:gd name="connsiteX1" fmla="*/ 374555 w 10215133"/>
              <a:gd name="connsiteY1" fmla="*/ 0 h 1829647"/>
              <a:gd name="connsiteX2" fmla="*/ 1157715 w 10215133"/>
              <a:gd name="connsiteY2" fmla="*/ 0 h 1829647"/>
              <a:gd name="connsiteX3" fmla="*/ 1532270 w 10215133"/>
              <a:gd name="connsiteY3" fmla="*/ 0 h 1829647"/>
              <a:gd name="connsiteX4" fmla="*/ 1906825 w 10215133"/>
              <a:gd name="connsiteY4" fmla="*/ 0 h 1829647"/>
              <a:gd name="connsiteX5" fmla="*/ 2792136 w 10215133"/>
              <a:gd name="connsiteY5" fmla="*/ 0 h 1829647"/>
              <a:gd name="connsiteX6" fmla="*/ 3473145 w 10215133"/>
              <a:gd name="connsiteY6" fmla="*/ 0 h 1829647"/>
              <a:gd name="connsiteX7" fmla="*/ 3847700 w 10215133"/>
              <a:gd name="connsiteY7" fmla="*/ 0 h 1829647"/>
              <a:gd name="connsiteX8" fmla="*/ 4528709 w 10215133"/>
              <a:gd name="connsiteY8" fmla="*/ 0 h 1829647"/>
              <a:gd name="connsiteX9" fmla="*/ 5414020 w 10215133"/>
              <a:gd name="connsiteY9" fmla="*/ 0 h 1829647"/>
              <a:gd name="connsiteX10" fmla="*/ 5992878 w 10215133"/>
              <a:gd name="connsiteY10" fmla="*/ 0 h 1829647"/>
              <a:gd name="connsiteX11" fmla="*/ 6571736 w 10215133"/>
              <a:gd name="connsiteY11" fmla="*/ 0 h 1829647"/>
              <a:gd name="connsiteX12" fmla="*/ 7252744 w 10215133"/>
              <a:gd name="connsiteY12" fmla="*/ 0 h 1829647"/>
              <a:gd name="connsiteX13" fmla="*/ 8035905 w 10215133"/>
              <a:gd name="connsiteY13" fmla="*/ 0 h 1829647"/>
              <a:gd name="connsiteX14" fmla="*/ 8819065 w 10215133"/>
              <a:gd name="connsiteY14" fmla="*/ 0 h 1829647"/>
              <a:gd name="connsiteX15" fmla="*/ 9602225 w 10215133"/>
              <a:gd name="connsiteY15" fmla="*/ 0 h 1829647"/>
              <a:gd name="connsiteX16" fmla="*/ 10215133 w 10215133"/>
              <a:gd name="connsiteY16" fmla="*/ 0 h 1829647"/>
              <a:gd name="connsiteX17" fmla="*/ 10215133 w 10215133"/>
              <a:gd name="connsiteY17" fmla="*/ 609882 h 1829647"/>
              <a:gd name="connsiteX18" fmla="*/ 10215133 w 10215133"/>
              <a:gd name="connsiteY18" fmla="*/ 1219765 h 1829647"/>
              <a:gd name="connsiteX19" fmla="*/ 10215133 w 10215133"/>
              <a:gd name="connsiteY19" fmla="*/ 1829647 h 1829647"/>
              <a:gd name="connsiteX20" fmla="*/ 9329821 w 10215133"/>
              <a:gd name="connsiteY20" fmla="*/ 1829647 h 1829647"/>
              <a:gd name="connsiteX21" fmla="*/ 8648813 w 10215133"/>
              <a:gd name="connsiteY21" fmla="*/ 1829647 h 1829647"/>
              <a:gd name="connsiteX22" fmla="*/ 8069955 w 10215133"/>
              <a:gd name="connsiteY22" fmla="*/ 1829647 h 1829647"/>
              <a:gd name="connsiteX23" fmla="*/ 7491098 w 10215133"/>
              <a:gd name="connsiteY23" fmla="*/ 1829647 h 1829647"/>
              <a:gd name="connsiteX24" fmla="*/ 6912240 w 10215133"/>
              <a:gd name="connsiteY24" fmla="*/ 1829647 h 1829647"/>
              <a:gd name="connsiteX25" fmla="*/ 6333382 w 10215133"/>
              <a:gd name="connsiteY25" fmla="*/ 1829647 h 1829647"/>
              <a:gd name="connsiteX26" fmla="*/ 5550222 w 10215133"/>
              <a:gd name="connsiteY26" fmla="*/ 1829647 h 1829647"/>
              <a:gd name="connsiteX27" fmla="*/ 4869213 w 10215133"/>
              <a:gd name="connsiteY27" fmla="*/ 1829647 h 1829647"/>
              <a:gd name="connsiteX28" fmla="*/ 4494659 w 10215133"/>
              <a:gd name="connsiteY28" fmla="*/ 1829647 h 1829647"/>
              <a:gd name="connsiteX29" fmla="*/ 3915801 w 10215133"/>
              <a:gd name="connsiteY29" fmla="*/ 1829647 h 1829647"/>
              <a:gd name="connsiteX30" fmla="*/ 3132641 w 10215133"/>
              <a:gd name="connsiteY30" fmla="*/ 1829647 h 1829647"/>
              <a:gd name="connsiteX31" fmla="*/ 2655935 w 10215133"/>
              <a:gd name="connsiteY31" fmla="*/ 1829647 h 1829647"/>
              <a:gd name="connsiteX32" fmla="*/ 1770623 w 10215133"/>
              <a:gd name="connsiteY32" fmla="*/ 1829647 h 1829647"/>
              <a:gd name="connsiteX33" fmla="*/ 885312 w 10215133"/>
              <a:gd name="connsiteY33" fmla="*/ 1829647 h 1829647"/>
              <a:gd name="connsiteX34" fmla="*/ 0 w 10215133"/>
              <a:gd name="connsiteY34" fmla="*/ 1829647 h 1829647"/>
              <a:gd name="connsiteX35" fmla="*/ 0 w 10215133"/>
              <a:gd name="connsiteY35" fmla="*/ 1183172 h 1829647"/>
              <a:gd name="connsiteX36" fmla="*/ 0 w 10215133"/>
              <a:gd name="connsiteY36" fmla="*/ 573289 h 1829647"/>
              <a:gd name="connsiteX37" fmla="*/ 0 w 10215133"/>
              <a:gd name="connsiteY37" fmla="*/ 0 h 182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215133" h="1829647" fill="none" extrusionOk="0">
                <a:moveTo>
                  <a:pt x="0" y="0"/>
                </a:moveTo>
                <a:cubicBezTo>
                  <a:pt x="88353" y="10759"/>
                  <a:pt x="246703" y="1075"/>
                  <a:pt x="374555" y="0"/>
                </a:cubicBezTo>
                <a:cubicBezTo>
                  <a:pt x="502407" y="-1075"/>
                  <a:pt x="956659" y="25649"/>
                  <a:pt x="1157715" y="0"/>
                </a:cubicBezTo>
                <a:cubicBezTo>
                  <a:pt x="1358771" y="-25649"/>
                  <a:pt x="1418616" y="-5592"/>
                  <a:pt x="1532270" y="0"/>
                </a:cubicBezTo>
                <a:cubicBezTo>
                  <a:pt x="1645924" y="5592"/>
                  <a:pt x="1790086" y="-11868"/>
                  <a:pt x="1906825" y="0"/>
                </a:cubicBezTo>
                <a:cubicBezTo>
                  <a:pt x="2023565" y="11868"/>
                  <a:pt x="2451641" y="40445"/>
                  <a:pt x="2792136" y="0"/>
                </a:cubicBezTo>
                <a:cubicBezTo>
                  <a:pt x="3132631" y="-40445"/>
                  <a:pt x="3191435" y="17822"/>
                  <a:pt x="3473145" y="0"/>
                </a:cubicBezTo>
                <a:cubicBezTo>
                  <a:pt x="3754855" y="-17822"/>
                  <a:pt x="3682301" y="-1950"/>
                  <a:pt x="3847700" y="0"/>
                </a:cubicBezTo>
                <a:cubicBezTo>
                  <a:pt x="4013100" y="1950"/>
                  <a:pt x="4199262" y="-24915"/>
                  <a:pt x="4528709" y="0"/>
                </a:cubicBezTo>
                <a:cubicBezTo>
                  <a:pt x="4858156" y="24915"/>
                  <a:pt x="5232318" y="-15870"/>
                  <a:pt x="5414020" y="0"/>
                </a:cubicBezTo>
                <a:cubicBezTo>
                  <a:pt x="5595722" y="15870"/>
                  <a:pt x="5750375" y="1227"/>
                  <a:pt x="5992878" y="0"/>
                </a:cubicBezTo>
                <a:cubicBezTo>
                  <a:pt x="6235381" y="-1227"/>
                  <a:pt x="6311021" y="-24784"/>
                  <a:pt x="6571736" y="0"/>
                </a:cubicBezTo>
                <a:cubicBezTo>
                  <a:pt x="6832451" y="24784"/>
                  <a:pt x="6984296" y="25462"/>
                  <a:pt x="7252744" y="0"/>
                </a:cubicBezTo>
                <a:cubicBezTo>
                  <a:pt x="7521192" y="-25462"/>
                  <a:pt x="7712119" y="-5396"/>
                  <a:pt x="8035905" y="0"/>
                </a:cubicBezTo>
                <a:cubicBezTo>
                  <a:pt x="8359691" y="5396"/>
                  <a:pt x="8501780" y="-8701"/>
                  <a:pt x="8819065" y="0"/>
                </a:cubicBezTo>
                <a:cubicBezTo>
                  <a:pt x="9136350" y="8701"/>
                  <a:pt x="9415817" y="31269"/>
                  <a:pt x="9602225" y="0"/>
                </a:cubicBezTo>
                <a:cubicBezTo>
                  <a:pt x="9788633" y="-31269"/>
                  <a:pt x="9911871" y="-12294"/>
                  <a:pt x="10215133" y="0"/>
                </a:cubicBezTo>
                <a:cubicBezTo>
                  <a:pt x="10233736" y="273374"/>
                  <a:pt x="10211831" y="379839"/>
                  <a:pt x="10215133" y="609882"/>
                </a:cubicBezTo>
                <a:cubicBezTo>
                  <a:pt x="10218435" y="839925"/>
                  <a:pt x="10222410" y="972513"/>
                  <a:pt x="10215133" y="1219765"/>
                </a:cubicBezTo>
                <a:cubicBezTo>
                  <a:pt x="10207856" y="1467017"/>
                  <a:pt x="10204135" y="1668492"/>
                  <a:pt x="10215133" y="1829647"/>
                </a:cubicBezTo>
                <a:cubicBezTo>
                  <a:pt x="10005119" y="1786062"/>
                  <a:pt x="9517687" y="1821921"/>
                  <a:pt x="9329821" y="1829647"/>
                </a:cubicBezTo>
                <a:cubicBezTo>
                  <a:pt x="9141955" y="1837373"/>
                  <a:pt x="8910231" y="1852835"/>
                  <a:pt x="8648813" y="1829647"/>
                </a:cubicBezTo>
                <a:cubicBezTo>
                  <a:pt x="8387395" y="1806459"/>
                  <a:pt x="8269844" y="1807774"/>
                  <a:pt x="8069955" y="1829647"/>
                </a:cubicBezTo>
                <a:cubicBezTo>
                  <a:pt x="7870066" y="1851520"/>
                  <a:pt x="7609937" y="1807733"/>
                  <a:pt x="7491098" y="1829647"/>
                </a:cubicBezTo>
                <a:cubicBezTo>
                  <a:pt x="7372259" y="1851561"/>
                  <a:pt x="7097913" y="1846639"/>
                  <a:pt x="6912240" y="1829647"/>
                </a:cubicBezTo>
                <a:cubicBezTo>
                  <a:pt x="6726567" y="1812655"/>
                  <a:pt x="6571031" y="1843280"/>
                  <a:pt x="6333382" y="1829647"/>
                </a:cubicBezTo>
                <a:cubicBezTo>
                  <a:pt x="6095733" y="1816014"/>
                  <a:pt x="5909908" y="1799391"/>
                  <a:pt x="5550222" y="1829647"/>
                </a:cubicBezTo>
                <a:cubicBezTo>
                  <a:pt x="5190536" y="1859903"/>
                  <a:pt x="5146236" y="1863035"/>
                  <a:pt x="4869213" y="1829647"/>
                </a:cubicBezTo>
                <a:cubicBezTo>
                  <a:pt x="4592190" y="1796259"/>
                  <a:pt x="4658047" y="1811428"/>
                  <a:pt x="4494659" y="1829647"/>
                </a:cubicBezTo>
                <a:cubicBezTo>
                  <a:pt x="4331271" y="1847866"/>
                  <a:pt x="4142058" y="1803587"/>
                  <a:pt x="3915801" y="1829647"/>
                </a:cubicBezTo>
                <a:cubicBezTo>
                  <a:pt x="3689544" y="1855707"/>
                  <a:pt x="3374879" y="1860585"/>
                  <a:pt x="3132641" y="1829647"/>
                </a:cubicBezTo>
                <a:cubicBezTo>
                  <a:pt x="2890403" y="1798709"/>
                  <a:pt x="2862293" y="1843718"/>
                  <a:pt x="2655935" y="1829647"/>
                </a:cubicBezTo>
                <a:cubicBezTo>
                  <a:pt x="2449577" y="1815576"/>
                  <a:pt x="2089370" y="1809629"/>
                  <a:pt x="1770623" y="1829647"/>
                </a:cubicBezTo>
                <a:cubicBezTo>
                  <a:pt x="1451876" y="1849665"/>
                  <a:pt x="1168694" y="1822647"/>
                  <a:pt x="885312" y="1829647"/>
                </a:cubicBezTo>
                <a:cubicBezTo>
                  <a:pt x="601930" y="1836647"/>
                  <a:pt x="353849" y="1823474"/>
                  <a:pt x="0" y="1829647"/>
                </a:cubicBezTo>
                <a:cubicBezTo>
                  <a:pt x="31789" y="1621592"/>
                  <a:pt x="-3588" y="1421903"/>
                  <a:pt x="0" y="1183172"/>
                </a:cubicBezTo>
                <a:cubicBezTo>
                  <a:pt x="3588" y="944442"/>
                  <a:pt x="24785" y="846658"/>
                  <a:pt x="0" y="573289"/>
                </a:cubicBezTo>
                <a:cubicBezTo>
                  <a:pt x="-24785" y="299920"/>
                  <a:pt x="15542" y="249833"/>
                  <a:pt x="0" y="0"/>
                </a:cubicBezTo>
                <a:close/>
              </a:path>
              <a:path w="10215133" h="1829647" stroke="0" extrusionOk="0">
                <a:moveTo>
                  <a:pt x="0" y="0"/>
                </a:moveTo>
                <a:cubicBezTo>
                  <a:pt x="128813" y="-26174"/>
                  <a:pt x="312811" y="-12128"/>
                  <a:pt x="578858" y="0"/>
                </a:cubicBezTo>
                <a:cubicBezTo>
                  <a:pt x="844905" y="12128"/>
                  <a:pt x="849986" y="-5799"/>
                  <a:pt x="953412" y="0"/>
                </a:cubicBezTo>
                <a:cubicBezTo>
                  <a:pt x="1056838" y="5799"/>
                  <a:pt x="1489788" y="10229"/>
                  <a:pt x="1838724" y="0"/>
                </a:cubicBezTo>
                <a:cubicBezTo>
                  <a:pt x="2187660" y="-10229"/>
                  <a:pt x="2179641" y="9901"/>
                  <a:pt x="2417581" y="0"/>
                </a:cubicBezTo>
                <a:cubicBezTo>
                  <a:pt x="2655521" y="-9901"/>
                  <a:pt x="2799480" y="2469"/>
                  <a:pt x="2996439" y="0"/>
                </a:cubicBezTo>
                <a:cubicBezTo>
                  <a:pt x="3193398" y="-2469"/>
                  <a:pt x="3642494" y="-38796"/>
                  <a:pt x="3881751" y="0"/>
                </a:cubicBezTo>
                <a:cubicBezTo>
                  <a:pt x="4121008" y="38796"/>
                  <a:pt x="4204231" y="22180"/>
                  <a:pt x="4358457" y="0"/>
                </a:cubicBezTo>
                <a:cubicBezTo>
                  <a:pt x="4512683" y="-22180"/>
                  <a:pt x="5019906" y="-37628"/>
                  <a:pt x="5243768" y="0"/>
                </a:cubicBezTo>
                <a:cubicBezTo>
                  <a:pt x="5467630" y="37628"/>
                  <a:pt x="5741915" y="22319"/>
                  <a:pt x="6129080" y="0"/>
                </a:cubicBezTo>
                <a:cubicBezTo>
                  <a:pt x="6516245" y="-22319"/>
                  <a:pt x="6535789" y="-3987"/>
                  <a:pt x="6810089" y="0"/>
                </a:cubicBezTo>
                <a:cubicBezTo>
                  <a:pt x="7084389" y="3987"/>
                  <a:pt x="7323667" y="-4662"/>
                  <a:pt x="7695400" y="0"/>
                </a:cubicBezTo>
                <a:cubicBezTo>
                  <a:pt x="8067133" y="4662"/>
                  <a:pt x="7998652" y="17976"/>
                  <a:pt x="8274258" y="0"/>
                </a:cubicBezTo>
                <a:cubicBezTo>
                  <a:pt x="8549864" y="-17976"/>
                  <a:pt x="8725830" y="23836"/>
                  <a:pt x="8853115" y="0"/>
                </a:cubicBezTo>
                <a:cubicBezTo>
                  <a:pt x="8980400" y="-23836"/>
                  <a:pt x="9371104" y="34347"/>
                  <a:pt x="9636275" y="0"/>
                </a:cubicBezTo>
                <a:cubicBezTo>
                  <a:pt x="9901446" y="-34347"/>
                  <a:pt x="9965657" y="24922"/>
                  <a:pt x="10215133" y="0"/>
                </a:cubicBezTo>
                <a:cubicBezTo>
                  <a:pt x="10230719" y="258886"/>
                  <a:pt x="10225020" y="429255"/>
                  <a:pt x="10215133" y="646475"/>
                </a:cubicBezTo>
                <a:cubicBezTo>
                  <a:pt x="10205246" y="863695"/>
                  <a:pt x="10243832" y="1033628"/>
                  <a:pt x="10215133" y="1274654"/>
                </a:cubicBezTo>
                <a:cubicBezTo>
                  <a:pt x="10186434" y="1515680"/>
                  <a:pt x="10203610" y="1647581"/>
                  <a:pt x="10215133" y="1829647"/>
                </a:cubicBezTo>
                <a:cubicBezTo>
                  <a:pt x="9915985" y="1811737"/>
                  <a:pt x="9640833" y="1831322"/>
                  <a:pt x="9431973" y="1829647"/>
                </a:cubicBezTo>
                <a:cubicBezTo>
                  <a:pt x="9223113" y="1827972"/>
                  <a:pt x="9124257" y="1807431"/>
                  <a:pt x="8955267" y="1829647"/>
                </a:cubicBezTo>
                <a:cubicBezTo>
                  <a:pt x="8786277" y="1851863"/>
                  <a:pt x="8282612" y="1869493"/>
                  <a:pt x="8069955" y="1829647"/>
                </a:cubicBezTo>
                <a:cubicBezTo>
                  <a:pt x="7857298" y="1789801"/>
                  <a:pt x="7712745" y="1815609"/>
                  <a:pt x="7388946" y="1829647"/>
                </a:cubicBezTo>
                <a:cubicBezTo>
                  <a:pt x="7065147" y="1843685"/>
                  <a:pt x="7062878" y="1821007"/>
                  <a:pt x="6912240" y="1829647"/>
                </a:cubicBezTo>
                <a:cubicBezTo>
                  <a:pt x="6761602" y="1838287"/>
                  <a:pt x="6555719" y="1823773"/>
                  <a:pt x="6231231" y="1829647"/>
                </a:cubicBezTo>
                <a:cubicBezTo>
                  <a:pt x="5906743" y="1835521"/>
                  <a:pt x="5986909" y="1812878"/>
                  <a:pt x="5856676" y="1829647"/>
                </a:cubicBezTo>
                <a:cubicBezTo>
                  <a:pt x="5726443" y="1846416"/>
                  <a:pt x="5662850" y="1816285"/>
                  <a:pt x="5482121" y="1829647"/>
                </a:cubicBezTo>
                <a:cubicBezTo>
                  <a:pt x="5301393" y="1843009"/>
                  <a:pt x="5119475" y="1805950"/>
                  <a:pt x="4801113" y="1829647"/>
                </a:cubicBezTo>
                <a:cubicBezTo>
                  <a:pt x="4482751" y="1853344"/>
                  <a:pt x="4452249" y="1836801"/>
                  <a:pt x="4324406" y="1829647"/>
                </a:cubicBezTo>
                <a:cubicBezTo>
                  <a:pt x="4196563" y="1822493"/>
                  <a:pt x="3713497" y="1855408"/>
                  <a:pt x="3541246" y="1829647"/>
                </a:cubicBezTo>
                <a:cubicBezTo>
                  <a:pt x="3368995" y="1803886"/>
                  <a:pt x="3252345" y="1827131"/>
                  <a:pt x="3064540" y="1829647"/>
                </a:cubicBezTo>
                <a:cubicBezTo>
                  <a:pt x="2876735" y="1832163"/>
                  <a:pt x="2664506" y="1823915"/>
                  <a:pt x="2281380" y="1829647"/>
                </a:cubicBezTo>
                <a:cubicBezTo>
                  <a:pt x="1898254" y="1835379"/>
                  <a:pt x="2013444" y="1842088"/>
                  <a:pt x="1906825" y="1829647"/>
                </a:cubicBezTo>
                <a:cubicBezTo>
                  <a:pt x="1800206" y="1817206"/>
                  <a:pt x="1368863" y="1841764"/>
                  <a:pt x="1123665" y="1829647"/>
                </a:cubicBezTo>
                <a:cubicBezTo>
                  <a:pt x="878467" y="1817530"/>
                  <a:pt x="828518" y="1851920"/>
                  <a:pt x="646958" y="1829647"/>
                </a:cubicBezTo>
                <a:cubicBezTo>
                  <a:pt x="465398" y="1807374"/>
                  <a:pt x="133505" y="1839803"/>
                  <a:pt x="0" y="1829647"/>
                </a:cubicBezTo>
                <a:cubicBezTo>
                  <a:pt x="5263" y="1566749"/>
                  <a:pt x="-14406" y="1520502"/>
                  <a:pt x="0" y="1256358"/>
                </a:cubicBezTo>
                <a:cubicBezTo>
                  <a:pt x="14406" y="992214"/>
                  <a:pt x="-5901" y="886133"/>
                  <a:pt x="0" y="609882"/>
                </a:cubicBezTo>
                <a:cubicBezTo>
                  <a:pt x="5901" y="333631"/>
                  <a:pt x="14281" y="257347"/>
                  <a:pt x="0" y="0"/>
                </a:cubicBezTo>
                <a:close/>
              </a:path>
            </a:pathLst>
          </a:custGeom>
          <a:ln w="28575" cap="flat" cmpd="sng" algn="ctr">
            <a:solidFill>
              <a:schemeClr val="accent3"/>
            </a:solidFill>
            <a:prstDash val="solid"/>
            <a:miter lim="800000"/>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chemeClr val="dk1"/>
                </a:solidFill>
                <a:latin typeface="Abadi Extra Light" panose="020B0204020104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b="0" i="0" kern="1200">
                <a:solidFill>
                  <a:schemeClr val="dk1"/>
                </a:solidFill>
                <a:latin typeface="Abadi Extra Light" panose="020B0204020104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dk1"/>
                </a:solidFill>
                <a:latin typeface="Abadi Extra Light" panose="020B0204020104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b="0" i="0" kern="1200">
                <a:solidFill>
                  <a:schemeClr val="dk1"/>
                </a:solidFill>
                <a:latin typeface="Abadi Extra Light" panose="020B0204020104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b="0" i="0" kern="1200">
                <a:solidFill>
                  <a:schemeClr val="dk1"/>
                </a:solidFill>
                <a:latin typeface="Abadi Extra Light" panose="020B02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457200" lvl="1" indent="0">
              <a:buNone/>
            </a:pPr>
            <a:r>
              <a:rPr lang="en-GB" dirty="0"/>
              <a:t>Can you write a response to today’s learning question? </a:t>
            </a:r>
          </a:p>
          <a:p>
            <a:pPr marL="457200" lvl="1" indent="0">
              <a:buNone/>
            </a:pPr>
            <a:endParaRPr lang="en-GB" dirty="0"/>
          </a:p>
          <a:p>
            <a:pPr marL="457200" lvl="1" indent="0">
              <a:buNone/>
            </a:pPr>
            <a:r>
              <a:rPr lang="en-GB" dirty="0"/>
              <a:t>Or you can discuss with a partner.</a:t>
            </a:r>
          </a:p>
          <a:p>
            <a:pPr marL="457200" lvl="1" indent="0">
              <a:buNone/>
            </a:pPr>
            <a:endParaRPr lang="en-GB" dirty="0"/>
          </a:p>
        </p:txBody>
      </p:sp>
      <p:sp>
        <p:nvSpPr>
          <p:cNvPr id="8" name="Down Arrow 7">
            <a:extLst>
              <a:ext uri="{FF2B5EF4-FFF2-40B4-BE49-F238E27FC236}">
                <a16:creationId xmlns:a16="http://schemas.microsoft.com/office/drawing/2014/main" id="{7E125B07-B2E9-F24A-8041-F6504AA37B42}"/>
              </a:ext>
            </a:extLst>
          </p:cNvPr>
          <p:cNvSpPr/>
          <p:nvPr/>
        </p:nvSpPr>
        <p:spPr>
          <a:xfrm>
            <a:off x="5847002" y="4009210"/>
            <a:ext cx="497995" cy="67991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9" name="Subtitle 2">
            <a:extLst>
              <a:ext uri="{FF2B5EF4-FFF2-40B4-BE49-F238E27FC236}">
                <a16:creationId xmlns:a16="http://schemas.microsoft.com/office/drawing/2014/main" id="{7B5AC782-5E64-5F4E-8009-E38B49DC8961}"/>
              </a:ext>
            </a:extLst>
          </p:cNvPr>
          <p:cNvSpPr txBox="1">
            <a:spLocks/>
          </p:cNvSpPr>
          <p:nvPr/>
        </p:nvSpPr>
        <p:spPr>
          <a:xfrm>
            <a:off x="3704831" y="4925661"/>
            <a:ext cx="4572000" cy="1076483"/>
          </a:xfrm>
          <a:prstGeom prst="rect">
            <a:avLst/>
          </a:prstGeom>
        </p:spPr>
        <p:style>
          <a:lnRef idx="1">
            <a:schemeClr val="accent6"/>
          </a:lnRef>
          <a:fillRef idx="2">
            <a:schemeClr val="accent6"/>
          </a:fillRef>
          <a:effectRef idx="1">
            <a:schemeClr val="accent6"/>
          </a:effectRef>
          <a:fontRef idx="minor">
            <a:schemeClr val="dk1"/>
          </a:fontRef>
        </p:style>
        <p:txBody>
          <a:bodyPr vert="horz" lIns="0" tIns="0" rIns="0" bIns="0" rtlCol="0">
            <a:normAutofit/>
          </a:bodyPr>
          <a:lstStyle>
            <a:lvl1pPr marL="0" indent="0" algn="ctr" defTabSz="914400" rtl="0" eaLnBrk="1" latinLnBrk="0" hangingPunct="1">
              <a:lnSpc>
                <a:spcPct val="150000"/>
              </a:lnSpc>
              <a:spcBef>
                <a:spcPts val="1000"/>
              </a:spcBef>
              <a:buFont typeface="Arial" panose="020B0604020202020204" pitchFamily="34" charset="0"/>
              <a:buNone/>
              <a:defRPr sz="1600" b="0" i="0" kern="1200" cap="none" spc="0" baseline="0">
                <a:solidFill>
                  <a:schemeClr val="tx1"/>
                </a:solidFill>
                <a:latin typeface="Abadi Extra Light" panose="020B0204020104020204" pitchFamily="34" charset="0"/>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algn="l"/>
            <a:r>
              <a:rPr lang="en-US" b="1" dirty="0"/>
              <a:t> Learning question: </a:t>
            </a:r>
          </a:p>
          <a:p>
            <a:pPr algn="l"/>
            <a:r>
              <a:rPr lang="en-US" dirty="0"/>
              <a:t> How revealing is the language used in Act 1 Scene 1?</a:t>
            </a:r>
          </a:p>
        </p:txBody>
      </p:sp>
    </p:spTree>
    <p:extLst>
      <p:ext uri="{BB962C8B-B14F-4D97-AF65-F5344CB8AC3E}">
        <p14:creationId xmlns:p14="http://schemas.microsoft.com/office/powerpoint/2010/main" val="3276681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0E638F-6AA7-8C44-B763-52CAC149B6F8}"/>
              </a:ext>
            </a:extLst>
          </p:cNvPr>
          <p:cNvPicPr>
            <a:picLocks noChangeAspect="1"/>
          </p:cNvPicPr>
          <p:nvPr/>
        </p:nvPicPr>
        <p:blipFill>
          <a:blip r:embed="rId2"/>
          <a:stretch>
            <a:fillRect/>
          </a:stretch>
        </p:blipFill>
        <p:spPr>
          <a:xfrm>
            <a:off x="3578815" y="3597176"/>
            <a:ext cx="5404393" cy="2331481"/>
          </a:xfrm>
          <a:prstGeom prst="rect">
            <a:avLst/>
          </a:prstGeom>
        </p:spPr>
      </p:pic>
      <p:sp>
        <p:nvSpPr>
          <p:cNvPr id="5" name="TextBox 4">
            <a:extLst>
              <a:ext uri="{FF2B5EF4-FFF2-40B4-BE49-F238E27FC236}">
                <a16:creationId xmlns:a16="http://schemas.microsoft.com/office/drawing/2014/main" id="{77C0585D-D94B-FC4F-9EDE-44D72DB15AD6}"/>
              </a:ext>
            </a:extLst>
          </p:cNvPr>
          <p:cNvSpPr txBox="1"/>
          <p:nvPr/>
        </p:nvSpPr>
        <p:spPr>
          <a:xfrm>
            <a:off x="2207111" y="1120676"/>
            <a:ext cx="7777777"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t>Thank you for visiting Ms Duckworth’s Classroom! I hope you enjoy the resource. You can find the full scheme of work </a:t>
            </a:r>
            <a:r>
              <a:rPr lang="en-US" sz="2400" dirty="0">
                <a:hlinkClick r:id="rId3"/>
              </a:rPr>
              <a:t>here</a:t>
            </a:r>
            <a:r>
              <a:rPr lang="en-US" sz="2400" dirty="0"/>
              <a:t>.</a:t>
            </a:r>
          </a:p>
          <a:p>
            <a:endParaRPr lang="en-US" sz="2400" dirty="0"/>
          </a:p>
          <a:p>
            <a:pPr algn="ctr"/>
            <a:r>
              <a:rPr lang="en-US" sz="2400" dirty="0"/>
              <a:t>You can also follow me on </a:t>
            </a:r>
            <a:r>
              <a:rPr lang="en-US" sz="2400" dirty="0">
                <a:hlinkClick r:id="rId4"/>
              </a:rPr>
              <a:t>Instagram</a:t>
            </a:r>
            <a:r>
              <a:rPr lang="en-US" sz="2400" dirty="0"/>
              <a:t> and find me on </a:t>
            </a:r>
            <a:r>
              <a:rPr lang="en-US" sz="2400" dirty="0">
                <a:hlinkClick r:id="rId5"/>
              </a:rPr>
              <a:t>Facebook</a:t>
            </a:r>
            <a:r>
              <a:rPr lang="en-US" sz="2400" dirty="0"/>
              <a:t> or </a:t>
            </a:r>
            <a:r>
              <a:rPr lang="en-US" sz="2400" dirty="0">
                <a:hlinkClick r:id="rId6"/>
              </a:rPr>
              <a:t>twitter</a:t>
            </a:r>
            <a:r>
              <a:rPr lang="en-US" sz="2400" dirty="0"/>
              <a:t>.</a:t>
            </a:r>
          </a:p>
        </p:txBody>
      </p:sp>
    </p:spTree>
    <p:extLst>
      <p:ext uri="{BB962C8B-B14F-4D97-AF65-F5344CB8AC3E}">
        <p14:creationId xmlns:p14="http://schemas.microsoft.com/office/powerpoint/2010/main" val="3056073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B013A-51EE-424E-A6A6-98F9108296F6}"/>
              </a:ext>
            </a:extLst>
          </p:cNvPr>
          <p:cNvSpPr>
            <a:spLocks noGrp="1"/>
          </p:cNvSpPr>
          <p:nvPr>
            <p:ph type="title"/>
          </p:nvPr>
        </p:nvSpPr>
        <p:spPr/>
        <p:txBody>
          <a:bodyPr/>
          <a:lstStyle/>
          <a:p>
            <a:r>
              <a:rPr lang="en-GB" dirty="0"/>
              <a:t>Where are we?</a:t>
            </a:r>
          </a:p>
        </p:txBody>
      </p:sp>
      <p:sp>
        <p:nvSpPr>
          <p:cNvPr id="3" name="Content Placeholder 2">
            <a:extLst>
              <a:ext uri="{FF2B5EF4-FFF2-40B4-BE49-F238E27FC236}">
                <a16:creationId xmlns:a16="http://schemas.microsoft.com/office/drawing/2014/main" id="{E09E6B57-A6A1-9942-B94D-8C6ACBF9657C}"/>
              </a:ext>
            </a:extLst>
          </p:cNvPr>
          <p:cNvSpPr>
            <a:spLocks noGrp="1"/>
          </p:cNvSpPr>
          <p:nvPr>
            <p:ph idx="1"/>
          </p:nvPr>
        </p:nvSpPr>
        <p:spPr>
          <a:xfrm>
            <a:off x="1252847" y="2134517"/>
            <a:ext cx="10241280" cy="2617592"/>
          </a:xfrm>
        </p:spPr>
        <p:txBody>
          <a:bodyPr/>
          <a:lstStyle/>
          <a:p>
            <a:pPr marL="457200" lvl="1" indent="0">
              <a:buNone/>
            </a:pPr>
            <a:r>
              <a:rPr lang="en-GB" dirty="0"/>
              <a:t>Last lesson we learned that:</a:t>
            </a:r>
          </a:p>
          <a:p>
            <a:pPr marL="457200" lvl="1" indent="0">
              <a:buNone/>
            </a:pPr>
            <a:r>
              <a:rPr lang="en-GB" b="1" dirty="0"/>
              <a:t>Roderigo is in love with Desdemona.</a:t>
            </a:r>
          </a:p>
          <a:p>
            <a:pPr marL="457200" lvl="1" indent="0">
              <a:buNone/>
            </a:pPr>
            <a:r>
              <a:rPr lang="en-GB" b="1" dirty="0"/>
              <a:t>Roderigo pays Iago so that he will help him win Desdemona.</a:t>
            </a:r>
          </a:p>
          <a:p>
            <a:pPr marL="457200" lvl="1" indent="0">
              <a:buNone/>
            </a:pPr>
            <a:r>
              <a:rPr lang="en-GB" b="1" dirty="0"/>
              <a:t>Iago is exploiting Roderigo.</a:t>
            </a:r>
          </a:p>
          <a:p>
            <a:pPr marL="457200" lvl="1" indent="0">
              <a:buNone/>
            </a:pPr>
            <a:r>
              <a:rPr lang="en-GB" b="1" dirty="0"/>
              <a:t>Iago seeks vengeance for being overlooked in favour of Cassio.</a:t>
            </a:r>
          </a:p>
          <a:p>
            <a:pPr marL="457200" lvl="1" indent="0">
              <a:buNone/>
            </a:pPr>
            <a:r>
              <a:rPr lang="en-GB" b="1" dirty="0"/>
              <a:t>Iago is jealous of Cassio.</a:t>
            </a:r>
          </a:p>
          <a:p>
            <a:pPr marL="0" indent="0">
              <a:buNone/>
            </a:pPr>
            <a:endParaRPr lang="en-GB" dirty="0"/>
          </a:p>
        </p:txBody>
      </p:sp>
    </p:spTree>
    <p:extLst>
      <p:ext uri="{BB962C8B-B14F-4D97-AF65-F5344CB8AC3E}">
        <p14:creationId xmlns:p14="http://schemas.microsoft.com/office/powerpoint/2010/main" val="1708203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18CE-7BF6-D04F-B2A1-4568F41DAD70}"/>
              </a:ext>
            </a:extLst>
          </p:cNvPr>
          <p:cNvSpPr>
            <a:spLocks noGrp="1"/>
          </p:cNvSpPr>
          <p:nvPr>
            <p:ph type="title"/>
          </p:nvPr>
        </p:nvSpPr>
        <p:spPr/>
        <p:txBody>
          <a:bodyPr/>
          <a:lstStyle/>
          <a:p>
            <a:r>
              <a:rPr lang="en-GB" dirty="0"/>
              <a:t>Big Ideas</a:t>
            </a:r>
          </a:p>
        </p:txBody>
      </p:sp>
      <p:sp>
        <p:nvSpPr>
          <p:cNvPr id="3" name="Content Placeholder 2">
            <a:extLst>
              <a:ext uri="{FF2B5EF4-FFF2-40B4-BE49-F238E27FC236}">
                <a16:creationId xmlns:a16="http://schemas.microsoft.com/office/drawing/2014/main" id="{BDDB69F9-0EB5-9049-8B68-287EE2A5FC65}"/>
              </a:ext>
            </a:extLst>
          </p:cNvPr>
          <p:cNvSpPr>
            <a:spLocks noGrp="1"/>
          </p:cNvSpPr>
          <p:nvPr>
            <p:ph idx="1"/>
          </p:nvPr>
        </p:nvSpPr>
        <p:spPr>
          <a:xfrm>
            <a:off x="1252847" y="2134517"/>
            <a:ext cx="3509653" cy="3959352"/>
          </a:xfrm>
        </p:spPr>
        <p:txBody>
          <a:bodyPr/>
          <a:lstStyle/>
          <a:p>
            <a:r>
              <a:rPr lang="en-GB" dirty="0"/>
              <a:t>We began to discuss these last lesson. </a:t>
            </a:r>
          </a:p>
          <a:p>
            <a:r>
              <a:rPr lang="en-GB" dirty="0"/>
              <a:t>Now you have read the opening to Act 1 Scene 1, can you make any more guesses about the big ideas?</a:t>
            </a:r>
          </a:p>
          <a:p>
            <a:r>
              <a:rPr lang="en-GB" dirty="0"/>
              <a:t>Have a quick discussion in pairs and be prepared to feedback.</a:t>
            </a:r>
          </a:p>
        </p:txBody>
      </p:sp>
      <p:sp>
        <p:nvSpPr>
          <p:cNvPr id="4" name="Content Placeholder 2">
            <a:extLst>
              <a:ext uri="{FF2B5EF4-FFF2-40B4-BE49-F238E27FC236}">
                <a16:creationId xmlns:a16="http://schemas.microsoft.com/office/drawing/2014/main" id="{1D5872DE-44AB-4B48-86F9-50FFE2F02D85}"/>
              </a:ext>
            </a:extLst>
          </p:cNvPr>
          <p:cNvSpPr txBox="1">
            <a:spLocks/>
          </p:cNvSpPr>
          <p:nvPr/>
        </p:nvSpPr>
        <p:spPr>
          <a:xfrm>
            <a:off x="7615547" y="2134517"/>
            <a:ext cx="3509653" cy="3959352"/>
          </a:xfrm>
          <a:custGeom>
            <a:avLst/>
            <a:gdLst>
              <a:gd name="connsiteX0" fmla="*/ 0 w 3509653"/>
              <a:gd name="connsiteY0" fmla="*/ 0 h 3959352"/>
              <a:gd name="connsiteX1" fmla="*/ 479653 w 3509653"/>
              <a:gd name="connsiteY1" fmla="*/ 0 h 3959352"/>
              <a:gd name="connsiteX2" fmla="*/ 1134788 w 3509653"/>
              <a:gd name="connsiteY2" fmla="*/ 0 h 3959352"/>
              <a:gd name="connsiteX3" fmla="*/ 1754827 w 3509653"/>
              <a:gd name="connsiteY3" fmla="*/ 0 h 3959352"/>
              <a:gd name="connsiteX4" fmla="*/ 2234479 w 3509653"/>
              <a:gd name="connsiteY4" fmla="*/ 0 h 3959352"/>
              <a:gd name="connsiteX5" fmla="*/ 2784325 w 3509653"/>
              <a:gd name="connsiteY5" fmla="*/ 0 h 3959352"/>
              <a:gd name="connsiteX6" fmla="*/ 3509653 w 3509653"/>
              <a:gd name="connsiteY6" fmla="*/ 0 h 3959352"/>
              <a:gd name="connsiteX7" fmla="*/ 3509653 w 3509653"/>
              <a:gd name="connsiteY7" fmla="*/ 659892 h 3959352"/>
              <a:gd name="connsiteX8" fmla="*/ 3509653 w 3509653"/>
              <a:gd name="connsiteY8" fmla="*/ 1240597 h 3959352"/>
              <a:gd name="connsiteX9" fmla="*/ 3509653 w 3509653"/>
              <a:gd name="connsiteY9" fmla="*/ 1781708 h 3959352"/>
              <a:gd name="connsiteX10" fmla="*/ 3509653 w 3509653"/>
              <a:gd name="connsiteY10" fmla="*/ 2362413 h 3959352"/>
              <a:gd name="connsiteX11" fmla="*/ 3509653 w 3509653"/>
              <a:gd name="connsiteY11" fmla="*/ 3061899 h 3959352"/>
              <a:gd name="connsiteX12" fmla="*/ 3509653 w 3509653"/>
              <a:gd name="connsiteY12" fmla="*/ 3959352 h 3959352"/>
              <a:gd name="connsiteX13" fmla="*/ 3030000 w 3509653"/>
              <a:gd name="connsiteY13" fmla="*/ 3959352 h 3959352"/>
              <a:gd name="connsiteX14" fmla="*/ 2550348 w 3509653"/>
              <a:gd name="connsiteY14" fmla="*/ 3959352 h 3959352"/>
              <a:gd name="connsiteX15" fmla="*/ 1930309 w 3509653"/>
              <a:gd name="connsiteY15" fmla="*/ 3959352 h 3959352"/>
              <a:gd name="connsiteX16" fmla="*/ 1450657 w 3509653"/>
              <a:gd name="connsiteY16" fmla="*/ 3959352 h 3959352"/>
              <a:gd name="connsiteX17" fmla="*/ 865714 w 3509653"/>
              <a:gd name="connsiteY17" fmla="*/ 3959352 h 3959352"/>
              <a:gd name="connsiteX18" fmla="*/ 0 w 3509653"/>
              <a:gd name="connsiteY18" fmla="*/ 3959352 h 3959352"/>
              <a:gd name="connsiteX19" fmla="*/ 0 w 3509653"/>
              <a:gd name="connsiteY19" fmla="*/ 3299460 h 3959352"/>
              <a:gd name="connsiteX20" fmla="*/ 0 w 3509653"/>
              <a:gd name="connsiteY20" fmla="*/ 2639568 h 3959352"/>
              <a:gd name="connsiteX21" fmla="*/ 0 w 3509653"/>
              <a:gd name="connsiteY21" fmla="*/ 1900489 h 3959352"/>
              <a:gd name="connsiteX22" fmla="*/ 0 w 3509653"/>
              <a:gd name="connsiteY22" fmla="*/ 1280190 h 3959352"/>
              <a:gd name="connsiteX23" fmla="*/ 0 w 3509653"/>
              <a:gd name="connsiteY23" fmla="*/ 659892 h 3959352"/>
              <a:gd name="connsiteX24" fmla="*/ 0 w 3509653"/>
              <a:gd name="connsiteY24" fmla="*/ 0 h 395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09653" h="3959352" fill="none" extrusionOk="0">
                <a:moveTo>
                  <a:pt x="0" y="0"/>
                </a:moveTo>
                <a:cubicBezTo>
                  <a:pt x="182063" y="3090"/>
                  <a:pt x="296611" y="-8180"/>
                  <a:pt x="479653" y="0"/>
                </a:cubicBezTo>
                <a:cubicBezTo>
                  <a:pt x="662695" y="8180"/>
                  <a:pt x="900560" y="-27442"/>
                  <a:pt x="1134788" y="0"/>
                </a:cubicBezTo>
                <a:cubicBezTo>
                  <a:pt x="1369017" y="27442"/>
                  <a:pt x="1453282" y="-9919"/>
                  <a:pt x="1754827" y="0"/>
                </a:cubicBezTo>
                <a:cubicBezTo>
                  <a:pt x="2056372" y="9919"/>
                  <a:pt x="2029631" y="20621"/>
                  <a:pt x="2234479" y="0"/>
                </a:cubicBezTo>
                <a:cubicBezTo>
                  <a:pt x="2439327" y="-20621"/>
                  <a:pt x="2564084" y="-19354"/>
                  <a:pt x="2784325" y="0"/>
                </a:cubicBezTo>
                <a:cubicBezTo>
                  <a:pt x="3004566" y="19354"/>
                  <a:pt x="3218495" y="22669"/>
                  <a:pt x="3509653" y="0"/>
                </a:cubicBezTo>
                <a:cubicBezTo>
                  <a:pt x="3525329" y="292112"/>
                  <a:pt x="3542180" y="515662"/>
                  <a:pt x="3509653" y="659892"/>
                </a:cubicBezTo>
                <a:cubicBezTo>
                  <a:pt x="3477126" y="804122"/>
                  <a:pt x="3511249" y="963316"/>
                  <a:pt x="3509653" y="1240597"/>
                </a:cubicBezTo>
                <a:cubicBezTo>
                  <a:pt x="3508057" y="1517878"/>
                  <a:pt x="3524799" y="1626821"/>
                  <a:pt x="3509653" y="1781708"/>
                </a:cubicBezTo>
                <a:cubicBezTo>
                  <a:pt x="3494507" y="1936595"/>
                  <a:pt x="3531332" y="2180740"/>
                  <a:pt x="3509653" y="2362413"/>
                </a:cubicBezTo>
                <a:cubicBezTo>
                  <a:pt x="3487974" y="2544087"/>
                  <a:pt x="3481739" y="2906475"/>
                  <a:pt x="3509653" y="3061899"/>
                </a:cubicBezTo>
                <a:cubicBezTo>
                  <a:pt x="3537567" y="3217323"/>
                  <a:pt x="3545128" y="3661678"/>
                  <a:pt x="3509653" y="3959352"/>
                </a:cubicBezTo>
                <a:cubicBezTo>
                  <a:pt x="3341053" y="3952326"/>
                  <a:pt x="3175467" y="3946049"/>
                  <a:pt x="3030000" y="3959352"/>
                </a:cubicBezTo>
                <a:cubicBezTo>
                  <a:pt x="2884533" y="3972655"/>
                  <a:pt x="2659227" y="3938322"/>
                  <a:pt x="2550348" y="3959352"/>
                </a:cubicBezTo>
                <a:cubicBezTo>
                  <a:pt x="2441469" y="3980382"/>
                  <a:pt x="2177238" y="3940734"/>
                  <a:pt x="1930309" y="3959352"/>
                </a:cubicBezTo>
                <a:cubicBezTo>
                  <a:pt x="1683380" y="3977970"/>
                  <a:pt x="1613091" y="3947660"/>
                  <a:pt x="1450657" y="3959352"/>
                </a:cubicBezTo>
                <a:cubicBezTo>
                  <a:pt x="1288223" y="3971044"/>
                  <a:pt x="1051590" y="3984386"/>
                  <a:pt x="865714" y="3959352"/>
                </a:cubicBezTo>
                <a:cubicBezTo>
                  <a:pt x="679838" y="3934318"/>
                  <a:pt x="218731" y="4002539"/>
                  <a:pt x="0" y="3959352"/>
                </a:cubicBezTo>
                <a:cubicBezTo>
                  <a:pt x="23623" y="3732826"/>
                  <a:pt x="-5979" y="3539857"/>
                  <a:pt x="0" y="3299460"/>
                </a:cubicBezTo>
                <a:cubicBezTo>
                  <a:pt x="5979" y="3059063"/>
                  <a:pt x="-8325" y="2933282"/>
                  <a:pt x="0" y="2639568"/>
                </a:cubicBezTo>
                <a:cubicBezTo>
                  <a:pt x="8325" y="2345854"/>
                  <a:pt x="-16851" y="2186342"/>
                  <a:pt x="0" y="1900489"/>
                </a:cubicBezTo>
                <a:cubicBezTo>
                  <a:pt x="16851" y="1614636"/>
                  <a:pt x="-25295" y="1420633"/>
                  <a:pt x="0" y="1280190"/>
                </a:cubicBezTo>
                <a:cubicBezTo>
                  <a:pt x="25295" y="1139747"/>
                  <a:pt x="-7763" y="956556"/>
                  <a:pt x="0" y="659892"/>
                </a:cubicBezTo>
                <a:cubicBezTo>
                  <a:pt x="7763" y="363228"/>
                  <a:pt x="12604" y="287625"/>
                  <a:pt x="0" y="0"/>
                </a:cubicBezTo>
                <a:close/>
              </a:path>
              <a:path w="3509653" h="3959352" stroke="0" extrusionOk="0">
                <a:moveTo>
                  <a:pt x="0" y="0"/>
                </a:moveTo>
                <a:cubicBezTo>
                  <a:pt x="140507" y="-24107"/>
                  <a:pt x="414347" y="-17055"/>
                  <a:pt x="549846" y="0"/>
                </a:cubicBezTo>
                <a:cubicBezTo>
                  <a:pt x="685345" y="17055"/>
                  <a:pt x="817245" y="21459"/>
                  <a:pt x="1029498" y="0"/>
                </a:cubicBezTo>
                <a:cubicBezTo>
                  <a:pt x="1241751" y="-21459"/>
                  <a:pt x="1407264" y="18094"/>
                  <a:pt x="1684633" y="0"/>
                </a:cubicBezTo>
                <a:cubicBezTo>
                  <a:pt x="1962003" y="-18094"/>
                  <a:pt x="2040933" y="-4692"/>
                  <a:pt x="2234479" y="0"/>
                </a:cubicBezTo>
                <a:cubicBezTo>
                  <a:pt x="2428025" y="4692"/>
                  <a:pt x="2651755" y="-13235"/>
                  <a:pt x="2784325" y="0"/>
                </a:cubicBezTo>
                <a:cubicBezTo>
                  <a:pt x="2916895" y="13235"/>
                  <a:pt x="3212206" y="22584"/>
                  <a:pt x="3509653" y="0"/>
                </a:cubicBezTo>
                <a:cubicBezTo>
                  <a:pt x="3531983" y="192077"/>
                  <a:pt x="3526154" y="340094"/>
                  <a:pt x="3509653" y="580705"/>
                </a:cubicBezTo>
                <a:cubicBezTo>
                  <a:pt x="3493152" y="821316"/>
                  <a:pt x="3491805" y="920569"/>
                  <a:pt x="3509653" y="1240597"/>
                </a:cubicBezTo>
                <a:cubicBezTo>
                  <a:pt x="3527501" y="1560625"/>
                  <a:pt x="3483521" y="1537381"/>
                  <a:pt x="3509653" y="1821302"/>
                </a:cubicBezTo>
                <a:cubicBezTo>
                  <a:pt x="3535785" y="2105223"/>
                  <a:pt x="3512959" y="2189924"/>
                  <a:pt x="3509653" y="2402007"/>
                </a:cubicBezTo>
                <a:cubicBezTo>
                  <a:pt x="3506347" y="2614090"/>
                  <a:pt x="3530097" y="2813127"/>
                  <a:pt x="3509653" y="3061899"/>
                </a:cubicBezTo>
                <a:cubicBezTo>
                  <a:pt x="3489209" y="3310671"/>
                  <a:pt x="3478107" y="3704201"/>
                  <a:pt x="3509653" y="3959352"/>
                </a:cubicBezTo>
                <a:cubicBezTo>
                  <a:pt x="3318753" y="3959486"/>
                  <a:pt x="3166002" y="3950121"/>
                  <a:pt x="3030000" y="3959352"/>
                </a:cubicBezTo>
                <a:cubicBezTo>
                  <a:pt x="2893998" y="3968583"/>
                  <a:pt x="2637595" y="3936949"/>
                  <a:pt x="2374865" y="3959352"/>
                </a:cubicBezTo>
                <a:cubicBezTo>
                  <a:pt x="2112136" y="3981755"/>
                  <a:pt x="2056512" y="3967067"/>
                  <a:pt x="1860116" y="3959352"/>
                </a:cubicBezTo>
                <a:cubicBezTo>
                  <a:pt x="1663720" y="3951637"/>
                  <a:pt x="1552732" y="3945586"/>
                  <a:pt x="1275174" y="3959352"/>
                </a:cubicBezTo>
                <a:cubicBezTo>
                  <a:pt x="997616" y="3973118"/>
                  <a:pt x="857295" y="3964232"/>
                  <a:pt x="620039" y="3959352"/>
                </a:cubicBezTo>
                <a:cubicBezTo>
                  <a:pt x="382784" y="3954472"/>
                  <a:pt x="183518" y="3977451"/>
                  <a:pt x="0" y="3959352"/>
                </a:cubicBezTo>
                <a:cubicBezTo>
                  <a:pt x="-8922" y="3709946"/>
                  <a:pt x="-17414" y="3591742"/>
                  <a:pt x="0" y="3418241"/>
                </a:cubicBezTo>
                <a:cubicBezTo>
                  <a:pt x="17414" y="3244740"/>
                  <a:pt x="24402" y="3033021"/>
                  <a:pt x="0" y="2837536"/>
                </a:cubicBezTo>
                <a:cubicBezTo>
                  <a:pt x="-24402" y="2642052"/>
                  <a:pt x="20327" y="2423943"/>
                  <a:pt x="0" y="2217237"/>
                </a:cubicBezTo>
                <a:cubicBezTo>
                  <a:pt x="-20327" y="2010531"/>
                  <a:pt x="23939" y="1699934"/>
                  <a:pt x="0" y="1478158"/>
                </a:cubicBezTo>
                <a:cubicBezTo>
                  <a:pt x="-23939" y="1256382"/>
                  <a:pt x="25913" y="1128827"/>
                  <a:pt x="0" y="818266"/>
                </a:cubicBezTo>
                <a:cubicBezTo>
                  <a:pt x="-25913" y="507705"/>
                  <a:pt x="15226" y="365993"/>
                  <a:pt x="0" y="0"/>
                </a:cubicBezTo>
                <a:close/>
              </a:path>
            </a:pathLst>
          </a:custGeom>
          <a:solidFill>
            <a:schemeClr val="lt1"/>
          </a:solidFill>
          <a:ln w="19050" cap="flat" cmpd="sng" algn="ctr">
            <a:solidFill>
              <a:srgbClr val="FFB57C"/>
            </a:solidFill>
            <a:prstDash val="solid"/>
            <a:miter lim="800000"/>
            <a:extLst>
              <a:ext uri="{C807C97D-BFC1-408E-A445-0C87EB9F89A2}">
                <ask:lineSketchStyleProps xmlns:ask="http://schemas.microsoft.com/office/drawing/2018/sketchyshapes" sd="1219033472">
                  <a:prstGeom prst="rect">
                    <a:avLst/>
                  </a:prstGeom>
                  <ask:type>
                    <ask:lineSketchFreehand/>
                  </ask:type>
                </ask:lineSketchStyleProps>
              </a:ext>
            </a:extLst>
          </a:ln>
          <a:effectLst/>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chemeClr val="dk1"/>
                </a:solidFill>
                <a:latin typeface="Abadi Extra Light" panose="020B0204020104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b="0" i="0" kern="1200">
                <a:solidFill>
                  <a:schemeClr val="dk1"/>
                </a:solidFill>
                <a:latin typeface="Abadi Extra Light" panose="020B0204020104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dk1"/>
                </a:solidFill>
                <a:latin typeface="Abadi Extra Light" panose="020B0204020104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b="0" i="0" kern="1200">
                <a:solidFill>
                  <a:schemeClr val="dk1"/>
                </a:solidFill>
                <a:latin typeface="Abadi Extra Light" panose="020B0204020104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b="0" i="0" kern="1200">
                <a:solidFill>
                  <a:schemeClr val="dk1"/>
                </a:solidFill>
                <a:latin typeface="Abadi Extra Light" panose="020B02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GB" dirty="0"/>
              <a:t> Big ideas so far:</a:t>
            </a:r>
          </a:p>
          <a:p>
            <a:r>
              <a:rPr lang="en-GB" dirty="0"/>
              <a:t>Othello as ‘other’ and outsider.</a:t>
            </a:r>
          </a:p>
          <a:p>
            <a:r>
              <a:rPr lang="en-GB" dirty="0"/>
              <a:t>Jealousy can be powerful and damaging.</a:t>
            </a:r>
          </a:p>
        </p:txBody>
      </p:sp>
      <p:pic>
        <p:nvPicPr>
          <p:cNvPr id="5" name="Picture 4" descr="A picture containing drawing, light&#10;&#10;Description automatically generated">
            <a:extLst>
              <a:ext uri="{FF2B5EF4-FFF2-40B4-BE49-F238E27FC236}">
                <a16:creationId xmlns:a16="http://schemas.microsoft.com/office/drawing/2014/main" id="{D7D375E7-7497-EE47-A3CB-A1536C5279A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7121" l="9857" r="89785">
                        <a14:foregroundMark x1="37276" y1="33030" x2="37276" y2="33030"/>
                        <a14:foregroundMark x1="27240" y1="37576" x2="27240" y2="37576"/>
                        <a14:foregroundMark x1="67025" y1="28333" x2="67025" y2="28333"/>
                        <a14:foregroundMark x1="69892" y1="36970" x2="69892" y2="36970"/>
                        <a14:foregroundMark x1="52151" y1="93333" x2="52151" y2="93333"/>
                        <a14:foregroundMark x1="48208" y1="97121" x2="48208" y2="97121"/>
                      </a14:backgroundRemoval>
                    </a14:imgEffect>
                  </a14:imgLayer>
                </a14:imgProps>
              </a:ext>
            </a:extLst>
          </a:blip>
          <a:stretch>
            <a:fillRect/>
          </a:stretch>
        </p:blipFill>
        <p:spPr>
          <a:xfrm>
            <a:off x="4985107" y="2536536"/>
            <a:ext cx="2407833" cy="2847975"/>
          </a:xfrm>
          <a:prstGeom prst="rect">
            <a:avLst/>
          </a:prstGeom>
        </p:spPr>
      </p:pic>
    </p:spTree>
    <p:extLst>
      <p:ext uri="{BB962C8B-B14F-4D97-AF65-F5344CB8AC3E}">
        <p14:creationId xmlns:p14="http://schemas.microsoft.com/office/powerpoint/2010/main" val="336625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4852E-CB8F-304B-9D4D-0337B3CAAAEB}"/>
              </a:ext>
            </a:extLst>
          </p:cNvPr>
          <p:cNvSpPr>
            <a:spLocks noGrp="1"/>
          </p:cNvSpPr>
          <p:nvPr>
            <p:ph type="title"/>
          </p:nvPr>
        </p:nvSpPr>
        <p:spPr>
          <a:xfrm>
            <a:off x="1252846" y="351646"/>
            <a:ext cx="10241280" cy="878758"/>
          </a:xfrm>
        </p:spPr>
        <p:txBody>
          <a:bodyPr/>
          <a:lstStyle/>
          <a:p>
            <a:r>
              <a:rPr lang="en-GB" dirty="0"/>
              <a:t>Prose and blank verse</a:t>
            </a:r>
          </a:p>
        </p:txBody>
      </p:sp>
      <p:sp>
        <p:nvSpPr>
          <p:cNvPr id="3" name="Content Placeholder 2">
            <a:extLst>
              <a:ext uri="{FF2B5EF4-FFF2-40B4-BE49-F238E27FC236}">
                <a16:creationId xmlns:a16="http://schemas.microsoft.com/office/drawing/2014/main" id="{323C85E2-2120-4740-875B-B2419A169791}"/>
              </a:ext>
            </a:extLst>
          </p:cNvPr>
          <p:cNvSpPr>
            <a:spLocks noGrp="1"/>
          </p:cNvSpPr>
          <p:nvPr>
            <p:ph idx="1"/>
          </p:nvPr>
        </p:nvSpPr>
        <p:spPr>
          <a:xfrm>
            <a:off x="1252846" y="1487881"/>
            <a:ext cx="6116141" cy="3959352"/>
          </a:xfrm>
        </p:spPr>
        <p:txBody>
          <a:bodyPr>
            <a:normAutofit fontScale="77500" lnSpcReduction="20000"/>
          </a:bodyPr>
          <a:lstStyle/>
          <a:p>
            <a:r>
              <a:rPr lang="en-GB" b="1" dirty="0"/>
              <a:t>Blank Verse</a:t>
            </a:r>
            <a:r>
              <a:rPr lang="en-GB" dirty="0"/>
              <a:t> refers to </a:t>
            </a:r>
            <a:r>
              <a:rPr lang="en-GB" b="1" dirty="0"/>
              <a:t>unrhymed iambic pentameter</a:t>
            </a:r>
            <a:r>
              <a:rPr lang="en-GB" dirty="0"/>
              <a:t>. Blank verse resembles prose in that the final words of the lines do not rhyme in any regular pattern (although an occasional rhyming couplet may be found).  Unlike prose, there is a recognizable meter:  most lines are in iambic pentameter, i.e. they consist of ten syllables alternating unstressed and stressed syllables (there may be some irregularities, such an occasional troche mixed in with the iambs or an extra unstressed syllable at the end of a line).</a:t>
            </a:r>
          </a:p>
          <a:p>
            <a:r>
              <a:rPr lang="en-GB" dirty="0"/>
              <a:t>Blank verse can be used to:</a:t>
            </a:r>
          </a:p>
          <a:p>
            <a:pPr lvl="1"/>
            <a:r>
              <a:rPr lang="en-GB" dirty="0"/>
              <a:t>Show the status of a character</a:t>
            </a:r>
          </a:p>
          <a:p>
            <a:pPr lvl="1"/>
            <a:r>
              <a:rPr lang="en-GB" dirty="0"/>
              <a:t>Signify the importance or significance of speech</a:t>
            </a:r>
          </a:p>
          <a:p>
            <a:pPr lvl="1"/>
            <a:r>
              <a:rPr lang="en-GB" dirty="0"/>
              <a:t>Reflect themes</a:t>
            </a:r>
          </a:p>
          <a:p>
            <a:pPr lvl="1"/>
            <a:r>
              <a:rPr lang="en-GB" dirty="0"/>
              <a:t>Create connections/relationships between characters or to show difference</a:t>
            </a:r>
          </a:p>
          <a:p>
            <a:pPr lvl="1" fontAlgn="base"/>
            <a:endParaRPr lang="en-GB" sz="1600" dirty="0"/>
          </a:p>
          <a:p>
            <a:pPr marL="0" indent="0">
              <a:buNone/>
            </a:pPr>
            <a:endParaRPr lang="en-GB" sz="1600" dirty="0"/>
          </a:p>
        </p:txBody>
      </p:sp>
      <p:pic>
        <p:nvPicPr>
          <p:cNvPr id="4" name="Picture 3" descr="Icon&#10;&#10;Description automatically generated">
            <a:extLst>
              <a:ext uri="{FF2B5EF4-FFF2-40B4-BE49-F238E27FC236}">
                <a16:creationId xmlns:a16="http://schemas.microsoft.com/office/drawing/2014/main" id="{FFA6B817-6015-1149-93DA-C704FF48929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0" b="90483" l="9851" r="89963">
                        <a14:foregroundMark x1="41450" y1="37915" x2="41450" y2="37915"/>
                        <a14:foregroundMark x1="57807" y1="35347" x2="57807" y2="35347"/>
                        <a14:foregroundMark x1="49442" y1="43505" x2="49442" y2="43505"/>
                        <a14:foregroundMark x1="47770" y1="51662" x2="47770" y2="51662"/>
                        <a14:foregroundMark x1="27138" y1="86707" x2="27138" y2="86707"/>
                        <a14:foregroundMark x1="62639" y1="86254" x2="62639" y2="86254"/>
                        <a14:foregroundMark x1="50929" y1="90483" x2="50929" y2="90483"/>
                      </a14:backgroundRemoval>
                    </a14:imgEffect>
                  </a14:imgLayer>
                </a14:imgProps>
              </a:ext>
            </a:extLst>
          </a:blip>
          <a:stretch>
            <a:fillRect/>
          </a:stretch>
        </p:blipFill>
        <p:spPr>
          <a:xfrm>
            <a:off x="8224371" y="5082805"/>
            <a:ext cx="799824" cy="984170"/>
          </a:xfrm>
          <a:prstGeom prst="rect">
            <a:avLst/>
          </a:prstGeom>
        </p:spPr>
      </p:pic>
      <p:sp>
        <p:nvSpPr>
          <p:cNvPr id="5" name="Rectangular Callout 4">
            <a:extLst>
              <a:ext uri="{FF2B5EF4-FFF2-40B4-BE49-F238E27FC236}">
                <a16:creationId xmlns:a16="http://schemas.microsoft.com/office/drawing/2014/main" id="{CCB1A981-03CF-7B47-8A09-1B61E08343C3}"/>
              </a:ext>
            </a:extLst>
          </p:cNvPr>
          <p:cNvSpPr/>
          <p:nvPr/>
        </p:nvSpPr>
        <p:spPr>
          <a:xfrm>
            <a:off x="7772401" y="2107622"/>
            <a:ext cx="3962400" cy="2719871"/>
          </a:xfrm>
          <a:prstGeom prst="wedge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u="sng" dirty="0"/>
              <a:t>WHAT, HOW, WHY</a:t>
            </a:r>
          </a:p>
          <a:p>
            <a:pPr algn="ctr"/>
            <a:r>
              <a:rPr lang="en-GB" dirty="0"/>
              <a:t>Try and identify </a:t>
            </a:r>
            <a:r>
              <a:rPr lang="en-GB" u="sng" dirty="0"/>
              <a:t>what</a:t>
            </a:r>
            <a:r>
              <a:rPr lang="en-GB" dirty="0"/>
              <a:t> kind of speech is used.</a:t>
            </a:r>
          </a:p>
          <a:p>
            <a:pPr algn="ctr"/>
            <a:r>
              <a:rPr lang="en-GB" u="sng" dirty="0"/>
              <a:t>How</a:t>
            </a:r>
            <a:r>
              <a:rPr lang="en-GB" dirty="0"/>
              <a:t> is speech used to reveal something about a character, relationships or action?</a:t>
            </a:r>
          </a:p>
          <a:p>
            <a:pPr algn="ctr"/>
            <a:r>
              <a:rPr lang="en-GB" u="sng" dirty="0"/>
              <a:t>Why </a:t>
            </a:r>
            <a:r>
              <a:rPr lang="en-GB" dirty="0"/>
              <a:t>is it used here? Why for this character? </a:t>
            </a:r>
          </a:p>
          <a:p>
            <a:pPr algn="ctr"/>
            <a:endParaRPr lang="en-GB" dirty="0"/>
          </a:p>
        </p:txBody>
      </p:sp>
      <p:sp>
        <p:nvSpPr>
          <p:cNvPr id="6" name="Rectangle 5">
            <a:extLst>
              <a:ext uri="{FF2B5EF4-FFF2-40B4-BE49-F238E27FC236}">
                <a16:creationId xmlns:a16="http://schemas.microsoft.com/office/drawing/2014/main" id="{3CE24E26-D800-924E-BF2E-E5FFB73C9C1E}"/>
              </a:ext>
            </a:extLst>
          </p:cNvPr>
          <p:cNvSpPr/>
          <p:nvPr/>
        </p:nvSpPr>
        <p:spPr>
          <a:xfrm>
            <a:off x="1270307" y="5704710"/>
            <a:ext cx="6081217"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GB" b="1" dirty="0">
                <a:solidFill>
                  <a:srgbClr val="6392D1"/>
                </a:solidFill>
                <a:latin typeface="Helvetica Neue" panose="02000503000000020004" pitchFamily="2" charset="0"/>
              </a:rPr>
              <a:t>OTHELLO: Was this fair paper, this most goodly book</a:t>
            </a:r>
            <a:r>
              <a:rPr lang="en-GB" dirty="0">
                <a:solidFill>
                  <a:srgbClr val="333333"/>
                </a:solidFill>
                <a:latin typeface="Helvetica Neue" panose="02000503000000020004" pitchFamily="2" charset="0"/>
              </a:rPr>
              <a:t> </a:t>
            </a:r>
            <a:endParaRPr lang="en-GB" dirty="0"/>
          </a:p>
        </p:txBody>
      </p:sp>
    </p:spTree>
    <p:extLst>
      <p:ext uri="{BB962C8B-B14F-4D97-AF65-F5344CB8AC3E}">
        <p14:creationId xmlns:p14="http://schemas.microsoft.com/office/powerpoint/2010/main" val="2329601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4852E-CB8F-304B-9D4D-0337B3CAAAEB}"/>
              </a:ext>
            </a:extLst>
          </p:cNvPr>
          <p:cNvSpPr>
            <a:spLocks noGrp="1"/>
          </p:cNvSpPr>
          <p:nvPr>
            <p:ph type="title"/>
          </p:nvPr>
        </p:nvSpPr>
        <p:spPr/>
        <p:txBody>
          <a:bodyPr/>
          <a:lstStyle/>
          <a:p>
            <a:r>
              <a:rPr lang="en-GB" dirty="0"/>
              <a:t>Prose and blank verse</a:t>
            </a:r>
          </a:p>
        </p:txBody>
      </p:sp>
      <p:sp>
        <p:nvSpPr>
          <p:cNvPr id="3" name="Content Placeholder 2">
            <a:extLst>
              <a:ext uri="{FF2B5EF4-FFF2-40B4-BE49-F238E27FC236}">
                <a16:creationId xmlns:a16="http://schemas.microsoft.com/office/drawing/2014/main" id="{323C85E2-2120-4740-875B-B2419A169791}"/>
              </a:ext>
            </a:extLst>
          </p:cNvPr>
          <p:cNvSpPr>
            <a:spLocks noGrp="1"/>
          </p:cNvSpPr>
          <p:nvPr>
            <p:ph idx="1"/>
          </p:nvPr>
        </p:nvSpPr>
        <p:spPr>
          <a:xfrm>
            <a:off x="1252846" y="2107623"/>
            <a:ext cx="6116141" cy="4535224"/>
          </a:xfrm>
        </p:spPr>
        <p:txBody>
          <a:bodyPr>
            <a:normAutofit fontScale="85000" lnSpcReduction="20000"/>
          </a:bodyPr>
          <a:lstStyle/>
          <a:p>
            <a:pPr marL="0" indent="0" fontAlgn="base">
              <a:buNone/>
            </a:pPr>
            <a:r>
              <a:rPr lang="en-GB" sz="1600" b="1" dirty="0"/>
              <a:t>Prose</a:t>
            </a:r>
            <a:r>
              <a:rPr lang="en-GB" sz="1600" dirty="0"/>
              <a:t> has characteristics that make it distinctly different from verse. They include:</a:t>
            </a:r>
          </a:p>
          <a:p>
            <a:pPr lvl="1" fontAlgn="base"/>
            <a:r>
              <a:rPr lang="en-GB" sz="1600" dirty="0"/>
              <a:t>Run-on lines</a:t>
            </a:r>
          </a:p>
          <a:p>
            <a:pPr lvl="1" fontAlgn="base"/>
            <a:r>
              <a:rPr lang="en-GB" sz="1600" dirty="0"/>
              <a:t>No rhyme or metric scheme (i.e. iambic pentameter)</a:t>
            </a:r>
          </a:p>
          <a:p>
            <a:pPr lvl="1" fontAlgn="base"/>
            <a:r>
              <a:rPr lang="en-GB" sz="1600" dirty="0"/>
              <a:t>The qualities of everyday language</a:t>
            </a:r>
          </a:p>
          <a:p>
            <a:pPr lvl="1" fontAlgn="base"/>
            <a:r>
              <a:rPr lang="en-GB" sz="1600" dirty="0"/>
              <a:t>On paper, you can easily spot dialogue written in prose because it appears as a block of text, unlike the strict line breaks that are a result of the rhythmic patterns of verse. When performed, prose sounds more like typical language—there are none of the musical qualities that come with verse.</a:t>
            </a:r>
          </a:p>
          <a:p>
            <a:pPr fontAlgn="base"/>
            <a:r>
              <a:rPr lang="en-GB" sz="1600" dirty="0"/>
              <a:t>Shakespeare may switch to prose for many different reasons:</a:t>
            </a:r>
          </a:p>
          <a:p>
            <a:pPr lvl="1" fontAlgn="base"/>
            <a:r>
              <a:rPr lang="en-GB" sz="1600" dirty="0"/>
              <a:t>Comedic effect</a:t>
            </a:r>
          </a:p>
          <a:p>
            <a:pPr lvl="1" fontAlgn="base"/>
            <a:r>
              <a:rPr lang="en-GB" sz="1600" dirty="0"/>
              <a:t>To show the status of a character</a:t>
            </a:r>
          </a:p>
          <a:p>
            <a:pPr lvl="1" fontAlgn="base"/>
            <a:r>
              <a:rPr lang="en-GB" sz="1600" dirty="0"/>
              <a:t>To reveal something about a character</a:t>
            </a:r>
          </a:p>
          <a:p>
            <a:pPr lvl="1" fontAlgn="base"/>
            <a:r>
              <a:rPr lang="en-GB" sz="1600" dirty="0"/>
              <a:t>To show the mental state of a character</a:t>
            </a:r>
          </a:p>
          <a:p>
            <a:pPr lvl="1" fontAlgn="base"/>
            <a:r>
              <a:rPr lang="en-GB" sz="1600" dirty="0"/>
              <a:t>To make the dialogue seem more realistic</a:t>
            </a:r>
          </a:p>
          <a:p>
            <a:pPr lvl="1" fontAlgn="base"/>
            <a:r>
              <a:rPr lang="en-GB" sz="1600" dirty="0"/>
              <a:t>To deviate from convention</a:t>
            </a:r>
          </a:p>
          <a:p>
            <a:pPr lvl="1" fontAlgn="base"/>
            <a:r>
              <a:rPr lang="en-GB" sz="1600" dirty="0"/>
              <a:t>To make a speech more poignant</a:t>
            </a:r>
          </a:p>
          <a:p>
            <a:pPr lvl="1" fontAlgn="base"/>
            <a:endParaRPr lang="en-GB" sz="1600" dirty="0"/>
          </a:p>
          <a:p>
            <a:pPr marL="0" indent="0">
              <a:buNone/>
            </a:pPr>
            <a:endParaRPr lang="en-GB" sz="1600" dirty="0"/>
          </a:p>
        </p:txBody>
      </p:sp>
      <p:pic>
        <p:nvPicPr>
          <p:cNvPr id="4" name="Picture 3" descr="Icon&#10;&#10;Description automatically generated">
            <a:extLst>
              <a:ext uri="{FF2B5EF4-FFF2-40B4-BE49-F238E27FC236}">
                <a16:creationId xmlns:a16="http://schemas.microsoft.com/office/drawing/2014/main" id="{FFA6B817-6015-1149-93DA-C704FF48929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70" b="90483" l="9851" r="89963">
                        <a14:foregroundMark x1="41450" y1="37915" x2="41450" y2="37915"/>
                        <a14:foregroundMark x1="57807" y1="35347" x2="57807" y2="35347"/>
                        <a14:foregroundMark x1="49442" y1="43505" x2="49442" y2="43505"/>
                        <a14:foregroundMark x1="47770" y1="51662" x2="47770" y2="51662"/>
                        <a14:foregroundMark x1="27138" y1="86707" x2="27138" y2="86707"/>
                        <a14:foregroundMark x1="62639" y1="86254" x2="62639" y2="86254"/>
                        <a14:foregroundMark x1="50929" y1="90483" x2="50929" y2="90483"/>
                      </a14:backgroundRemoval>
                    </a14:imgEffect>
                  </a14:imgLayer>
                </a14:imgProps>
              </a:ext>
            </a:extLst>
          </a:blip>
          <a:stretch>
            <a:fillRect/>
          </a:stretch>
        </p:blipFill>
        <p:spPr>
          <a:xfrm>
            <a:off x="8224371" y="5082805"/>
            <a:ext cx="799824" cy="984170"/>
          </a:xfrm>
          <a:prstGeom prst="rect">
            <a:avLst/>
          </a:prstGeom>
        </p:spPr>
      </p:pic>
      <p:sp>
        <p:nvSpPr>
          <p:cNvPr id="6" name="Rectangular Callout 5">
            <a:extLst>
              <a:ext uri="{FF2B5EF4-FFF2-40B4-BE49-F238E27FC236}">
                <a16:creationId xmlns:a16="http://schemas.microsoft.com/office/drawing/2014/main" id="{7AAF1F41-3747-CC44-A47A-4FC36C3CF299}"/>
              </a:ext>
            </a:extLst>
          </p:cNvPr>
          <p:cNvSpPr/>
          <p:nvPr/>
        </p:nvSpPr>
        <p:spPr>
          <a:xfrm>
            <a:off x="7772401" y="2107622"/>
            <a:ext cx="3962400" cy="2719871"/>
          </a:xfrm>
          <a:prstGeom prst="wedge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u="sng" dirty="0"/>
              <a:t>WHAT, HOW, WHY</a:t>
            </a:r>
          </a:p>
          <a:p>
            <a:pPr algn="ctr"/>
            <a:r>
              <a:rPr lang="en-GB" dirty="0"/>
              <a:t>Try and identify </a:t>
            </a:r>
            <a:r>
              <a:rPr lang="en-GB" u="sng" dirty="0"/>
              <a:t>what</a:t>
            </a:r>
            <a:r>
              <a:rPr lang="en-GB" dirty="0"/>
              <a:t> kind of speech is used.</a:t>
            </a:r>
          </a:p>
          <a:p>
            <a:pPr algn="ctr"/>
            <a:r>
              <a:rPr lang="en-GB" u="sng" dirty="0"/>
              <a:t>How</a:t>
            </a:r>
            <a:r>
              <a:rPr lang="en-GB" dirty="0"/>
              <a:t> is speech used to reveal something about a character, relationships or action?</a:t>
            </a:r>
          </a:p>
          <a:p>
            <a:pPr algn="ctr"/>
            <a:r>
              <a:rPr lang="en-GB" u="sng" dirty="0"/>
              <a:t>Why </a:t>
            </a:r>
            <a:r>
              <a:rPr lang="en-GB" dirty="0"/>
              <a:t>is it used here? Why for this character? </a:t>
            </a:r>
          </a:p>
          <a:p>
            <a:pPr algn="ctr"/>
            <a:endParaRPr lang="en-GB" dirty="0"/>
          </a:p>
        </p:txBody>
      </p:sp>
    </p:spTree>
    <p:extLst>
      <p:ext uri="{BB962C8B-B14F-4D97-AF65-F5344CB8AC3E}">
        <p14:creationId xmlns:p14="http://schemas.microsoft.com/office/powerpoint/2010/main" val="2698452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4852E-CB8F-304B-9D4D-0337B3CAAAEB}"/>
              </a:ext>
            </a:extLst>
          </p:cNvPr>
          <p:cNvSpPr>
            <a:spLocks noGrp="1"/>
          </p:cNvSpPr>
          <p:nvPr>
            <p:ph type="title"/>
          </p:nvPr>
        </p:nvSpPr>
        <p:spPr/>
        <p:txBody>
          <a:bodyPr/>
          <a:lstStyle/>
          <a:p>
            <a:r>
              <a:rPr lang="en-GB" dirty="0"/>
              <a:t>Prose and blank verse</a:t>
            </a:r>
          </a:p>
        </p:txBody>
      </p:sp>
      <p:sp>
        <p:nvSpPr>
          <p:cNvPr id="3" name="Content Placeholder 2">
            <a:extLst>
              <a:ext uri="{FF2B5EF4-FFF2-40B4-BE49-F238E27FC236}">
                <a16:creationId xmlns:a16="http://schemas.microsoft.com/office/drawing/2014/main" id="{323C85E2-2120-4740-875B-B2419A169791}"/>
              </a:ext>
            </a:extLst>
          </p:cNvPr>
          <p:cNvSpPr>
            <a:spLocks noGrp="1"/>
          </p:cNvSpPr>
          <p:nvPr>
            <p:ph idx="1"/>
          </p:nvPr>
        </p:nvSpPr>
        <p:spPr>
          <a:xfrm>
            <a:off x="1252847" y="2341337"/>
            <a:ext cx="6116141" cy="2719870"/>
          </a:xfrm>
        </p:spPr>
        <p:txBody>
          <a:bodyPr>
            <a:normAutofit/>
          </a:bodyPr>
          <a:lstStyle/>
          <a:p>
            <a:pPr marL="0" indent="0" fontAlgn="base">
              <a:buNone/>
            </a:pPr>
            <a:r>
              <a:rPr lang="en-GB" b="1" dirty="0"/>
              <a:t>Shakespeare may alternate between these two in order to:</a:t>
            </a:r>
          </a:p>
          <a:p>
            <a:pPr lvl="1" fontAlgn="base">
              <a:buFont typeface="Wingdings" pitchFamily="2" charset="2"/>
              <a:buChar char="q"/>
            </a:pPr>
            <a:r>
              <a:rPr lang="en-GB" dirty="0"/>
              <a:t> Change the mood or tone</a:t>
            </a:r>
          </a:p>
          <a:p>
            <a:pPr lvl="1" fontAlgn="base">
              <a:buFont typeface="Wingdings" pitchFamily="2" charset="2"/>
              <a:buChar char="q"/>
            </a:pPr>
            <a:r>
              <a:rPr lang="en-GB" dirty="0"/>
              <a:t>Show a difference between characters</a:t>
            </a:r>
          </a:p>
          <a:p>
            <a:pPr lvl="1" fontAlgn="base">
              <a:buFont typeface="Wingdings" pitchFamily="2" charset="2"/>
              <a:buChar char="q"/>
            </a:pPr>
            <a:r>
              <a:rPr lang="en-GB" dirty="0"/>
              <a:t>Show a change in one character</a:t>
            </a:r>
          </a:p>
          <a:p>
            <a:pPr lvl="1" fontAlgn="base">
              <a:buFont typeface="Wingdings" pitchFamily="2" charset="2"/>
              <a:buChar char="q"/>
            </a:pPr>
            <a:r>
              <a:rPr lang="en-GB" dirty="0"/>
              <a:t>Highlight the mental or emotional state of a character</a:t>
            </a:r>
          </a:p>
          <a:p>
            <a:pPr lvl="1" fontAlgn="base">
              <a:buFont typeface="Wingdings" pitchFamily="2" charset="2"/>
              <a:buChar char="q"/>
            </a:pPr>
            <a:r>
              <a:rPr lang="en-GB" dirty="0"/>
              <a:t>Change the levels of formality.</a:t>
            </a:r>
          </a:p>
        </p:txBody>
      </p:sp>
      <p:pic>
        <p:nvPicPr>
          <p:cNvPr id="4" name="Picture 3" descr="Icon&#10;&#10;Description automatically generated">
            <a:extLst>
              <a:ext uri="{FF2B5EF4-FFF2-40B4-BE49-F238E27FC236}">
                <a16:creationId xmlns:a16="http://schemas.microsoft.com/office/drawing/2014/main" id="{FFA6B817-6015-1149-93DA-C704FF48929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70" b="90483" l="9851" r="89963">
                        <a14:foregroundMark x1="41450" y1="37915" x2="41450" y2="37915"/>
                        <a14:foregroundMark x1="57807" y1="35347" x2="57807" y2="35347"/>
                        <a14:foregroundMark x1="49442" y1="43505" x2="49442" y2="43505"/>
                        <a14:foregroundMark x1="47770" y1="51662" x2="47770" y2="51662"/>
                        <a14:foregroundMark x1="27138" y1="86707" x2="27138" y2="86707"/>
                        <a14:foregroundMark x1="62639" y1="86254" x2="62639" y2="86254"/>
                        <a14:foregroundMark x1="50929" y1="90483" x2="50929" y2="90483"/>
                      </a14:backgroundRemoval>
                    </a14:imgEffect>
                  </a14:imgLayer>
                </a14:imgProps>
              </a:ext>
            </a:extLst>
          </a:blip>
          <a:stretch>
            <a:fillRect/>
          </a:stretch>
        </p:blipFill>
        <p:spPr>
          <a:xfrm>
            <a:off x="8224371" y="5082805"/>
            <a:ext cx="799824" cy="984170"/>
          </a:xfrm>
          <a:prstGeom prst="rect">
            <a:avLst/>
          </a:prstGeom>
        </p:spPr>
      </p:pic>
      <p:sp>
        <p:nvSpPr>
          <p:cNvPr id="6" name="Rectangular Callout 5">
            <a:extLst>
              <a:ext uri="{FF2B5EF4-FFF2-40B4-BE49-F238E27FC236}">
                <a16:creationId xmlns:a16="http://schemas.microsoft.com/office/drawing/2014/main" id="{7AAF1F41-3747-CC44-A47A-4FC36C3CF299}"/>
              </a:ext>
            </a:extLst>
          </p:cNvPr>
          <p:cNvSpPr/>
          <p:nvPr/>
        </p:nvSpPr>
        <p:spPr>
          <a:xfrm>
            <a:off x="7772401" y="2107622"/>
            <a:ext cx="3962400" cy="2719871"/>
          </a:xfrm>
          <a:prstGeom prst="wedge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u="sng" dirty="0"/>
              <a:t>WHAT, HOW, WHY</a:t>
            </a:r>
          </a:p>
          <a:p>
            <a:pPr algn="ctr"/>
            <a:r>
              <a:rPr lang="en-GB" dirty="0"/>
              <a:t>Try and identify </a:t>
            </a:r>
            <a:r>
              <a:rPr lang="en-GB" u="sng" dirty="0"/>
              <a:t>what</a:t>
            </a:r>
            <a:r>
              <a:rPr lang="en-GB" dirty="0"/>
              <a:t> kind of speech is used.</a:t>
            </a:r>
          </a:p>
          <a:p>
            <a:pPr algn="ctr"/>
            <a:r>
              <a:rPr lang="en-GB" u="sng" dirty="0"/>
              <a:t>How</a:t>
            </a:r>
            <a:r>
              <a:rPr lang="en-GB" dirty="0"/>
              <a:t> is speech used to reveal something about a character, relationships or action?</a:t>
            </a:r>
          </a:p>
          <a:p>
            <a:pPr algn="ctr"/>
            <a:r>
              <a:rPr lang="en-GB" u="sng" dirty="0"/>
              <a:t>Why </a:t>
            </a:r>
            <a:r>
              <a:rPr lang="en-GB" dirty="0"/>
              <a:t>is it used here? Why for this character? </a:t>
            </a:r>
          </a:p>
          <a:p>
            <a:pPr algn="ctr"/>
            <a:endParaRPr lang="en-GB" dirty="0"/>
          </a:p>
        </p:txBody>
      </p:sp>
    </p:spTree>
    <p:extLst>
      <p:ext uri="{BB962C8B-B14F-4D97-AF65-F5344CB8AC3E}">
        <p14:creationId xmlns:p14="http://schemas.microsoft.com/office/powerpoint/2010/main" val="2405694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E1605-449F-B741-9555-66F4AF91CCD6}"/>
              </a:ext>
            </a:extLst>
          </p:cNvPr>
          <p:cNvSpPr>
            <a:spLocks noGrp="1"/>
          </p:cNvSpPr>
          <p:nvPr>
            <p:ph type="title"/>
          </p:nvPr>
        </p:nvSpPr>
        <p:spPr/>
        <p:txBody>
          <a:bodyPr/>
          <a:lstStyle/>
          <a:p>
            <a:r>
              <a:rPr lang="en-GB" dirty="0"/>
              <a:t>You will read the rest of Scene 1 in groups of 3</a:t>
            </a:r>
          </a:p>
        </p:txBody>
      </p:sp>
      <p:sp>
        <p:nvSpPr>
          <p:cNvPr id="3" name="Content Placeholder 2">
            <a:extLst>
              <a:ext uri="{FF2B5EF4-FFF2-40B4-BE49-F238E27FC236}">
                <a16:creationId xmlns:a16="http://schemas.microsoft.com/office/drawing/2014/main" id="{B678DE19-BCE7-5947-8132-B151CB5057AE}"/>
              </a:ext>
            </a:extLst>
          </p:cNvPr>
          <p:cNvSpPr>
            <a:spLocks noGrp="1"/>
          </p:cNvSpPr>
          <p:nvPr>
            <p:ph idx="1"/>
          </p:nvPr>
        </p:nvSpPr>
        <p:spPr>
          <a:xfrm>
            <a:off x="1045029" y="2411608"/>
            <a:ext cx="4940135" cy="2603738"/>
          </a:xfrm>
        </p:spPr>
        <p:txBody>
          <a:bodyPr>
            <a:normAutofit fontScale="85000" lnSpcReduction="10000"/>
          </a:bodyPr>
          <a:lstStyle/>
          <a:p>
            <a:pPr marL="0" indent="0">
              <a:buNone/>
            </a:pPr>
            <a:r>
              <a:rPr lang="en-GB" dirty="0"/>
              <a:t>What are we expecting when Brabantio enters? Why?</a:t>
            </a:r>
          </a:p>
          <a:p>
            <a:pPr marL="0" indent="0">
              <a:buNone/>
            </a:pPr>
            <a:r>
              <a:rPr lang="en-GB" dirty="0"/>
              <a:t>How will each character act/speak?</a:t>
            </a:r>
          </a:p>
          <a:p>
            <a:pPr marL="0" indent="0">
              <a:buNone/>
            </a:pPr>
            <a:r>
              <a:rPr lang="en-GB" dirty="0"/>
              <a:t>Can you identify if it is </a:t>
            </a:r>
            <a:r>
              <a:rPr lang="en-GB" b="1" dirty="0"/>
              <a:t>prose or blank verse</a:t>
            </a:r>
            <a:r>
              <a:rPr lang="en-GB" dirty="0"/>
              <a:t>? How does this affect how you deliver the line?</a:t>
            </a:r>
          </a:p>
          <a:p>
            <a:pPr marL="0" indent="0">
              <a:buNone/>
            </a:pPr>
            <a:endParaRPr lang="en-GB" dirty="0"/>
          </a:p>
          <a:p>
            <a:pPr marL="0" indent="0">
              <a:buNone/>
            </a:pPr>
            <a:r>
              <a:rPr lang="en-GB" dirty="0"/>
              <a:t>Read this scene aloud and try your best to channel the emotions and status of each character!</a:t>
            </a:r>
          </a:p>
        </p:txBody>
      </p:sp>
      <p:sp>
        <p:nvSpPr>
          <p:cNvPr id="4" name="Rectangle 3">
            <a:extLst>
              <a:ext uri="{FF2B5EF4-FFF2-40B4-BE49-F238E27FC236}">
                <a16:creationId xmlns:a16="http://schemas.microsoft.com/office/drawing/2014/main" id="{9348CE8E-329E-1040-8E41-BA00F3D4BC82}"/>
              </a:ext>
            </a:extLst>
          </p:cNvPr>
          <p:cNvSpPr/>
          <p:nvPr/>
        </p:nvSpPr>
        <p:spPr>
          <a:xfrm>
            <a:off x="7342909" y="2269987"/>
            <a:ext cx="4281055" cy="253928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pPr>
            <a:r>
              <a:rPr lang="en-GB" b="1" dirty="0">
                <a:latin typeface="Abadi Extra Light" panose="020B0204020104020204" pitchFamily="34" charset="0"/>
              </a:rPr>
              <a:t>Read from:</a:t>
            </a:r>
          </a:p>
          <a:p>
            <a:pPr>
              <a:lnSpc>
                <a:spcPct val="150000"/>
              </a:lnSpc>
            </a:pPr>
            <a:r>
              <a:rPr lang="en-GB" dirty="0">
                <a:latin typeface="Abadi Extra Light" panose="020B0204020104020204" pitchFamily="34" charset="0"/>
              </a:rPr>
              <a:t>RODERIGO</a:t>
            </a:r>
          </a:p>
          <a:p>
            <a:pPr>
              <a:lnSpc>
                <a:spcPct val="150000"/>
              </a:lnSpc>
            </a:pPr>
            <a:r>
              <a:rPr lang="en-GB" dirty="0">
                <a:latin typeface="Abadi Extra Light" panose="020B0204020104020204" pitchFamily="34" charset="0"/>
              </a:rPr>
              <a:t>What a full fortune does the thick-lips owe,</a:t>
            </a:r>
            <a:br>
              <a:rPr lang="en-GB" dirty="0">
                <a:latin typeface="Abadi Extra Light" panose="020B0204020104020204" pitchFamily="34" charset="0"/>
              </a:rPr>
            </a:br>
            <a:r>
              <a:rPr lang="en-GB" dirty="0">
                <a:latin typeface="Abadi Extra Light" panose="020B0204020104020204" pitchFamily="34" charset="0"/>
              </a:rPr>
              <a:t>If he can </a:t>
            </a:r>
            <a:r>
              <a:rPr lang="en-GB" dirty="0" err="1">
                <a:latin typeface="Abadi Extra Light" panose="020B0204020104020204" pitchFamily="34" charset="0"/>
              </a:rPr>
              <a:t>carry't</a:t>
            </a:r>
            <a:r>
              <a:rPr lang="en-GB" dirty="0">
                <a:latin typeface="Abadi Extra Light" panose="020B0204020104020204" pitchFamily="34" charset="0"/>
              </a:rPr>
              <a:t> thus!</a:t>
            </a:r>
          </a:p>
          <a:p>
            <a:pPr>
              <a:lnSpc>
                <a:spcPct val="150000"/>
              </a:lnSpc>
            </a:pPr>
            <a:endParaRPr lang="en-GB" dirty="0">
              <a:latin typeface="Abadi Extra Light" panose="020B0204020104020204" pitchFamily="34" charset="0"/>
            </a:endParaRPr>
          </a:p>
          <a:p>
            <a:pPr>
              <a:lnSpc>
                <a:spcPct val="150000"/>
              </a:lnSpc>
            </a:pPr>
            <a:r>
              <a:rPr lang="en-GB" b="1" dirty="0">
                <a:latin typeface="Abadi Extra Light" panose="020B0204020104020204" pitchFamily="34" charset="0"/>
              </a:rPr>
              <a:t>To the end of Scene 1</a:t>
            </a:r>
          </a:p>
        </p:txBody>
      </p:sp>
    </p:spTree>
    <p:extLst>
      <p:ext uri="{BB962C8B-B14F-4D97-AF65-F5344CB8AC3E}">
        <p14:creationId xmlns:p14="http://schemas.microsoft.com/office/powerpoint/2010/main" val="717213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E0551-139C-564D-9752-161A7876FDBB}"/>
              </a:ext>
            </a:extLst>
          </p:cNvPr>
          <p:cNvSpPr>
            <a:spLocks noGrp="1"/>
          </p:cNvSpPr>
          <p:nvPr>
            <p:ph type="title"/>
          </p:nvPr>
        </p:nvSpPr>
        <p:spPr/>
        <p:txBody>
          <a:bodyPr/>
          <a:lstStyle/>
          <a:p>
            <a:r>
              <a:rPr lang="en-GB" dirty="0"/>
              <a:t>The man with no name?</a:t>
            </a:r>
          </a:p>
        </p:txBody>
      </p:sp>
      <p:sp>
        <p:nvSpPr>
          <p:cNvPr id="3" name="Content Placeholder 2">
            <a:extLst>
              <a:ext uri="{FF2B5EF4-FFF2-40B4-BE49-F238E27FC236}">
                <a16:creationId xmlns:a16="http://schemas.microsoft.com/office/drawing/2014/main" id="{B4D7A07F-9358-9C4D-A096-701E92E7B7A7}"/>
              </a:ext>
            </a:extLst>
          </p:cNvPr>
          <p:cNvSpPr>
            <a:spLocks noGrp="1"/>
          </p:cNvSpPr>
          <p:nvPr>
            <p:ph idx="1"/>
          </p:nvPr>
        </p:nvSpPr>
        <p:spPr>
          <a:xfrm>
            <a:off x="1252847" y="2134517"/>
            <a:ext cx="6907480" cy="3959352"/>
          </a:xfrm>
        </p:spPr>
        <p:txBody>
          <a:bodyPr/>
          <a:lstStyle/>
          <a:p>
            <a:pPr marL="0" indent="0">
              <a:buNone/>
            </a:pPr>
            <a:r>
              <a:rPr lang="en-GB" dirty="0"/>
              <a:t>Throughout Scene 1, no one has referred to Othello by his name.</a:t>
            </a:r>
          </a:p>
          <a:p>
            <a:pPr marL="0" indent="0">
              <a:buNone/>
            </a:pPr>
            <a:endParaRPr lang="en-GB" dirty="0"/>
          </a:p>
          <a:p>
            <a:pPr marL="0" indent="0">
              <a:buNone/>
            </a:pPr>
            <a:r>
              <a:rPr lang="en-GB" dirty="0"/>
              <a:t>In pairs, go back through Scene 1 and make a note of how each character has referred to Othello.</a:t>
            </a:r>
          </a:p>
          <a:p>
            <a:pPr marL="0" indent="0">
              <a:buNone/>
            </a:pPr>
            <a:endParaRPr lang="en-GB" dirty="0"/>
          </a:p>
          <a:p>
            <a:pPr marL="0" indent="0">
              <a:buNone/>
            </a:pPr>
            <a:r>
              <a:rPr lang="en-GB" dirty="0"/>
              <a:t>Think about the effect on the audience… </a:t>
            </a:r>
          </a:p>
        </p:txBody>
      </p:sp>
      <p:pic>
        <p:nvPicPr>
          <p:cNvPr id="4" name="Picture 3" descr="A picture containing text, person, person, cellphone&#10;&#10;Description automatically generated">
            <a:extLst>
              <a:ext uri="{FF2B5EF4-FFF2-40B4-BE49-F238E27FC236}">
                <a16:creationId xmlns:a16="http://schemas.microsoft.com/office/drawing/2014/main" id="{4B47B9CE-8B46-BE44-A001-78F71237ADEA}"/>
              </a:ext>
            </a:extLst>
          </p:cNvPr>
          <p:cNvPicPr>
            <a:picLocks noChangeAspect="1"/>
          </p:cNvPicPr>
          <p:nvPr/>
        </p:nvPicPr>
        <p:blipFill>
          <a:blip r:embed="rId3"/>
          <a:stretch>
            <a:fillRect/>
          </a:stretch>
        </p:blipFill>
        <p:spPr>
          <a:xfrm>
            <a:off x="5976080" y="3962095"/>
            <a:ext cx="1401719" cy="12095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Calendar&#10;&#10;Description automatically generated">
            <a:extLst>
              <a:ext uri="{FF2B5EF4-FFF2-40B4-BE49-F238E27FC236}">
                <a16:creationId xmlns:a16="http://schemas.microsoft.com/office/drawing/2014/main" id="{12BB52B5-D1AE-1D4F-AF23-EDD00949BE0A}"/>
              </a:ext>
            </a:extLst>
          </p:cNvPr>
          <p:cNvPicPr>
            <a:picLocks noChangeAspect="1"/>
          </p:cNvPicPr>
          <p:nvPr/>
        </p:nvPicPr>
        <p:blipFill>
          <a:blip r:embed="rId4"/>
          <a:stretch>
            <a:fillRect/>
          </a:stretch>
        </p:blipFill>
        <p:spPr>
          <a:xfrm>
            <a:off x="8839998" y="2587498"/>
            <a:ext cx="2962653" cy="4246995"/>
          </a:xfrm>
          <a:prstGeom prst="rect">
            <a:avLst/>
          </a:prstGeom>
        </p:spPr>
      </p:pic>
      <p:pic>
        <p:nvPicPr>
          <p:cNvPr id="9" name="Graphic 8" descr="Alarm clock outline">
            <a:extLst>
              <a:ext uri="{FF2B5EF4-FFF2-40B4-BE49-F238E27FC236}">
                <a16:creationId xmlns:a16="http://schemas.microsoft.com/office/drawing/2014/main" id="{307F219D-4B48-3F42-A6AE-DA281D23E5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32004" y="5352743"/>
            <a:ext cx="464127" cy="464127"/>
          </a:xfrm>
          <a:prstGeom prst="rect">
            <a:avLst/>
          </a:prstGeom>
        </p:spPr>
      </p:pic>
      <p:sp>
        <p:nvSpPr>
          <p:cNvPr id="10" name="TextBox 9">
            <a:extLst>
              <a:ext uri="{FF2B5EF4-FFF2-40B4-BE49-F238E27FC236}">
                <a16:creationId xmlns:a16="http://schemas.microsoft.com/office/drawing/2014/main" id="{823C1209-D759-6C46-83EC-D9EE8CC77A90}"/>
              </a:ext>
            </a:extLst>
          </p:cNvPr>
          <p:cNvSpPr txBox="1"/>
          <p:nvPr/>
        </p:nvSpPr>
        <p:spPr>
          <a:xfrm>
            <a:off x="1430763" y="5816870"/>
            <a:ext cx="962123"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sz="1200" dirty="0"/>
              <a:t>15 minutes</a:t>
            </a:r>
          </a:p>
        </p:txBody>
      </p:sp>
    </p:spTree>
    <p:extLst>
      <p:ext uri="{BB962C8B-B14F-4D97-AF65-F5344CB8AC3E}">
        <p14:creationId xmlns:p14="http://schemas.microsoft.com/office/powerpoint/2010/main" val="2729878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B2670-8A16-D648-A883-CFD99E5BC0EB}"/>
              </a:ext>
            </a:extLst>
          </p:cNvPr>
          <p:cNvSpPr>
            <a:spLocks noGrp="1"/>
          </p:cNvSpPr>
          <p:nvPr>
            <p:ph type="title"/>
          </p:nvPr>
        </p:nvSpPr>
        <p:spPr/>
        <p:txBody>
          <a:bodyPr/>
          <a:lstStyle/>
          <a:p>
            <a:r>
              <a:rPr lang="en-GB" dirty="0"/>
              <a:t>End of lesson review</a:t>
            </a:r>
          </a:p>
        </p:txBody>
      </p:sp>
      <p:sp>
        <p:nvSpPr>
          <p:cNvPr id="6" name="Content Placeholder 2">
            <a:extLst>
              <a:ext uri="{FF2B5EF4-FFF2-40B4-BE49-F238E27FC236}">
                <a16:creationId xmlns:a16="http://schemas.microsoft.com/office/drawing/2014/main" id="{72C09791-7D0B-534D-AC92-AF59E9CB992C}"/>
              </a:ext>
            </a:extLst>
          </p:cNvPr>
          <p:cNvSpPr txBox="1">
            <a:spLocks/>
          </p:cNvSpPr>
          <p:nvPr/>
        </p:nvSpPr>
        <p:spPr>
          <a:xfrm>
            <a:off x="1278994" y="2094653"/>
            <a:ext cx="10215133" cy="1829647"/>
          </a:xfrm>
          <a:custGeom>
            <a:avLst/>
            <a:gdLst>
              <a:gd name="connsiteX0" fmla="*/ 0 w 10215133"/>
              <a:gd name="connsiteY0" fmla="*/ 0 h 1829647"/>
              <a:gd name="connsiteX1" fmla="*/ 374555 w 10215133"/>
              <a:gd name="connsiteY1" fmla="*/ 0 h 1829647"/>
              <a:gd name="connsiteX2" fmla="*/ 1157715 w 10215133"/>
              <a:gd name="connsiteY2" fmla="*/ 0 h 1829647"/>
              <a:gd name="connsiteX3" fmla="*/ 1532270 w 10215133"/>
              <a:gd name="connsiteY3" fmla="*/ 0 h 1829647"/>
              <a:gd name="connsiteX4" fmla="*/ 1906825 w 10215133"/>
              <a:gd name="connsiteY4" fmla="*/ 0 h 1829647"/>
              <a:gd name="connsiteX5" fmla="*/ 2792136 w 10215133"/>
              <a:gd name="connsiteY5" fmla="*/ 0 h 1829647"/>
              <a:gd name="connsiteX6" fmla="*/ 3473145 w 10215133"/>
              <a:gd name="connsiteY6" fmla="*/ 0 h 1829647"/>
              <a:gd name="connsiteX7" fmla="*/ 3847700 w 10215133"/>
              <a:gd name="connsiteY7" fmla="*/ 0 h 1829647"/>
              <a:gd name="connsiteX8" fmla="*/ 4528709 w 10215133"/>
              <a:gd name="connsiteY8" fmla="*/ 0 h 1829647"/>
              <a:gd name="connsiteX9" fmla="*/ 5414020 w 10215133"/>
              <a:gd name="connsiteY9" fmla="*/ 0 h 1829647"/>
              <a:gd name="connsiteX10" fmla="*/ 5992878 w 10215133"/>
              <a:gd name="connsiteY10" fmla="*/ 0 h 1829647"/>
              <a:gd name="connsiteX11" fmla="*/ 6571736 w 10215133"/>
              <a:gd name="connsiteY11" fmla="*/ 0 h 1829647"/>
              <a:gd name="connsiteX12" fmla="*/ 7252744 w 10215133"/>
              <a:gd name="connsiteY12" fmla="*/ 0 h 1829647"/>
              <a:gd name="connsiteX13" fmla="*/ 8035905 w 10215133"/>
              <a:gd name="connsiteY13" fmla="*/ 0 h 1829647"/>
              <a:gd name="connsiteX14" fmla="*/ 8819065 w 10215133"/>
              <a:gd name="connsiteY14" fmla="*/ 0 h 1829647"/>
              <a:gd name="connsiteX15" fmla="*/ 9602225 w 10215133"/>
              <a:gd name="connsiteY15" fmla="*/ 0 h 1829647"/>
              <a:gd name="connsiteX16" fmla="*/ 10215133 w 10215133"/>
              <a:gd name="connsiteY16" fmla="*/ 0 h 1829647"/>
              <a:gd name="connsiteX17" fmla="*/ 10215133 w 10215133"/>
              <a:gd name="connsiteY17" fmla="*/ 609882 h 1829647"/>
              <a:gd name="connsiteX18" fmla="*/ 10215133 w 10215133"/>
              <a:gd name="connsiteY18" fmla="*/ 1219765 h 1829647"/>
              <a:gd name="connsiteX19" fmla="*/ 10215133 w 10215133"/>
              <a:gd name="connsiteY19" fmla="*/ 1829647 h 1829647"/>
              <a:gd name="connsiteX20" fmla="*/ 9329821 w 10215133"/>
              <a:gd name="connsiteY20" fmla="*/ 1829647 h 1829647"/>
              <a:gd name="connsiteX21" fmla="*/ 8648813 w 10215133"/>
              <a:gd name="connsiteY21" fmla="*/ 1829647 h 1829647"/>
              <a:gd name="connsiteX22" fmla="*/ 8069955 w 10215133"/>
              <a:gd name="connsiteY22" fmla="*/ 1829647 h 1829647"/>
              <a:gd name="connsiteX23" fmla="*/ 7491098 w 10215133"/>
              <a:gd name="connsiteY23" fmla="*/ 1829647 h 1829647"/>
              <a:gd name="connsiteX24" fmla="*/ 6912240 w 10215133"/>
              <a:gd name="connsiteY24" fmla="*/ 1829647 h 1829647"/>
              <a:gd name="connsiteX25" fmla="*/ 6333382 w 10215133"/>
              <a:gd name="connsiteY25" fmla="*/ 1829647 h 1829647"/>
              <a:gd name="connsiteX26" fmla="*/ 5550222 w 10215133"/>
              <a:gd name="connsiteY26" fmla="*/ 1829647 h 1829647"/>
              <a:gd name="connsiteX27" fmla="*/ 4869213 w 10215133"/>
              <a:gd name="connsiteY27" fmla="*/ 1829647 h 1829647"/>
              <a:gd name="connsiteX28" fmla="*/ 4494659 w 10215133"/>
              <a:gd name="connsiteY28" fmla="*/ 1829647 h 1829647"/>
              <a:gd name="connsiteX29" fmla="*/ 3915801 w 10215133"/>
              <a:gd name="connsiteY29" fmla="*/ 1829647 h 1829647"/>
              <a:gd name="connsiteX30" fmla="*/ 3132641 w 10215133"/>
              <a:gd name="connsiteY30" fmla="*/ 1829647 h 1829647"/>
              <a:gd name="connsiteX31" fmla="*/ 2655935 w 10215133"/>
              <a:gd name="connsiteY31" fmla="*/ 1829647 h 1829647"/>
              <a:gd name="connsiteX32" fmla="*/ 1770623 w 10215133"/>
              <a:gd name="connsiteY32" fmla="*/ 1829647 h 1829647"/>
              <a:gd name="connsiteX33" fmla="*/ 885312 w 10215133"/>
              <a:gd name="connsiteY33" fmla="*/ 1829647 h 1829647"/>
              <a:gd name="connsiteX34" fmla="*/ 0 w 10215133"/>
              <a:gd name="connsiteY34" fmla="*/ 1829647 h 1829647"/>
              <a:gd name="connsiteX35" fmla="*/ 0 w 10215133"/>
              <a:gd name="connsiteY35" fmla="*/ 1183172 h 1829647"/>
              <a:gd name="connsiteX36" fmla="*/ 0 w 10215133"/>
              <a:gd name="connsiteY36" fmla="*/ 573289 h 1829647"/>
              <a:gd name="connsiteX37" fmla="*/ 0 w 10215133"/>
              <a:gd name="connsiteY37" fmla="*/ 0 h 182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215133" h="1829647" fill="none" extrusionOk="0">
                <a:moveTo>
                  <a:pt x="0" y="0"/>
                </a:moveTo>
                <a:cubicBezTo>
                  <a:pt x="88353" y="10759"/>
                  <a:pt x="246703" y="1075"/>
                  <a:pt x="374555" y="0"/>
                </a:cubicBezTo>
                <a:cubicBezTo>
                  <a:pt x="502407" y="-1075"/>
                  <a:pt x="956659" y="25649"/>
                  <a:pt x="1157715" y="0"/>
                </a:cubicBezTo>
                <a:cubicBezTo>
                  <a:pt x="1358771" y="-25649"/>
                  <a:pt x="1418616" y="-5592"/>
                  <a:pt x="1532270" y="0"/>
                </a:cubicBezTo>
                <a:cubicBezTo>
                  <a:pt x="1645924" y="5592"/>
                  <a:pt x="1790086" y="-11868"/>
                  <a:pt x="1906825" y="0"/>
                </a:cubicBezTo>
                <a:cubicBezTo>
                  <a:pt x="2023565" y="11868"/>
                  <a:pt x="2451641" y="40445"/>
                  <a:pt x="2792136" y="0"/>
                </a:cubicBezTo>
                <a:cubicBezTo>
                  <a:pt x="3132631" y="-40445"/>
                  <a:pt x="3191435" y="17822"/>
                  <a:pt x="3473145" y="0"/>
                </a:cubicBezTo>
                <a:cubicBezTo>
                  <a:pt x="3754855" y="-17822"/>
                  <a:pt x="3682301" y="-1950"/>
                  <a:pt x="3847700" y="0"/>
                </a:cubicBezTo>
                <a:cubicBezTo>
                  <a:pt x="4013100" y="1950"/>
                  <a:pt x="4199262" y="-24915"/>
                  <a:pt x="4528709" y="0"/>
                </a:cubicBezTo>
                <a:cubicBezTo>
                  <a:pt x="4858156" y="24915"/>
                  <a:pt x="5232318" y="-15870"/>
                  <a:pt x="5414020" y="0"/>
                </a:cubicBezTo>
                <a:cubicBezTo>
                  <a:pt x="5595722" y="15870"/>
                  <a:pt x="5750375" y="1227"/>
                  <a:pt x="5992878" y="0"/>
                </a:cubicBezTo>
                <a:cubicBezTo>
                  <a:pt x="6235381" y="-1227"/>
                  <a:pt x="6311021" y="-24784"/>
                  <a:pt x="6571736" y="0"/>
                </a:cubicBezTo>
                <a:cubicBezTo>
                  <a:pt x="6832451" y="24784"/>
                  <a:pt x="6984296" y="25462"/>
                  <a:pt x="7252744" y="0"/>
                </a:cubicBezTo>
                <a:cubicBezTo>
                  <a:pt x="7521192" y="-25462"/>
                  <a:pt x="7712119" y="-5396"/>
                  <a:pt x="8035905" y="0"/>
                </a:cubicBezTo>
                <a:cubicBezTo>
                  <a:pt x="8359691" y="5396"/>
                  <a:pt x="8501780" y="-8701"/>
                  <a:pt x="8819065" y="0"/>
                </a:cubicBezTo>
                <a:cubicBezTo>
                  <a:pt x="9136350" y="8701"/>
                  <a:pt x="9415817" y="31269"/>
                  <a:pt x="9602225" y="0"/>
                </a:cubicBezTo>
                <a:cubicBezTo>
                  <a:pt x="9788633" y="-31269"/>
                  <a:pt x="9911871" y="-12294"/>
                  <a:pt x="10215133" y="0"/>
                </a:cubicBezTo>
                <a:cubicBezTo>
                  <a:pt x="10233736" y="273374"/>
                  <a:pt x="10211831" y="379839"/>
                  <a:pt x="10215133" y="609882"/>
                </a:cubicBezTo>
                <a:cubicBezTo>
                  <a:pt x="10218435" y="839925"/>
                  <a:pt x="10222410" y="972513"/>
                  <a:pt x="10215133" y="1219765"/>
                </a:cubicBezTo>
                <a:cubicBezTo>
                  <a:pt x="10207856" y="1467017"/>
                  <a:pt x="10204135" y="1668492"/>
                  <a:pt x="10215133" y="1829647"/>
                </a:cubicBezTo>
                <a:cubicBezTo>
                  <a:pt x="10005119" y="1786062"/>
                  <a:pt x="9517687" y="1821921"/>
                  <a:pt x="9329821" y="1829647"/>
                </a:cubicBezTo>
                <a:cubicBezTo>
                  <a:pt x="9141955" y="1837373"/>
                  <a:pt x="8910231" y="1852835"/>
                  <a:pt x="8648813" y="1829647"/>
                </a:cubicBezTo>
                <a:cubicBezTo>
                  <a:pt x="8387395" y="1806459"/>
                  <a:pt x="8269844" y="1807774"/>
                  <a:pt x="8069955" y="1829647"/>
                </a:cubicBezTo>
                <a:cubicBezTo>
                  <a:pt x="7870066" y="1851520"/>
                  <a:pt x="7609937" y="1807733"/>
                  <a:pt x="7491098" y="1829647"/>
                </a:cubicBezTo>
                <a:cubicBezTo>
                  <a:pt x="7372259" y="1851561"/>
                  <a:pt x="7097913" y="1846639"/>
                  <a:pt x="6912240" y="1829647"/>
                </a:cubicBezTo>
                <a:cubicBezTo>
                  <a:pt x="6726567" y="1812655"/>
                  <a:pt x="6571031" y="1843280"/>
                  <a:pt x="6333382" y="1829647"/>
                </a:cubicBezTo>
                <a:cubicBezTo>
                  <a:pt x="6095733" y="1816014"/>
                  <a:pt x="5909908" y="1799391"/>
                  <a:pt x="5550222" y="1829647"/>
                </a:cubicBezTo>
                <a:cubicBezTo>
                  <a:pt x="5190536" y="1859903"/>
                  <a:pt x="5146236" y="1863035"/>
                  <a:pt x="4869213" y="1829647"/>
                </a:cubicBezTo>
                <a:cubicBezTo>
                  <a:pt x="4592190" y="1796259"/>
                  <a:pt x="4658047" y="1811428"/>
                  <a:pt x="4494659" y="1829647"/>
                </a:cubicBezTo>
                <a:cubicBezTo>
                  <a:pt x="4331271" y="1847866"/>
                  <a:pt x="4142058" y="1803587"/>
                  <a:pt x="3915801" y="1829647"/>
                </a:cubicBezTo>
                <a:cubicBezTo>
                  <a:pt x="3689544" y="1855707"/>
                  <a:pt x="3374879" y="1860585"/>
                  <a:pt x="3132641" y="1829647"/>
                </a:cubicBezTo>
                <a:cubicBezTo>
                  <a:pt x="2890403" y="1798709"/>
                  <a:pt x="2862293" y="1843718"/>
                  <a:pt x="2655935" y="1829647"/>
                </a:cubicBezTo>
                <a:cubicBezTo>
                  <a:pt x="2449577" y="1815576"/>
                  <a:pt x="2089370" y="1809629"/>
                  <a:pt x="1770623" y="1829647"/>
                </a:cubicBezTo>
                <a:cubicBezTo>
                  <a:pt x="1451876" y="1849665"/>
                  <a:pt x="1168694" y="1822647"/>
                  <a:pt x="885312" y="1829647"/>
                </a:cubicBezTo>
                <a:cubicBezTo>
                  <a:pt x="601930" y="1836647"/>
                  <a:pt x="353849" y="1823474"/>
                  <a:pt x="0" y="1829647"/>
                </a:cubicBezTo>
                <a:cubicBezTo>
                  <a:pt x="31789" y="1621592"/>
                  <a:pt x="-3588" y="1421903"/>
                  <a:pt x="0" y="1183172"/>
                </a:cubicBezTo>
                <a:cubicBezTo>
                  <a:pt x="3588" y="944442"/>
                  <a:pt x="24785" y="846658"/>
                  <a:pt x="0" y="573289"/>
                </a:cubicBezTo>
                <a:cubicBezTo>
                  <a:pt x="-24785" y="299920"/>
                  <a:pt x="15542" y="249833"/>
                  <a:pt x="0" y="0"/>
                </a:cubicBezTo>
                <a:close/>
              </a:path>
              <a:path w="10215133" h="1829647" stroke="0" extrusionOk="0">
                <a:moveTo>
                  <a:pt x="0" y="0"/>
                </a:moveTo>
                <a:cubicBezTo>
                  <a:pt x="128813" y="-26174"/>
                  <a:pt x="312811" y="-12128"/>
                  <a:pt x="578858" y="0"/>
                </a:cubicBezTo>
                <a:cubicBezTo>
                  <a:pt x="844905" y="12128"/>
                  <a:pt x="849986" y="-5799"/>
                  <a:pt x="953412" y="0"/>
                </a:cubicBezTo>
                <a:cubicBezTo>
                  <a:pt x="1056838" y="5799"/>
                  <a:pt x="1489788" y="10229"/>
                  <a:pt x="1838724" y="0"/>
                </a:cubicBezTo>
                <a:cubicBezTo>
                  <a:pt x="2187660" y="-10229"/>
                  <a:pt x="2179641" y="9901"/>
                  <a:pt x="2417581" y="0"/>
                </a:cubicBezTo>
                <a:cubicBezTo>
                  <a:pt x="2655521" y="-9901"/>
                  <a:pt x="2799480" y="2469"/>
                  <a:pt x="2996439" y="0"/>
                </a:cubicBezTo>
                <a:cubicBezTo>
                  <a:pt x="3193398" y="-2469"/>
                  <a:pt x="3642494" y="-38796"/>
                  <a:pt x="3881751" y="0"/>
                </a:cubicBezTo>
                <a:cubicBezTo>
                  <a:pt x="4121008" y="38796"/>
                  <a:pt x="4204231" y="22180"/>
                  <a:pt x="4358457" y="0"/>
                </a:cubicBezTo>
                <a:cubicBezTo>
                  <a:pt x="4512683" y="-22180"/>
                  <a:pt x="5019906" y="-37628"/>
                  <a:pt x="5243768" y="0"/>
                </a:cubicBezTo>
                <a:cubicBezTo>
                  <a:pt x="5467630" y="37628"/>
                  <a:pt x="5741915" y="22319"/>
                  <a:pt x="6129080" y="0"/>
                </a:cubicBezTo>
                <a:cubicBezTo>
                  <a:pt x="6516245" y="-22319"/>
                  <a:pt x="6535789" y="-3987"/>
                  <a:pt x="6810089" y="0"/>
                </a:cubicBezTo>
                <a:cubicBezTo>
                  <a:pt x="7084389" y="3987"/>
                  <a:pt x="7323667" y="-4662"/>
                  <a:pt x="7695400" y="0"/>
                </a:cubicBezTo>
                <a:cubicBezTo>
                  <a:pt x="8067133" y="4662"/>
                  <a:pt x="7998652" y="17976"/>
                  <a:pt x="8274258" y="0"/>
                </a:cubicBezTo>
                <a:cubicBezTo>
                  <a:pt x="8549864" y="-17976"/>
                  <a:pt x="8725830" y="23836"/>
                  <a:pt x="8853115" y="0"/>
                </a:cubicBezTo>
                <a:cubicBezTo>
                  <a:pt x="8980400" y="-23836"/>
                  <a:pt x="9371104" y="34347"/>
                  <a:pt x="9636275" y="0"/>
                </a:cubicBezTo>
                <a:cubicBezTo>
                  <a:pt x="9901446" y="-34347"/>
                  <a:pt x="9965657" y="24922"/>
                  <a:pt x="10215133" y="0"/>
                </a:cubicBezTo>
                <a:cubicBezTo>
                  <a:pt x="10230719" y="258886"/>
                  <a:pt x="10225020" y="429255"/>
                  <a:pt x="10215133" y="646475"/>
                </a:cubicBezTo>
                <a:cubicBezTo>
                  <a:pt x="10205246" y="863695"/>
                  <a:pt x="10243832" y="1033628"/>
                  <a:pt x="10215133" y="1274654"/>
                </a:cubicBezTo>
                <a:cubicBezTo>
                  <a:pt x="10186434" y="1515680"/>
                  <a:pt x="10203610" y="1647581"/>
                  <a:pt x="10215133" y="1829647"/>
                </a:cubicBezTo>
                <a:cubicBezTo>
                  <a:pt x="9915985" y="1811737"/>
                  <a:pt x="9640833" y="1831322"/>
                  <a:pt x="9431973" y="1829647"/>
                </a:cubicBezTo>
                <a:cubicBezTo>
                  <a:pt x="9223113" y="1827972"/>
                  <a:pt x="9124257" y="1807431"/>
                  <a:pt x="8955267" y="1829647"/>
                </a:cubicBezTo>
                <a:cubicBezTo>
                  <a:pt x="8786277" y="1851863"/>
                  <a:pt x="8282612" y="1869493"/>
                  <a:pt x="8069955" y="1829647"/>
                </a:cubicBezTo>
                <a:cubicBezTo>
                  <a:pt x="7857298" y="1789801"/>
                  <a:pt x="7712745" y="1815609"/>
                  <a:pt x="7388946" y="1829647"/>
                </a:cubicBezTo>
                <a:cubicBezTo>
                  <a:pt x="7065147" y="1843685"/>
                  <a:pt x="7062878" y="1821007"/>
                  <a:pt x="6912240" y="1829647"/>
                </a:cubicBezTo>
                <a:cubicBezTo>
                  <a:pt x="6761602" y="1838287"/>
                  <a:pt x="6555719" y="1823773"/>
                  <a:pt x="6231231" y="1829647"/>
                </a:cubicBezTo>
                <a:cubicBezTo>
                  <a:pt x="5906743" y="1835521"/>
                  <a:pt x="5986909" y="1812878"/>
                  <a:pt x="5856676" y="1829647"/>
                </a:cubicBezTo>
                <a:cubicBezTo>
                  <a:pt x="5726443" y="1846416"/>
                  <a:pt x="5662850" y="1816285"/>
                  <a:pt x="5482121" y="1829647"/>
                </a:cubicBezTo>
                <a:cubicBezTo>
                  <a:pt x="5301393" y="1843009"/>
                  <a:pt x="5119475" y="1805950"/>
                  <a:pt x="4801113" y="1829647"/>
                </a:cubicBezTo>
                <a:cubicBezTo>
                  <a:pt x="4482751" y="1853344"/>
                  <a:pt x="4452249" y="1836801"/>
                  <a:pt x="4324406" y="1829647"/>
                </a:cubicBezTo>
                <a:cubicBezTo>
                  <a:pt x="4196563" y="1822493"/>
                  <a:pt x="3713497" y="1855408"/>
                  <a:pt x="3541246" y="1829647"/>
                </a:cubicBezTo>
                <a:cubicBezTo>
                  <a:pt x="3368995" y="1803886"/>
                  <a:pt x="3252345" y="1827131"/>
                  <a:pt x="3064540" y="1829647"/>
                </a:cubicBezTo>
                <a:cubicBezTo>
                  <a:pt x="2876735" y="1832163"/>
                  <a:pt x="2664506" y="1823915"/>
                  <a:pt x="2281380" y="1829647"/>
                </a:cubicBezTo>
                <a:cubicBezTo>
                  <a:pt x="1898254" y="1835379"/>
                  <a:pt x="2013444" y="1842088"/>
                  <a:pt x="1906825" y="1829647"/>
                </a:cubicBezTo>
                <a:cubicBezTo>
                  <a:pt x="1800206" y="1817206"/>
                  <a:pt x="1368863" y="1841764"/>
                  <a:pt x="1123665" y="1829647"/>
                </a:cubicBezTo>
                <a:cubicBezTo>
                  <a:pt x="878467" y="1817530"/>
                  <a:pt x="828518" y="1851920"/>
                  <a:pt x="646958" y="1829647"/>
                </a:cubicBezTo>
                <a:cubicBezTo>
                  <a:pt x="465398" y="1807374"/>
                  <a:pt x="133505" y="1839803"/>
                  <a:pt x="0" y="1829647"/>
                </a:cubicBezTo>
                <a:cubicBezTo>
                  <a:pt x="5263" y="1566749"/>
                  <a:pt x="-14406" y="1520502"/>
                  <a:pt x="0" y="1256358"/>
                </a:cubicBezTo>
                <a:cubicBezTo>
                  <a:pt x="14406" y="992214"/>
                  <a:pt x="-5901" y="886133"/>
                  <a:pt x="0" y="609882"/>
                </a:cubicBezTo>
                <a:cubicBezTo>
                  <a:pt x="5901" y="333631"/>
                  <a:pt x="14281" y="257347"/>
                  <a:pt x="0" y="0"/>
                </a:cubicBezTo>
                <a:close/>
              </a:path>
            </a:pathLst>
          </a:custGeom>
          <a:ln w="28575" cap="flat" cmpd="sng" algn="ctr">
            <a:solidFill>
              <a:schemeClr val="accent3"/>
            </a:solidFill>
            <a:prstDash val="solid"/>
            <a:miter lim="800000"/>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chemeClr val="dk1"/>
                </a:solidFill>
                <a:latin typeface="Abadi Extra Light" panose="020B0204020104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b="0" i="0" kern="1200">
                <a:solidFill>
                  <a:schemeClr val="dk1"/>
                </a:solidFill>
                <a:latin typeface="Abadi Extra Light" panose="020B0204020104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dk1"/>
                </a:solidFill>
                <a:latin typeface="Abadi Extra Light" panose="020B0204020104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b="0" i="0" kern="1200">
                <a:solidFill>
                  <a:schemeClr val="dk1"/>
                </a:solidFill>
                <a:latin typeface="Abadi Extra Light" panose="020B0204020104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b="0" i="0" kern="1200">
                <a:solidFill>
                  <a:schemeClr val="dk1"/>
                </a:solidFill>
                <a:latin typeface="Abadi Extra Light" panose="020B02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457200" lvl="1" indent="0">
              <a:buNone/>
            </a:pPr>
            <a:r>
              <a:rPr lang="en-GB" dirty="0"/>
              <a:t>Can you write a response to today’s learning question? </a:t>
            </a:r>
          </a:p>
          <a:p>
            <a:pPr marL="457200" lvl="1" indent="0">
              <a:buNone/>
            </a:pPr>
            <a:endParaRPr lang="en-GB" dirty="0"/>
          </a:p>
          <a:p>
            <a:pPr marL="457200" lvl="1" indent="0">
              <a:buNone/>
            </a:pPr>
            <a:r>
              <a:rPr lang="en-GB" dirty="0"/>
              <a:t>Or you can discuss with a partner.</a:t>
            </a:r>
          </a:p>
          <a:p>
            <a:pPr marL="457200" lvl="1" indent="0">
              <a:buNone/>
            </a:pPr>
            <a:endParaRPr lang="en-GB" dirty="0"/>
          </a:p>
        </p:txBody>
      </p:sp>
      <p:sp>
        <p:nvSpPr>
          <p:cNvPr id="8" name="Down Arrow 7">
            <a:extLst>
              <a:ext uri="{FF2B5EF4-FFF2-40B4-BE49-F238E27FC236}">
                <a16:creationId xmlns:a16="http://schemas.microsoft.com/office/drawing/2014/main" id="{7E125B07-B2E9-F24A-8041-F6504AA37B42}"/>
              </a:ext>
            </a:extLst>
          </p:cNvPr>
          <p:cNvSpPr/>
          <p:nvPr/>
        </p:nvSpPr>
        <p:spPr>
          <a:xfrm>
            <a:off x="5847002" y="4009210"/>
            <a:ext cx="497995" cy="67991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7" name="Subtitle 2">
            <a:extLst>
              <a:ext uri="{FF2B5EF4-FFF2-40B4-BE49-F238E27FC236}">
                <a16:creationId xmlns:a16="http://schemas.microsoft.com/office/drawing/2014/main" id="{50AEBB0C-60F0-924D-A890-901BA53EE582}"/>
              </a:ext>
            </a:extLst>
          </p:cNvPr>
          <p:cNvSpPr txBox="1">
            <a:spLocks/>
          </p:cNvSpPr>
          <p:nvPr/>
        </p:nvSpPr>
        <p:spPr>
          <a:xfrm>
            <a:off x="4100560" y="4774039"/>
            <a:ext cx="4572000" cy="1076483"/>
          </a:xfrm>
          <a:prstGeom prst="rect">
            <a:avLst/>
          </a:prstGeom>
        </p:spPr>
        <p:style>
          <a:lnRef idx="1">
            <a:schemeClr val="accent6"/>
          </a:lnRef>
          <a:fillRef idx="2">
            <a:schemeClr val="accent6"/>
          </a:fillRef>
          <a:effectRef idx="1">
            <a:schemeClr val="accent6"/>
          </a:effectRef>
          <a:fontRef idx="minor">
            <a:schemeClr val="dk1"/>
          </a:fontRef>
        </p:style>
        <p:txBody>
          <a:bodyPr vert="horz" lIns="0" tIns="0" rIns="0" bIns="0" rtlCol="0">
            <a:normAutofit/>
          </a:bodyPr>
          <a:lstStyle>
            <a:lvl1pPr marL="0" indent="0" algn="ctr" defTabSz="914400" rtl="0" eaLnBrk="1" latinLnBrk="0" hangingPunct="1">
              <a:lnSpc>
                <a:spcPct val="150000"/>
              </a:lnSpc>
              <a:spcBef>
                <a:spcPts val="1000"/>
              </a:spcBef>
              <a:buFont typeface="Arial" panose="020B0604020202020204" pitchFamily="34" charset="0"/>
              <a:buNone/>
              <a:defRPr sz="1600" b="0" i="0" kern="1200" cap="none" spc="0" baseline="0">
                <a:solidFill>
                  <a:schemeClr val="tx1"/>
                </a:solidFill>
                <a:latin typeface="Abadi Extra Light" panose="020B0204020104020204" pitchFamily="34" charset="0"/>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algn="l"/>
            <a:r>
              <a:rPr lang="en-US" b="1" dirty="0"/>
              <a:t> Learning question: </a:t>
            </a:r>
          </a:p>
          <a:p>
            <a:pPr algn="l"/>
            <a:r>
              <a:rPr lang="en-US" dirty="0"/>
              <a:t> Why is Othello absent from Act 1 Scene 1?</a:t>
            </a:r>
          </a:p>
        </p:txBody>
      </p:sp>
    </p:spTree>
    <p:extLst>
      <p:ext uri="{BB962C8B-B14F-4D97-AF65-F5344CB8AC3E}">
        <p14:creationId xmlns:p14="http://schemas.microsoft.com/office/powerpoint/2010/main" val="4155908198"/>
      </p:ext>
    </p:extLst>
  </p:cSld>
  <p:clrMapOvr>
    <a:masterClrMapping/>
  </p:clrMapOvr>
</p:sld>
</file>

<file path=ppt/theme/theme1.xml><?xml version="1.0" encoding="utf-8"?>
<a:theme xmlns:a="http://schemas.openxmlformats.org/drawingml/2006/main" name="GradientRise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39769</TotalTime>
  <Words>1835</Words>
  <Application>Microsoft Macintosh PowerPoint</Application>
  <PresentationFormat>Widescreen</PresentationFormat>
  <Paragraphs>254</Paragraphs>
  <Slides>17</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Abadi Extra Light</vt:lpstr>
      <vt:lpstr>Arial</vt:lpstr>
      <vt:lpstr>Avenir Next</vt:lpstr>
      <vt:lpstr>Avenir Next LT Pro</vt:lpstr>
      <vt:lpstr>Avenir Next Medium</vt:lpstr>
      <vt:lpstr>Calibri</vt:lpstr>
      <vt:lpstr>Helvetica Neue</vt:lpstr>
      <vt:lpstr>Shree Devanagari 714</vt:lpstr>
      <vt:lpstr>The Hand Black</vt:lpstr>
      <vt:lpstr>Wingdings</vt:lpstr>
      <vt:lpstr>GradientRiseVTI</vt:lpstr>
      <vt:lpstr>Act 1 Scene 1 </vt:lpstr>
      <vt:lpstr>Where are we?</vt:lpstr>
      <vt:lpstr>Big Ideas</vt:lpstr>
      <vt:lpstr>Prose and blank verse</vt:lpstr>
      <vt:lpstr>Prose and blank verse</vt:lpstr>
      <vt:lpstr>Prose and blank verse</vt:lpstr>
      <vt:lpstr>You will read the rest of Scene 1 in groups of 3</vt:lpstr>
      <vt:lpstr>The man with no name?</vt:lpstr>
      <vt:lpstr>End of lesson review</vt:lpstr>
      <vt:lpstr> Act 1 Scene 1: language analysis </vt:lpstr>
      <vt:lpstr>Themes</vt:lpstr>
      <vt:lpstr>Language analysis</vt:lpstr>
      <vt:lpstr>How can we analyse a quotation in depth?</vt:lpstr>
      <vt:lpstr>Your task</vt:lpstr>
      <vt:lpstr>  Language, structure and form</vt:lpstr>
      <vt:lpstr>End of lesson review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Duckworth</dc:creator>
  <cp:lastModifiedBy>Sophie Duckworth</cp:lastModifiedBy>
  <cp:revision>406</cp:revision>
  <dcterms:created xsi:type="dcterms:W3CDTF">2021-07-11T10:57:26Z</dcterms:created>
  <dcterms:modified xsi:type="dcterms:W3CDTF">2021-09-05T05:53:26Z</dcterms:modified>
</cp:coreProperties>
</file>