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5"/>
  </p:normalViewPr>
  <p:slideViewPr>
    <p:cSldViewPr>
      <p:cViewPr varScale="1">
        <p:scale>
          <a:sx n="100" d="100"/>
          <a:sy n="100" d="100"/>
        </p:scale>
        <p:origin x="186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3E73-8FE1-4E5A-9835-47E84AB22240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2061-7794-4A0D-9DAF-5CE33E36A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505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3E73-8FE1-4E5A-9835-47E84AB22240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2061-7794-4A0D-9DAF-5CE33E36A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64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3E73-8FE1-4E5A-9835-47E84AB22240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2061-7794-4A0D-9DAF-5CE33E36A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092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3E73-8FE1-4E5A-9835-47E84AB22240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2061-7794-4A0D-9DAF-5CE33E36A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433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3E73-8FE1-4E5A-9835-47E84AB22240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2061-7794-4A0D-9DAF-5CE33E36A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441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3E73-8FE1-4E5A-9835-47E84AB22240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2061-7794-4A0D-9DAF-5CE33E36A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258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3E73-8FE1-4E5A-9835-47E84AB22240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2061-7794-4A0D-9DAF-5CE33E36A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432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3E73-8FE1-4E5A-9835-47E84AB22240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2061-7794-4A0D-9DAF-5CE33E36A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65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3E73-8FE1-4E5A-9835-47E84AB22240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2061-7794-4A0D-9DAF-5CE33E36A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964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3E73-8FE1-4E5A-9835-47E84AB22240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2061-7794-4A0D-9DAF-5CE33E36A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537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13E73-8FE1-4E5A-9835-47E84AB22240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2061-7794-4A0D-9DAF-5CE33E36A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594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13E73-8FE1-4E5A-9835-47E84AB22240}" type="datetimeFigureOut">
              <a:rPr lang="en-GB" smtClean="0"/>
              <a:t>20/06/2019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82061-7794-4A0D-9DAF-5CE33E36A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383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agram.com/msduckworths_classro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twitter.com/duckworth_ms" TargetMode="External"/><Relationship Id="rId4" Type="http://schemas.openxmlformats.org/officeDocument/2006/relationships/hyperlink" Target="https://www.facebook.com/MsDuckworthsClassro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237439"/>
            <a:ext cx="4497417" cy="2736304"/>
            <a:chOff x="218599" y="260648"/>
            <a:chExt cx="4497417" cy="2736304"/>
          </a:xfrm>
        </p:grpSpPr>
        <p:sp>
          <p:nvSpPr>
            <p:cNvPr id="4" name="Rectangle 3"/>
            <p:cNvSpPr/>
            <p:nvPr/>
          </p:nvSpPr>
          <p:spPr>
            <a:xfrm>
              <a:off x="251520" y="260648"/>
              <a:ext cx="4464496" cy="273630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b="1" i="1" u="sng" dirty="0">
                  <a:effectLst/>
                  <a:latin typeface="Adobe Fan Heiti Std B"/>
                  <a:ea typeface="SimSun"/>
                  <a:cs typeface="Times New Roman"/>
                </a:rPr>
                <a:t>Poetry Analysis Card </a:t>
              </a:r>
              <a:endParaRPr lang="en-GB" sz="1100" dirty="0">
                <a:effectLst/>
                <a:ea typeface="SimSun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b="1" dirty="0">
                  <a:effectLst/>
                  <a:latin typeface="Adobe Fan Heiti Std B"/>
                  <a:ea typeface="SimSun"/>
                  <a:cs typeface="Times New Roman"/>
                </a:rPr>
                <a:t>      Use this card to help you analyse quotations in more depth. </a:t>
              </a:r>
              <a:endParaRPr lang="en-GB" sz="1100" dirty="0">
                <a:effectLst/>
                <a:ea typeface="SimSun"/>
                <a:cs typeface="Times New Roman"/>
              </a:endParaRPr>
            </a:p>
            <a:p>
              <a:pPr marL="342900" lvl="0" indent="-342900">
                <a:lnSpc>
                  <a:spcPct val="115000"/>
                </a:lnSpc>
                <a:spcAft>
                  <a:spcPts val="0"/>
                </a:spcAft>
                <a:buFont typeface="Symbol"/>
                <a:buChar char=""/>
              </a:pPr>
              <a:r>
                <a:rPr lang="en-US" sz="900" dirty="0">
                  <a:effectLst/>
                  <a:latin typeface="Adobe Fan Heiti Std B"/>
                  <a:ea typeface="SimSun"/>
                  <a:cs typeface="Times New Roman"/>
                </a:rPr>
                <a:t>Which </a:t>
              </a:r>
              <a:r>
                <a:rPr lang="en-US" sz="900" u="sng" dirty="0">
                  <a:effectLst/>
                  <a:latin typeface="Adobe Fan Heiti Std B"/>
                  <a:ea typeface="SimSun"/>
                  <a:cs typeface="Times New Roman"/>
                </a:rPr>
                <a:t>technique</a:t>
              </a:r>
              <a:r>
                <a:rPr lang="en-US" sz="900" dirty="0">
                  <a:effectLst/>
                  <a:latin typeface="Adobe Fan Heiti Std B"/>
                  <a:ea typeface="SimSun"/>
                  <a:cs typeface="Times New Roman"/>
                </a:rPr>
                <a:t> has been used?</a:t>
              </a:r>
              <a:endParaRPr lang="en-GB" sz="1100" dirty="0">
                <a:effectLst/>
                <a:ea typeface="SimSun"/>
                <a:cs typeface="Times New Roman"/>
              </a:endParaRPr>
            </a:p>
            <a:p>
              <a:pPr marL="342900" lvl="0" indent="-342900">
                <a:lnSpc>
                  <a:spcPct val="115000"/>
                </a:lnSpc>
                <a:spcAft>
                  <a:spcPts val="0"/>
                </a:spcAft>
                <a:buFont typeface="Symbol"/>
                <a:buChar char=""/>
              </a:pPr>
              <a:r>
                <a:rPr lang="en-US" sz="900" dirty="0">
                  <a:effectLst/>
                  <a:latin typeface="Adobe Fan Heiti Std B"/>
                  <a:ea typeface="SimSun"/>
                  <a:cs typeface="Times New Roman"/>
                </a:rPr>
                <a:t>Why has it been used? What does it show about the topic or subject in the poem?</a:t>
              </a:r>
              <a:endParaRPr lang="en-GB" sz="1100" dirty="0">
                <a:effectLst/>
                <a:ea typeface="SimSun"/>
                <a:cs typeface="Times New Roman"/>
              </a:endParaRPr>
            </a:p>
            <a:p>
              <a:pPr marL="342900" lvl="0" indent="-342900">
                <a:lnSpc>
                  <a:spcPct val="115000"/>
                </a:lnSpc>
                <a:spcAft>
                  <a:spcPts val="0"/>
                </a:spcAft>
                <a:buFont typeface="Symbol"/>
                <a:buChar char=""/>
              </a:pPr>
              <a:r>
                <a:rPr lang="en-US" sz="900" dirty="0">
                  <a:effectLst/>
                  <a:latin typeface="Adobe Fan Heiti Std B"/>
                  <a:ea typeface="SimSun"/>
                  <a:cs typeface="Times New Roman"/>
                </a:rPr>
                <a:t>If imagery is created, what kind? Why does the poet want you to imagine this? Why has this comparison been made? What does this represent?</a:t>
              </a:r>
              <a:endParaRPr lang="en-GB" sz="1100" dirty="0">
                <a:effectLst/>
                <a:ea typeface="SimSun"/>
                <a:cs typeface="Times New Roman"/>
              </a:endParaRPr>
            </a:p>
            <a:p>
              <a:pPr marL="342900" lvl="0" indent="-342900">
                <a:lnSpc>
                  <a:spcPct val="115000"/>
                </a:lnSpc>
                <a:spcAft>
                  <a:spcPts val="0"/>
                </a:spcAft>
                <a:buFont typeface="Symbol"/>
                <a:buChar char=""/>
              </a:pPr>
              <a:r>
                <a:rPr lang="en-US" sz="900" dirty="0">
                  <a:effectLst/>
                  <a:latin typeface="Adobe Fan Heiti Std B"/>
                  <a:ea typeface="SimSun"/>
                  <a:cs typeface="Times New Roman"/>
                </a:rPr>
                <a:t>Choose an interesting </a:t>
              </a:r>
              <a:r>
                <a:rPr lang="en-US" sz="900" u="sng" dirty="0">
                  <a:effectLst/>
                  <a:latin typeface="Adobe Fan Heiti Std B"/>
                  <a:ea typeface="SimSun"/>
                  <a:cs typeface="Times New Roman"/>
                </a:rPr>
                <a:t>word</a:t>
              </a:r>
              <a:r>
                <a:rPr lang="en-US" sz="900" dirty="0">
                  <a:effectLst/>
                  <a:latin typeface="Adobe Fan Heiti Std B"/>
                  <a:ea typeface="SimSun"/>
                  <a:cs typeface="Times New Roman"/>
                </a:rPr>
                <a:t> that has been used. Why has it been used? What does it suggest? What does it make us think of? How does it link to the poem?</a:t>
              </a:r>
              <a:endParaRPr lang="en-GB" sz="1100" dirty="0">
                <a:effectLst/>
                <a:ea typeface="SimSun"/>
                <a:cs typeface="Times New Roman"/>
              </a:endParaRPr>
            </a:p>
            <a:p>
              <a:pPr marL="342900" lvl="0" indent="-342900">
                <a:lnSpc>
                  <a:spcPct val="115000"/>
                </a:lnSpc>
                <a:spcAft>
                  <a:spcPts val="0"/>
                </a:spcAft>
                <a:buFont typeface="Symbol"/>
                <a:buChar char=""/>
              </a:pPr>
              <a:r>
                <a:rPr lang="en-US" sz="900" dirty="0">
                  <a:effectLst/>
                  <a:latin typeface="Adobe Fan Heiti Std B"/>
                  <a:ea typeface="SimSun"/>
                  <a:cs typeface="Times New Roman"/>
                </a:rPr>
                <a:t>What is the poet trying to show us?</a:t>
              </a:r>
              <a:endParaRPr lang="en-GB" sz="1100" dirty="0">
                <a:effectLst/>
                <a:ea typeface="SimSun"/>
                <a:cs typeface="Times New Roman"/>
              </a:endParaRPr>
            </a:p>
            <a:p>
              <a:pPr marL="342900" lvl="0" indent="-342900">
                <a:lnSpc>
                  <a:spcPct val="115000"/>
                </a:lnSpc>
                <a:spcAft>
                  <a:spcPts val="1000"/>
                </a:spcAft>
                <a:buFont typeface="Symbol"/>
                <a:buChar char=""/>
              </a:pPr>
              <a:r>
                <a:rPr lang="en-US" sz="900" dirty="0">
                  <a:effectLst/>
                  <a:latin typeface="Adobe Fan Heiti Std B"/>
                  <a:ea typeface="SimSun"/>
                  <a:cs typeface="Times New Roman"/>
                </a:rPr>
                <a:t>How do you feel – be specific to the quotation and what is being shown. </a:t>
              </a:r>
              <a:endParaRPr lang="en-GB" sz="1100" dirty="0">
                <a:effectLst/>
                <a:ea typeface="SimSun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endParaRPr lang="en-GB" sz="1100" dirty="0">
                <a:effectLst/>
                <a:ea typeface="SimSun"/>
                <a:cs typeface="Times New Roman"/>
              </a:endParaRPr>
            </a:p>
          </p:txBody>
        </p:sp>
        <p:pic>
          <p:nvPicPr>
            <p:cNvPr id="5" name="Picture 4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599" y="295366"/>
              <a:ext cx="792088" cy="43204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" name="Group 6"/>
          <p:cNvGrpSpPr/>
          <p:nvPr/>
        </p:nvGrpSpPr>
        <p:grpSpPr>
          <a:xfrm>
            <a:off x="4629088" y="220396"/>
            <a:ext cx="4464496" cy="2736304"/>
            <a:chOff x="251520" y="260648"/>
            <a:chExt cx="4464496" cy="2736304"/>
          </a:xfrm>
        </p:grpSpPr>
        <p:sp>
          <p:nvSpPr>
            <p:cNvPr id="8" name="Rectangle 7"/>
            <p:cNvSpPr/>
            <p:nvPr/>
          </p:nvSpPr>
          <p:spPr>
            <a:xfrm>
              <a:off x="251520" y="260648"/>
              <a:ext cx="4464496" cy="273630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b="1" i="1" u="sng" dirty="0">
                  <a:effectLst/>
                  <a:latin typeface="Adobe Fan Heiti Std B"/>
                  <a:ea typeface="SimSun"/>
                  <a:cs typeface="Times New Roman"/>
                </a:rPr>
                <a:t>Poetry Analysis Card </a:t>
              </a:r>
              <a:endParaRPr lang="en-GB" sz="1100" dirty="0">
                <a:effectLst/>
                <a:ea typeface="SimSun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b="1" dirty="0">
                  <a:effectLst/>
                  <a:latin typeface="Adobe Fan Heiti Std B"/>
                  <a:ea typeface="SimSun"/>
                  <a:cs typeface="Times New Roman"/>
                </a:rPr>
                <a:t>      Use this card to help you analyse quotations in more depth. </a:t>
              </a:r>
              <a:endParaRPr lang="en-GB" sz="1100" dirty="0">
                <a:effectLst/>
                <a:ea typeface="SimSun"/>
                <a:cs typeface="Times New Roman"/>
              </a:endParaRPr>
            </a:p>
            <a:p>
              <a:pPr marL="342900" lvl="0" indent="-342900">
                <a:lnSpc>
                  <a:spcPct val="115000"/>
                </a:lnSpc>
                <a:spcAft>
                  <a:spcPts val="0"/>
                </a:spcAft>
                <a:buFont typeface="Symbol"/>
                <a:buChar char=""/>
              </a:pPr>
              <a:r>
                <a:rPr lang="en-US" sz="900" dirty="0">
                  <a:effectLst/>
                  <a:latin typeface="Adobe Fan Heiti Std B"/>
                  <a:ea typeface="SimSun"/>
                  <a:cs typeface="Times New Roman"/>
                </a:rPr>
                <a:t>Which </a:t>
              </a:r>
              <a:r>
                <a:rPr lang="en-US" sz="900" u="sng" dirty="0">
                  <a:effectLst/>
                  <a:latin typeface="Adobe Fan Heiti Std B"/>
                  <a:ea typeface="SimSun"/>
                  <a:cs typeface="Times New Roman"/>
                </a:rPr>
                <a:t>technique</a:t>
              </a:r>
              <a:r>
                <a:rPr lang="en-US" sz="900" dirty="0">
                  <a:effectLst/>
                  <a:latin typeface="Adobe Fan Heiti Std B"/>
                  <a:ea typeface="SimSun"/>
                  <a:cs typeface="Times New Roman"/>
                </a:rPr>
                <a:t> has been used?</a:t>
              </a:r>
              <a:endParaRPr lang="en-GB" sz="1100" dirty="0">
                <a:effectLst/>
                <a:ea typeface="SimSun"/>
                <a:cs typeface="Times New Roman"/>
              </a:endParaRPr>
            </a:p>
            <a:p>
              <a:pPr marL="342900" lvl="0" indent="-342900">
                <a:lnSpc>
                  <a:spcPct val="115000"/>
                </a:lnSpc>
                <a:spcAft>
                  <a:spcPts val="0"/>
                </a:spcAft>
                <a:buFont typeface="Symbol"/>
                <a:buChar char=""/>
              </a:pPr>
              <a:r>
                <a:rPr lang="en-US" sz="900" dirty="0">
                  <a:effectLst/>
                  <a:latin typeface="Adobe Fan Heiti Std B"/>
                  <a:ea typeface="SimSun"/>
                  <a:cs typeface="Times New Roman"/>
                </a:rPr>
                <a:t>Why has it been used? What does it show about the topic or subject in the poem?</a:t>
              </a:r>
              <a:endParaRPr lang="en-GB" sz="1100" dirty="0">
                <a:effectLst/>
                <a:ea typeface="SimSun"/>
                <a:cs typeface="Times New Roman"/>
              </a:endParaRPr>
            </a:p>
            <a:p>
              <a:pPr marL="342900" lvl="0" indent="-342900">
                <a:lnSpc>
                  <a:spcPct val="115000"/>
                </a:lnSpc>
                <a:spcAft>
                  <a:spcPts val="0"/>
                </a:spcAft>
                <a:buFont typeface="Symbol"/>
                <a:buChar char=""/>
              </a:pPr>
              <a:r>
                <a:rPr lang="en-US" sz="900" dirty="0">
                  <a:effectLst/>
                  <a:latin typeface="Adobe Fan Heiti Std B"/>
                  <a:ea typeface="SimSun"/>
                  <a:cs typeface="Times New Roman"/>
                </a:rPr>
                <a:t>If imagery is created, what kind? Why does the poet want you to imagine this? Why has this comparison been made? What does this represent?</a:t>
              </a:r>
              <a:endParaRPr lang="en-GB" sz="1100" dirty="0">
                <a:effectLst/>
                <a:ea typeface="SimSun"/>
                <a:cs typeface="Times New Roman"/>
              </a:endParaRPr>
            </a:p>
            <a:p>
              <a:pPr marL="342900" lvl="0" indent="-342900">
                <a:lnSpc>
                  <a:spcPct val="115000"/>
                </a:lnSpc>
                <a:spcAft>
                  <a:spcPts val="0"/>
                </a:spcAft>
                <a:buFont typeface="Symbol"/>
                <a:buChar char=""/>
              </a:pPr>
              <a:r>
                <a:rPr lang="en-US" sz="900" dirty="0">
                  <a:effectLst/>
                  <a:latin typeface="Adobe Fan Heiti Std B"/>
                  <a:ea typeface="SimSun"/>
                  <a:cs typeface="Times New Roman"/>
                </a:rPr>
                <a:t>Choose an interesting </a:t>
              </a:r>
              <a:r>
                <a:rPr lang="en-US" sz="900" u="sng" dirty="0">
                  <a:effectLst/>
                  <a:latin typeface="Adobe Fan Heiti Std B"/>
                  <a:ea typeface="SimSun"/>
                  <a:cs typeface="Times New Roman"/>
                </a:rPr>
                <a:t>word</a:t>
              </a:r>
              <a:r>
                <a:rPr lang="en-US" sz="900" dirty="0">
                  <a:effectLst/>
                  <a:latin typeface="Adobe Fan Heiti Std B"/>
                  <a:ea typeface="SimSun"/>
                  <a:cs typeface="Times New Roman"/>
                </a:rPr>
                <a:t> that has been used. Why has it been used? What does it suggest? What does it make us think of? How does it link to the poem?</a:t>
              </a:r>
              <a:endParaRPr lang="en-GB" sz="1100" dirty="0">
                <a:effectLst/>
                <a:ea typeface="SimSun"/>
                <a:cs typeface="Times New Roman"/>
              </a:endParaRPr>
            </a:p>
            <a:p>
              <a:pPr marL="342900" lvl="0" indent="-342900">
                <a:lnSpc>
                  <a:spcPct val="115000"/>
                </a:lnSpc>
                <a:spcAft>
                  <a:spcPts val="0"/>
                </a:spcAft>
                <a:buFont typeface="Symbol"/>
                <a:buChar char=""/>
              </a:pPr>
              <a:r>
                <a:rPr lang="en-US" sz="900" dirty="0">
                  <a:effectLst/>
                  <a:latin typeface="Adobe Fan Heiti Std B"/>
                  <a:ea typeface="SimSun"/>
                  <a:cs typeface="Times New Roman"/>
                </a:rPr>
                <a:t>What is the poet trying to show us?</a:t>
              </a:r>
              <a:endParaRPr lang="en-GB" sz="1100" dirty="0">
                <a:effectLst/>
                <a:ea typeface="SimSun"/>
                <a:cs typeface="Times New Roman"/>
              </a:endParaRPr>
            </a:p>
            <a:p>
              <a:pPr marL="342900" lvl="0" indent="-342900">
                <a:lnSpc>
                  <a:spcPct val="115000"/>
                </a:lnSpc>
                <a:spcAft>
                  <a:spcPts val="1000"/>
                </a:spcAft>
                <a:buFont typeface="Symbol"/>
                <a:buChar char=""/>
              </a:pPr>
              <a:r>
                <a:rPr lang="en-US" sz="900" dirty="0">
                  <a:effectLst/>
                  <a:latin typeface="Adobe Fan Heiti Std B"/>
                  <a:ea typeface="SimSun"/>
                  <a:cs typeface="Times New Roman"/>
                </a:rPr>
                <a:t>How do you feel – be specific to the quotation and what is being shown. </a:t>
              </a:r>
              <a:endParaRPr lang="en-GB" sz="1100" dirty="0">
                <a:effectLst/>
                <a:ea typeface="SimSun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endParaRPr lang="en-GB" sz="1100" dirty="0">
                <a:effectLst/>
                <a:ea typeface="SimSun"/>
                <a:cs typeface="Times New Roman"/>
              </a:endParaRPr>
            </a:p>
          </p:txBody>
        </p:sp>
        <p:pic>
          <p:nvPicPr>
            <p:cNvPr id="9" name="Picture 8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270265"/>
              <a:ext cx="792088" cy="43204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6" name="Group 15"/>
          <p:cNvGrpSpPr/>
          <p:nvPr/>
        </p:nvGrpSpPr>
        <p:grpSpPr>
          <a:xfrm>
            <a:off x="40013" y="3789040"/>
            <a:ext cx="4464496" cy="2736304"/>
            <a:chOff x="251520" y="260648"/>
            <a:chExt cx="4464496" cy="2736304"/>
          </a:xfrm>
        </p:grpSpPr>
        <p:sp>
          <p:nvSpPr>
            <p:cNvPr id="17" name="Rectangle 16"/>
            <p:cNvSpPr/>
            <p:nvPr/>
          </p:nvSpPr>
          <p:spPr>
            <a:xfrm>
              <a:off x="251520" y="260648"/>
              <a:ext cx="4464496" cy="273630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b="1" i="1" u="sng" dirty="0">
                  <a:effectLst/>
                  <a:latin typeface="Adobe Fan Heiti Std B"/>
                  <a:ea typeface="SimSun"/>
                  <a:cs typeface="Times New Roman"/>
                </a:rPr>
                <a:t>Poetry Analysis Card </a:t>
              </a:r>
              <a:endParaRPr lang="en-GB" sz="1100" dirty="0">
                <a:effectLst/>
                <a:ea typeface="SimSun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b="1" dirty="0">
                  <a:effectLst/>
                  <a:latin typeface="Adobe Fan Heiti Std B"/>
                  <a:ea typeface="SimSun"/>
                  <a:cs typeface="Times New Roman"/>
                </a:rPr>
                <a:t>      Use this card to help you analyse quotations in more depth. </a:t>
              </a:r>
              <a:endParaRPr lang="en-GB" sz="1100" dirty="0">
                <a:effectLst/>
                <a:ea typeface="SimSun"/>
                <a:cs typeface="Times New Roman"/>
              </a:endParaRPr>
            </a:p>
            <a:p>
              <a:pPr marL="342900" lvl="0" indent="-342900">
                <a:lnSpc>
                  <a:spcPct val="115000"/>
                </a:lnSpc>
                <a:spcAft>
                  <a:spcPts val="0"/>
                </a:spcAft>
                <a:buFont typeface="Symbol"/>
                <a:buChar char=""/>
              </a:pPr>
              <a:r>
                <a:rPr lang="en-US" sz="900" dirty="0">
                  <a:effectLst/>
                  <a:latin typeface="Adobe Fan Heiti Std B"/>
                  <a:ea typeface="SimSun"/>
                  <a:cs typeface="Times New Roman"/>
                </a:rPr>
                <a:t>Which </a:t>
              </a:r>
              <a:r>
                <a:rPr lang="en-US" sz="900" u="sng" dirty="0">
                  <a:effectLst/>
                  <a:latin typeface="Adobe Fan Heiti Std B"/>
                  <a:ea typeface="SimSun"/>
                  <a:cs typeface="Times New Roman"/>
                </a:rPr>
                <a:t>technique</a:t>
              </a:r>
              <a:r>
                <a:rPr lang="en-US" sz="900" dirty="0">
                  <a:effectLst/>
                  <a:latin typeface="Adobe Fan Heiti Std B"/>
                  <a:ea typeface="SimSun"/>
                  <a:cs typeface="Times New Roman"/>
                </a:rPr>
                <a:t> has been used?</a:t>
              </a:r>
              <a:endParaRPr lang="en-GB" sz="1100" dirty="0">
                <a:effectLst/>
                <a:ea typeface="SimSun"/>
                <a:cs typeface="Times New Roman"/>
              </a:endParaRPr>
            </a:p>
            <a:p>
              <a:pPr marL="342900" lvl="0" indent="-342900">
                <a:lnSpc>
                  <a:spcPct val="115000"/>
                </a:lnSpc>
                <a:spcAft>
                  <a:spcPts val="0"/>
                </a:spcAft>
                <a:buFont typeface="Symbol"/>
                <a:buChar char=""/>
              </a:pPr>
              <a:r>
                <a:rPr lang="en-US" sz="900" dirty="0">
                  <a:effectLst/>
                  <a:latin typeface="Adobe Fan Heiti Std B"/>
                  <a:ea typeface="SimSun"/>
                  <a:cs typeface="Times New Roman"/>
                </a:rPr>
                <a:t>Why has it been used? What does it show about the topic or subject in the poem?</a:t>
              </a:r>
              <a:endParaRPr lang="en-GB" sz="1100" dirty="0">
                <a:effectLst/>
                <a:ea typeface="SimSun"/>
                <a:cs typeface="Times New Roman"/>
              </a:endParaRPr>
            </a:p>
            <a:p>
              <a:pPr marL="342900" lvl="0" indent="-342900">
                <a:lnSpc>
                  <a:spcPct val="115000"/>
                </a:lnSpc>
                <a:spcAft>
                  <a:spcPts val="0"/>
                </a:spcAft>
                <a:buFont typeface="Symbol"/>
                <a:buChar char=""/>
              </a:pPr>
              <a:r>
                <a:rPr lang="en-US" sz="900" dirty="0">
                  <a:effectLst/>
                  <a:latin typeface="Adobe Fan Heiti Std B"/>
                  <a:ea typeface="SimSun"/>
                  <a:cs typeface="Times New Roman"/>
                </a:rPr>
                <a:t>If imagery is created, what kind? Why does the poet want you to imagine this? Why has this comparison been made? What does this represent?</a:t>
              </a:r>
              <a:endParaRPr lang="en-GB" sz="1100" dirty="0">
                <a:effectLst/>
                <a:ea typeface="SimSun"/>
                <a:cs typeface="Times New Roman"/>
              </a:endParaRPr>
            </a:p>
            <a:p>
              <a:pPr marL="342900" lvl="0" indent="-342900">
                <a:lnSpc>
                  <a:spcPct val="115000"/>
                </a:lnSpc>
                <a:spcAft>
                  <a:spcPts val="0"/>
                </a:spcAft>
                <a:buFont typeface="Symbol"/>
                <a:buChar char=""/>
              </a:pPr>
              <a:r>
                <a:rPr lang="en-US" sz="900" dirty="0">
                  <a:effectLst/>
                  <a:latin typeface="Adobe Fan Heiti Std B"/>
                  <a:ea typeface="SimSun"/>
                  <a:cs typeface="Times New Roman"/>
                </a:rPr>
                <a:t>Choose an interesting </a:t>
              </a:r>
              <a:r>
                <a:rPr lang="en-US" sz="900" u="sng" dirty="0">
                  <a:effectLst/>
                  <a:latin typeface="Adobe Fan Heiti Std B"/>
                  <a:ea typeface="SimSun"/>
                  <a:cs typeface="Times New Roman"/>
                </a:rPr>
                <a:t>word</a:t>
              </a:r>
              <a:r>
                <a:rPr lang="en-US" sz="900" dirty="0">
                  <a:effectLst/>
                  <a:latin typeface="Adobe Fan Heiti Std B"/>
                  <a:ea typeface="SimSun"/>
                  <a:cs typeface="Times New Roman"/>
                </a:rPr>
                <a:t> that has been used. Why has it been used? What does it suggest? What does it make us think of? How does it link to the poem?</a:t>
              </a:r>
              <a:endParaRPr lang="en-GB" sz="1100" dirty="0">
                <a:effectLst/>
                <a:ea typeface="SimSun"/>
                <a:cs typeface="Times New Roman"/>
              </a:endParaRPr>
            </a:p>
            <a:p>
              <a:pPr marL="342900" lvl="0" indent="-342900">
                <a:lnSpc>
                  <a:spcPct val="115000"/>
                </a:lnSpc>
                <a:spcAft>
                  <a:spcPts val="0"/>
                </a:spcAft>
                <a:buFont typeface="Symbol"/>
                <a:buChar char=""/>
              </a:pPr>
              <a:r>
                <a:rPr lang="en-US" sz="900" dirty="0">
                  <a:effectLst/>
                  <a:latin typeface="Adobe Fan Heiti Std B"/>
                  <a:ea typeface="SimSun"/>
                  <a:cs typeface="Times New Roman"/>
                </a:rPr>
                <a:t>What is the poet trying to show us?</a:t>
              </a:r>
              <a:endParaRPr lang="en-GB" sz="1100" dirty="0">
                <a:effectLst/>
                <a:ea typeface="SimSun"/>
                <a:cs typeface="Times New Roman"/>
              </a:endParaRPr>
            </a:p>
            <a:p>
              <a:pPr marL="342900" lvl="0" indent="-342900">
                <a:lnSpc>
                  <a:spcPct val="115000"/>
                </a:lnSpc>
                <a:spcAft>
                  <a:spcPts val="1000"/>
                </a:spcAft>
                <a:buFont typeface="Symbol"/>
                <a:buChar char=""/>
              </a:pPr>
              <a:r>
                <a:rPr lang="en-US" sz="900" dirty="0">
                  <a:effectLst/>
                  <a:latin typeface="Adobe Fan Heiti Std B"/>
                  <a:ea typeface="SimSun"/>
                  <a:cs typeface="Times New Roman"/>
                </a:rPr>
                <a:t>How do you feel – be specific to the quotation and what is being shown. </a:t>
              </a:r>
              <a:endParaRPr lang="en-GB" sz="1100" dirty="0">
                <a:effectLst/>
                <a:ea typeface="SimSun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endParaRPr lang="en-GB" sz="1100" dirty="0">
                <a:effectLst/>
                <a:ea typeface="SimSun"/>
                <a:cs typeface="Times New Roman"/>
              </a:endParaRPr>
            </a:p>
          </p:txBody>
        </p:sp>
        <p:pic>
          <p:nvPicPr>
            <p:cNvPr id="18" name="Picture 17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066" y="260648"/>
              <a:ext cx="792088" cy="43204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9" name="Group 18"/>
          <p:cNvGrpSpPr/>
          <p:nvPr/>
        </p:nvGrpSpPr>
        <p:grpSpPr>
          <a:xfrm>
            <a:off x="4649817" y="3796454"/>
            <a:ext cx="4464496" cy="2736304"/>
            <a:chOff x="251520" y="260648"/>
            <a:chExt cx="4464496" cy="2736304"/>
          </a:xfrm>
        </p:grpSpPr>
        <p:sp>
          <p:nvSpPr>
            <p:cNvPr id="20" name="Rectangle 19"/>
            <p:cNvSpPr/>
            <p:nvPr/>
          </p:nvSpPr>
          <p:spPr>
            <a:xfrm>
              <a:off x="251520" y="260648"/>
              <a:ext cx="4464496" cy="273630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b="1" i="1" u="sng" dirty="0">
                  <a:effectLst/>
                  <a:latin typeface="Adobe Fan Heiti Std B"/>
                  <a:ea typeface="SimSun"/>
                  <a:cs typeface="Times New Roman"/>
                </a:rPr>
                <a:t>Poetry Analysis Card </a:t>
              </a:r>
              <a:endParaRPr lang="en-GB" sz="1100" dirty="0">
                <a:effectLst/>
                <a:ea typeface="SimSun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b="1" dirty="0">
                  <a:effectLst/>
                  <a:latin typeface="Adobe Fan Heiti Std B"/>
                  <a:ea typeface="SimSun"/>
                  <a:cs typeface="Times New Roman"/>
                </a:rPr>
                <a:t>      Use this card to help you analyse quotations in more depth. </a:t>
              </a:r>
              <a:endParaRPr lang="en-GB" sz="1100" dirty="0">
                <a:effectLst/>
                <a:ea typeface="SimSun"/>
                <a:cs typeface="Times New Roman"/>
              </a:endParaRPr>
            </a:p>
            <a:p>
              <a:pPr marL="342900" lvl="0" indent="-342900">
                <a:lnSpc>
                  <a:spcPct val="115000"/>
                </a:lnSpc>
                <a:spcAft>
                  <a:spcPts val="0"/>
                </a:spcAft>
                <a:buFont typeface="Symbol"/>
                <a:buChar char=""/>
              </a:pPr>
              <a:r>
                <a:rPr lang="en-US" sz="900" dirty="0">
                  <a:effectLst/>
                  <a:latin typeface="Adobe Fan Heiti Std B"/>
                  <a:ea typeface="SimSun"/>
                  <a:cs typeface="Times New Roman"/>
                </a:rPr>
                <a:t>Which </a:t>
              </a:r>
              <a:r>
                <a:rPr lang="en-US" sz="900" u="sng" dirty="0">
                  <a:effectLst/>
                  <a:latin typeface="Adobe Fan Heiti Std B"/>
                  <a:ea typeface="SimSun"/>
                  <a:cs typeface="Times New Roman"/>
                </a:rPr>
                <a:t>technique</a:t>
              </a:r>
              <a:r>
                <a:rPr lang="en-US" sz="900" dirty="0">
                  <a:effectLst/>
                  <a:latin typeface="Adobe Fan Heiti Std B"/>
                  <a:ea typeface="SimSun"/>
                  <a:cs typeface="Times New Roman"/>
                </a:rPr>
                <a:t> has been used?</a:t>
              </a:r>
              <a:endParaRPr lang="en-GB" sz="1100" dirty="0">
                <a:effectLst/>
                <a:ea typeface="SimSun"/>
                <a:cs typeface="Times New Roman"/>
              </a:endParaRPr>
            </a:p>
            <a:p>
              <a:pPr marL="342900" lvl="0" indent="-342900">
                <a:lnSpc>
                  <a:spcPct val="115000"/>
                </a:lnSpc>
                <a:spcAft>
                  <a:spcPts val="0"/>
                </a:spcAft>
                <a:buFont typeface="Symbol"/>
                <a:buChar char=""/>
              </a:pPr>
              <a:r>
                <a:rPr lang="en-US" sz="900" dirty="0">
                  <a:effectLst/>
                  <a:latin typeface="Adobe Fan Heiti Std B"/>
                  <a:ea typeface="SimSun"/>
                  <a:cs typeface="Times New Roman"/>
                </a:rPr>
                <a:t>Why has it been used? What does it show about the topic or subject in the poem?</a:t>
              </a:r>
              <a:endParaRPr lang="en-GB" sz="1100" dirty="0">
                <a:effectLst/>
                <a:ea typeface="SimSun"/>
                <a:cs typeface="Times New Roman"/>
              </a:endParaRPr>
            </a:p>
            <a:p>
              <a:pPr marL="342900" lvl="0" indent="-342900">
                <a:lnSpc>
                  <a:spcPct val="115000"/>
                </a:lnSpc>
                <a:spcAft>
                  <a:spcPts val="0"/>
                </a:spcAft>
                <a:buFont typeface="Symbol"/>
                <a:buChar char=""/>
              </a:pPr>
              <a:r>
                <a:rPr lang="en-US" sz="900" dirty="0">
                  <a:effectLst/>
                  <a:latin typeface="Adobe Fan Heiti Std B"/>
                  <a:ea typeface="SimSun"/>
                  <a:cs typeface="Times New Roman"/>
                </a:rPr>
                <a:t>If imagery is created, what kind? Why does the poet want you to imagine this? Why has this comparison been made? What does this represent?</a:t>
              </a:r>
              <a:endParaRPr lang="en-GB" sz="1100" dirty="0">
                <a:effectLst/>
                <a:ea typeface="SimSun"/>
                <a:cs typeface="Times New Roman"/>
              </a:endParaRPr>
            </a:p>
            <a:p>
              <a:pPr marL="342900" lvl="0" indent="-342900">
                <a:lnSpc>
                  <a:spcPct val="115000"/>
                </a:lnSpc>
                <a:spcAft>
                  <a:spcPts val="0"/>
                </a:spcAft>
                <a:buFont typeface="Symbol"/>
                <a:buChar char=""/>
              </a:pPr>
              <a:r>
                <a:rPr lang="en-US" sz="900" dirty="0">
                  <a:effectLst/>
                  <a:latin typeface="Adobe Fan Heiti Std B"/>
                  <a:ea typeface="SimSun"/>
                  <a:cs typeface="Times New Roman"/>
                </a:rPr>
                <a:t>Choose an interesting </a:t>
              </a:r>
              <a:r>
                <a:rPr lang="en-US" sz="900" u="sng" dirty="0">
                  <a:effectLst/>
                  <a:latin typeface="Adobe Fan Heiti Std B"/>
                  <a:ea typeface="SimSun"/>
                  <a:cs typeface="Times New Roman"/>
                </a:rPr>
                <a:t>word</a:t>
              </a:r>
              <a:r>
                <a:rPr lang="en-US" sz="900" dirty="0">
                  <a:effectLst/>
                  <a:latin typeface="Adobe Fan Heiti Std B"/>
                  <a:ea typeface="SimSun"/>
                  <a:cs typeface="Times New Roman"/>
                </a:rPr>
                <a:t> that has been used. Why has it been used? What does it suggest? What does it make us think of? How does it link to the poem?</a:t>
              </a:r>
              <a:endParaRPr lang="en-GB" sz="1100" dirty="0">
                <a:effectLst/>
                <a:ea typeface="SimSun"/>
                <a:cs typeface="Times New Roman"/>
              </a:endParaRPr>
            </a:p>
            <a:p>
              <a:pPr marL="342900" lvl="0" indent="-342900">
                <a:lnSpc>
                  <a:spcPct val="115000"/>
                </a:lnSpc>
                <a:spcAft>
                  <a:spcPts val="0"/>
                </a:spcAft>
                <a:buFont typeface="Symbol"/>
                <a:buChar char=""/>
              </a:pPr>
              <a:r>
                <a:rPr lang="en-US" sz="900" dirty="0">
                  <a:effectLst/>
                  <a:latin typeface="Adobe Fan Heiti Std B"/>
                  <a:ea typeface="SimSun"/>
                  <a:cs typeface="Times New Roman"/>
                </a:rPr>
                <a:t>What is the poet trying to show us?</a:t>
              </a:r>
              <a:endParaRPr lang="en-GB" sz="1100" dirty="0">
                <a:effectLst/>
                <a:ea typeface="SimSun"/>
                <a:cs typeface="Times New Roman"/>
              </a:endParaRPr>
            </a:p>
            <a:p>
              <a:pPr marL="342900" lvl="0" indent="-342900">
                <a:lnSpc>
                  <a:spcPct val="115000"/>
                </a:lnSpc>
                <a:spcAft>
                  <a:spcPts val="1000"/>
                </a:spcAft>
                <a:buFont typeface="Symbol"/>
                <a:buChar char=""/>
              </a:pPr>
              <a:r>
                <a:rPr lang="en-US" sz="900" dirty="0">
                  <a:effectLst/>
                  <a:latin typeface="Adobe Fan Heiti Std B"/>
                  <a:ea typeface="SimSun"/>
                  <a:cs typeface="Times New Roman"/>
                </a:rPr>
                <a:t>How do you feel – be specific to the quotation and what is being shown. </a:t>
              </a:r>
              <a:endParaRPr lang="en-GB" sz="1100" dirty="0">
                <a:effectLst/>
                <a:ea typeface="SimSun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endParaRPr lang="en-GB" sz="1100" dirty="0">
                <a:effectLst/>
                <a:ea typeface="SimSun"/>
                <a:cs typeface="Times New Roman"/>
              </a:endParaRPr>
            </a:p>
          </p:txBody>
        </p:sp>
        <p:pic>
          <p:nvPicPr>
            <p:cNvPr id="21" name="Picture 20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066" y="260648"/>
              <a:ext cx="792088" cy="432048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581561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D0E638F-6AA7-8C44-B763-52CAC149B6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962" y="4269507"/>
            <a:ext cx="4053295" cy="174861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7C0585D-D94B-FC4F-9EDE-44D72DB15AD6}"/>
              </a:ext>
            </a:extLst>
          </p:cNvPr>
          <p:cNvSpPr txBox="1"/>
          <p:nvPr/>
        </p:nvSpPr>
        <p:spPr>
          <a:xfrm>
            <a:off x="1655334" y="1697757"/>
            <a:ext cx="5833333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Thank you for visiting Ms Duckworth’s Classroom! I hope you enjoy the free resource. Please feel free to let me know how you used them and if they were helpful. </a:t>
            </a:r>
          </a:p>
          <a:p>
            <a:endParaRPr lang="en-US" dirty="0"/>
          </a:p>
          <a:p>
            <a:pPr algn="ctr"/>
            <a:r>
              <a:rPr lang="en-US" dirty="0"/>
              <a:t>You can also follow me on </a:t>
            </a:r>
            <a:r>
              <a:rPr lang="en-US" dirty="0">
                <a:hlinkClick r:id="rId3"/>
              </a:rPr>
              <a:t>Instagram</a:t>
            </a:r>
            <a:r>
              <a:rPr lang="en-US" dirty="0"/>
              <a:t> and find me on </a:t>
            </a:r>
            <a:r>
              <a:rPr lang="en-US" dirty="0">
                <a:hlinkClick r:id="rId4"/>
              </a:rPr>
              <a:t>Facebook</a:t>
            </a:r>
            <a:r>
              <a:rPr lang="en-US" dirty="0"/>
              <a:t> or </a:t>
            </a:r>
            <a:r>
              <a:rPr lang="en-US" dirty="0">
                <a:hlinkClick r:id="rId5"/>
              </a:rPr>
              <a:t>twitter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7191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576</Words>
  <Application>Microsoft Macintosh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Adobe Fan Heiti Std B</vt:lpstr>
      <vt:lpstr>Arial</vt:lpstr>
      <vt:lpstr>Calibri</vt:lpstr>
      <vt:lpstr>Symbol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Duckworth</dc:creator>
  <cp:lastModifiedBy>Sophie Duckworth</cp:lastModifiedBy>
  <cp:revision>3</cp:revision>
  <cp:lastPrinted>2019-02-18T01:26:38Z</cp:lastPrinted>
  <dcterms:created xsi:type="dcterms:W3CDTF">2019-02-18T01:23:01Z</dcterms:created>
  <dcterms:modified xsi:type="dcterms:W3CDTF">2019-06-20T01:06:04Z</dcterms:modified>
</cp:coreProperties>
</file>