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74" r:id="rId2"/>
    <p:sldId id="279" r:id="rId3"/>
    <p:sldId id="257" r:id="rId4"/>
    <p:sldId id="280"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44"/>
    <p:restoredTop sz="94737"/>
  </p:normalViewPr>
  <p:slideViewPr>
    <p:cSldViewPr snapToGrid="0" snapToObjects="1">
      <p:cViewPr varScale="1">
        <p:scale>
          <a:sx n="101" d="100"/>
          <a:sy n="101" d="100"/>
        </p:scale>
        <p:origin x="5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F0C68-3525-644B-A6C4-95444121F366}" type="datetimeFigureOut">
              <a:rPr lang="en-US" smtClean="0"/>
              <a:t>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967DD-9AA0-0344-822D-F3FFB30E3BA8}" type="slidenum">
              <a:rPr lang="en-US" smtClean="0"/>
              <a:t>‹#›</a:t>
            </a:fld>
            <a:endParaRPr lang="en-US"/>
          </a:p>
        </p:txBody>
      </p:sp>
    </p:spTree>
    <p:extLst>
      <p:ext uri="{BB962C8B-B14F-4D97-AF65-F5344CB8AC3E}">
        <p14:creationId xmlns:p14="http://schemas.microsoft.com/office/powerpoint/2010/main" val="223687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9505-EDC4-D049-A708-80EE7EFC9D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9F021C-CFBE-8E44-8A79-4FFF7CBC2F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02650B-79B0-2241-94F2-7C312F519C28}"/>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3C7EDD52-4E94-B44A-9129-05ECBA5A6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6F70E-85B0-2E42-93A0-DF5E39A03AD9}"/>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92409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A351-FE39-4044-8A1C-8C4D78A3C7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A657C4-FEF6-3349-927E-CC651EF4F0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5C343-47C4-8846-898C-53E2CFE55DA2}"/>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92057270-F418-DE40-AE0E-E0D1610D1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AC4-311A-F148-8557-1C143C43BBF6}"/>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15608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B4934-D8F8-4849-B36F-0DD714523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67E428-A561-7C43-B79B-CF1690232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9DEA5-0E63-0644-80C5-77BFC2CC5710}"/>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393B92DC-A4A9-E74F-87CA-0687E5BDE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CDFCE-DAF5-C34A-8360-8CFF74533AA3}"/>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18083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A642-44A2-C14D-BAC4-AFCDFA6F6E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2E3B8D-C8E4-EF43-903B-026FBC9871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9394D-709B-7B4E-925A-809C0C9F97AD}"/>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4EDDFC7F-5DA4-7B4A-BF63-A259F2463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5CD95-A198-9F4C-BA96-58AAB454CA37}"/>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149822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B509F-BCA2-7743-B727-B8C64AD16B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F03355-EE54-0D4D-8464-76E4AD8A5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6B3EF-EE8A-B348-9669-A362155CDC5F}"/>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466E7ED7-C3F9-2C49-8512-8E2404018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F787D-BBAE-1041-BAF1-CF2162B98207}"/>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210173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9538-3C2F-6849-AF47-ACE2779FE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0A895-D0CE-734F-B3A2-45B2AE0BE1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BEC88C-6686-7E4A-8B04-339816FFF4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84FA53-7793-C843-8A6D-84383DCA0714}"/>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6" name="Footer Placeholder 5">
            <a:extLst>
              <a:ext uri="{FF2B5EF4-FFF2-40B4-BE49-F238E27FC236}">
                <a16:creationId xmlns:a16="http://schemas.microsoft.com/office/drawing/2014/main" id="{085AD470-AAA6-3A46-A596-77CA1B87BD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71BB7-9EAC-0342-A355-68BBB414B532}"/>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337893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215B-A083-0A46-A1C6-CEDDE53A2F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68C1C0-9AAD-3A44-AF93-450FD9791F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6538E2-C1A9-2544-9646-8337DF52B5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E6291-5AE9-804C-B148-2B5FE6202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CED3D3-E3A6-3640-B2B3-DD33B13F47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8F6D08-0122-9D4D-8A13-5A962A9E0DB9}"/>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8" name="Footer Placeholder 7">
            <a:extLst>
              <a:ext uri="{FF2B5EF4-FFF2-40B4-BE49-F238E27FC236}">
                <a16:creationId xmlns:a16="http://schemas.microsoft.com/office/drawing/2014/main" id="{C0F1F72E-A8EF-A447-ADB3-5747404911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2936BC-D3E3-A14A-86F6-FEF560F5543F}"/>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399687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C44C6-881F-EF41-B92B-0B222FDB0B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B88C86-AEF6-7B4B-8366-DA83DD74D3A4}"/>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4" name="Footer Placeholder 3">
            <a:extLst>
              <a:ext uri="{FF2B5EF4-FFF2-40B4-BE49-F238E27FC236}">
                <a16:creationId xmlns:a16="http://schemas.microsoft.com/office/drawing/2014/main" id="{D4858A62-138D-6548-8A55-121EA84B37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FAB918-EB26-E947-ABB7-3BB7C68A85D1}"/>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19544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2AC5DC-33B4-104A-800B-4E51AFA67320}"/>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3" name="Footer Placeholder 2">
            <a:extLst>
              <a:ext uri="{FF2B5EF4-FFF2-40B4-BE49-F238E27FC236}">
                <a16:creationId xmlns:a16="http://schemas.microsoft.com/office/drawing/2014/main" id="{7AFC8921-B56D-374F-BEFD-D51A7871CC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6E7D28-85AA-484C-BE9F-8671B2D218E0}"/>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81252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512A-BB19-A441-8E5C-632D10D921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2DA1DC-569A-384C-BA0D-E1E2554ED9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E45826-F176-EC46-85D0-581A91543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80DBD-24A4-F545-8664-B4428B3AB8BC}"/>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6" name="Footer Placeholder 5">
            <a:extLst>
              <a:ext uri="{FF2B5EF4-FFF2-40B4-BE49-F238E27FC236}">
                <a16:creationId xmlns:a16="http://schemas.microsoft.com/office/drawing/2014/main" id="{6667F228-BC0F-9F41-84D5-BB495EF8C3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C5FA8-E85D-264E-AA26-F169B9B293D1}"/>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22682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A381-E513-9D49-9E5E-CC37E918A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180ADA-87CA-E147-A796-58A062B87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491C19-59FB-1C47-B4AD-E815A941F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09F02A-6045-AA49-B915-BBCF06864E48}"/>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6" name="Footer Placeholder 5">
            <a:extLst>
              <a:ext uri="{FF2B5EF4-FFF2-40B4-BE49-F238E27FC236}">
                <a16:creationId xmlns:a16="http://schemas.microsoft.com/office/drawing/2014/main" id="{35C948EE-DF53-9842-ADA1-195A683CA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3A3778-F397-9E4B-8DAA-4A79FDC73D22}"/>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223724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DB68B-18EB-D244-90F9-3EB344D5F8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69AB1B-675E-B84A-86B8-868B29AB6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99AA9-8362-A446-9FF2-6808BE68E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4A80871C-8FA1-0D4A-9A88-58A09DC12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3446B6-FD77-174A-913C-7D651C7EE0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78FDB-3AD2-9943-A4E4-906AEE6F6815}" type="slidenum">
              <a:rPr lang="en-US" smtClean="0"/>
              <a:t>‹#›</a:t>
            </a:fld>
            <a:endParaRPr lang="en-US"/>
          </a:p>
        </p:txBody>
      </p:sp>
      <p:pic>
        <p:nvPicPr>
          <p:cNvPr id="7" name="Picture 6">
            <a:extLst>
              <a:ext uri="{FF2B5EF4-FFF2-40B4-BE49-F238E27FC236}">
                <a16:creationId xmlns:a16="http://schemas.microsoft.com/office/drawing/2014/main" id="{4E826189-E3FD-3840-A348-798218E07E16}"/>
              </a:ext>
            </a:extLst>
          </p:cNvPr>
          <p:cNvPicPr>
            <a:picLocks noChangeAspect="1"/>
          </p:cNvPicPr>
          <p:nvPr userDrawn="1"/>
        </p:nvPicPr>
        <p:blipFill>
          <a:blip r:embed="rId13"/>
          <a:stretch>
            <a:fillRect/>
          </a:stretch>
        </p:blipFill>
        <p:spPr>
          <a:xfrm>
            <a:off x="0" y="-1"/>
            <a:ext cx="12192000" cy="6858001"/>
          </a:xfrm>
          <a:prstGeom prst="rect">
            <a:avLst/>
          </a:prstGeom>
        </p:spPr>
      </p:pic>
    </p:spTree>
    <p:extLst>
      <p:ext uri="{BB962C8B-B14F-4D97-AF65-F5344CB8AC3E}">
        <p14:creationId xmlns:p14="http://schemas.microsoft.com/office/powerpoint/2010/main" val="4044710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nstagram.com/msduckworths_classroom/"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twitter.com/duckworth_ms" TargetMode="External"/><Relationship Id="rId4" Type="http://schemas.openxmlformats.org/officeDocument/2006/relationships/hyperlink" Target="https://www.facebook.com/MsDuckworthsClassro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61161" y="1302707"/>
            <a:ext cx="9144000" cy="1606007"/>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t>Conflict and Fight Scenes in Romeo and Juliet: Act 1</a:t>
            </a:r>
            <a:endParaRPr lang="en-GB" dirty="0"/>
          </a:p>
        </p:txBody>
      </p:sp>
      <p:sp>
        <p:nvSpPr>
          <p:cNvPr id="5" name="Subtitle 4"/>
          <p:cNvSpPr>
            <a:spLocks noGrp="1"/>
          </p:cNvSpPr>
          <p:nvPr>
            <p:ph type="subTitle" idx="1"/>
          </p:nvPr>
        </p:nvSpPr>
        <p:spPr>
          <a:xfrm>
            <a:off x="1524000" y="3602037"/>
            <a:ext cx="9144000" cy="2448033"/>
          </a:xfrm>
        </p:spPr>
        <p:style>
          <a:lnRef idx="2">
            <a:schemeClr val="accent1"/>
          </a:lnRef>
          <a:fillRef idx="1">
            <a:schemeClr val="lt1"/>
          </a:fillRef>
          <a:effectRef idx="0">
            <a:schemeClr val="accent1"/>
          </a:effectRef>
          <a:fontRef idx="minor">
            <a:schemeClr val="dk1"/>
          </a:fontRef>
        </p:style>
        <p:txBody>
          <a:bodyPr>
            <a:normAutofit lnSpcReduction="10000"/>
          </a:bodyPr>
          <a:lstStyle/>
          <a:p>
            <a:endParaRPr lang="en-US" dirty="0"/>
          </a:p>
          <a:p>
            <a:r>
              <a:rPr lang="en-US" dirty="0"/>
              <a:t>STARTER: Think back to the Prologue: why does Shakespeare use juxtaposition to describe the feud between the two families?</a:t>
            </a:r>
          </a:p>
          <a:p>
            <a:r>
              <a:rPr lang="en-US" dirty="0">
                <a:solidFill>
                  <a:srgbClr val="FF0000"/>
                </a:solidFill>
              </a:rPr>
              <a:t>Shakespeare uses juxtaposition to….</a:t>
            </a:r>
          </a:p>
          <a:p>
            <a:endParaRPr lang="en-US" dirty="0">
              <a:solidFill>
                <a:srgbClr val="FF0000"/>
              </a:solidFill>
            </a:endParaRPr>
          </a:p>
          <a:p>
            <a:r>
              <a:rPr lang="en-US" dirty="0">
                <a:solidFill>
                  <a:srgbClr val="FF0000"/>
                </a:solidFill>
              </a:rPr>
              <a:t>Extension: what does the word ‘grudge’ suggest?</a:t>
            </a:r>
          </a:p>
          <a:p>
            <a:endParaRPr lang="en-GB" dirty="0"/>
          </a:p>
        </p:txBody>
      </p:sp>
      <p:sp>
        <p:nvSpPr>
          <p:cNvPr id="2" name="TextBox 1"/>
          <p:cNvSpPr txBox="1"/>
          <p:nvPr/>
        </p:nvSpPr>
        <p:spPr>
          <a:xfrm>
            <a:off x="529839" y="239282"/>
            <a:ext cx="68820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t>Date</a:t>
            </a:r>
            <a:r>
              <a:rPr lang="en-GB" dirty="0"/>
              <a:t>:</a:t>
            </a:r>
            <a:endParaRPr lang="en-US" dirty="0"/>
          </a:p>
        </p:txBody>
      </p:sp>
      <p:sp>
        <p:nvSpPr>
          <p:cNvPr id="3" name="TextBox 2">
            <a:extLst>
              <a:ext uri="{FF2B5EF4-FFF2-40B4-BE49-F238E27FC236}">
                <a16:creationId xmlns:a16="http://schemas.microsoft.com/office/drawing/2014/main" id="{2FE42DC1-D5AC-274B-BD5D-EDDA1A61F515}"/>
              </a:ext>
            </a:extLst>
          </p:cNvPr>
          <p:cNvSpPr txBox="1"/>
          <p:nvPr/>
        </p:nvSpPr>
        <p:spPr>
          <a:xfrm>
            <a:off x="2250831" y="239282"/>
            <a:ext cx="6836039"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LO: To understand how to read and </a:t>
            </a:r>
            <a:r>
              <a:rPr lang="en-US" dirty="0" err="1"/>
              <a:t>analyse</a:t>
            </a:r>
            <a:r>
              <a:rPr lang="en-US" dirty="0"/>
              <a:t> a scene in Romeo and Juliet</a:t>
            </a:r>
          </a:p>
        </p:txBody>
      </p:sp>
    </p:spTree>
    <p:extLst>
      <p:ext uri="{BB962C8B-B14F-4D97-AF65-F5344CB8AC3E}">
        <p14:creationId xmlns:p14="http://schemas.microsoft.com/office/powerpoint/2010/main" val="3439526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841"/>
            <a:ext cx="10515600" cy="1325563"/>
          </a:xfrm>
        </p:spPr>
        <p:style>
          <a:lnRef idx="2">
            <a:schemeClr val="accent2"/>
          </a:lnRef>
          <a:fillRef idx="1">
            <a:schemeClr val="lt1"/>
          </a:fillRef>
          <a:effectRef idx="0">
            <a:schemeClr val="accent2"/>
          </a:effectRef>
          <a:fontRef idx="minor">
            <a:schemeClr val="dk1"/>
          </a:fontRef>
        </p:style>
        <p:txBody>
          <a:bodyPr/>
          <a:lstStyle/>
          <a:p>
            <a:pPr algn="ctr"/>
            <a:r>
              <a:rPr lang="en-US" dirty="0"/>
              <a:t>We will read through the first fight scene: Act 1 Scene 1.</a:t>
            </a:r>
            <a:endParaRPr lang="en-GB" dirty="0"/>
          </a:p>
        </p:txBody>
      </p:sp>
      <p:sp>
        <p:nvSpPr>
          <p:cNvPr id="4" name="Content Placeholder 2"/>
          <p:cNvSpPr txBox="1">
            <a:spLocks/>
          </p:cNvSpPr>
          <p:nvPr/>
        </p:nvSpPr>
        <p:spPr>
          <a:xfrm>
            <a:off x="6845064" y="1825625"/>
            <a:ext cx="2956132" cy="435133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dirty="0"/>
              <a:t>Conflict</a:t>
            </a:r>
          </a:p>
          <a:p>
            <a:r>
              <a:rPr lang="en-US" dirty="0"/>
              <a:t>Family</a:t>
            </a:r>
          </a:p>
          <a:p>
            <a:r>
              <a:rPr lang="en-US" dirty="0"/>
              <a:t>Death</a:t>
            </a:r>
          </a:p>
          <a:p>
            <a:r>
              <a:rPr lang="en-US" dirty="0"/>
              <a:t>Love</a:t>
            </a:r>
          </a:p>
          <a:p>
            <a:r>
              <a:rPr lang="en-US" dirty="0"/>
              <a:t>Hate</a:t>
            </a:r>
          </a:p>
          <a:p>
            <a:r>
              <a:rPr lang="en-US" dirty="0"/>
              <a:t>Heartbreak</a:t>
            </a:r>
          </a:p>
          <a:p>
            <a:r>
              <a:rPr lang="en-US" dirty="0"/>
              <a:t>Fate</a:t>
            </a:r>
          </a:p>
          <a:p>
            <a:r>
              <a:rPr lang="en-US" dirty="0"/>
              <a:t>Decisions/choices</a:t>
            </a:r>
          </a:p>
          <a:p>
            <a:r>
              <a:rPr lang="en-US" dirty="0"/>
              <a:t>Femininity</a:t>
            </a:r>
          </a:p>
          <a:p>
            <a:r>
              <a:rPr lang="en-US" dirty="0"/>
              <a:t>Masculinity</a:t>
            </a:r>
            <a:endParaRPr lang="en-GB" dirty="0"/>
          </a:p>
        </p:txBody>
      </p:sp>
      <p:sp>
        <p:nvSpPr>
          <p:cNvPr id="5" name="Content Placeholder 2"/>
          <p:cNvSpPr txBox="1">
            <a:spLocks/>
          </p:cNvSpPr>
          <p:nvPr/>
        </p:nvSpPr>
        <p:spPr>
          <a:xfrm>
            <a:off x="1602288" y="2085723"/>
            <a:ext cx="3212507" cy="2686554"/>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dirty="0"/>
              <a:t>Look out for:</a:t>
            </a:r>
          </a:p>
          <a:p>
            <a:pPr lvl="1"/>
            <a:r>
              <a:rPr lang="en-US" dirty="0"/>
              <a:t>Who wants to fight and who wants peace</a:t>
            </a:r>
          </a:p>
          <a:p>
            <a:pPr lvl="1"/>
            <a:r>
              <a:rPr lang="en-US" dirty="0"/>
              <a:t>How men are presented</a:t>
            </a:r>
          </a:p>
          <a:p>
            <a:pPr lvl="1"/>
            <a:r>
              <a:rPr lang="en-US" dirty="0"/>
              <a:t>Metaphors</a:t>
            </a:r>
          </a:p>
          <a:p>
            <a:pPr lvl="1"/>
            <a:r>
              <a:rPr lang="en-US" dirty="0"/>
              <a:t>Violent language</a:t>
            </a:r>
          </a:p>
          <a:p>
            <a:pPr lvl="1"/>
            <a:r>
              <a:rPr lang="en-US" dirty="0"/>
              <a:t>The themes</a:t>
            </a:r>
          </a:p>
          <a:p>
            <a:endParaRPr lang="en-GB" dirty="0"/>
          </a:p>
        </p:txBody>
      </p:sp>
      <p:pic>
        <p:nvPicPr>
          <p:cNvPr id="7" name="Picture 6">
            <a:extLst>
              <a:ext uri="{FF2B5EF4-FFF2-40B4-BE49-F238E27FC236}">
                <a16:creationId xmlns:a16="http://schemas.microsoft.com/office/drawing/2014/main" id="{029ED8CB-013F-5E4A-8DAD-D8A48B83C886}"/>
              </a:ext>
            </a:extLst>
          </p:cNvPr>
          <p:cNvPicPr>
            <a:picLocks noChangeAspect="1"/>
          </p:cNvPicPr>
          <p:nvPr/>
        </p:nvPicPr>
        <p:blipFill>
          <a:blip r:embed="rId2"/>
          <a:stretch>
            <a:fillRect/>
          </a:stretch>
        </p:blipFill>
        <p:spPr>
          <a:xfrm rot="20249723">
            <a:off x="197603" y="4885244"/>
            <a:ext cx="2138973" cy="1458078"/>
          </a:xfrm>
          <a:prstGeom prst="rect">
            <a:avLst/>
          </a:prstGeom>
        </p:spPr>
      </p:pic>
      <p:pic>
        <p:nvPicPr>
          <p:cNvPr id="9" name="Picture 8">
            <a:extLst>
              <a:ext uri="{FF2B5EF4-FFF2-40B4-BE49-F238E27FC236}">
                <a16:creationId xmlns:a16="http://schemas.microsoft.com/office/drawing/2014/main" id="{DC893F05-7AD3-564E-B894-65B0C3716899}"/>
              </a:ext>
            </a:extLst>
          </p:cNvPr>
          <p:cNvPicPr>
            <a:picLocks noChangeAspect="1"/>
          </p:cNvPicPr>
          <p:nvPr/>
        </p:nvPicPr>
        <p:blipFill>
          <a:blip r:embed="rId3"/>
          <a:stretch>
            <a:fillRect/>
          </a:stretch>
        </p:blipFill>
        <p:spPr>
          <a:xfrm rot="2141508">
            <a:off x="9537516" y="2264153"/>
            <a:ext cx="2275344" cy="1769712"/>
          </a:xfrm>
          <a:prstGeom prst="rect">
            <a:avLst/>
          </a:prstGeom>
        </p:spPr>
      </p:pic>
    </p:spTree>
    <p:extLst>
      <p:ext uri="{BB962C8B-B14F-4D97-AF65-F5344CB8AC3E}">
        <p14:creationId xmlns:p14="http://schemas.microsoft.com/office/powerpoint/2010/main" val="37446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DF73D-A4DE-3A46-8CCF-29C8BE25D40E}"/>
              </a:ext>
            </a:extLst>
          </p:cNvPr>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dirty="0"/>
              <a:t>PEEAL – How does Shakespeare engage the audience in Act 1 Scene 1?</a:t>
            </a:r>
          </a:p>
        </p:txBody>
      </p:sp>
      <p:sp>
        <p:nvSpPr>
          <p:cNvPr id="5" name="Cloud Callout 4">
            <a:extLst>
              <a:ext uri="{FF2B5EF4-FFF2-40B4-BE49-F238E27FC236}">
                <a16:creationId xmlns:a16="http://schemas.microsoft.com/office/drawing/2014/main" id="{BB3E5F45-48E1-C144-8A41-39651F1CF3CD}"/>
              </a:ext>
            </a:extLst>
          </p:cNvPr>
          <p:cNvSpPr/>
          <p:nvPr/>
        </p:nvSpPr>
        <p:spPr>
          <a:xfrm>
            <a:off x="1427967" y="1941535"/>
            <a:ext cx="8931058" cy="3620022"/>
          </a:xfrm>
          <a:prstGeom prst="cloudCallout">
            <a:avLst>
              <a:gd name="adj1" fmla="val -31352"/>
              <a:gd name="adj2" fmla="val 7558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What is the </a:t>
            </a:r>
            <a:r>
              <a:rPr lang="en-US" sz="2400" u="sng" dirty="0">
                <a:solidFill>
                  <a:schemeClr val="tx1"/>
                </a:solidFill>
              </a:rPr>
              <a:t>keyword</a:t>
            </a:r>
            <a:r>
              <a:rPr lang="en-US" sz="2400" dirty="0">
                <a:solidFill>
                  <a:schemeClr val="tx1"/>
                </a:solidFill>
              </a:rPr>
              <a:t>?</a:t>
            </a:r>
          </a:p>
          <a:p>
            <a:pPr algn="ctr"/>
            <a:endParaRPr lang="en-US" sz="2400" dirty="0">
              <a:solidFill>
                <a:schemeClr val="tx1"/>
              </a:solidFill>
            </a:endParaRPr>
          </a:p>
          <a:p>
            <a:pPr algn="ctr"/>
            <a:r>
              <a:rPr lang="en-US" sz="2400" dirty="0">
                <a:solidFill>
                  <a:schemeClr val="tx1"/>
                </a:solidFill>
              </a:rPr>
              <a:t>Brainstorm ideas – the Shakespeare engages the audience….</a:t>
            </a:r>
          </a:p>
          <a:p>
            <a:pPr algn="ctr"/>
            <a:endParaRPr lang="en-US" sz="2400" dirty="0">
              <a:solidFill>
                <a:schemeClr val="tx1"/>
              </a:solidFill>
            </a:endParaRPr>
          </a:p>
          <a:p>
            <a:pPr algn="ctr"/>
            <a:r>
              <a:rPr lang="en-US" sz="2400" dirty="0">
                <a:solidFill>
                  <a:schemeClr val="tx1"/>
                </a:solidFill>
              </a:rPr>
              <a:t>Extension: think about techniques!</a:t>
            </a:r>
            <a:endParaRPr lang="en-GB" sz="2400" dirty="0">
              <a:solidFill>
                <a:schemeClr val="tx1"/>
              </a:solidFill>
            </a:endParaRPr>
          </a:p>
          <a:p>
            <a:pPr algn="ctr"/>
            <a:endParaRPr lang="en-US" dirty="0"/>
          </a:p>
        </p:txBody>
      </p:sp>
    </p:spTree>
    <p:extLst>
      <p:ext uri="{BB962C8B-B14F-4D97-AF65-F5344CB8AC3E}">
        <p14:creationId xmlns:p14="http://schemas.microsoft.com/office/powerpoint/2010/main" val="166684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DF73D-A4DE-3A46-8CCF-29C8BE25D40E}"/>
              </a:ext>
            </a:extLst>
          </p:cNvPr>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dirty="0"/>
              <a:t>PEEAL – How does Shakespeare engage the audience in Act 1 Scene 1?</a:t>
            </a:r>
          </a:p>
        </p:txBody>
      </p:sp>
      <p:sp>
        <p:nvSpPr>
          <p:cNvPr id="4" name="Content Placeholder 2">
            <a:extLst>
              <a:ext uri="{FF2B5EF4-FFF2-40B4-BE49-F238E27FC236}">
                <a16:creationId xmlns:a16="http://schemas.microsoft.com/office/drawing/2014/main" id="{11D17625-86C3-054D-8205-18E28A99ED58}"/>
              </a:ext>
            </a:extLst>
          </p:cNvPr>
          <p:cNvSpPr txBox="1">
            <a:spLocks/>
          </p:cNvSpPr>
          <p:nvPr/>
        </p:nvSpPr>
        <p:spPr>
          <a:xfrm>
            <a:off x="1414011" y="2065925"/>
            <a:ext cx="9088406" cy="4326741"/>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dk1"/>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dk1"/>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dk1"/>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dk1"/>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r>
              <a:rPr lang="en-US" sz="3200" dirty="0"/>
              <a:t>Point (include the keyword)</a:t>
            </a:r>
          </a:p>
          <a:p>
            <a:r>
              <a:rPr lang="en-US" sz="3200" dirty="0"/>
              <a:t>Evidence - try and embed</a:t>
            </a:r>
          </a:p>
          <a:p>
            <a:r>
              <a:rPr lang="en-US" sz="3200" dirty="0"/>
              <a:t>Explanation – what does the quote show/tell us/describe?</a:t>
            </a:r>
          </a:p>
          <a:p>
            <a:r>
              <a:rPr lang="en-US" sz="3200" dirty="0"/>
              <a:t>Analysis – which technique used? What does it show? Choose a word and </a:t>
            </a:r>
            <a:r>
              <a:rPr lang="en-US" sz="3200" dirty="0" err="1"/>
              <a:t>analyse</a:t>
            </a:r>
            <a:r>
              <a:rPr lang="en-US" sz="3200" dirty="0"/>
              <a:t> it – what does it suggest or make you think of?</a:t>
            </a:r>
          </a:p>
          <a:p>
            <a:r>
              <a:rPr lang="en-US" sz="3200" dirty="0"/>
              <a:t>Link to the effect on the audience. Think about </a:t>
            </a:r>
            <a:r>
              <a:rPr lang="en-US" sz="3200" i="1" dirty="0"/>
              <a:t>who</a:t>
            </a:r>
            <a:r>
              <a:rPr lang="en-US" sz="3200" dirty="0"/>
              <a:t> the audience is. </a:t>
            </a:r>
          </a:p>
          <a:p>
            <a:r>
              <a:rPr lang="en-US" sz="3200" dirty="0"/>
              <a:t>Extension: why does Shakespeare do this?</a:t>
            </a:r>
          </a:p>
        </p:txBody>
      </p:sp>
    </p:spTree>
    <p:extLst>
      <p:ext uri="{BB962C8B-B14F-4D97-AF65-F5344CB8AC3E}">
        <p14:creationId xmlns:p14="http://schemas.microsoft.com/office/powerpoint/2010/main" val="76858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E638F-6AA7-8C44-B763-52CAC149B6F8}"/>
              </a:ext>
            </a:extLst>
          </p:cNvPr>
          <p:cNvPicPr>
            <a:picLocks noChangeAspect="1"/>
          </p:cNvPicPr>
          <p:nvPr/>
        </p:nvPicPr>
        <p:blipFill>
          <a:blip r:embed="rId2"/>
          <a:stretch>
            <a:fillRect/>
          </a:stretch>
        </p:blipFill>
        <p:spPr>
          <a:xfrm>
            <a:off x="3502615" y="4549676"/>
            <a:ext cx="5404393" cy="2331481"/>
          </a:xfrm>
          <a:prstGeom prst="rect">
            <a:avLst/>
          </a:prstGeom>
        </p:spPr>
      </p:pic>
      <p:sp>
        <p:nvSpPr>
          <p:cNvPr id="5" name="TextBox 4">
            <a:extLst>
              <a:ext uri="{FF2B5EF4-FFF2-40B4-BE49-F238E27FC236}">
                <a16:creationId xmlns:a16="http://schemas.microsoft.com/office/drawing/2014/main" id="{77C0585D-D94B-FC4F-9EDE-44D72DB15AD6}"/>
              </a:ext>
            </a:extLst>
          </p:cNvPr>
          <p:cNvSpPr txBox="1"/>
          <p:nvPr/>
        </p:nvSpPr>
        <p:spPr>
          <a:xfrm>
            <a:off x="2207111" y="1120676"/>
            <a:ext cx="7777777"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t>Thank you for visiting Ms Duckworth’s Classroom! I hope you enjoy the free resource. Please feel free to let me know how you used them and if they were helpful. Also, you can find the full SoW in my website store.</a:t>
            </a:r>
          </a:p>
          <a:p>
            <a:endParaRPr lang="en-US" sz="2400" dirty="0"/>
          </a:p>
          <a:p>
            <a:pPr algn="ctr"/>
            <a:r>
              <a:rPr lang="en-US" sz="2400" dirty="0"/>
              <a:t>You can also follow me on </a:t>
            </a:r>
            <a:r>
              <a:rPr lang="en-US" sz="2400" dirty="0">
                <a:hlinkClick r:id="rId3"/>
              </a:rPr>
              <a:t>Instagram</a:t>
            </a:r>
            <a:r>
              <a:rPr lang="en-US" sz="2400" dirty="0"/>
              <a:t> and find me on </a:t>
            </a:r>
            <a:r>
              <a:rPr lang="en-US" sz="2400" dirty="0">
                <a:hlinkClick r:id="rId4"/>
              </a:rPr>
              <a:t>Facebook</a:t>
            </a:r>
            <a:r>
              <a:rPr lang="en-US" sz="2400" dirty="0"/>
              <a:t> or </a:t>
            </a:r>
            <a:r>
              <a:rPr lang="en-US" sz="2400" dirty="0">
                <a:hlinkClick r:id="rId5"/>
              </a:rPr>
              <a:t>twitter</a:t>
            </a:r>
            <a:r>
              <a:rPr lang="en-US" sz="2400" dirty="0"/>
              <a:t>.</a:t>
            </a:r>
          </a:p>
        </p:txBody>
      </p:sp>
    </p:spTree>
    <p:extLst>
      <p:ext uri="{BB962C8B-B14F-4D97-AF65-F5344CB8AC3E}">
        <p14:creationId xmlns:p14="http://schemas.microsoft.com/office/powerpoint/2010/main" val="3388329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297</Words>
  <Application>Microsoft Macintosh PowerPoint</Application>
  <PresentationFormat>Widescreen</PresentationFormat>
  <Paragraphs>41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Symbol</vt:lpstr>
      <vt:lpstr>Office Theme</vt:lpstr>
      <vt:lpstr>Conflict and Fight Scenes in Romeo and Juliet: Act 1</vt:lpstr>
      <vt:lpstr>We will read through the first fight scene: Act 1 Scene 1.</vt:lpstr>
      <vt:lpstr>PEEAL – How does Shakespeare engage the audience in Act 1 Scene 1?</vt:lpstr>
      <vt:lpstr>PEEAL – How does Shakespeare engage the audience in Act 1 Scene 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Duckworth</dc:creator>
  <cp:lastModifiedBy>Sophie Duckworth</cp:lastModifiedBy>
  <cp:revision>6</cp:revision>
  <dcterms:created xsi:type="dcterms:W3CDTF">2019-05-12T08:21:52Z</dcterms:created>
  <dcterms:modified xsi:type="dcterms:W3CDTF">2019-06-20T00:54:49Z</dcterms:modified>
</cp:coreProperties>
</file>