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325" r:id="rId2"/>
    <p:sldId id="258" r:id="rId3"/>
    <p:sldId id="288" r:id="rId4"/>
    <p:sldId id="272" r:id="rId5"/>
    <p:sldId id="259" r:id="rId6"/>
    <p:sldId id="261" r:id="rId7"/>
    <p:sldId id="271" r:id="rId8"/>
    <p:sldId id="289" r:id="rId9"/>
    <p:sldId id="260" r:id="rId10"/>
    <p:sldId id="276" r:id="rId11"/>
    <p:sldId id="277" r:id="rId12"/>
    <p:sldId id="278" r:id="rId13"/>
    <p:sldId id="290" r:id="rId14"/>
    <p:sldId id="291" r:id="rId15"/>
    <p:sldId id="317" r:id="rId16"/>
    <p:sldId id="318" r:id="rId17"/>
    <p:sldId id="292" r:id="rId18"/>
    <p:sldId id="273" r:id="rId19"/>
    <p:sldId id="274" r:id="rId20"/>
    <p:sldId id="275" r:id="rId21"/>
    <p:sldId id="314" r:id="rId22"/>
    <p:sldId id="316" r:id="rId23"/>
    <p:sldId id="315" r:id="rId24"/>
    <p:sldId id="287" r:id="rId25"/>
    <p:sldId id="313" r:id="rId26"/>
    <p:sldId id="283" r:id="rId27"/>
    <p:sldId id="300" r:id="rId28"/>
    <p:sldId id="298" r:id="rId29"/>
    <p:sldId id="295" r:id="rId30"/>
    <p:sldId id="310" r:id="rId31"/>
    <p:sldId id="312" r:id="rId32"/>
    <p:sldId id="297" r:id="rId33"/>
    <p:sldId id="302" r:id="rId34"/>
    <p:sldId id="306" r:id="rId35"/>
    <p:sldId id="303" r:id="rId36"/>
    <p:sldId id="307" r:id="rId37"/>
    <p:sldId id="309" r:id="rId38"/>
    <p:sldId id="322" r:id="rId39"/>
    <p:sldId id="285" r:id="rId40"/>
    <p:sldId id="286" r:id="rId41"/>
    <p:sldId id="282" r:id="rId42"/>
    <p:sldId id="308" r:id="rId43"/>
    <p:sldId id="311" r:id="rId44"/>
    <p:sldId id="323" r:id="rId45"/>
    <p:sldId id="279" r:id="rId46"/>
    <p:sldId id="281" r:id="rId47"/>
    <p:sldId id="299" r:id="rId48"/>
    <p:sldId id="284" r:id="rId49"/>
    <p:sldId id="293" r:id="rId50"/>
    <p:sldId id="294" r:id="rId51"/>
    <p:sldId id="319" r:id="rId52"/>
    <p:sldId id="321" r:id="rId53"/>
    <p:sldId id="324" r:id="rId5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557"/>
  </p:normalViewPr>
  <p:slideViewPr>
    <p:cSldViewPr snapToGrid="0" snapToObjects="1">
      <p:cViewPr varScale="1">
        <p:scale>
          <a:sx n="104" d="100"/>
          <a:sy n="104" d="100"/>
        </p:scale>
        <p:origin x="656"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47.svg"/><Relationship Id="rId2" Type="http://schemas.openxmlformats.org/officeDocument/2006/relationships/image" Target="../media/image37.svg"/><Relationship Id="rId1" Type="http://schemas.openxmlformats.org/officeDocument/2006/relationships/image" Target="../media/image50.png"/><Relationship Id="rId6" Type="http://schemas.openxmlformats.org/officeDocument/2006/relationships/image" Target="../media/image41.sv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54.png"/><Relationship Id="rId1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3D237-D00C-40D7-92B2-CE262AC464C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8C67D95-7123-4B55-95EB-A471AA4F4196}">
      <dgm:prSet/>
      <dgm:spPr/>
      <dgm:t>
        <a:bodyPr/>
        <a:lstStyle/>
        <a:p>
          <a:r>
            <a:rPr lang="en-GB"/>
            <a:t>Identity</a:t>
          </a:r>
          <a:endParaRPr lang="en-US"/>
        </a:p>
      </dgm:t>
    </dgm:pt>
    <dgm:pt modelId="{DEC03F9F-E412-46EB-8678-9A69AC05F76B}" type="parTrans" cxnId="{A80FAAF2-EBBD-47AD-B0B7-28EFEF04499D}">
      <dgm:prSet/>
      <dgm:spPr/>
      <dgm:t>
        <a:bodyPr/>
        <a:lstStyle/>
        <a:p>
          <a:endParaRPr lang="en-US"/>
        </a:p>
      </dgm:t>
    </dgm:pt>
    <dgm:pt modelId="{08583CC0-4223-4A15-ABBE-21D6708898E7}" type="sibTrans" cxnId="{A80FAAF2-EBBD-47AD-B0B7-28EFEF04499D}">
      <dgm:prSet/>
      <dgm:spPr/>
      <dgm:t>
        <a:bodyPr/>
        <a:lstStyle/>
        <a:p>
          <a:endParaRPr lang="en-US"/>
        </a:p>
      </dgm:t>
    </dgm:pt>
    <dgm:pt modelId="{9B2CECA5-EE2C-4E6C-83FF-B58335541E4D}">
      <dgm:prSet/>
      <dgm:spPr/>
      <dgm:t>
        <a:bodyPr/>
        <a:lstStyle/>
        <a:p>
          <a:r>
            <a:rPr lang="en-GB"/>
            <a:t>Culture</a:t>
          </a:r>
          <a:endParaRPr lang="en-US"/>
        </a:p>
      </dgm:t>
    </dgm:pt>
    <dgm:pt modelId="{C5ADA2A7-65DA-430C-9D00-4879746B4CAF}" type="parTrans" cxnId="{B35BC950-37CF-45E6-9561-6CB7651F8BB1}">
      <dgm:prSet/>
      <dgm:spPr/>
      <dgm:t>
        <a:bodyPr/>
        <a:lstStyle/>
        <a:p>
          <a:endParaRPr lang="en-US"/>
        </a:p>
      </dgm:t>
    </dgm:pt>
    <dgm:pt modelId="{51BEC9C8-BBAF-4A71-A57A-538A7B35F25B}" type="sibTrans" cxnId="{B35BC950-37CF-45E6-9561-6CB7651F8BB1}">
      <dgm:prSet/>
      <dgm:spPr/>
      <dgm:t>
        <a:bodyPr/>
        <a:lstStyle/>
        <a:p>
          <a:endParaRPr lang="en-US"/>
        </a:p>
      </dgm:t>
    </dgm:pt>
    <dgm:pt modelId="{B3688793-ED35-4E70-9859-704740CB4738}">
      <dgm:prSet/>
      <dgm:spPr/>
      <dgm:t>
        <a:bodyPr/>
        <a:lstStyle/>
        <a:p>
          <a:r>
            <a:rPr lang="en-GB"/>
            <a:t>Creativity</a:t>
          </a:r>
          <a:endParaRPr lang="en-US"/>
        </a:p>
      </dgm:t>
    </dgm:pt>
    <dgm:pt modelId="{455905A9-A38E-4D50-9974-B96A42C71A3A}" type="parTrans" cxnId="{514C91D8-AE28-4534-A817-D0FB1C1A2F5B}">
      <dgm:prSet/>
      <dgm:spPr/>
      <dgm:t>
        <a:bodyPr/>
        <a:lstStyle/>
        <a:p>
          <a:endParaRPr lang="en-US"/>
        </a:p>
      </dgm:t>
    </dgm:pt>
    <dgm:pt modelId="{83FEECEC-AF66-46EE-A0EC-E1CB7536A8F0}" type="sibTrans" cxnId="{514C91D8-AE28-4534-A817-D0FB1C1A2F5B}">
      <dgm:prSet/>
      <dgm:spPr/>
      <dgm:t>
        <a:bodyPr/>
        <a:lstStyle/>
        <a:p>
          <a:endParaRPr lang="en-US"/>
        </a:p>
      </dgm:t>
    </dgm:pt>
    <dgm:pt modelId="{B4DEC255-46A9-4E6E-B847-E36F30B2CA85}">
      <dgm:prSet/>
      <dgm:spPr/>
      <dgm:t>
        <a:bodyPr/>
        <a:lstStyle/>
        <a:p>
          <a:r>
            <a:rPr lang="en-GB"/>
            <a:t>Communication</a:t>
          </a:r>
          <a:endParaRPr lang="en-US"/>
        </a:p>
      </dgm:t>
    </dgm:pt>
    <dgm:pt modelId="{097D8EC6-599E-4729-8A96-A4B8DD7CD1F7}" type="parTrans" cxnId="{F48A76BE-FD2B-4DAC-94FD-E3C26231A5D9}">
      <dgm:prSet/>
      <dgm:spPr/>
      <dgm:t>
        <a:bodyPr/>
        <a:lstStyle/>
        <a:p>
          <a:endParaRPr lang="en-US"/>
        </a:p>
      </dgm:t>
    </dgm:pt>
    <dgm:pt modelId="{58B2BE2D-7695-4082-9CF4-B2DD476151E2}" type="sibTrans" cxnId="{F48A76BE-FD2B-4DAC-94FD-E3C26231A5D9}">
      <dgm:prSet/>
      <dgm:spPr/>
      <dgm:t>
        <a:bodyPr/>
        <a:lstStyle/>
        <a:p>
          <a:endParaRPr lang="en-US"/>
        </a:p>
      </dgm:t>
    </dgm:pt>
    <dgm:pt modelId="{875CC72A-CBA7-4224-9D5E-46F9A2B9DF26}">
      <dgm:prSet/>
      <dgm:spPr/>
      <dgm:t>
        <a:bodyPr/>
        <a:lstStyle/>
        <a:p>
          <a:r>
            <a:rPr lang="en-GB"/>
            <a:t>Perspective</a:t>
          </a:r>
          <a:endParaRPr lang="en-US"/>
        </a:p>
      </dgm:t>
    </dgm:pt>
    <dgm:pt modelId="{09CB96FD-5D2A-4322-957C-D682C0F7BBE5}" type="parTrans" cxnId="{B2EBE3A0-E64D-47B8-9827-114B12E8FAC3}">
      <dgm:prSet/>
      <dgm:spPr/>
      <dgm:t>
        <a:bodyPr/>
        <a:lstStyle/>
        <a:p>
          <a:endParaRPr lang="en-US"/>
        </a:p>
      </dgm:t>
    </dgm:pt>
    <dgm:pt modelId="{0ECB715C-2366-4ADF-BB4D-AA73D6D5ABC2}" type="sibTrans" cxnId="{B2EBE3A0-E64D-47B8-9827-114B12E8FAC3}">
      <dgm:prSet/>
      <dgm:spPr/>
      <dgm:t>
        <a:bodyPr/>
        <a:lstStyle/>
        <a:p>
          <a:endParaRPr lang="en-US"/>
        </a:p>
      </dgm:t>
    </dgm:pt>
    <dgm:pt modelId="{1428E8A7-2BA4-4145-8EDA-951BE4E55F4F}">
      <dgm:prSet/>
      <dgm:spPr/>
      <dgm:t>
        <a:bodyPr/>
        <a:lstStyle/>
        <a:p>
          <a:r>
            <a:rPr lang="en-GB"/>
            <a:t>Transformation</a:t>
          </a:r>
          <a:endParaRPr lang="en-US"/>
        </a:p>
      </dgm:t>
    </dgm:pt>
    <dgm:pt modelId="{2BADCFF8-1967-4784-B697-9D4DF70C571B}" type="parTrans" cxnId="{90D04409-E68C-4DA4-B248-14754F3B4030}">
      <dgm:prSet/>
      <dgm:spPr/>
      <dgm:t>
        <a:bodyPr/>
        <a:lstStyle/>
        <a:p>
          <a:endParaRPr lang="en-US"/>
        </a:p>
      </dgm:t>
    </dgm:pt>
    <dgm:pt modelId="{C3812FD6-B458-463C-8888-6027DDF5796A}" type="sibTrans" cxnId="{90D04409-E68C-4DA4-B248-14754F3B4030}">
      <dgm:prSet/>
      <dgm:spPr/>
      <dgm:t>
        <a:bodyPr/>
        <a:lstStyle/>
        <a:p>
          <a:endParaRPr lang="en-US"/>
        </a:p>
      </dgm:t>
    </dgm:pt>
    <dgm:pt modelId="{E91425AC-9647-429B-AD26-03105FAF4B45}">
      <dgm:prSet/>
      <dgm:spPr/>
      <dgm:t>
        <a:bodyPr/>
        <a:lstStyle/>
        <a:p>
          <a:r>
            <a:rPr lang="en-GB"/>
            <a:t>Representation</a:t>
          </a:r>
          <a:endParaRPr lang="en-US"/>
        </a:p>
      </dgm:t>
    </dgm:pt>
    <dgm:pt modelId="{491617CA-232D-4B0F-8F46-D4C2DD6F62B0}" type="parTrans" cxnId="{169AB0BC-19D8-4A69-A7D0-6A86806422B2}">
      <dgm:prSet/>
      <dgm:spPr/>
      <dgm:t>
        <a:bodyPr/>
        <a:lstStyle/>
        <a:p>
          <a:endParaRPr lang="en-US"/>
        </a:p>
      </dgm:t>
    </dgm:pt>
    <dgm:pt modelId="{4B51D369-4C45-45B6-A19A-7B351087C121}" type="sibTrans" cxnId="{169AB0BC-19D8-4A69-A7D0-6A86806422B2}">
      <dgm:prSet/>
      <dgm:spPr/>
      <dgm:t>
        <a:bodyPr/>
        <a:lstStyle/>
        <a:p>
          <a:endParaRPr lang="en-US"/>
        </a:p>
      </dgm:t>
    </dgm:pt>
    <dgm:pt modelId="{08076673-B196-47A4-99A0-74A3CCA25EE7}" type="pres">
      <dgm:prSet presAssocID="{4B53D237-D00C-40D7-92B2-CE262AC464C2}" presName="root" presStyleCnt="0">
        <dgm:presLayoutVars>
          <dgm:dir/>
          <dgm:resizeHandles val="exact"/>
        </dgm:presLayoutVars>
      </dgm:prSet>
      <dgm:spPr/>
    </dgm:pt>
    <dgm:pt modelId="{F96DE06B-1164-4767-92C6-C46EC2EB7D43}" type="pres">
      <dgm:prSet presAssocID="{88C67D95-7123-4B55-95EB-A471AA4F4196}" presName="compNode" presStyleCnt="0"/>
      <dgm:spPr/>
    </dgm:pt>
    <dgm:pt modelId="{44982927-076B-4EA3-ACF9-B8D3AA778C18}" type="pres">
      <dgm:prSet presAssocID="{88C67D95-7123-4B55-95EB-A471AA4F4196}" presName="bgRect" presStyleLbl="bgShp" presStyleIdx="0" presStyleCnt="7"/>
      <dgm:spPr/>
    </dgm:pt>
    <dgm:pt modelId="{AA4A7676-9E76-419C-8A82-E7E8A8ACA00B}" type="pres">
      <dgm:prSet presAssocID="{88C67D95-7123-4B55-95EB-A471AA4F4196}"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ployee Badge"/>
        </a:ext>
      </dgm:extLst>
    </dgm:pt>
    <dgm:pt modelId="{22598370-931F-4017-A62D-35E682888FE4}" type="pres">
      <dgm:prSet presAssocID="{88C67D95-7123-4B55-95EB-A471AA4F4196}" presName="spaceRect" presStyleCnt="0"/>
      <dgm:spPr/>
    </dgm:pt>
    <dgm:pt modelId="{0252DC03-31EF-4207-B097-020F1C28603A}" type="pres">
      <dgm:prSet presAssocID="{88C67D95-7123-4B55-95EB-A471AA4F4196}" presName="parTx" presStyleLbl="revTx" presStyleIdx="0" presStyleCnt="7">
        <dgm:presLayoutVars>
          <dgm:chMax val="0"/>
          <dgm:chPref val="0"/>
        </dgm:presLayoutVars>
      </dgm:prSet>
      <dgm:spPr/>
    </dgm:pt>
    <dgm:pt modelId="{D45470F4-0EAF-4A96-86C4-02C6D00EBC1B}" type="pres">
      <dgm:prSet presAssocID="{08583CC0-4223-4A15-ABBE-21D6708898E7}" presName="sibTrans" presStyleCnt="0"/>
      <dgm:spPr/>
    </dgm:pt>
    <dgm:pt modelId="{3D200BB0-8447-47A3-B0EB-EEF6D6B1C4CA}" type="pres">
      <dgm:prSet presAssocID="{9B2CECA5-EE2C-4E6C-83FF-B58335541E4D}" presName="compNode" presStyleCnt="0"/>
      <dgm:spPr/>
    </dgm:pt>
    <dgm:pt modelId="{020EE3D6-B472-4BA9-B39C-DF9488D578B7}" type="pres">
      <dgm:prSet presAssocID="{9B2CECA5-EE2C-4E6C-83FF-B58335541E4D}" presName="bgRect" presStyleLbl="bgShp" presStyleIdx="1" presStyleCnt="7"/>
      <dgm:spPr/>
    </dgm:pt>
    <dgm:pt modelId="{A9EAC5ED-3977-4CE4-BB71-AA7A20BCF3AF}" type="pres">
      <dgm:prSet presAssocID="{9B2CECA5-EE2C-4E6C-83FF-B58335541E4D}"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09B3CEA1-F7DB-4014-8BE6-EFB834A9DE49}" type="pres">
      <dgm:prSet presAssocID="{9B2CECA5-EE2C-4E6C-83FF-B58335541E4D}" presName="spaceRect" presStyleCnt="0"/>
      <dgm:spPr/>
    </dgm:pt>
    <dgm:pt modelId="{C12CCFB7-2218-4D55-A455-374EDE359B6D}" type="pres">
      <dgm:prSet presAssocID="{9B2CECA5-EE2C-4E6C-83FF-B58335541E4D}" presName="parTx" presStyleLbl="revTx" presStyleIdx="1" presStyleCnt="7">
        <dgm:presLayoutVars>
          <dgm:chMax val="0"/>
          <dgm:chPref val="0"/>
        </dgm:presLayoutVars>
      </dgm:prSet>
      <dgm:spPr/>
    </dgm:pt>
    <dgm:pt modelId="{39B60EF6-8D78-4434-9FBB-C1299D95D441}" type="pres">
      <dgm:prSet presAssocID="{51BEC9C8-BBAF-4A71-A57A-538A7B35F25B}" presName="sibTrans" presStyleCnt="0"/>
      <dgm:spPr/>
    </dgm:pt>
    <dgm:pt modelId="{80B2DF7E-2A9D-4BBD-8209-B7CE94AA1AFB}" type="pres">
      <dgm:prSet presAssocID="{B3688793-ED35-4E70-9859-704740CB4738}" presName="compNode" presStyleCnt="0"/>
      <dgm:spPr/>
    </dgm:pt>
    <dgm:pt modelId="{B036EFCE-788C-4824-A032-63862171D91C}" type="pres">
      <dgm:prSet presAssocID="{B3688793-ED35-4E70-9859-704740CB4738}" presName="bgRect" presStyleLbl="bgShp" presStyleIdx="2" presStyleCnt="7"/>
      <dgm:spPr/>
    </dgm:pt>
    <dgm:pt modelId="{BDF9BDC7-2B84-4DBA-9FF8-3BBB1A81E1B5}" type="pres">
      <dgm:prSet presAssocID="{B3688793-ED35-4E70-9859-704740CB4738}"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Brainstorm"/>
        </a:ext>
      </dgm:extLst>
    </dgm:pt>
    <dgm:pt modelId="{3C099FB6-6D18-4730-911B-B9EB8A8C9EB5}" type="pres">
      <dgm:prSet presAssocID="{B3688793-ED35-4E70-9859-704740CB4738}" presName="spaceRect" presStyleCnt="0"/>
      <dgm:spPr/>
    </dgm:pt>
    <dgm:pt modelId="{D496C978-A3B1-4C4B-9999-9294AB781F87}" type="pres">
      <dgm:prSet presAssocID="{B3688793-ED35-4E70-9859-704740CB4738}" presName="parTx" presStyleLbl="revTx" presStyleIdx="2" presStyleCnt="7">
        <dgm:presLayoutVars>
          <dgm:chMax val="0"/>
          <dgm:chPref val="0"/>
        </dgm:presLayoutVars>
      </dgm:prSet>
      <dgm:spPr/>
    </dgm:pt>
    <dgm:pt modelId="{9B4F2D26-977B-44BC-B87C-98E44D0ECBE0}" type="pres">
      <dgm:prSet presAssocID="{83FEECEC-AF66-46EE-A0EC-E1CB7536A8F0}" presName="sibTrans" presStyleCnt="0"/>
      <dgm:spPr/>
    </dgm:pt>
    <dgm:pt modelId="{C6C3F6A4-9802-40A7-8F63-0915EBB4E866}" type="pres">
      <dgm:prSet presAssocID="{B4DEC255-46A9-4E6E-B847-E36F30B2CA85}" presName="compNode" presStyleCnt="0"/>
      <dgm:spPr/>
    </dgm:pt>
    <dgm:pt modelId="{5E14AA5A-06B9-43B7-89C1-224C0E20CE52}" type="pres">
      <dgm:prSet presAssocID="{B4DEC255-46A9-4E6E-B847-E36F30B2CA85}" presName="bgRect" presStyleLbl="bgShp" presStyleIdx="3" presStyleCnt="7"/>
      <dgm:spPr/>
    </dgm:pt>
    <dgm:pt modelId="{310B143A-DD29-45B2-862E-DA9CF283395F}" type="pres">
      <dgm:prSet presAssocID="{B4DEC255-46A9-4E6E-B847-E36F30B2CA85}"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A0269008-8806-4A3D-8A3C-2C58073F2350}" type="pres">
      <dgm:prSet presAssocID="{B4DEC255-46A9-4E6E-B847-E36F30B2CA85}" presName="spaceRect" presStyleCnt="0"/>
      <dgm:spPr/>
    </dgm:pt>
    <dgm:pt modelId="{2FB10C0D-0F60-4ABC-9102-26B1B80AA1ED}" type="pres">
      <dgm:prSet presAssocID="{B4DEC255-46A9-4E6E-B847-E36F30B2CA85}" presName="parTx" presStyleLbl="revTx" presStyleIdx="3" presStyleCnt="7">
        <dgm:presLayoutVars>
          <dgm:chMax val="0"/>
          <dgm:chPref val="0"/>
        </dgm:presLayoutVars>
      </dgm:prSet>
      <dgm:spPr/>
    </dgm:pt>
    <dgm:pt modelId="{B3E3E05B-A3FF-4E5C-9BAD-265E7B7BE639}" type="pres">
      <dgm:prSet presAssocID="{58B2BE2D-7695-4082-9CF4-B2DD476151E2}" presName="sibTrans" presStyleCnt="0"/>
      <dgm:spPr/>
    </dgm:pt>
    <dgm:pt modelId="{C2F22EA1-3A47-4890-8C13-B92F84BA9E7B}" type="pres">
      <dgm:prSet presAssocID="{875CC72A-CBA7-4224-9D5E-46F9A2B9DF26}" presName="compNode" presStyleCnt="0"/>
      <dgm:spPr/>
    </dgm:pt>
    <dgm:pt modelId="{D6A0F6A2-22CF-45EC-9609-B08ABA04FC41}" type="pres">
      <dgm:prSet presAssocID="{875CC72A-CBA7-4224-9D5E-46F9A2B9DF26}" presName="bgRect" presStyleLbl="bgShp" presStyleIdx="4" presStyleCnt="7"/>
      <dgm:spPr/>
    </dgm:pt>
    <dgm:pt modelId="{0AEBD98B-A2D4-474F-926C-C216AB357379}" type="pres">
      <dgm:prSet presAssocID="{875CC72A-CBA7-4224-9D5E-46F9A2B9DF26}"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elescope"/>
        </a:ext>
      </dgm:extLst>
    </dgm:pt>
    <dgm:pt modelId="{EC291F77-E761-49BF-AA89-5BB66A81A2F9}" type="pres">
      <dgm:prSet presAssocID="{875CC72A-CBA7-4224-9D5E-46F9A2B9DF26}" presName="spaceRect" presStyleCnt="0"/>
      <dgm:spPr/>
    </dgm:pt>
    <dgm:pt modelId="{3A5810A2-E586-48DD-91EC-8783123080C9}" type="pres">
      <dgm:prSet presAssocID="{875CC72A-CBA7-4224-9D5E-46F9A2B9DF26}" presName="parTx" presStyleLbl="revTx" presStyleIdx="4" presStyleCnt="7">
        <dgm:presLayoutVars>
          <dgm:chMax val="0"/>
          <dgm:chPref val="0"/>
        </dgm:presLayoutVars>
      </dgm:prSet>
      <dgm:spPr/>
    </dgm:pt>
    <dgm:pt modelId="{60A1C842-654F-411C-81FD-2377DB151D3B}" type="pres">
      <dgm:prSet presAssocID="{0ECB715C-2366-4ADF-BB4D-AA73D6D5ABC2}" presName="sibTrans" presStyleCnt="0"/>
      <dgm:spPr/>
    </dgm:pt>
    <dgm:pt modelId="{9345048B-B781-49E6-9A54-CA3920FDC719}" type="pres">
      <dgm:prSet presAssocID="{1428E8A7-2BA4-4145-8EDA-951BE4E55F4F}" presName="compNode" presStyleCnt="0"/>
      <dgm:spPr/>
    </dgm:pt>
    <dgm:pt modelId="{C72F0900-702B-4D78-8906-6F823D64D9D9}" type="pres">
      <dgm:prSet presAssocID="{1428E8A7-2BA4-4145-8EDA-951BE4E55F4F}" presName="bgRect" presStyleLbl="bgShp" presStyleIdx="5" presStyleCnt="7"/>
      <dgm:spPr/>
    </dgm:pt>
    <dgm:pt modelId="{F47B6D46-DAA8-4687-A988-FF18E6CEF531}" type="pres">
      <dgm:prSet presAssocID="{1428E8A7-2BA4-4145-8EDA-951BE4E55F4F}"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ullseye"/>
        </a:ext>
      </dgm:extLst>
    </dgm:pt>
    <dgm:pt modelId="{5A6A959B-5455-41B3-AE88-6E4F180A508D}" type="pres">
      <dgm:prSet presAssocID="{1428E8A7-2BA4-4145-8EDA-951BE4E55F4F}" presName="spaceRect" presStyleCnt="0"/>
      <dgm:spPr/>
    </dgm:pt>
    <dgm:pt modelId="{BFDC115C-4F58-4E9C-86BE-41CBB9BA7296}" type="pres">
      <dgm:prSet presAssocID="{1428E8A7-2BA4-4145-8EDA-951BE4E55F4F}" presName="parTx" presStyleLbl="revTx" presStyleIdx="5" presStyleCnt="7">
        <dgm:presLayoutVars>
          <dgm:chMax val="0"/>
          <dgm:chPref val="0"/>
        </dgm:presLayoutVars>
      </dgm:prSet>
      <dgm:spPr/>
    </dgm:pt>
    <dgm:pt modelId="{A9A14047-0A06-4F7D-B0AD-707458BADC17}" type="pres">
      <dgm:prSet presAssocID="{C3812FD6-B458-463C-8888-6027DDF5796A}" presName="sibTrans" presStyleCnt="0"/>
      <dgm:spPr/>
    </dgm:pt>
    <dgm:pt modelId="{50BEDE47-BEF8-4900-884D-7B482938F798}" type="pres">
      <dgm:prSet presAssocID="{E91425AC-9647-429B-AD26-03105FAF4B45}" presName="compNode" presStyleCnt="0"/>
      <dgm:spPr/>
    </dgm:pt>
    <dgm:pt modelId="{D4F2B4F7-ABCE-40EF-A6C0-C3356E97F3A6}" type="pres">
      <dgm:prSet presAssocID="{E91425AC-9647-429B-AD26-03105FAF4B45}" presName="bgRect" presStyleLbl="bgShp" presStyleIdx="6" presStyleCnt="7"/>
      <dgm:spPr/>
    </dgm:pt>
    <dgm:pt modelId="{CD010EC0-E748-4276-987C-240A18A47E2D}" type="pres">
      <dgm:prSet presAssocID="{E91425AC-9647-429B-AD26-03105FAF4B45}"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cales of Justice"/>
        </a:ext>
      </dgm:extLst>
    </dgm:pt>
    <dgm:pt modelId="{44B1A688-A596-45DA-8A75-654FDD8DDAD9}" type="pres">
      <dgm:prSet presAssocID="{E91425AC-9647-429B-AD26-03105FAF4B45}" presName="spaceRect" presStyleCnt="0"/>
      <dgm:spPr/>
    </dgm:pt>
    <dgm:pt modelId="{983D5BF3-319C-4139-BFC1-DAC90EEA9247}" type="pres">
      <dgm:prSet presAssocID="{E91425AC-9647-429B-AD26-03105FAF4B45}" presName="parTx" presStyleLbl="revTx" presStyleIdx="6" presStyleCnt="7">
        <dgm:presLayoutVars>
          <dgm:chMax val="0"/>
          <dgm:chPref val="0"/>
        </dgm:presLayoutVars>
      </dgm:prSet>
      <dgm:spPr/>
    </dgm:pt>
  </dgm:ptLst>
  <dgm:cxnLst>
    <dgm:cxn modelId="{8EB18A06-421A-4F6E-B4CB-71458F43EE34}" type="presOf" srcId="{E91425AC-9647-429B-AD26-03105FAF4B45}" destId="{983D5BF3-319C-4139-BFC1-DAC90EEA9247}" srcOrd="0" destOrd="0" presId="urn:microsoft.com/office/officeart/2018/2/layout/IconVerticalSolidList"/>
    <dgm:cxn modelId="{90D04409-E68C-4DA4-B248-14754F3B4030}" srcId="{4B53D237-D00C-40D7-92B2-CE262AC464C2}" destId="{1428E8A7-2BA4-4145-8EDA-951BE4E55F4F}" srcOrd="5" destOrd="0" parTransId="{2BADCFF8-1967-4784-B697-9D4DF70C571B}" sibTransId="{C3812FD6-B458-463C-8888-6027DDF5796A}"/>
    <dgm:cxn modelId="{9993020A-E9F1-43C7-942C-07B084AE6BA5}" type="presOf" srcId="{88C67D95-7123-4B55-95EB-A471AA4F4196}" destId="{0252DC03-31EF-4207-B097-020F1C28603A}" srcOrd="0" destOrd="0" presId="urn:microsoft.com/office/officeart/2018/2/layout/IconVerticalSolidList"/>
    <dgm:cxn modelId="{B043B12E-3B8B-44EE-9647-1362CD1297FC}" type="presOf" srcId="{B4DEC255-46A9-4E6E-B847-E36F30B2CA85}" destId="{2FB10C0D-0F60-4ABC-9102-26B1B80AA1ED}" srcOrd="0" destOrd="0" presId="urn:microsoft.com/office/officeart/2018/2/layout/IconVerticalSolidList"/>
    <dgm:cxn modelId="{B35BC950-37CF-45E6-9561-6CB7651F8BB1}" srcId="{4B53D237-D00C-40D7-92B2-CE262AC464C2}" destId="{9B2CECA5-EE2C-4E6C-83FF-B58335541E4D}" srcOrd="1" destOrd="0" parTransId="{C5ADA2A7-65DA-430C-9D00-4879746B4CAF}" sibTransId="{51BEC9C8-BBAF-4A71-A57A-538A7B35F25B}"/>
    <dgm:cxn modelId="{5E894460-30D3-4DAA-B982-B82DFE204B5F}" type="presOf" srcId="{B3688793-ED35-4E70-9859-704740CB4738}" destId="{D496C978-A3B1-4C4B-9999-9294AB781F87}" srcOrd="0" destOrd="0" presId="urn:microsoft.com/office/officeart/2018/2/layout/IconVerticalSolidList"/>
    <dgm:cxn modelId="{1C2B2861-DAE4-4C68-BB98-EC6D09E439E4}" type="presOf" srcId="{9B2CECA5-EE2C-4E6C-83FF-B58335541E4D}" destId="{C12CCFB7-2218-4D55-A455-374EDE359B6D}" srcOrd="0" destOrd="0" presId="urn:microsoft.com/office/officeart/2018/2/layout/IconVerticalSolidList"/>
    <dgm:cxn modelId="{B1AF1E63-6280-42F0-B132-51BC18462EA9}" type="presOf" srcId="{1428E8A7-2BA4-4145-8EDA-951BE4E55F4F}" destId="{BFDC115C-4F58-4E9C-86BE-41CBB9BA7296}" srcOrd="0" destOrd="0" presId="urn:microsoft.com/office/officeart/2018/2/layout/IconVerticalSolidList"/>
    <dgm:cxn modelId="{63145F9D-ECE4-42D6-BB32-FFF18765DA8F}" type="presOf" srcId="{875CC72A-CBA7-4224-9D5E-46F9A2B9DF26}" destId="{3A5810A2-E586-48DD-91EC-8783123080C9}" srcOrd="0" destOrd="0" presId="urn:microsoft.com/office/officeart/2018/2/layout/IconVerticalSolidList"/>
    <dgm:cxn modelId="{B2EBE3A0-E64D-47B8-9827-114B12E8FAC3}" srcId="{4B53D237-D00C-40D7-92B2-CE262AC464C2}" destId="{875CC72A-CBA7-4224-9D5E-46F9A2B9DF26}" srcOrd="4" destOrd="0" parTransId="{09CB96FD-5D2A-4322-957C-D682C0F7BBE5}" sibTransId="{0ECB715C-2366-4ADF-BB4D-AA73D6D5ABC2}"/>
    <dgm:cxn modelId="{169AB0BC-19D8-4A69-A7D0-6A86806422B2}" srcId="{4B53D237-D00C-40D7-92B2-CE262AC464C2}" destId="{E91425AC-9647-429B-AD26-03105FAF4B45}" srcOrd="6" destOrd="0" parTransId="{491617CA-232D-4B0F-8F46-D4C2DD6F62B0}" sibTransId="{4B51D369-4C45-45B6-A19A-7B351087C121}"/>
    <dgm:cxn modelId="{F48A76BE-FD2B-4DAC-94FD-E3C26231A5D9}" srcId="{4B53D237-D00C-40D7-92B2-CE262AC464C2}" destId="{B4DEC255-46A9-4E6E-B847-E36F30B2CA85}" srcOrd="3" destOrd="0" parTransId="{097D8EC6-599E-4729-8A96-A4B8DD7CD1F7}" sibTransId="{58B2BE2D-7695-4082-9CF4-B2DD476151E2}"/>
    <dgm:cxn modelId="{E1D00EC5-5239-4CAA-8687-C9E7F2AB2417}" type="presOf" srcId="{4B53D237-D00C-40D7-92B2-CE262AC464C2}" destId="{08076673-B196-47A4-99A0-74A3CCA25EE7}" srcOrd="0" destOrd="0" presId="urn:microsoft.com/office/officeart/2018/2/layout/IconVerticalSolidList"/>
    <dgm:cxn modelId="{514C91D8-AE28-4534-A817-D0FB1C1A2F5B}" srcId="{4B53D237-D00C-40D7-92B2-CE262AC464C2}" destId="{B3688793-ED35-4E70-9859-704740CB4738}" srcOrd="2" destOrd="0" parTransId="{455905A9-A38E-4D50-9974-B96A42C71A3A}" sibTransId="{83FEECEC-AF66-46EE-A0EC-E1CB7536A8F0}"/>
    <dgm:cxn modelId="{A80FAAF2-EBBD-47AD-B0B7-28EFEF04499D}" srcId="{4B53D237-D00C-40D7-92B2-CE262AC464C2}" destId="{88C67D95-7123-4B55-95EB-A471AA4F4196}" srcOrd="0" destOrd="0" parTransId="{DEC03F9F-E412-46EB-8678-9A69AC05F76B}" sibTransId="{08583CC0-4223-4A15-ABBE-21D6708898E7}"/>
    <dgm:cxn modelId="{26049D14-7786-40F9-8DBD-880CFE8C679D}" type="presParOf" srcId="{08076673-B196-47A4-99A0-74A3CCA25EE7}" destId="{F96DE06B-1164-4767-92C6-C46EC2EB7D43}" srcOrd="0" destOrd="0" presId="urn:microsoft.com/office/officeart/2018/2/layout/IconVerticalSolidList"/>
    <dgm:cxn modelId="{B55D14C1-8E7E-4AC8-9F55-3A74D3FEFA4B}" type="presParOf" srcId="{F96DE06B-1164-4767-92C6-C46EC2EB7D43}" destId="{44982927-076B-4EA3-ACF9-B8D3AA778C18}" srcOrd="0" destOrd="0" presId="urn:microsoft.com/office/officeart/2018/2/layout/IconVerticalSolidList"/>
    <dgm:cxn modelId="{EB54A737-D4F5-4915-A7E2-82E895C9B531}" type="presParOf" srcId="{F96DE06B-1164-4767-92C6-C46EC2EB7D43}" destId="{AA4A7676-9E76-419C-8A82-E7E8A8ACA00B}" srcOrd="1" destOrd="0" presId="urn:microsoft.com/office/officeart/2018/2/layout/IconVerticalSolidList"/>
    <dgm:cxn modelId="{D39AE7A2-06F1-4396-8AD9-63269E420344}" type="presParOf" srcId="{F96DE06B-1164-4767-92C6-C46EC2EB7D43}" destId="{22598370-931F-4017-A62D-35E682888FE4}" srcOrd="2" destOrd="0" presId="urn:microsoft.com/office/officeart/2018/2/layout/IconVerticalSolidList"/>
    <dgm:cxn modelId="{2839E390-DC96-4B3B-8DE8-85FC0781A124}" type="presParOf" srcId="{F96DE06B-1164-4767-92C6-C46EC2EB7D43}" destId="{0252DC03-31EF-4207-B097-020F1C28603A}" srcOrd="3" destOrd="0" presId="urn:microsoft.com/office/officeart/2018/2/layout/IconVerticalSolidList"/>
    <dgm:cxn modelId="{8A7E0676-B90B-433C-B47C-9E5B7F42DE20}" type="presParOf" srcId="{08076673-B196-47A4-99A0-74A3CCA25EE7}" destId="{D45470F4-0EAF-4A96-86C4-02C6D00EBC1B}" srcOrd="1" destOrd="0" presId="urn:microsoft.com/office/officeart/2018/2/layout/IconVerticalSolidList"/>
    <dgm:cxn modelId="{203594CC-1D75-4520-9B95-3BC1EC2C6256}" type="presParOf" srcId="{08076673-B196-47A4-99A0-74A3CCA25EE7}" destId="{3D200BB0-8447-47A3-B0EB-EEF6D6B1C4CA}" srcOrd="2" destOrd="0" presId="urn:microsoft.com/office/officeart/2018/2/layout/IconVerticalSolidList"/>
    <dgm:cxn modelId="{D1D81860-9219-45D5-8FD0-C544B01EA712}" type="presParOf" srcId="{3D200BB0-8447-47A3-B0EB-EEF6D6B1C4CA}" destId="{020EE3D6-B472-4BA9-B39C-DF9488D578B7}" srcOrd="0" destOrd="0" presId="urn:microsoft.com/office/officeart/2018/2/layout/IconVerticalSolidList"/>
    <dgm:cxn modelId="{14E791B3-DEBE-48A1-803B-8D3ED581D4D8}" type="presParOf" srcId="{3D200BB0-8447-47A3-B0EB-EEF6D6B1C4CA}" destId="{A9EAC5ED-3977-4CE4-BB71-AA7A20BCF3AF}" srcOrd="1" destOrd="0" presId="urn:microsoft.com/office/officeart/2018/2/layout/IconVerticalSolidList"/>
    <dgm:cxn modelId="{84E3DD67-B76E-4F8C-A91D-F0544168CACF}" type="presParOf" srcId="{3D200BB0-8447-47A3-B0EB-EEF6D6B1C4CA}" destId="{09B3CEA1-F7DB-4014-8BE6-EFB834A9DE49}" srcOrd="2" destOrd="0" presId="urn:microsoft.com/office/officeart/2018/2/layout/IconVerticalSolidList"/>
    <dgm:cxn modelId="{06514F55-F047-4EB2-8380-8D620FE71992}" type="presParOf" srcId="{3D200BB0-8447-47A3-B0EB-EEF6D6B1C4CA}" destId="{C12CCFB7-2218-4D55-A455-374EDE359B6D}" srcOrd="3" destOrd="0" presId="urn:microsoft.com/office/officeart/2018/2/layout/IconVerticalSolidList"/>
    <dgm:cxn modelId="{B42FF485-1014-4491-A525-C8D90D70F07A}" type="presParOf" srcId="{08076673-B196-47A4-99A0-74A3CCA25EE7}" destId="{39B60EF6-8D78-4434-9FBB-C1299D95D441}" srcOrd="3" destOrd="0" presId="urn:microsoft.com/office/officeart/2018/2/layout/IconVerticalSolidList"/>
    <dgm:cxn modelId="{D88C8F94-A9C9-4855-A194-41B760843D26}" type="presParOf" srcId="{08076673-B196-47A4-99A0-74A3CCA25EE7}" destId="{80B2DF7E-2A9D-4BBD-8209-B7CE94AA1AFB}" srcOrd="4" destOrd="0" presId="urn:microsoft.com/office/officeart/2018/2/layout/IconVerticalSolidList"/>
    <dgm:cxn modelId="{2941DC4C-012C-4A30-B279-C8A5757F7B4E}" type="presParOf" srcId="{80B2DF7E-2A9D-4BBD-8209-B7CE94AA1AFB}" destId="{B036EFCE-788C-4824-A032-63862171D91C}" srcOrd="0" destOrd="0" presId="urn:microsoft.com/office/officeart/2018/2/layout/IconVerticalSolidList"/>
    <dgm:cxn modelId="{D1F960AE-2E59-45CF-B5FE-9498BFCC7FB4}" type="presParOf" srcId="{80B2DF7E-2A9D-4BBD-8209-B7CE94AA1AFB}" destId="{BDF9BDC7-2B84-4DBA-9FF8-3BBB1A81E1B5}" srcOrd="1" destOrd="0" presId="urn:microsoft.com/office/officeart/2018/2/layout/IconVerticalSolidList"/>
    <dgm:cxn modelId="{BD31BF52-F74A-402B-9EE4-0FCEA1135478}" type="presParOf" srcId="{80B2DF7E-2A9D-4BBD-8209-B7CE94AA1AFB}" destId="{3C099FB6-6D18-4730-911B-B9EB8A8C9EB5}" srcOrd="2" destOrd="0" presId="urn:microsoft.com/office/officeart/2018/2/layout/IconVerticalSolidList"/>
    <dgm:cxn modelId="{75433133-23D1-4FE1-AB22-1FFEB4343DCF}" type="presParOf" srcId="{80B2DF7E-2A9D-4BBD-8209-B7CE94AA1AFB}" destId="{D496C978-A3B1-4C4B-9999-9294AB781F87}" srcOrd="3" destOrd="0" presId="urn:microsoft.com/office/officeart/2018/2/layout/IconVerticalSolidList"/>
    <dgm:cxn modelId="{D33C415F-E08D-4681-B916-DB5C94B8A13C}" type="presParOf" srcId="{08076673-B196-47A4-99A0-74A3CCA25EE7}" destId="{9B4F2D26-977B-44BC-B87C-98E44D0ECBE0}" srcOrd="5" destOrd="0" presId="urn:microsoft.com/office/officeart/2018/2/layout/IconVerticalSolidList"/>
    <dgm:cxn modelId="{DC0C2ED5-F8DA-4D9B-9739-94C8AD4B611E}" type="presParOf" srcId="{08076673-B196-47A4-99A0-74A3CCA25EE7}" destId="{C6C3F6A4-9802-40A7-8F63-0915EBB4E866}" srcOrd="6" destOrd="0" presId="urn:microsoft.com/office/officeart/2018/2/layout/IconVerticalSolidList"/>
    <dgm:cxn modelId="{562CE8DD-71B8-4235-81C7-8CD3CC115A4C}" type="presParOf" srcId="{C6C3F6A4-9802-40A7-8F63-0915EBB4E866}" destId="{5E14AA5A-06B9-43B7-89C1-224C0E20CE52}" srcOrd="0" destOrd="0" presId="urn:microsoft.com/office/officeart/2018/2/layout/IconVerticalSolidList"/>
    <dgm:cxn modelId="{AA1CABF5-6085-4C54-BD06-BB39556AE754}" type="presParOf" srcId="{C6C3F6A4-9802-40A7-8F63-0915EBB4E866}" destId="{310B143A-DD29-45B2-862E-DA9CF283395F}" srcOrd="1" destOrd="0" presId="urn:microsoft.com/office/officeart/2018/2/layout/IconVerticalSolidList"/>
    <dgm:cxn modelId="{B2991AED-2EFA-416C-919E-A46DBBB61FBE}" type="presParOf" srcId="{C6C3F6A4-9802-40A7-8F63-0915EBB4E866}" destId="{A0269008-8806-4A3D-8A3C-2C58073F2350}" srcOrd="2" destOrd="0" presId="urn:microsoft.com/office/officeart/2018/2/layout/IconVerticalSolidList"/>
    <dgm:cxn modelId="{55364B4A-5DE2-482E-9855-AFF7BC72FCD4}" type="presParOf" srcId="{C6C3F6A4-9802-40A7-8F63-0915EBB4E866}" destId="{2FB10C0D-0F60-4ABC-9102-26B1B80AA1ED}" srcOrd="3" destOrd="0" presId="urn:microsoft.com/office/officeart/2018/2/layout/IconVerticalSolidList"/>
    <dgm:cxn modelId="{20107DE2-41F3-449B-BC9A-443C9E967252}" type="presParOf" srcId="{08076673-B196-47A4-99A0-74A3CCA25EE7}" destId="{B3E3E05B-A3FF-4E5C-9BAD-265E7B7BE639}" srcOrd="7" destOrd="0" presId="urn:microsoft.com/office/officeart/2018/2/layout/IconVerticalSolidList"/>
    <dgm:cxn modelId="{65021284-F6A2-4F97-8714-C268C0727DAC}" type="presParOf" srcId="{08076673-B196-47A4-99A0-74A3CCA25EE7}" destId="{C2F22EA1-3A47-4890-8C13-B92F84BA9E7B}" srcOrd="8" destOrd="0" presId="urn:microsoft.com/office/officeart/2018/2/layout/IconVerticalSolidList"/>
    <dgm:cxn modelId="{13B33AED-DBBD-4727-9876-E60F315C3ED6}" type="presParOf" srcId="{C2F22EA1-3A47-4890-8C13-B92F84BA9E7B}" destId="{D6A0F6A2-22CF-45EC-9609-B08ABA04FC41}" srcOrd="0" destOrd="0" presId="urn:microsoft.com/office/officeart/2018/2/layout/IconVerticalSolidList"/>
    <dgm:cxn modelId="{CD88671E-77B1-4797-B059-88361BC6130E}" type="presParOf" srcId="{C2F22EA1-3A47-4890-8C13-B92F84BA9E7B}" destId="{0AEBD98B-A2D4-474F-926C-C216AB357379}" srcOrd="1" destOrd="0" presId="urn:microsoft.com/office/officeart/2018/2/layout/IconVerticalSolidList"/>
    <dgm:cxn modelId="{EEC736CE-F1ED-4AC4-9354-39D4B7ECD7A4}" type="presParOf" srcId="{C2F22EA1-3A47-4890-8C13-B92F84BA9E7B}" destId="{EC291F77-E761-49BF-AA89-5BB66A81A2F9}" srcOrd="2" destOrd="0" presId="urn:microsoft.com/office/officeart/2018/2/layout/IconVerticalSolidList"/>
    <dgm:cxn modelId="{3FC5049D-C759-41B2-82A2-9E513FE827C7}" type="presParOf" srcId="{C2F22EA1-3A47-4890-8C13-B92F84BA9E7B}" destId="{3A5810A2-E586-48DD-91EC-8783123080C9}" srcOrd="3" destOrd="0" presId="urn:microsoft.com/office/officeart/2018/2/layout/IconVerticalSolidList"/>
    <dgm:cxn modelId="{9376ACE7-2B95-49E4-8CAF-6DCD2E602C90}" type="presParOf" srcId="{08076673-B196-47A4-99A0-74A3CCA25EE7}" destId="{60A1C842-654F-411C-81FD-2377DB151D3B}" srcOrd="9" destOrd="0" presId="urn:microsoft.com/office/officeart/2018/2/layout/IconVerticalSolidList"/>
    <dgm:cxn modelId="{0286B8EF-B59B-431F-99CC-A16EE8995FEA}" type="presParOf" srcId="{08076673-B196-47A4-99A0-74A3CCA25EE7}" destId="{9345048B-B781-49E6-9A54-CA3920FDC719}" srcOrd="10" destOrd="0" presId="urn:microsoft.com/office/officeart/2018/2/layout/IconVerticalSolidList"/>
    <dgm:cxn modelId="{DA324F7A-ED99-46C1-864B-22054AA97168}" type="presParOf" srcId="{9345048B-B781-49E6-9A54-CA3920FDC719}" destId="{C72F0900-702B-4D78-8906-6F823D64D9D9}" srcOrd="0" destOrd="0" presId="urn:microsoft.com/office/officeart/2018/2/layout/IconVerticalSolidList"/>
    <dgm:cxn modelId="{853ECA6C-599A-46CA-8FAD-58588A02119A}" type="presParOf" srcId="{9345048B-B781-49E6-9A54-CA3920FDC719}" destId="{F47B6D46-DAA8-4687-A988-FF18E6CEF531}" srcOrd="1" destOrd="0" presId="urn:microsoft.com/office/officeart/2018/2/layout/IconVerticalSolidList"/>
    <dgm:cxn modelId="{75339D5D-3BAD-49BF-896C-CC25947904E3}" type="presParOf" srcId="{9345048B-B781-49E6-9A54-CA3920FDC719}" destId="{5A6A959B-5455-41B3-AE88-6E4F180A508D}" srcOrd="2" destOrd="0" presId="urn:microsoft.com/office/officeart/2018/2/layout/IconVerticalSolidList"/>
    <dgm:cxn modelId="{D80114C9-CB46-4C63-9688-865A9D1F53CD}" type="presParOf" srcId="{9345048B-B781-49E6-9A54-CA3920FDC719}" destId="{BFDC115C-4F58-4E9C-86BE-41CBB9BA7296}" srcOrd="3" destOrd="0" presId="urn:microsoft.com/office/officeart/2018/2/layout/IconVerticalSolidList"/>
    <dgm:cxn modelId="{7634B44E-6339-4BFB-864B-831878A490CA}" type="presParOf" srcId="{08076673-B196-47A4-99A0-74A3CCA25EE7}" destId="{A9A14047-0A06-4F7D-B0AD-707458BADC17}" srcOrd="11" destOrd="0" presId="urn:microsoft.com/office/officeart/2018/2/layout/IconVerticalSolidList"/>
    <dgm:cxn modelId="{EF32862C-D65F-4165-BC8A-1E1C47A1F064}" type="presParOf" srcId="{08076673-B196-47A4-99A0-74A3CCA25EE7}" destId="{50BEDE47-BEF8-4900-884D-7B482938F798}" srcOrd="12" destOrd="0" presId="urn:microsoft.com/office/officeart/2018/2/layout/IconVerticalSolidList"/>
    <dgm:cxn modelId="{63E7ACC2-79B1-46E3-8B71-16C04A9F9ABF}" type="presParOf" srcId="{50BEDE47-BEF8-4900-884D-7B482938F798}" destId="{D4F2B4F7-ABCE-40EF-A6C0-C3356E97F3A6}" srcOrd="0" destOrd="0" presId="urn:microsoft.com/office/officeart/2018/2/layout/IconVerticalSolidList"/>
    <dgm:cxn modelId="{3FE4C964-F43B-4812-810D-09B827622245}" type="presParOf" srcId="{50BEDE47-BEF8-4900-884D-7B482938F798}" destId="{CD010EC0-E748-4276-987C-240A18A47E2D}" srcOrd="1" destOrd="0" presId="urn:microsoft.com/office/officeart/2018/2/layout/IconVerticalSolidList"/>
    <dgm:cxn modelId="{AA8274B4-D557-4E42-BDC0-317B4243E330}" type="presParOf" srcId="{50BEDE47-BEF8-4900-884D-7B482938F798}" destId="{44B1A688-A596-45DA-8A75-654FDD8DDAD9}" srcOrd="2" destOrd="0" presId="urn:microsoft.com/office/officeart/2018/2/layout/IconVerticalSolidList"/>
    <dgm:cxn modelId="{E8BAC7D4-A0B9-44B6-9E71-7730ACA57160}" type="presParOf" srcId="{50BEDE47-BEF8-4900-884D-7B482938F798}" destId="{983D5BF3-319C-4139-BFC1-DAC90EEA924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09A20D-9E8B-4B04-A478-5D40BD02AA1A}"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FABB3E22-BF72-4C0A-B6CE-2CB098D4D1C6}">
      <dgm:prSet/>
      <dgm:spPr/>
      <dgm:t>
        <a:bodyPr/>
        <a:lstStyle/>
        <a:p>
          <a:r>
            <a:rPr lang="en-US" dirty="0"/>
            <a:t> </a:t>
          </a:r>
          <a:r>
            <a:rPr lang="en-US" i="1" dirty="0"/>
            <a:t>This is America </a:t>
          </a:r>
          <a:r>
            <a:rPr lang="en-US" dirty="0"/>
            <a:t>looks at what it means to be African American</a:t>
          </a:r>
        </a:p>
      </dgm:t>
    </dgm:pt>
    <dgm:pt modelId="{A1D53ECE-89FA-4D07-9892-578A5F67DDC8}" type="parTrans" cxnId="{07F251CB-05DF-4DED-A739-85216343B4F7}">
      <dgm:prSet/>
      <dgm:spPr/>
      <dgm:t>
        <a:bodyPr/>
        <a:lstStyle/>
        <a:p>
          <a:endParaRPr lang="en-US"/>
        </a:p>
      </dgm:t>
    </dgm:pt>
    <dgm:pt modelId="{2F4B38C4-7D04-4701-9C3D-A9E350D20259}" type="sibTrans" cxnId="{07F251CB-05DF-4DED-A739-85216343B4F7}">
      <dgm:prSet/>
      <dgm:spPr/>
      <dgm:t>
        <a:bodyPr/>
        <a:lstStyle/>
        <a:p>
          <a:endParaRPr lang="en-US"/>
        </a:p>
      </dgm:t>
    </dgm:pt>
    <dgm:pt modelId="{AADD0D8E-DAE3-4758-83D9-8C3B411B05F0}">
      <dgm:prSet/>
      <dgm:spPr/>
      <dgm:t>
        <a:bodyPr/>
        <a:lstStyle/>
        <a:p>
          <a:r>
            <a:rPr lang="en-US" i="1"/>
            <a:t>This is America is a political song</a:t>
          </a:r>
          <a:endParaRPr lang="en-US"/>
        </a:p>
      </dgm:t>
    </dgm:pt>
    <dgm:pt modelId="{637652C1-9D64-4A14-84B0-04EAC822840D}" type="parTrans" cxnId="{EA54F535-87E5-4D4A-9759-A323B1897392}">
      <dgm:prSet/>
      <dgm:spPr/>
      <dgm:t>
        <a:bodyPr/>
        <a:lstStyle/>
        <a:p>
          <a:endParaRPr lang="en-US"/>
        </a:p>
      </dgm:t>
    </dgm:pt>
    <dgm:pt modelId="{138BC6F6-D723-495E-89BE-E4A30DB6F90E}" type="sibTrans" cxnId="{EA54F535-87E5-4D4A-9759-A323B1897392}">
      <dgm:prSet/>
      <dgm:spPr/>
      <dgm:t>
        <a:bodyPr/>
        <a:lstStyle/>
        <a:p>
          <a:endParaRPr lang="en-US"/>
        </a:p>
      </dgm:t>
    </dgm:pt>
    <dgm:pt modelId="{587D46E1-FE97-3B4C-A2AB-7D4CBEEF99A7}" type="pres">
      <dgm:prSet presAssocID="{1A09A20D-9E8B-4B04-A478-5D40BD02AA1A}" presName="hierChild1" presStyleCnt="0">
        <dgm:presLayoutVars>
          <dgm:chPref val="1"/>
          <dgm:dir/>
          <dgm:animOne val="branch"/>
          <dgm:animLvl val="lvl"/>
          <dgm:resizeHandles/>
        </dgm:presLayoutVars>
      </dgm:prSet>
      <dgm:spPr/>
    </dgm:pt>
    <dgm:pt modelId="{00D940AD-5A54-DC44-9580-37275B8D3F61}" type="pres">
      <dgm:prSet presAssocID="{FABB3E22-BF72-4C0A-B6CE-2CB098D4D1C6}" presName="hierRoot1" presStyleCnt="0"/>
      <dgm:spPr/>
    </dgm:pt>
    <dgm:pt modelId="{5C11B64C-2876-4341-9E7F-283F5E03073D}" type="pres">
      <dgm:prSet presAssocID="{FABB3E22-BF72-4C0A-B6CE-2CB098D4D1C6}" presName="composite" presStyleCnt="0"/>
      <dgm:spPr/>
    </dgm:pt>
    <dgm:pt modelId="{972E25B0-46D7-B349-885E-A3761601055E}" type="pres">
      <dgm:prSet presAssocID="{FABB3E22-BF72-4C0A-B6CE-2CB098D4D1C6}" presName="background" presStyleLbl="node0" presStyleIdx="0" presStyleCnt="2"/>
      <dgm:spPr/>
    </dgm:pt>
    <dgm:pt modelId="{FF256903-DF32-4341-AFBC-4C4BD2E1F7FA}" type="pres">
      <dgm:prSet presAssocID="{FABB3E22-BF72-4C0A-B6CE-2CB098D4D1C6}" presName="text" presStyleLbl="fgAcc0" presStyleIdx="0" presStyleCnt="2" custLinFactNeighborX="283" custLinFactNeighborY="-5871">
        <dgm:presLayoutVars>
          <dgm:chPref val="3"/>
        </dgm:presLayoutVars>
      </dgm:prSet>
      <dgm:spPr/>
    </dgm:pt>
    <dgm:pt modelId="{78E5AFE1-D1F6-314F-BAC6-23097EA2A6E5}" type="pres">
      <dgm:prSet presAssocID="{FABB3E22-BF72-4C0A-B6CE-2CB098D4D1C6}" presName="hierChild2" presStyleCnt="0"/>
      <dgm:spPr/>
    </dgm:pt>
    <dgm:pt modelId="{014310FF-2BA3-EC48-BA73-3A54CB0E2564}" type="pres">
      <dgm:prSet presAssocID="{AADD0D8E-DAE3-4758-83D9-8C3B411B05F0}" presName="hierRoot1" presStyleCnt="0"/>
      <dgm:spPr/>
    </dgm:pt>
    <dgm:pt modelId="{7544360A-2A6E-634F-ABCD-2F34275EB57E}" type="pres">
      <dgm:prSet presAssocID="{AADD0D8E-DAE3-4758-83D9-8C3B411B05F0}" presName="composite" presStyleCnt="0"/>
      <dgm:spPr/>
    </dgm:pt>
    <dgm:pt modelId="{7EBFC40E-6727-DF4A-9BFA-6D6E797B07DD}" type="pres">
      <dgm:prSet presAssocID="{AADD0D8E-DAE3-4758-83D9-8C3B411B05F0}" presName="background" presStyleLbl="node0" presStyleIdx="1" presStyleCnt="2"/>
      <dgm:spPr/>
    </dgm:pt>
    <dgm:pt modelId="{E7A508D4-E8BE-084F-8E91-0393A54B125A}" type="pres">
      <dgm:prSet presAssocID="{AADD0D8E-DAE3-4758-83D9-8C3B411B05F0}" presName="text" presStyleLbl="fgAcc0" presStyleIdx="1" presStyleCnt="2" custLinFactNeighborX="-776" custLinFactNeighborY="-5871">
        <dgm:presLayoutVars>
          <dgm:chPref val="3"/>
        </dgm:presLayoutVars>
      </dgm:prSet>
      <dgm:spPr/>
    </dgm:pt>
    <dgm:pt modelId="{5BEDA723-08C1-0B4D-A017-CF496934B963}" type="pres">
      <dgm:prSet presAssocID="{AADD0D8E-DAE3-4758-83D9-8C3B411B05F0}" presName="hierChild2" presStyleCnt="0"/>
      <dgm:spPr/>
    </dgm:pt>
  </dgm:ptLst>
  <dgm:cxnLst>
    <dgm:cxn modelId="{6CC37A27-6D24-6F4E-82A6-84AECD4D9191}" type="presOf" srcId="{FABB3E22-BF72-4C0A-B6CE-2CB098D4D1C6}" destId="{FF256903-DF32-4341-AFBC-4C4BD2E1F7FA}" srcOrd="0" destOrd="0" presId="urn:microsoft.com/office/officeart/2005/8/layout/hierarchy1"/>
    <dgm:cxn modelId="{EA54F535-87E5-4D4A-9759-A323B1897392}" srcId="{1A09A20D-9E8B-4B04-A478-5D40BD02AA1A}" destId="{AADD0D8E-DAE3-4758-83D9-8C3B411B05F0}" srcOrd="1" destOrd="0" parTransId="{637652C1-9D64-4A14-84B0-04EAC822840D}" sibTransId="{138BC6F6-D723-495E-89BE-E4A30DB6F90E}"/>
    <dgm:cxn modelId="{FEDC333B-02C5-8C47-88CE-3CF6BD01BE63}" type="presOf" srcId="{1A09A20D-9E8B-4B04-A478-5D40BD02AA1A}" destId="{587D46E1-FE97-3B4C-A2AB-7D4CBEEF99A7}" srcOrd="0" destOrd="0" presId="urn:microsoft.com/office/officeart/2005/8/layout/hierarchy1"/>
    <dgm:cxn modelId="{3395B2C2-DC5E-574E-83DF-5B03BA5C9119}" type="presOf" srcId="{AADD0D8E-DAE3-4758-83D9-8C3B411B05F0}" destId="{E7A508D4-E8BE-084F-8E91-0393A54B125A}" srcOrd="0" destOrd="0" presId="urn:microsoft.com/office/officeart/2005/8/layout/hierarchy1"/>
    <dgm:cxn modelId="{07F251CB-05DF-4DED-A739-85216343B4F7}" srcId="{1A09A20D-9E8B-4B04-A478-5D40BD02AA1A}" destId="{FABB3E22-BF72-4C0A-B6CE-2CB098D4D1C6}" srcOrd="0" destOrd="0" parTransId="{A1D53ECE-89FA-4D07-9892-578A5F67DDC8}" sibTransId="{2F4B38C4-7D04-4701-9C3D-A9E350D20259}"/>
    <dgm:cxn modelId="{0EDF3280-498D-E042-9785-AC4CEB94D34A}" type="presParOf" srcId="{587D46E1-FE97-3B4C-A2AB-7D4CBEEF99A7}" destId="{00D940AD-5A54-DC44-9580-37275B8D3F61}" srcOrd="0" destOrd="0" presId="urn:microsoft.com/office/officeart/2005/8/layout/hierarchy1"/>
    <dgm:cxn modelId="{5DAB9834-81EE-B347-BE2A-FDFD85056842}" type="presParOf" srcId="{00D940AD-5A54-DC44-9580-37275B8D3F61}" destId="{5C11B64C-2876-4341-9E7F-283F5E03073D}" srcOrd="0" destOrd="0" presId="urn:microsoft.com/office/officeart/2005/8/layout/hierarchy1"/>
    <dgm:cxn modelId="{C7CC2631-AEBE-D440-A1AB-1662C4A83A23}" type="presParOf" srcId="{5C11B64C-2876-4341-9E7F-283F5E03073D}" destId="{972E25B0-46D7-B349-885E-A3761601055E}" srcOrd="0" destOrd="0" presId="urn:microsoft.com/office/officeart/2005/8/layout/hierarchy1"/>
    <dgm:cxn modelId="{CF85E2CA-0E77-3F44-B289-E287F476A16A}" type="presParOf" srcId="{5C11B64C-2876-4341-9E7F-283F5E03073D}" destId="{FF256903-DF32-4341-AFBC-4C4BD2E1F7FA}" srcOrd="1" destOrd="0" presId="urn:microsoft.com/office/officeart/2005/8/layout/hierarchy1"/>
    <dgm:cxn modelId="{F3B89C85-2F75-DE43-BFAA-F984895C5E38}" type="presParOf" srcId="{00D940AD-5A54-DC44-9580-37275B8D3F61}" destId="{78E5AFE1-D1F6-314F-BAC6-23097EA2A6E5}" srcOrd="1" destOrd="0" presId="urn:microsoft.com/office/officeart/2005/8/layout/hierarchy1"/>
    <dgm:cxn modelId="{17D1884F-25EB-BC46-912E-BE59243938E7}" type="presParOf" srcId="{587D46E1-FE97-3B4C-A2AB-7D4CBEEF99A7}" destId="{014310FF-2BA3-EC48-BA73-3A54CB0E2564}" srcOrd="1" destOrd="0" presId="urn:microsoft.com/office/officeart/2005/8/layout/hierarchy1"/>
    <dgm:cxn modelId="{1413040B-DEBA-494D-A35E-74285C8D88F6}" type="presParOf" srcId="{014310FF-2BA3-EC48-BA73-3A54CB0E2564}" destId="{7544360A-2A6E-634F-ABCD-2F34275EB57E}" srcOrd="0" destOrd="0" presId="urn:microsoft.com/office/officeart/2005/8/layout/hierarchy1"/>
    <dgm:cxn modelId="{34DF4E73-2FBD-9D4A-970C-125357C38BB2}" type="presParOf" srcId="{7544360A-2A6E-634F-ABCD-2F34275EB57E}" destId="{7EBFC40E-6727-DF4A-9BFA-6D6E797B07DD}" srcOrd="0" destOrd="0" presId="urn:microsoft.com/office/officeart/2005/8/layout/hierarchy1"/>
    <dgm:cxn modelId="{7815CEC6-CF78-B242-800C-26FB45CEF377}" type="presParOf" srcId="{7544360A-2A6E-634F-ABCD-2F34275EB57E}" destId="{E7A508D4-E8BE-084F-8E91-0393A54B125A}" srcOrd="1" destOrd="0" presId="urn:microsoft.com/office/officeart/2005/8/layout/hierarchy1"/>
    <dgm:cxn modelId="{656D37B2-74AE-D64B-8FC1-A7E10D7D3837}" type="presParOf" srcId="{014310FF-2BA3-EC48-BA73-3A54CB0E2564}" destId="{5BEDA723-08C1-0B4D-A017-CF496934B96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3BAEB7-4652-483F-A981-D49C60BCCFC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EB3EF0B-BC57-42E7-9C64-1408E9253C04}">
      <dgm:prSet/>
      <dgm:spPr/>
      <dgm:t>
        <a:bodyPr/>
        <a:lstStyle/>
        <a:p>
          <a:r>
            <a:rPr lang="en-US" dirty="0"/>
            <a:t>You will prove your statement using one section of the song.</a:t>
          </a:r>
        </a:p>
      </dgm:t>
    </dgm:pt>
    <dgm:pt modelId="{465115FA-EAEB-4B91-B3C5-8126AC5B6603}" type="parTrans" cxnId="{F34F5401-7B3F-4DA7-9117-0A04FF89E16B}">
      <dgm:prSet/>
      <dgm:spPr/>
      <dgm:t>
        <a:bodyPr/>
        <a:lstStyle/>
        <a:p>
          <a:endParaRPr lang="en-US"/>
        </a:p>
      </dgm:t>
    </dgm:pt>
    <dgm:pt modelId="{E4945651-F927-448C-8B13-17E407777888}" type="sibTrans" cxnId="{F34F5401-7B3F-4DA7-9117-0A04FF89E16B}">
      <dgm:prSet/>
      <dgm:spPr/>
      <dgm:t>
        <a:bodyPr/>
        <a:lstStyle/>
        <a:p>
          <a:endParaRPr lang="en-US"/>
        </a:p>
      </dgm:t>
    </dgm:pt>
    <dgm:pt modelId="{E2A2CDD1-F724-4DA9-8FF4-8D239793474A}">
      <dgm:prSet/>
      <dgm:spPr/>
      <dgm:t>
        <a:bodyPr/>
        <a:lstStyle/>
        <a:p>
          <a:r>
            <a:rPr lang="en-US" dirty="0"/>
            <a:t>You can use stills from the video and include them in your response.</a:t>
          </a:r>
        </a:p>
      </dgm:t>
    </dgm:pt>
    <dgm:pt modelId="{8B4F1C6A-32DC-4B0F-B67A-A0676C9BDECE}" type="parTrans" cxnId="{908CEA12-4CF7-42F6-A0ED-74C8F2037989}">
      <dgm:prSet/>
      <dgm:spPr/>
      <dgm:t>
        <a:bodyPr/>
        <a:lstStyle/>
        <a:p>
          <a:endParaRPr lang="en-US"/>
        </a:p>
      </dgm:t>
    </dgm:pt>
    <dgm:pt modelId="{977A6309-3B0F-4748-AA2C-1F72E27962FD}" type="sibTrans" cxnId="{908CEA12-4CF7-42F6-A0ED-74C8F2037989}">
      <dgm:prSet/>
      <dgm:spPr/>
      <dgm:t>
        <a:bodyPr/>
        <a:lstStyle/>
        <a:p>
          <a:endParaRPr lang="en-US"/>
        </a:p>
      </dgm:t>
    </dgm:pt>
    <dgm:pt modelId="{A119C2CC-63CC-4FC0-90D2-7CA151A44FE2}">
      <dgm:prSet/>
      <dgm:spPr/>
      <dgm:t>
        <a:bodyPr/>
        <a:lstStyle/>
        <a:p>
          <a:r>
            <a:rPr lang="en-US" dirty="0"/>
            <a:t>You should be linking different ideas together, such as music, lyrics, actions.</a:t>
          </a:r>
        </a:p>
      </dgm:t>
    </dgm:pt>
    <dgm:pt modelId="{67626BF5-0F19-472E-8FA7-622F8DFA48EF}" type="parTrans" cxnId="{44EE7D7F-569B-4EE0-8C76-5BC0F544A0F1}">
      <dgm:prSet/>
      <dgm:spPr/>
      <dgm:t>
        <a:bodyPr/>
        <a:lstStyle/>
        <a:p>
          <a:endParaRPr lang="en-US"/>
        </a:p>
      </dgm:t>
    </dgm:pt>
    <dgm:pt modelId="{06458D00-A6A5-4180-BE70-F1AB4022675D}" type="sibTrans" cxnId="{44EE7D7F-569B-4EE0-8C76-5BC0F544A0F1}">
      <dgm:prSet/>
      <dgm:spPr/>
      <dgm:t>
        <a:bodyPr/>
        <a:lstStyle/>
        <a:p>
          <a:endParaRPr lang="en-US"/>
        </a:p>
      </dgm:t>
    </dgm:pt>
    <dgm:pt modelId="{3EC9CDE9-2971-6943-9F3C-0679F63FF3A7}">
      <dgm:prSet/>
      <dgm:spPr/>
      <dgm:t>
        <a:bodyPr/>
        <a:lstStyle/>
        <a:p>
          <a:r>
            <a:rPr lang="en-GB" dirty="0"/>
            <a:t>This should be between 500-700 words only.</a:t>
          </a:r>
        </a:p>
      </dgm:t>
    </dgm:pt>
    <dgm:pt modelId="{15EBCF65-7BF1-1941-94B0-E4476C758E57}" type="parTrans" cxnId="{C934F1CC-A6A9-A741-B67F-C84BA59E1BF8}">
      <dgm:prSet/>
      <dgm:spPr/>
      <dgm:t>
        <a:bodyPr/>
        <a:lstStyle/>
        <a:p>
          <a:endParaRPr lang="en-GB"/>
        </a:p>
      </dgm:t>
    </dgm:pt>
    <dgm:pt modelId="{FD8B2D0D-187D-C94B-A5FF-B26EFBB5C34E}" type="sibTrans" cxnId="{C934F1CC-A6A9-A741-B67F-C84BA59E1BF8}">
      <dgm:prSet/>
      <dgm:spPr/>
      <dgm:t>
        <a:bodyPr/>
        <a:lstStyle/>
        <a:p>
          <a:endParaRPr lang="en-GB"/>
        </a:p>
      </dgm:t>
    </dgm:pt>
    <dgm:pt modelId="{FBE677A4-7F0B-9649-B3BE-A203D77633F9}" type="pres">
      <dgm:prSet presAssocID="{723BAEB7-4652-483F-A981-D49C60BCCFC9}" presName="linear" presStyleCnt="0">
        <dgm:presLayoutVars>
          <dgm:animLvl val="lvl"/>
          <dgm:resizeHandles val="exact"/>
        </dgm:presLayoutVars>
      </dgm:prSet>
      <dgm:spPr/>
    </dgm:pt>
    <dgm:pt modelId="{39BA025F-1FC6-A549-8C6A-54E1C6CE0725}" type="pres">
      <dgm:prSet presAssocID="{3EB3EF0B-BC57-42E7-9C64-1408E9253C04}" presName="parentText" presStyleLbl="node1" presStyleIdx="0" presStyleCnt="4">
        <dgm:presLayoutVars>
          <dgm:chMax val="0"/>
          <dgm:bulletEnabled val="1"/>
        </dgm:presLayoutVars>
      </dgm:prSet>
      <dgm:spPr/>
    </dgm:pt>
    <dgm:pt modelId="{10F6F7E5-2E3B-F340-A6EB-060E05EF38B0}" type="pres">
      <dgm:prSet presAssocID="{E4945651-F927-448C-8B13-17E407777888}" presName="spacer" presStyleCnt="0"/>
      <dgm:spPr/>
    </dgm:pt>
    <dgm:pt modelId="{081C7087-2CE2-C145-A9CC-9BBD5EAC6085}" type="pres">
      <dgm:prSet presAssocID="{E2A2CDD1-F724-4DA9-8FF4-8D239793474A}" presName="parentText" presStyleLbl="node1" presStyleIdx="1" presStyleCnt="4">
        <dgm:presLayoutVars>
          <dgm:chMax val="0"/>
          <dgm:bulletEnabled val="1"/>
        </dgm:presLayoutVars>
      </dgm:prSet>
      <dgm:spPr/>
    </dgm:pt>
    <dgm:pt modelId="{C5ED1A74-F55E-204E-806C-E27A1B2CBDCC}" type="pres">
      <dgm:prSet presAssocID="{977A6309-3B0F-4748-AA2C-1F72E27962FD}" presName="spacer" presStyleCnt="0"/>
      <dgm:spPr/>
    </dgm:pt>
    <dgm:pt modelId="{BB26AECD-2BE7-3140-9940-5E87F4C91B47}" type="pres">
      <dgm:prSet presAssocID="{A119C2CC-63CC-4FC0-90D2-7CA151A44FE2}" presName="parentText" presStyleLbl="node1" presStyleIdx="2" presStyleCnt="4">
        <dgm:presLayoutVars>
          <dgm:chMax val="0"/>
          <dgm:bulletEnabled val="1"/>
        </dgm:presLayoutVars>
      </dgm:prSet>
      <dgm:spPr/>
    </dgm:pt>
    <dgm:pt modelId="{1096265E-11F7-9E42-98DF-E3BA9C6A3684}" type="pres">
      <dgm:prSet presAssocID="{06458D00-A6A5-4180-BE70-F1AB4022675D}" presName="spacer" presStyleCnt="0"/>
      <dgm:spPr/>
    </dgm:pt>
    <dgm:pt modelId="{86115C0D-0685-284C-9CE8-B8AB6F68250C}" type="pres">
      <dgm:prSet presAssocID="{3EC9CDE9-2971-6943-9F3C-0679F63FF3A7}" presName="parentText" presStyleLbl="node1" presStyleIdx="3" presStyleCnt="4" custLinFactY="116" custLinFactNeighborX="-2" custLinFactNeighborY="100000">
        <dgm:presLayoutVars>
          <dgm:chMax val="0"/>
          <dgm:bulletEnabled val="1"/>
        </dgm:presLayoutVars>
      </dgm:prSet>
      <dgm:spPr/>
    </dgm:pt>
  </dgm:ptLst>
  <dgm:cxnLst>
    <dgm:cxn modelId="{F34F5401-7B3F-4DA7-9117-0A04FF89E16B}" srcId="{723BAEB7-4652-483F-A981-D49C60BCCFC9}" destId="{3EB3EF0B-BC57-42E7-9C64-1408E9253C04}" srcOrd="0" destOrd="0" parTransId="{465115FA-EAEB-4B91-B3C5-8126AC5B6603}" sibTransId="{E4945651-F927-448C-8B13-17E407777888}"/>
    <dgm:cxn modelId="{908CEA12-4CF7-42F6-A0ED-74C8F2037989}" srcId="{723BAEB7-4652-483F-A981-D49C60BCCFC9}" destId="{E2A2CDD1-F724-4DA9-8FF4-8D239793474A}" srcOrd="1" destOrd="0" parTransId="{8B4F1C6A-32DC-4B0F-B67A-A0676C9BDECE}" sibTransId="{977A6309-3B0F-4748-AA2C-1F72E27962FD}"/>
    <dgm:cxn modelId="{E42B6215-0FAF-D943-9DF6-3E28A8ECA89D}" type="presOf" srcId="{3EC9CDE9-2971-6943-9F3C-0679F63FF3A7}" destId="{86115C0D-0685-284C-9CE8-B8AB6F68250C}" srcOrd="0" destOrd="0" presId="urn:microsoft.com/office/officeart/2005/8/layout/vList2"/>
    <dgm:cxn modelId="{44EE7D7F-569B-4EE0-8C76-5BC0F544A0F1}" srcId="{723BAEB7-4652-483F-A981-D49C60BCCFC9}" destId="{A119C2CC-63CC-4FC0-90D2-7CA151A44FE2}" srcOrd="2" destOrd="0" parTransId="{67626BF5-0F19-472E-8FA7-622F8DFA48EF}" sibTransId="{06458D00-A6A5-4180-BE70-F1AB4022675D}"/>
    <dgm:cxn modelId="{00A37184-6D0B-2041-9B91-AE940765803B}" type="presOf" srcId="{723BAEB7-4652-483F-A981-D49C60BCCFC9}" destId="{FBE677A4-7F0B-9649-B3BE-A203D77633F9}" srcOrd="0" destOrd="0" presId="urn:microsoft.com/office/officeart/2005/8/layout/vList2"/>
    <dgm:cxn modelId="{885602A6-840E-1045-9509-04699451E191}" type="presOf" srcId="{3EB3EF0B-BC57-42E7-9C64-1408E9253C04}" destId="{39BA025F-1FC6-A549-8C6A-54E1C6CE0725}" srcOrd="0" destOrd="0" presId="urn:microsoft.com/office/officeart/2005/8/layout/vList2"/>
    <dgm:cxn modelId="{C934F1CC-A6A9-A741-B67F-C84BA59E1BF8}" srcId="{723BAEB7-4652-483F-A981-D49C60BCCFC9}" destId="{3EC9CDE9-2971-6943-9F3C-0679F63FF3A7}" srcOrd="3" destOrd="0" parTransId="{15EBCF65-7BF1-1941-94B0-E4476C758E57}" sibTransId="{FD8B2D0D-187D-C94B-A5FF-B26EFBB5C34E}"/>
    <dgm:cxn modelId="{9E6CDFD2-1E1F-964A-A06C-ED5B7EE299E7}" type="presOf" srcId="{A119C2CC-63CC-4FC0-90D2-7CA151A44FE2}" destId="{BB26AECD-2BE7-3140-9940-5E87F4C91B47}" srcOrd="0" destOrd="0" presId="urn:microsoft.com/office/officeart/2005/8/layout/vList2"/>
    <dgm:cxn modelId="{256F39DE-08BD-C146-88A5-FF00E4E23C62}" type="presOf" srcId="{E2A2CDD1-F724-4DA9-8FF4-8D239793474A}" destId="{081C7087-2CE2-C145-A9CC-9BBD5EAC6085}" srcOrd="0" destOrd="0" presId="urn:microsoft.com/office/officeart/2005/8/layout/vList2"/>
    <dgm:cxn modelId="{C31D70D5-D01E-CB4F-931E-850BD3640D83}" type="presParOf" srcId="{FBE677A4-7F0B-9649-B3BE-A203D77633F9}" destId="{39BA025F-1FC6-A549-8C6A-54E1C6CE0725}" srcOrd="0" destOrd="0" presId="urn:microsoft.com/office/officeart/2005/8/layout/vList2"/>
    <dgm:cxn modelId="{B13D3CED-7314-5945-A98B-6945112D35C7}" type="presParOf" srcId="{FBE677A4-7F0B-9649-B3BE-A203D77633F9}" destId="{10F6F7E5-2E3B-F340-A6EB-060E05EF38B0}" srcOrd="1" destOrd="0" presId="urn:microsoft.com/office/officeart/2005/8/layout/vList2"/>
    <dgm:cxn modelId="{8FE400FA-CDD7-1942-85A4-827289963011}" type="presParOf" srcId="{FBE677A4-7F0B-9649-B3BE-A203D77633F9}" destId="{081C7087-2CE2-C145-A9CC-9BBD5EAC6085}" srcOrd="2" destOrd="0" presId="urn:microsoft.com/office/officeart/2005/8/layout/vList2"/>
    <dgm:cxn modelId="{A9C2E45A-7C3C-0741-A994-27C72099B721}" type="presParOf" srcId="{FBE677A4-7F0B-9649-B3BE-A203D77633F9}" destId="{C5ED1A74-F55E-204E-806C-E27A1B2CBDCC}" srcOrd="3" destOrd="0" presId="urn:microsoft.com/office/officeart/2005/8/layout/vList2"/>
    <dgm:cxn modelId="{88FD7314-7AB8-224C-B345-F5793CE9FF69}" type="presParOf" srcId="{FBE677A4-7F0B-9649-B3BE-A203D77633F9}" destId="{BB26AECD-2BE7-3140-9940-5E87F4C91B47}" srcOrd="4" destOrd="0" presId="urn:microsoft.com/office/officeart/2005/8/layout/vList2"/>
    <dgm:cxn modelId="{D7312FF9-7F88-E348-ABAF-398A0867A83E}" type="presParOf" srcId="{FBE677A4-7F0B-9649-B3BE-A203D77633F9}" destId="{1096265E-11F7-9E42-98DF-E3BA9C6A3684}" srcOrd="5" destOrd="0" presId="urn:microsoft.com/office/officeart/2005/8/layout/vList2"/>
    <dgm:cxn modelId="{4A5EF3FD-7C3F-1143-9B2F-06166DCBD195}" type="presParOf" srcId="{FBE677A4-7F0B-9649-B3BE-A203D77633F9}" destId="{86115C0D-0685-284C-9CE8-B8AB6F68250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82927-076B-4EA3-ACF9-B8D3AA778C18}">
      <dsp:nvSpPr>
        <dsp:cNvPr id="0" name=""/>
        <dsp:cNvSpPr/>
      </dsp:nvSpPr>
      <dsp:spPr>
        <a:xfrm>
          <a:off x="0" y="532"/>
          <a:ext cx="6513603" cy="7325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4A7676-9E76-419C-8A82-E7E8A8ACA00B}">
      <dsp:nvSpPr>
        <dsp:cNvPr id="0" name=""/>
        <dsp:cNvSpPr/>
      </dsp:nvSpPr>
      <dsp:spPr>
        <a:xfrm>
          <a:off x="221597" y="165356"/>
          <a:ext cx="402903" cy="4029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52DC03-31EF-4207-B097-020F1C28603A}">
      <dsp:nvSpPr>
        <dsp:cNvPr id="0" name=""/>
        <dsp:cNvSpPr/>
      </dsp:nvSpPr>
      <dsp:spPr>
        <a:xfrm>
          <a:off x="846098" y="532"/>
          <a:ext cx="5667505" cy="732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28" tIns="77528" rIns="77528" bIns="77528" numCol="1" spcCol="1270" anchor="ctr" anchorCtr="0">
          <a:noAutofit/>
        </a:bodyPr>
        <a:lstStyle/>
        <a:p>
          <a:pPr marL="0" lvl="0" indent="0" algn="l" defTabSz="711200">
            <a:lnSpc>
              <a:spcPct val="90000"/>
            </a:lnSpc>
            <a:spcBef>
              <a:spcPct val="0"/>
            </a:spcBef>
            <a:spcAft>
              <a:spcPct val="35000"/>
            </a:spcAft>
            <a:buNone/>
          </a:pPr>
          <a:r>
            <a:rPr lang="en-GB" sz="1600" kern="1200"/>
            <a:t>Identity</a:t>
          </a:r>
          <a:endParaRPr lang="en-US" sz="1600" kern="1200"/>
        </a:p>
      </dsp:txBody>
      <dsp:txXfrm>
        <a:off x="846098" y="532"/>
        <a:ext cx="5667505" cy="732552"/>
      </dsp:txXfrm>
    </dsp:sp>
    <dsp:sp modelId="{020EE3D6-B472-4BA9-B39C-DF9488D578B7}">
      <dsp:nvSpPr>
        <dsp:cNvPr id="0" name=""/>
        <dsp:cNvSpPr/>
      </dsp:nvSpPr>
      <dsp:spPr>
        <a:xfrm>
          <a:off x="0" y="916222"/>
          <a:ext cx="6513603" cy="7325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EAC5ED-3977-4CE4-BB71-AA7A20BCF3AF}">
      <dsp:nvSpPr>
        <dsp:cNvPr id="0" name=""/>
        <dsp:cNvSpPr/>
      </dsp:nvSpPr>
      <dsp:spPr>
        <a:xfrm>
          <a:off x="221597" y="1081047"/>
          <a:ext cx="402903" cy="4029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2CCFB7-2218-4D55-A455-374EDE359B6D}">
      <dsp:nvSpPr>
        <dsp:cNvPr id="0" name=""/>
        <dsp:cNvSpPr/>
      </dsp:nvSpPr>
      <dsp:spPr>
        <a:xfrm>
          <a:off x="846098" y="916222"/>
          <a:ext cx="5667505" cy="732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28" tIns="77528" rIns="77528" bIns="77528" numCol="1" spcCol="1270" anchor="ctr" anchorCtr="0">
          <a:noAutofit/>
        </a:bodyPr>
        <a:lstStyle/>
        <a:p>
          <a:pPr marL="0" lvl="0" indent="0" algn="l" defTabSz="711200">
            <a:lnSpc>
              <a:spcPct val="90000"/>
            </a:lnSpc>
            <a:spcBef>
              <a:spcPct val="0"/>
            </a:spcBef>
            <a:spcAft>
              <a:spcPct val="35000"/>
            </a:spcAft>
            <a:buNone/>
          </a:pPr>
          <a:r>
            <a:rPr lang="en-GB" sz="1600" kern="1200"/>
            <a:t>Culture</a:t>
          </a:r>
          <a:endParaRPr lang="en-US" sz="1600" kern="1200"/>
        </a:p>
      </dsp:txBody>
      <dsp:txXfrm>
        <a:off x="846098" y="916222"/>
        <a:ext cx="5667505" cy="732552"/>
      </dsp:txXfrm>
    </dsp:sp>
    <dsp:sp modelId="{B036EFCE-788C-4824-A032-63862171D91C}">
      <dsp:nvSpPr>
        <dsp:cNvPr id="0" name=""/>
        <dsp:cNvSpPr/>
      </dsp:nvSpPr>
      <dsp:spPr>
        <a:xfrm>
          <a:off x="0" y="1831913"/>
          <a:ext cx="6513603" cy="7325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F9BDC7-2B84-4DBA-9FF8-3BBB1A81E1B5}">
      <dsp:nvSpPr>
        <dsp:cNvPr id="0" name=""/>
        <dsp:cNvSpPr/>
      </dsp:nvSpPr>
      <dsp:spPr>
        <a:xfrm>
          <a:off x="221597" y="1996738"/>
          <a:ext cx="402903" cy="4029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96C978-A3B1-4C4B-9999-9294AB781F87}">
      <dsp:nvSpPr>
        <dsp:cNvPr id="0" name=""/>
        <dsp:cNvSpPr/>
      </dsp:nvSpPr>
      <dsp:spPr>
        <a:xfrm>
          <a:off x="846098" y="1831913"/>
          <a:ext cx="5667505" cy="732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28" tIns="77528" rIns="77528" bIns="77528" numCol="1" spcCol="1270" anchor="ctr" anchorCtr="0">
          <a:noAutofit/>
        </a:bodyPr>
        <a:lstStyle/>
        <a:p>
          <a:pPr marL="0" lvl="0" indent="0" algn="l" defTabSz="711200">
            <a:lnSpc>
              <a:spcPct val="90000"/>
            </a:lnSpc>
            <a:spcBef>
              <a:spcPct val="0"/>
            </a:spcBef>
            <a:spcAft>
              <a:spcPct val="35000"/>
            </a:spcAft>
            <a:buNone/>
          </a:pPr>
          <a:r>
            <a:rPr lang="en-GB" sz="1600" kern="1200"/>
            <a:t>Creativity</a:t>
          </a:r>
          <a:endParaRPr lang="en-US" sz="1600" kern="1200"/>
        </a:p>
      </dsp:txBody>
      <dsp:txXfrm>
        <a:off x="846098" y="1831913"/>
        <a:ext cx="5667505" cy="732552"/>
      </dsp:txXfrm>
    </dsp:sp>
    <dsp:sp modelId="{5E14AA5A-06B9-43B7-89C1-224C0E20CE52}">
      <dsp:nvSpPr>
        <dsp:cNvPr id="0" name=""/>
        <dsp:cNvSpPr/>
      </dsp:nvSpPr>
      <dsp:spPr>
        <a:xfrm>
          <a:off x="0" y="2747604"/>
          <a:ext cx="6513603" cy="7325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0B143A-DD29-45B2-862E-DA9CF283395F}">
      <dsp:nvSpPr>
        <dsp:cNvPr id="0" name=""/>
        <dsp:cNvSpPr/>
      </dsp:nvSpPr>
      <dsp:spPr>
        <a:xfrm>
          <a:off x="221597" y="2912429"/>
          <a:ext cx="402903" cy="4029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B10C0D-0F60-4ABC-9102-26B1B80AA1ED}">
      <dsp:nvSpPr>
        <dsp:cNvPr id="0" name=""/>
        <dsp:cNvSpPr/>
      </dsp:nvSpPr>
      <dsp:spPr>
        <a:xfrm>
          <a:off x="846098" y="2747604"/>
          <a:ext cx="5667505" cy="732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28" tIns="77528" rIns="77528" bIns="77528" numCol="1" spcCol="1270" anchor="ctr" anchorCtr="0">
          <a:noAutofit/>
        </a:bodyPr>
        <a:lstStyle/>
        <a:p>
          <a:pPr marL="0" lvl="0" indent="0" algn="l" defTabSz="711200">
            <a:lnSpc>
              <a:spcPct val="90000"/>
            </a:lnSpc>
            <a:spcBef>
              <a:spcPct val="0"/>
            </a:spcBef>
            <a:spcAft>
              <a:spcPct val="35000"/>
            </a:spcAft>
            <a:buNone/>
          </a:pPr>
          <a:r>
            <a:rPr lang="en-GB" sz="1600" kern="1200"/>
            <a:t>Communication</a:t>
          </a:r>
          <a:endParaRPr lang="en-US" sz="1600" kern="1200"/>
        </a:p>
      </dsp:txBody>
      <dsp:txXfrm>
        <a:off x="846098" y="2747604"/>
        <a:ext cx="5667505" cy="732552"/>
      </dsp:txXfrm>
    </dsp:sp>
    <dsp:sp modelId="{D6A0F6A2-22CF-45EC-9609-B08ABA04FC41}">
      <dsp:nvSpPr>
        <dsp:cNvPr id="0" name=""/>
        <dsp:cNvSpPr/>
      </dsp:nvSpPr>
      <dsp:spPr>
        <a:xfrm>
          <a:off x="0" y="3663295"/>
          <a:ext cx="6513603" cy="7325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EBD98B-A2D4-474F-926C-C216AB357379}">
      <dsp:nvSpPr>
        <dsp:cNvPr id="0" name=""/>
        <dsp:cNvSpPr/>
      </dsp:nvSpPr>
      <dsp:spPr>
        <a:xfrm>
          <a:off x="221597" y="3828119"/>
          <a:ext cx="402903" cy="40290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5810A2-E586-48DD-91EC-8783123080C9}">
      <dsp:nvSpPr>
        <dsp:cNvPr id="0" name=""/>
        <dsp:cNvSpPr/>
      </dsp:nvSpPr>
      <dsp:spPr>
        <a:xfrm>
          <a:off x="846098" y="3663295"/>
          <a:ext cx="5667505" cy="732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28" tIns="77528" rIns="77528" bIns="77528" numCol="1" spcCol="1270" anchor="ctr" anchorCtr="0">
          <a:noAutofit/>
        </a:bodyPr>
        <a:lstStyle/>
        <a:p>
          <a:pPr marL="0" lvl="0" indent="0" algn="l" defTabSz="711200">
            <a:lnSpc>
              <a:spcPct val="90000"/>
            </a:lnSpc>
            <a:spcBef>
              <a:spcPct val="0"/>
            </a:spcBef>
            <a:spcAft>
              <a:spcPct val="35000"/>
            </a:spcAft>
            <a:buNone/>
          </a:pPr>
          <a:r>
            <a:rPr lang="en-GB" sz="1600" kern="1200"/>
            <a:t>Perspective</a:t>
          </a:r>
          <a:endParaRPr lang="en-US" sz="1600" kern="1200"/>
        </a:p>
      </dsp:txBody>
      <dsp:txXfrm>
        <a:off x="846098" y="3663295"/>
        <a:ext cx="5667505" cy="732552"/>
      </dsp:txXfrm>
    </dsp:sp>
    <dsp:sp modelId="{C72F0900-702B-4D78-8906-6F823D64D9D9}">
      <dsp:nvSpPr>
        <dsp:cNvPr id="0" name=""/>
        <dsp:cNvSpPr/>
      </dsp:nvSpPr>
      <dsp:spPr>
        <a:xfrm>
          <a:off x="0" y="4578986"/>
          <a:ext cx="6513603" cy="7325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7B6D46-DAA8-4687-A988-FF18E6CEF531}">
      <dsp:nvSpPr>
        <dsp:cNvPr id="0" name=""/>
        <dsp:cNvSpPr/>
      </dsp:nvSpPr>
      <dsp:spPr>
        <a:xfrm>
          <a:off x="221597" y="4743810"/>
          <a:ext cx="402903" cy="40290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DC115C-4F58-4E9C-86BE-41CBB9BA7296}">
      <dsp:nvSpPr>
        <dsp:cNvPr id="0" name=""/>
        <dsp:cNvSpPr/>
      </dsp:nvSpPr>
      <dsp:spPr>
        <a:xfrm>
          <a:off x="846098" y="4578986"/>
          <a:ext cx="5667505" cy="732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28" tIns="77528" rIns="77528" bIns="77528" numCol="1" spcCol="1270" anchor="ctr" anchorCtr="0">
          <a:noAutofit/>
        </a:bodyPr>
        <a:lstStyle/>
        <a:p>
          <a:pPr marL="0" lvl="0" indent="0" algn="l" defTabSz="711200">
            <a:lnSpc>
              <a:spcPct val="90000"/>
            </a:lnSpc>
            <a:spcBef>
              <a:spcPct val="0"/>
            </a:spcBef>
            <a:spcAft>
              <a:spcPct val="35000"/>
            </a:spcAft>
            <a:buNone/>
          </a:pPr>
          <a:r>
            <a:rPr lang="en-GB" sz="1600" kern="1200"/>
            <a:t>Transformation</a:t>
          </a:r>
          <a:endParaRPr lang="en-US" sz="1600" kern="1200"/>
        </a:p>
      </dsp:txBody>
      <dsp:txXfrm>
        <a:off x="846098" y="4578986"/>
        <a:ext cx="5667505" cy="732552"/>
      </dsp:txXfrm>
    </dsp:sp>
    <dsp:sp modelId="{D4F2B4F7-ABCE-40EF-A6C0-C3356E97F3A6}">
      <dsp:nvSpPr>
        <dsp:cNvPr id="0" name=""/>
        <dsp:cNvSpPr/>
      </dsp:nvSpPr>
      <dsp:spPr>
        <a:xfrm>
          <a:off x="0" y="5494677"/>
          <a:ext cx="6513603" cy="73255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010EC0-E748-4276-987C-240A18A47E2D}">
      <dsp:nvSpPr>
        <dsp:cNvPr id="0" name=""/>
        <dsp:cNvSpPr/>
      </dsp:nvSpPr>
      <dsp:spPr>
        <a:xfrm>
          <a:off x="221597" y="5659501"/>
          <a:ext cx="402903" cy="40290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3D5BF3-319C-4139-BFC1-DAC90EEA9247}">
      <dsp:nvSpPr>
        <dsp:cNvPr id="0" name=""/>
        <dsp:cNvSpPr/>
      </dsp:nvSpPr>
      <dsp:spPr>
        <a:xfrm>
          <a:off x="846098" y="5494677"/>
          <a:ext cx="5667505" cy="7325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7528" tIns="77528" rIns="77528" bIns="77528" numCol="1" spcCol="1270" anchor="ctr" anchorCtr="0">
          <a:noAutofit/>
        </a:bodyPr>
        <a:lstStyle/>
        <a:p>
          <a:pPr marL="0" lvl="0" indent="0" algn="l" defTabSz="711200">
            <a:lnSpc>
              <a:spcPct val="90000"/>
            </a:lnSpc>
            <a:spcBef>
              <a:spcPct val="0"/>
            </a:spcBef>
            <a:spcAft>
              <a:spcPct val="35000"/>
            </a:spcAft>
            <a:buNone/>
          </a:pPr>
          <a:r>
            <a:rPr lang="en-GB" sz="1600" kern="1200"/>
            <a:t>Representation</a:t>
          </a:r>
          <a:endParaRPr lang="en-US" sz="1600" kern="1200"/>
        </a:p>
      </dsp:txBody>
      <dsp:txXfrm>
        <a:off x="846098" y="5494677"/>
        <a:ext cx="5667505" cy="732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2E25B0-46D7-B349-885E-A3761601055E}">
      <dsp:nvSpPr>
        <dsp:cNvPr id="0" name=""/>
        <dsp:cNvSpPr/>
      </dsp:nvSpPr>
      <dsp:spPr>
        <a:xfrm>
          <a:off x="142894" y="-156104"/>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256903-DF32-4341-AFBC-4C4BD2E1F7FA}">
      <dsp:nvSpPr>
        <dsp:cNvPr id="0" name=""/>
        <dsp:cNvSpPr/>
      </dsp:nvSpPr>
      <dsp:spPr>
        <a:xfrm>
          <a:off x="612298" y="289829"/>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 </a:t>
          </a:r>
          <a:r>
            <a:rPr lang="en-US" sz="3900" i="1" kern="1200" dirty="0"/>
            <a:t>This is America </a:t>
          </a:r>
          <a:r>
            <a:rPr lang="en-US" sz="3900" kern="1200" dirty="0"/>
            <a:t>looks at what it means to be African American</a:t>
          </a:r>
        </a:p>
      </dsp:txBody>
      <dsp:txXfrm>
        <a:off x="690870" y="368401"/>
        <a:ext cx="4067491" cy="2525499"/>
      </dsp:txXfrm>
    </dsp:sp>
    <dsp:sp modelId="{7EBFC40E-6727-DF4A-9BFA-6D6E797B07DD}">
      <dsp:nvSpPr>
        <dsp:cNvPr id="0" name=""/>
        <dsp:cNvSpPr/>
      </dsp:nvSpPr>
      <dsp:spPr>
        <a:xfrm>
          <a:off x="5261598" y="-156104"/>
          <a:ext cx="4224635" cy="268264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A508D4-E8BE-084F-8E91-0393A54B125A}">
      <dsp:nvSpPr>
        <dsp:cNvPr id="0" name=""/>
        <dsp:cNvSpPr/>
      </dsp:nvSpPr>
      <dsp:spPr>
        <a:xfrm>
          <a:off x="5731002" y="289829"/>
          <a:ext cx="4224635" cy="2682643"/>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i="1" kern="1200"/>
            <a:t>This is America is a political song</a:t>
          </a:r>
          <a:endParaRPr lang="en-US" sz="3900" kern="1200"/>
        </a:p>
      </dsp:txBody>
      <dsp:txXfrm>
        <a:off x="5809574" y="368401"/>
        <a:ext cx="4067491" cy="2525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A025F-1FC6-A549-8C6A-54E1C6CE0725}">
      <dsp:nvSpPr>
        <dsp:cNvPr id="0" name=""/>
        <dsp:cNvSpPr/>
      </dsp:nvSpPr>
      <dsp:spPr>
        <a:xfrm>
          <a:off x="0" y="258431"/>
          <a:ext cx="10119359" cy="599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You will prove your statement using one section of the song.</a:t>
          </a:r>
        </a:p>
      </dsp:txBody>
      <dsp:txXfrm>
        <a:off x="29271" y="287702"/>
        <a:ext cx="10060817" cy="541083"/>
      </dsp:txXfrm>
    </dsp:sp>
    <dsp:sp modelId="{081C7087-2CE2-C145-A9CC-9BBD5EAC6085}">
      <dsp:nvSpPr>
        <dsp:cNvPr id="0" name=""/>
        <dsp:cNvSpPr/>
      </dsp:nvSpPr>
      <dsp:spPr>
        <a:xfrm>
          <a:off x="0" y="930057"/>
          <a:ext cx="10119359" cy="59962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You can use stills from the video and include them in your response.</a:t>
          </a:r>
        </a:p>
      </dsp:txBody>
      <dsp:txXfrm>
        <a:off x="29271" y="959328"/>
        <a:ext cx="10060817" cy="541083"/>
      </dsp:txXfrm>
    </dsp:sp>
    <dsp:sp modelId="{BB26AECD-2BE7-3140-9940-5E87F4C91B47}">
      <dsp:nvSpPr>
        <dsp:cNvPr id="0" name=""/>
        <dsp:cNvSpPr/>
      </dsp:nvSpPr>
      <dsp:spPr>
        <a:xfrm>
          <a:off x="0" y="1601682"/>
          <a:ext cx="10119359" cy="59962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You should be linking different ideas together, such as music, lyrics, actions.</a:t>
          </a:r>
        </a:p>
      </dsp:txBody>
      <dsp:txXfrm>
        <a:off x="29271" y="1630953"/>
        <a:ext cx="10060817" cy="541083"/>
      </dsp:txXfrm>
    </dsp:sp>
    <dsp:sp modelId="{86115C0D-0685-284C-9CE8-B8AB6F68250C}">
      <dsp:nvSpPr>
        <dsp:cNvPr id="0" name=""/>
        <dsp:cNvSpPr/>
      </dsp:nvSpPr>
      <dsp:spPr>
        <a:xfrm>
          <a:off x="0" y="2346002"/>
          <a:ext cx="10119359" cy="59962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dirty="0"/>
            <a:t>This should be between 500-700 words only.</a:t>
          </a:r>
        </a:p>
      </dsp:txBody>
      <dsp:txXfrm>
        <a:off x="29271" y="2375273"/>
        <a:ext cx="10060817" cy="54108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ADE74CA-1DC6-BE4F-AB2B-E94F99E4697B}" type="datetimeFigureOut">
              <a:rPr lang="en-US" smtClean="0"/>
              <a:t>9/2/19</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919AF86-D34A-C141-B9B8-9894B5FCC63F}" type="slidenum">
              <a:rPr lang="en-US" smtClean="0"/>
              <a:t>‹#›</a:t>
            </a:fld>
            <a:endParaRPr lang="en-US"/>
          </a:p>
        </p:txBody>
      </p:sp>
    </p:spTree>
    <p:extLst>
      <p:ext uri="{BB962C8B-B14F-4D97-AF65-F5344CB8AC3E}">
        <p14:creationId xmlns:p14="http://schemas.microsoft.com/office/powerpoint/2010/main" val="1979740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of lessons is aimed at engaging pupils in a fun way with multimodal texts and getting them to engage with texts on an analytical level. As song lyrics are considered literary this ‘introduction’ cannot be used as part of a non-literary body of work. It is merely an interesting task to begin the course with as it lends itself to both analysis and the use of new concepts and terminology.</a:t>
            </a:r>
          </a:p>
        </p:txBody>
      </p:sp>
      <p:sp>
        <p:nvSpPr>
          <p:cNvPr id="4" name="Slide Number Placeholder 3"/>
          <p:cNvSpPr>
            <a:spLocks noGrp="1"/>
          </p:cNvSpPr>
          <p:nvPr>
            <p:ph type="sldNum" sz="quarter" idx="5"/>
          </p:nvPr>
        </p:nvSpPr>
        <p:spPr/>
        <p:txBody>
          <a:bodyPr/>
          <a:lstStyle/>
          <a:p>
            <a:fld id="{0919AF86-D34A-C141-B9B8-9894B5FCC63F}" type="slidenum">
              <a:rPr lang="en-US" smtClean="0"/>
              <a:t>18</a:t>
            </a:fld>
            <a:endParaRPr lang="en-US"/>
          </a:p>
        </p:txBody>
      </p:sp>
    </p:spTree>
    <p:extLst>
      <p:ext uri="{BB962C8B-B14F-4D97-AF65-F5344CB8AC3E}">
        <p14:creationId xmlns:p14="http://schemas.microsoft.com/office/powerpoint/2010/main" val="553408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Aural, linguistic, visual, </a:t>
            </a:r>
          </a:p>
        </p:txBody>
      </p:sp>
      <p:sp>
        <p:nvSpPr>
          <p:cNvPr id="4" name="Slide Number Placeholder 3"/>
          <p:cNvSpPr>
            <a:spLocks noGrp="1"/>
          </p:cNvSpPr>
          <p:nvPr>
            <p:ph type="sldNum" sz="quarter" idx="5"/>
          </p:nvPr>
        </p:nvSpPr>
        <p:spPr/>
        <p:txBody>
          <a:bodyPr/>
          <a:lstStyle/>
          <a:p>
            <a:fld id="{0919AF86-D34A-C141-B9B8-9894B5FCC63F}" type="slidenum">
              <a:rPr lang="en-US" smtClean="0"/>
              <a:t>22</a:t>
            </a:fld>
            <a:endParaRPr lang="en-US"/>
          </a:p>
        </p:txBody>
      </p:sp>
    </p:spTree>
    <p:extLst>
      <p:ext uri="{BB962C8B-B14F-4D97-AF65-F5344CB8AC3E}">
        <p14:creationId xmlns:p14="http://schemas.microsoft.com/office/powerpoint/2010/main" val="55340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9AF86-D34A-C141-B9B8-9894B5FCC63F}" type="slidenum">
              <a:rPr lang="en-US" smtClean="0"/>
              <a:t>26</a:t>
            </a:fld>
            <a:endParaRPr lang="en-US"/>
          </a:p>
        </p:txBody>
      </p:sp>
    </p:spTree>
    <p:extLst>
      <p:ext uri="{BB962C8B-B14F-4D97-AF65-F5344CB8AC3E}">
        <p14:creationId xmlns:p14="http://schemas.microsoft.com/office/powerpoint/2010/main" val="4466076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0AC6-9767-4445-B04E-934F0846AC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19CC24-5142-9744-9137-25CB5AAD3E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F58F1D-58ED-3B44-B264-ADA9CBCC5A69}"/>
              </a:ext>
            </a:extLst>
          </p:cNvPr>
          <p:cNvSpPr>
            <a:spLocks noGrp="1"/>
          </p:cNvSpPr>
          <p:nvPr>
            <p:ph type="dt" sz="half" idx="10"/>
          </p:nvPr>
        </p:nvSpPr>
        <p:spPr/>
        <p:txBody>
          <a:bodyPr/>
          <a:lstStyle/>
          <a:p>
            <a:fld id="{4960AEE4-91E3-0547-B4C9-751614D148CA}" type="datetimeFigureOut">
              <a:rPr lang="en-US" smtClean="0"/>
              <a:t>9/2/19</a:t>
            </a:fld>
            <a:endParaRPr lang="en-US"/>
          </a:p>
        </p:txBody>
      </p:sp>
      <p:sp>
        <p:nvSpPr>
          <p:cNvPr id="5" name="Footer Placeholder 4">
            <a:extLst>
              <a:ext uri="{FF2B5EF4-FFF2-40B4-BE49-F238E27FC236}">
                <a16:creationId xmlns:a16="http://schemas.microsoft.com/office/drawing/2014/main" id="{32DC7EB9-4B67-D84F-A8ED-F699A2B65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C6FA4-9362-4541-9FC2-4AF7E9E44211}"/>
              </a:ext>
            </a:extLst>
          </p:cNvPr>
          <p:cNvSpPr>
            <a:spLocks noGrp="1"/>
          </p:cNvSpPr>
          <p:nvPr>
            <p:ph type="sldNum" sz="quarter" idx="12"/>
          </p:nvPr>
        </p:nvSpPr>
        <p:spPr/>
        <p:txBody>
          <a:bodyPr/>
          <a:lstStyle/>
          <a:p>
            <a:fld id="{9D2B1BC7-6B60-C040-BE9D-E5A010FD4C2F}" type="slidenum">
              <a:rPr lang="en-US" smtClean="0"/>
              <a:t>‹#›</a:t>
            </a:fld>
            <a:endParaRPr lang="en-US"/>
          </a:p>
        </p:txBody>
      </p:sp>
      <p:pic>
        <p:nvPicPr>
          <p:cNvPr id="8" name="Picture 7">
            <a:extLst>
              <a:ext uri="{FF2B5EF4-FFF2-40B4-BE49-F238E27FC236}">
                <a16:creationId xmlns:a16="http://schemas.microsoft.com/office/drawing/2014/main" id="{CDE695EB-AD0E-214C-9BFC-57412A486EE0}"/>
              </a:ext>
            </a:extLst>
          </p:cNvPr>
          <p:cNvPicPr>
            <a:picLocks noChangeAspect="1"/>
          </p:cNvPicPr>
          <p:nvPr userDrawn="1"/>
        </p:nvPicPr>
        <p:blipFill>
          <a:blip r:embed="rId2"/>
          <a:stretch>
            <a:fillRect/>
          </a:stretch>
        </p:blipFill>
        <p:spPr>
          <a:xfrm>
            <a:off x="-1" y="33337"/>
            <a:ext cx="12192001" cy="6824663"/>
          </a:xfrm>
          <a:prstGeom prst="rect">
            <a:avLst/>
          </a:prstGeom>
        </p:spPr>
      </p:pic>
      <p:pic>
        <p:nvPicPr>
          <p:cNvPr id="9" name="Picture 8">
            <a:extLst>
              <a:ext uri="{FF2B5EF4-FFF2-40B4-BE49-F238E27FC236}">
                <a16:creationId xmlns:a16="http://schemas.microsoft.com/office/drawing/2014/main" id="{07372B4C-C231-1E41-BD50-246DC989FE52}"/>
              </a:ext>
            </a:extLst>
          </p:cNvPr>
          <p:cNvPicPr>
            <a:picLocks noChangeAspect="1"/>
          </p:cNvPicPr>
          <p:nvPr userDrawn="1"/>
        </p:nvPicPr>
        <p:blipFill>
          <a:blip r:embed="rId3"/>
          <a:stretch>
            <a:fillRect/>
          </a:stretch>
        </p:blipFill>
        <p:spPr>
          <a:xfrm rot="1398867">
            <a:off x="10737057" y="4971315"/>
            <a:ext cx="1181100" cy="1701800"/>
          </a:xfrm>
          <a:prstGeom prst="rect">
            <a:avLst/>
          </a:prstGeom>
        </p:spPr>
      </p:pic>
      <p:pic>
        <p:nvPicPr>
          <p:cNvPr id="10" name="Picture 9">
            <a:extLst>
              <a:ext uri="{FF2B5EF4-FFF2-40B4-BE49-F238E27FC236}">
                <a16:creationId xmlns:a16="http://schemas.microsoft.com/office/drawing/2014/main" id="{16420654-227A-0C4F-96F0-3D3245A5013B}"/>
              </a:ext>
            </a:extLst>
          </p:cNvPr>
          <p:cNvPicPr>
            <a:picLocks noChangeAspect="1"/>
          </p:cNvPicPr>
          <p:nvPr userDrawn="1"/>
        </p:nvPicPr>
        <p:blipFill>
          <a:blip r:embed="rId4"/>
          <a:stretch>
            <a:fillRect/>
          </a:stretch>
        </p:blipFill>
        <p:spPr>
          <a:xfrm>
            <a:off x="0" y="5588000"/>
            <a:ext cx="1600200" cy="1270000"/>
          </a:xfrm>
          <a:prstGeom prst="rect">
            <a:avLst/>
          </a:prstGeom>
        </p:spPr>
      </p:pic>
    </p:spTree>
    <p:extLst>
      <p:ext uri="{BB962C8B-B14F-4D97-AF65-F5344CB8AC3E}">
        <p14:creationId xmlns:p14="http://schemas.microsoft.com/office/powerpoint/2010/main" val="155223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D5A93-345D-D248-B423-925300AD5A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E74C67-8EF0-EC49-98B8-0873D29C7B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ABB451-ACEE-D346-B310-E8D82727A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887629-35CE-8E4D-97B6-82F276C7C8D2}"/>
              </a:ext>
            </a:extLst>
          </p:cNvPr>
          <p:cNvSpPr>
            <a:spLocks noGrp="1"/>
          </p:cNvSpPr>
          <p:nvPr>
            <p:ph type="dt" sz="half" idx="10"/>
          </p:nvPr>
        </p:nvSpPr>
        <p:spPr/>
        <p:txBody>
          <a:bodyPr/>
          <a:lstStyle/>
          <a:p>
            <a:fld id="{4960AEE4-91E3-0547-B4C9-751614D148CA}" type="datetimeFigureOut">
              <a:rPr lang="en-US" smtClean="0"/>
              <a:t>9/2/19</a:t>
            </a:fld>
            <a:endParaRPr lang="en-US"/>
          </a:p>
        </p:txBody>
      </p:sp>
      <p:sp>
        <p:nvSpPr>
          <p:cNvPr id="6" name="Footer Placeholder 5">
            <a:extLst>
              <a:ext uri="{FF2B5EF4-FFF2-40B4-BE49-F238E27FC236}">
                <a16:creationId xmlns:a16="http://schemas.microsoft.com/office/drawing/2014/main" id="{2AEA126B-43E0-B94F-A73B-7E34BAE4E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0126DD-00B4-7546-BCB6-2F40DF33E87D}"/>
              </a:ext>
            </a:extLst>
          </p:cNvPr>
          <p:cNvSpPr>
            <a:spLocks noGrp="1"/>
          </p:cNvSpPr>
          <p:nvPr>
            <p:ph type="sldNum" sz="quarter" idx="12"/>
          </p:nvPr>
        </p:nvSpPr>
        <p:spPr/>
        <p:txBody>
          <a:bodyPr/>
          <a:lstStyle/>
          <a:p>
            <a:fld id="{9D2B1BC7-6B60-C040-BE9D-E5A010FD4C2F}" type="slidenum">
              <a:rPr lang="en-US" smtClean="0"/>
              <a:t>‹#›</a:t>
            </a:fld>
            <a:endParaRPr lang="en-US"/>
          </a:p>
        </p:txBody>
      </p:sp>
    </p:spTree>
    <p:extLst>
      <p:ext uri="{BB962C8B-B14F-4D97-AF65-F5344CB8AC3E}">
        <p14:creationId xmlns:p14="http://schemas.microsoft.com/office/powerpoint/2010/main" val="3479049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4F9D-2A97-BB41-A647-AA99E0F53D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5FEAC6-2F17-7242-A526-35E26C1FCB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7E4F9-3424-874F-B619-CB8BE90A2C2B}"/>
              </a:ext>
            </a:extLst>
          </p:cNvPr>
          <p:cNvSpPr>
            <a:spLocks noGrp="1"/>
          </p:cNvSpPr>
          <p:nvPr>
            <p:ph type="dt" sz="half" idx="10"/>
          </p:nvPr>
        </p:nvSpPr>
        <p:spPr/>
        <p:txBody>
          <a:bodyPr/>
          <a:lstStyle/>
          <a:p>
            <a:fld id="{4960AEE4-91E3-0547-B4C9-751614D148CA}" type="datetimeFigureOut">
              <a:rPr lang="en-US" smtClean="0"/>
              <a:t>9/2/19</a:t>
            </a:fld>
            <a:endParaRPr lang="en-US"/>
          </a:p>
        </p:txBody>
      </p:sp>
      <p:sp>
        <p:nvSpPr>
          <p:cNvPr id="5" name="Footer Placeholder 4">
            <a:extLst>
              <a:ext uri="{FF2B5EF4-FFF2-40B4-BE49-F238E27FC236}">
                <a16:creationId xmlns:a16="http://schemas.microsoft.com/office/drawing/2014/main" id="{0A57E413-AE77-6040-8CC0-231026DC8D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275BA4-46C0-D94B-86FE-077CD08F878E}"/>
              </a:ext>
            </a:extLst>
          </p:cNvPr>
          <p:cNvSpPr>
            <a:spLocks noGrp="1"/>
          </p:cNvSpPr>
          <p:nvPr>
            <p:ph type="sldNum" sz="quarter" idx="12"/>
          </p:nvPr>
        </p:nvSpPr>
        <p:spPr/>
        <p:txBody>
          <a:bodyPr/>
          <a:lstStyle/>
          <a:p>
            <a:fld id="{9D2B1BC7-6B60-C040-BE9D-E5A010FD4C2F}" type="slidenum">
              <a:rPr lang="en-US" smtClean="0"/>
              <a:t>‹#›</a:t>
            </a:fld>
            <a:endParaRPr lang="en-US"/>
          </a:p>
        </p:txBody>
      </p:sp>
    </p:spTree>
    <p:extLst>
      <p:ext uri="{BB962C8B-B14F-4D97-AF65-F5344CB8AC3E}">
        <p14:creationId xmlns:p14="http://schemas.microsoft.com/office/powerpoint/2010/main" val="571341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113E68-A20D-8143-9A79-DF099ED926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EF53DF-E2FD-DD47-BCDA-1134D7CBD8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FB24D-3B09-8F47-9D9A-7D11F5121676}"/>
              </a:ext>
            </a:extLst>
          </p:cNvPr>
          <p:cNvSpPr>
            <a:spLocks noGrp="1"/>
          </p:cNvSpPr>
          <p:nvPr>
            <p:ph type="dt" sz="half" idx="10"/>
          </p:nvPr>
        </p:nvSpPr>
        <p:spPr/>
        <p:txBody>
          <a:bodyPr/>
          <a:lstStyle/>
          <a:p>
            <a:fld id="{4960AEE4-91E3-0547-B4C9-751614D148CA}" type="datetimeFigureOut">
              <a:rPr lang="en-US" smtClean="0"/>
              <a:t>9/2/19</a:t>
            </a:fld>
            <a:endParaRPr lang="en-US"/>
          </a:p>
        </p:txBody>
      </p:sp>
      <p:sp>
        <p:nvSpPr>
          <p:cNvPr id="5" name="Footer Placeholder 4">
            <a:extLst>
              <a:ext uri="{FF2B5EF4-FFF2-40B4-BE49-F238E27FC236}">
                <a16:creationId xmlns:a16="http://schemas.microsoft.com/office/drawing/2014/main" id="{D5BA63FF-B8B5-8143-BED1-5019AC2F6A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EA3EA8-1C0F-9948-A2DA-7DC97C1EFD8E}"/>
              </a:ext>
            </a:extLst>
          </p:cNvPr>
          <p:cNvSpPr>
            <a:spLocks noGrp="1"/>
          </p:cNvSpPr>
          <p:nvPr>
            <p:ph type="sldNum" sz="quarter" idx="12"/>
          </p:nvPr>
        </p:nvSpPr>
        <p:spPr/>
        <p:txBody>
          <a:bodyPr/>
          <a:lstStyle/>
          <a:p>
            <a:fld id="{9D2B1BC7-6B60-C040-BE9D-E5A010FD4C2F}" type="slidenum">
              <a:rPr lang="en-US" smtClean="0"/>
              <a:t>‹#›</a:t>
            </a:fld>
            <a:endParaRPr lang="en-US"/>
          </a:p>
        </p:txBody>
      </p:sp>
    </p:spTree>
    <p:extLst>
      <p:ext uri="{BB962C8B-B14F-4D97-AF65-F5344CB8AC3E}">
        <p14:creationId xmlns:p14="http://schemas.microsoft.com/office/powerpoint/2010/main" val="3411143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C58C7-5490-B34E-9134-09663C1853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61B84E-B7F3-C04F-8CB2-DC40B36F7353}"/>
              </a:ext>
            </a:extLst>
          </p:cNvPr>
          <p:cNvSpPr>
            <a:spLocks noGrp="1"/>
          </p:cNvSpPr>
          <p:nvPr>
            <p:ph type="dt" sz="half" idx="10"/>
          </p:nvPr>
        </p:nvSpPr>
        <p:spPr/>
        <p:txBody>
          <a:bodyPr/>
          <a:lstStyle/>
          <a:p>
            <a:fld id="{4960AEE4-91E3-0547-B4C9-751614D148CA}" type="datetimeFigureOut">
              <a:rPr lang="en-US" smtClean="0"/>
              <a:t>9/2/19</a:t>
            </a:fld>
            <a:endParaRPr lang="en-US"/>
          </a:p>
        </p:txBody>
      </p:sp>
      <p:sp>
        <p:nvSpPr>
          <p:cNvPr id="4" name="Footer Placeholder 3">
            <a:extLst>
              <a:ext uri="{FF2B5EF4-FFF2-40B4-BE49-F238E27FC236}">
                <a16:creationId xmlns:a16="http://schemas.microsoft.com/office/drawing/2014/main" id="{7D691654-0539-D842-9192-4B9D32E0AE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8A6DC3-3933-B94A-B1C1-429103A85C6F}"/>
              </a:ext>
            </a:extLst>
          </p:cNvPr>
          <p:cNvSpPr>
            <a:spLocks noGrp="1"/>
          </p:cNvSpPr>
          <p:nvPr>
            <p:ph type="sldNum" sz="quarter" idx="12"/>
          </p:nvPr>
        </p:nvSpPr>
        <p:spPr/>
        <p:txBody>
          <a:bodyPr/>
          <a:lstStyle/>
          <a:p>
            <a:fld id="{9D2B1BC7-6B60-C040-BE9D-E5A010FD4C2F}" type="slidenum">
              <a:rPr lang="en-US" smtClean="0"/>
              <a:t>‹#›</a:t>
            </a:fld>
            <a:endParaRPr lang="en-US"/>
          </a:p>
        </p:txBody>
      </p:sp>
    </p:spTree>
    <p:extLst>
      <p:ext uri="{BB962C8B-B14F-4D97-AF65-F5344CB8AC3E}">
        <p14:creationId xmlns:p14="http://schemas.microsoft.com/office/powerpoint/2010/main" val="162993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10AC6-9767-4445-B04E-934F0846AC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19CC24-5142-9744-9137-25CB5AAD3E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F58F1D-58ED-3B44-B264-ADA9CBCC5A69}"/>
              </a:ext>
            </a:extLst>
          </p:cNvPr>
          <p:cNvSpPr>
            <a:spLocks noGrp="1"/>
          </p:cNvSpPr>
          <p:nvPr>
            <p:ph type="dt" sz="half" idx="10"/>
          </p:nvPr>
        </p:nvSpPr>
        <p:spPr/>
        <p:txBody>
          <a:bodyPr/>
          <a:lstStyle/>
          <a:p>
            <a:fld id="{4960AEE4-91E3-0547-B4C9-751614D148CA}" type="datetimeFigureOut">
              <a:rPr lang="en-US" smtClean="0"/>
              <a:t>9/2/19</a:t>
            </a:fld>
            <a:endParaRPr lang="en-US"/>
          </a:p>
        </p:txBody>
      </p:sp>
      <p:sp>
        <p:nvSpPr>
          <p:cNvPr id="5" name="Footer Placeholder 4">
            <a:extLst>
              <a:ext uri="{FF2B5EF4-FFF2-40B4-BE49-F238E27FC236}">
                <a16:creationId xmlns:a16="http://schemas.microsoft.com/office/drawing/2014/main" id="{32DC7EB9-4B67-D84F-A8ED-F699A2B65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C6FA4-9362-4541-9FC2-4AF7E9E44211}"/>
              </a:ext>
            </a:extLst>
          </p:cNvPr>
          <p:cNvSpPr>
            <a:spLocks noGrp="1"/>
          </p:cNvSpPr>
          <p:nvPr>
            <p:ph type="sldNum" sz="quarter" idx="12"/>
          </p:nvPr>
        </p:nvSpPr>
        <p:spPr/>
        <p:txBody>
          <a:bodyPr/>
          <a:lstStyle/>
          <a:p>
            <a:fld id="{9D2B1BC7-6B60-C040-BE9D-E5A010FD4C2F}" type="slidenum">
              <a:rPr lang="en-US" smtClean="0"/>
              <a:t>‹#›</a:t>
            </a:fld>
            <a:endParaRPr lang="en-US"/>
          </a:p>
        </p:txBody>
      </p:sp>
      <p:pic>
        <p:nvPicPr>
          <p:cNvPr id="8" name="Picture 7">
            <a:extLst>
              <a:ext uri="{FF2B5EF4-FFF2-40B4-BE49-F238E27FC236}">
                <a16:creationId xmlns:a16="http://schemas.microsoft.com/office/drawing/2014/main" id="{CDE695EB-AD0E-214C-9BFC-57412A486EE0}"/>
              </a:ext>
            </a:extLst>
          </p:cNvPr>
          <p:cNvPicPr>
            <a:picLocks noChangeAspect="1"/>
          </p:cNvPicPr>
          <p:nvPr userDrawn="1"/>
        </p:nvPicPr>
        <p:blipFill>
          <a:blip r:embed="rId2"/>
          <a:stretch>
            <a:fillRect/>
          </a:stretch>
        </p:blipFill>
        <p:spPr>
          <a:xfrm>
            <a:off x="-1" y="33337"/>
            <a:ext cx="12192001" cy="6824663"/>
          </a:xfrm>
          <a:prstGeom prst="rect">
            <a:avLst/>
          </a:prstGeom>
        </p:spPr>
      </p:pic>
      <p:pic>
        <p:nvPicPr>
          <p:cNvPr id="9" name="Picture 8">
            <a:extLst>
              <a:ext uri="{FF2B5EF4-FFF2-40B4-BE49-F238E27FC236}">
                <a16:creationId xmlns:a16="http://schemas.microsoft.com/office/drawing/2014/main" id="{07372B4C-C231-1E41-BD50-246DC989FE52}"/>
              </a:ext>
            </a:extLst>
          </p:cNvPr>
          <p:cNvPicPr>
            <a:picLocks noChangeAspect="1"/>
          </p:cNvPicPr>
          <p:nvPr userDrawn="1"/>
        </p:nvPicPr>
        <p:blipFill>
          <a:blip r:embed="rId3"/>
          <a:stretch>
            <a:fillRect/>
          </a:stretch>
        </p:blipFill>
        <p:spPr>
          <a:xfrm rot="1398867">
            <a:off x="10737057" y="4971315"/>
            <a:ext cx="1181100" cy="1701800"/>
          </a:xfrm>
          <a:prstGeom prst="rect">
            <a:avLst/>
          </a:prstGeom>
        </p:spPr>
      </p:pic>
      <p:pic>
        <p:nvPicPr>
          <p:cNvPr id="10" name="Picture 9">
            <a:extLst>
              <a:ext uri="{FF2B5EF4-FFF2-40B4-BE49-F238E27FC236}">
                <a16:creationId xmlns:a16="http://schemas.microsoft.com/office/drawing/2014/main" id="{16420654-227A-0C4F-96F0-3D3245A5013B}"/>
              </a:ext>
            </a:extLst>
          </p:cNvPr>
          <p:cNvPicPr>
            <a:picLocks noChangeAspect="1"/>
          </p:cNvPicPr>
          <p:nvPr userDrawn="1"/>
        </p:nvPicPr>
        <p:blipFill>
          <a:blip r:embed="rId4"/>
          <a:stretch>
            <a:fillRect/>
          </a:stretch>
        </p:blipFill>
        <p:spPr>
          <a:xfrm>
            <a:off x="0" y="5588000"/>
            <a:ext cx="1600200" cy="1270000"/>
          </a:xfrm>
          <a:prstGeom prst="rect">
            <a:avLst/>
          </a:prstGeom>
        </p:spPr>
      </p:pic>
    </p:spTree>
    <p:extLst>
      <p:ext uri="{BB962C8B-B14F-4D97-AF65-F5344CB8AC3E}">
        <p14:creationId xmlns:p14="http://schemas.microsoft.com/office/powerpoint/2010/main" val="1724341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5798F-516C-9F43-ACCE-0BF2280B6E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CA1D03-8972-9A44-A1DC-4577400C85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A0683-B066-3F42-843A-9EFB91588288}"/>
              </a:ext>
            </a:extLst>
          </p:cNvPr>
          <p:cNvSpPr>
            <a:spLocks noGrp="1"/>
          </p:cNvSpPr>
          <p:nvPr>
            <p:ph type="dt" sz="half" idx="10"/>
          </p:nvPr>
        </p:nvSpPr>
        <p:spPr/>
        <p:txBody>
          <a:bodyPr/>
          <a:lstStyle/>
          <a:p>
            <a:fld id="{4960AEE4-91E3-0547-B4C9-751614D148CA}" type="datetimeFigureOut">
              <a:rPr lang="en-US" smtClean="0"/>
              <a:t>9/2/19</a:t>
            </a:fld>
            <a:endParaRPr lang="en-US"/>
          </a:p>
        </p:txBody>
      </p:sp>
      <p:sp>
        <p:nvSpPr>
          <p:cNvPr id="5" name="Footer Placeholder 4">
            <a:extLst>
              <a:ext uri="{FF2B5EF4-FFF2-40B4-BE49-F238E27FC236}">
                <a16:creationId xmlns:a16="http://schemas.microsoft.com/office/drawing/2014/main" id="{E1BB7E2B-7D9E-EB44-B8DE-01AFA15EB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1BE33A-B834-B442-8EE3-1E30474DEC46}"/>
              </a:ext>
            </a:extLst>
          </p:cNvPr>
          <p:cNvSpPr>
            <a:spLocks noGrp="1"/>
          </p:cNvSpPr>
          <p:nvPr>
            <p:ph type="sldNum" sz="quarter" idx="12"/>
          </p:nvPr>
        </p:nvSpPr>
        <p:spPr/>
        <p:txBody>
          <a:bodyPr/>
          <a:lstStyle/>
          <a:p>
            <a:fld id="{9D2B1BC7-6B60-C040-BE9D-E5A010FD4C2F}" type="slidenum">
              <a:rPr lang="en-US" smtClean="0"/>
              <a:t>‹#›</a:t>
            </a:fld>
            <a:endParaRPr lang="en-US"/>
          </a:p>
        </p:txBody>
      </p:sp>
    </p:spTree>
    <p:extLst>
      <p:ext uri="{BB962C8B-B14F-4D97-AF65-F5344CB8AC3E}">
        <p14:creationId xmlns:p14="http://schemas.microsoft.com/office/powerpoint/2010/main" val="1808809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5076-F570-4D48-8785-069CA891B6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3041D7-B7D5-F84B-91C0-B80F0551FF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C79B26-3909-E14D-808A-D2A694777EAC}"/>
              </a:ext>
            </a:extLst>
          </p:cNvPr>
          <p:cNvSpPr>
            <a:spLocks noGrp="1"/>
          </p:cNvSpPr>
          <p:nvPr>
            <p:ph type="dt" sz="half" idx="10"/>
          </p:nvPr>
        </p:nvSpPr>
        <p:spPr/>
        <p:txBody>
          <a:bodyPr/>
          <a:lstStyle/>
          <a:p>
            <a:fld id="{4960AEE4-91E3-0547-B4C9-751614D148CA}" type="datetimeFigureOut">
              <a:rPr lang="en-US" smtClean="0"/>
              <a:t>9/2/19</a:t>
            </a:fld>
            <a:endParaRPr lang="en-US"/>
          </a:p>
        </p:txBody>
      </p:sp>
      <p:sp>
        <p:nvSpPr>
          <p:cNvPr id="5" name="Footer Placeholder 4">
            <a:extLst>
              <a:ext uri="{FF2B5EF4-FFF2-40B4-BE49-F238E27FC236}">
                <a16:creationId xmlns:a16="http://schemas.microsoft.com/office/drawing/2014/main" id="{0D4935A1-A2B7-DD41-8993-EFC5791D7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40BDD-51FA-7D4D-8857-C4CD669F458E}"/>
              </a:ext>
            </a:extLst>
          </p:cNvPr>
          <p:cNvSpPr>
            <a:spLocks noGrp="1"/>
          </p:cNvSpPr>
          <p:nvPr>
            <p:ph type="sldNum" sz="quarter" idx="12"/>
          </p:nvPr>
        </p:nvSpPr>
        <p:spPr/>
        <p:txBody>
          <a:bodyPr/>
          <a:lstStyle/>
          <a:p>
            <a:fld id="{9D2B1BC7-6B60-C040-BE9D-E5A010FD4C2F}" type="slidenum">
              <a:rPr lang="en-US" smtClean="0"/>
              <a:t>‹#›</a:t>
            </a:fld>
            <a:endParaRPr lang="en-US"/>
          </a:p>
        </p:txBody>
      </p:sp>
    </p:spTree>
    <p:extLst>
      <p:ext uri="{BB962C8B-B14F-4D97-AF65-F5344CB8AC3E}">
        <p14:creationId xmlns:p14="http://schemas.microsoft.com/office/powerpoint/2010/main" val="1051895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0E75-DB38-DC42-AA6A-151FB63FE3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83DEBE-017B-C44A-ABA5-F45042DD04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8E7AF5-FEC2-2B41-AC93-FB3403F279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E5A655-605F-AF4C-B9E7-B83C516EA747}"/>
              </a:ext>
            </a:extLst>
          </p:cNvPr>
          <p:cNvSpPr>
            <a:spLocks noGrp="1"/>
          </p:cNvSpPr>
          <p:nvPr>
            <p:ph type="dt" sz="half" idx="10"/>
          </p:nvPr>
        </p:nvSpPr>
        <p:spPr/>
        <p:txBody>
          <a:bodyPr/>
          <a:lstStyle/>
          <a:p>
            <a:fld id="{4960AEE4-91E3-0547-B4C9-751614D148CA}" type="datetimeFigureOut">
              <a:rPr lang="en-US" smtClean="0"/>
              <a:t>9/2/19</a:t>
            </a:fld>
            <a:endParaRPr lang="en-US"/>
          </a:p>
        </p:txBody>
      </p:sp>
      <p:sp>
        <p:nvSpPr>
          <p:cNvPr id="6" name="Footer Placeholder 5">
            <a:extLst>
              <a:ext uri="{FF2B5EF4-FFF2-40B4-BE49-F238E27FC236}">
                <a16:creationId xmlns:a16="http://schemas.microsoft.com/office/drawing/2014/main" id="{1D921B26-2114-D04E-8F85-53DB24FAFF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B1BAD9-8C9C-A546-B1A0-2DD03882AB4D}"/>
              </a:ext>
            </a:extLst>
          </p:cNvPr>
          <p:cNvSpPr>
            <a:spLocks noGrp="1"/>
          </p:cNvSpPr>
          <p:nvPr>
            <p:ph type="sldNum" sz="quarter" idx="12"/>
          </p:nvPr>
        </p:nvSpPr>
        <p:spPr/>
        <p:txBody>
          <a:bodyPr/>
          <a:lstStyle/>
          <a:p>
            <a:fld id="{9D2B1BC7-6B60-C040-BE9D-E5A010FD4C2F}" type="slidenum">
              <a:rPr lang="en-US" smtClean="0"/>
              <a:t>‹#›</a:t>
            </a:fld>
            <a:endParaRPr lang="en-US"/>
          </a:p>
        </p:txBody>
      </p:sp>
    </p:spTree>
    <p:extLst>
      <p:ext uri="{BB962C8B-B14F-4D97-AF65-F5344CB8AC3E}">
        <p14:creationId xmlns:p14="http://schemas.microsoft.com/office/powerpoint/2010/main" val="2068315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4C4D5-9E32-804B-81D7-889F05F15B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29629C-10B1-FD40-BAB8-F0C3AAEA2D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E8812B-067B-1F40-AA89-49CEEB5876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A92362-6251-B04F-805D-35DE24DB00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55D1C7-EB56-294C-A589-B7709B1FF1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73EAB4-FD4D-1241-9DD5-9027873111EC}"/>
              </a:ext>
            </a:extLst>
          </p:cNvPr>
          <p:cNvSpPr>
            <a:spLocks noGrp="1"/>
          </p:cNvSpPr>
          <p:nvPr>
            <p:ph type="dt" sz="half" idx="10"/>
          </p:nvPr>
        </p:nvSpPr>
        <p:spPr/>
        <p:txBody>
          <a:bodyPr/>
          <a:lstStyle/>
          <a:p>
            <a:fld id="{4960AEE4-91E3-0547-B4C9-751614D148CA}" type="datetimeFigureOut">
              <a:rPr lang="en-US" smtClean="0"/>
              <a:t>9/2/19</a:t>
            </a:fld>
            <a:endParaRPr lang="en-US"/>
          </a:p>
        </p:txBody>
      </p:sp>
      <p:sp>
        <p:nvSpPr>
          <p:cNvPr id="8" name="Footer Placeholder 7">
            <a:extLst>
              <a:ext uri="{FF2B5EF4-FFF2-40B4-BE49-F238E27FC236}">
                <a16:creationId xmlns:a16="http://schemas.microsoft.com/office/drawing/2014/main" id="{00857D02-87AB-5448-9F7E-BEFA903E86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BCF63B-CB3E-304F-808D-AB9A534FE718}"/>
              </a:ext>
            </a:extLst>
          </p:cNvPr>
          <p:cNvSpPr>
            <a:spLocks noGrp="1"/>
          </p:cNvSpPr>
          <p:nvPr>
            <p:ph type="sldNum" sz="quarter" idx="12"/>
          </p:nvPr>
        </p:nvSpPr>
        <p:spPr/>
        <p:txBody>
          <a:bodyPr/>
          <a:lstStyle/>
          <a:p>
            <a:fld id="{9D2B1BC7-6B60-C040-BE9D-E5A010FD4C2F}" type="slidenum">
              <a:rPr lang="en-US" smtClean="0"/>
              <a:t>‹#›</a:t>
            </a:fld>
            <a:endParaRPr lang="en-US"/>
          </a:p>
        </p:txBody>
      </p:sp>
    </p:spTree>
    <p:extLst>
      <p:ext uri="{BB962C8B-B14F-4D97-AF65-F5344CB8AC3E}">
        <p14:creationId xmlns:p14="http://schemas.microsoft.com/office/powerpoint/2010/main" val="1483153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AA3C8-3530-834E-AA3C-4966204FA0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6E17F9-D9A4-B44E-A511-B6D7FBD5B4E2}"/>
              </a:ext>
            </a:extLst>
          </p:cNvPr>
          <p:cNvSpPr>
            <a:spLocks noGrp="1"/>
          </p:cNvSpPr>
          <p:nvPr>
            <p:ph type="dt" sz="half" idx="10"/>
          </p:nvPr>
        </p:nvSpPr>
        <p:spPr/>
        <p:txBody>
          <a:bodyPr/>
          <a:lstStyle/>
          <a:p>
            <a:fld id="{4960AEE4-91E3-0547-B4C9-751614D148CA}" type="datetimeFigureOut">
              <a:rPr lang="en-US" smtClean="0"/>
              <a:t>9/2/19</a:t>
            </a:fld>
            <a:endParaRPr lang="en-US"/>
          </a:p>
        </p:txBody>
      </p:sp>
      <p:sp>
        <p:nvSpPr>
          <p:cNvPr id="4" name="Footer Placeholder 3">
            <a:extLst>
              <a:ext uri="{FF2B5EF4-FFF2-40B4-BE49-F238E27FC236}">
                <a16:creationId xmlns:a16="http://schemas.microsoft.com/office/drawing/2014/main" id="{EC19D6C5-1880-2440-BAE0-5AB1436E6D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95D508-CF53-5445-B574-F75CF84D7EBA}"/>
              </a:ext>
            </a:extLst>
          </p:cNvPr>
          <p:cNvSpPr>
            <a:spLocks noGrp="1"/>
          </p:cNvSpPr>
          <p:nvPr>
            <p:ph type="sldNum" sz="quarter" idx="12"/>
          </p:nvPr>
        </p:nvSpPr>
        <p:spPr/>
        <p:txBody>
          <a:bodyPr/>
          <a:lstStyle/>
          <a:p>
            <a:fld id="{9D2B1BC7-6B60-C040-BE9D-E5A010FD4C2F}" type="slidenum">
              <a:rPr lang="en-US" smtClean="0"/>
              <a:t>‹#›</a:t>
            </a:fld>
            <a:endParaRPr lang="en-US"/>
          </a:p>
        </p:txBody>
      </p:sp>
    </p:spTree>
    <p:extLst>
      <p:ext uri="{BB962C8B-B14F-4D97-AF65-F5344CB8AC3E}">
        <p14:creationId xmlns:p14="http://schemas.microsoft.com/office/powerpoint/2010/main" val="63614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F9A55A-2084-D14F-B782-F2C777E0390B}"/>
              </a:ext>
            </a:extLst>
          </p:cNvPr>
          <p:cNvSpPr>
            <a:spLocks noGrp="1"/>
          </p:cNvSpPr>
          <p:nvPr>
            <p:ph type="dt" sz="half" idx="10"/>
          </p:nvPr>
        </p:nvSpPr>
        <p:spPr/>
        <p:txBody>
          <a:bodyPr/>
          <a:lstStyle/>
          <a:p>
            <a:fld id="{4960AEE4-91E3-0547-B4C9-751614D148CA}" type="datetimeFigureOut">
              <a:rPr lang="en-US" smtClean="0"/>
              <a:t>9/2/19</a:t>
            </a:fld>
            <a:endParaRPr lang="en-US"/>
          </a:p>
        </p:txBody>
      </p:sp>
      <p:sp>
        <p:nvSpPr>
          <p:cNvPr id="3" name="Footer Placeholder 2">
            <a:extLst>
              <a:ext uri="{FF2B5EF4-FFF2-40B4-BE49-F238E27FC236}">
                <a16:creationId xmlns:a16="http://schemas.microsoft.com/office/drawing/2014/main" id="{7D6B3187-FD84-6C44-9852-4C15ADEAD3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7254F6-3095-294C-8377-336556725DA5}"/>
              </a:ext>
            </a:extLst>
          </p:cNvPr>
          <p:cNvSpPr>
            <a:spLocks noGrp="1"/>
          </p:cNvSpPr>
          <p:nvPr>
            <p:ph type="sldNum" sz="quarter" idx="12"/>
          </p:nvPr>
        </p:nvSpPr>
        <p:spPr/>
        <p:txBody>
          <a:bodyPr/>
          <a:lstStyle/>
          <a:p>
            <a:fld id="{9D2B1BC7-6B60-C040-BE9D-E5A010FD4C2F}" type="slidenum">
              <a:rPr lang="en-US" smtClean="0"/>
              <a:t>‹#›</a:t>
            </a:fld>
            <a:endParaRPr lang="en-US"/>
          </a:p>
        </p:txBody>
      </p:sp>
    </p:spTree>
    <p:extLst>
      <p:ext uri="{BB962C8B-B14F-4D97-AF65-F5344CB8AC3E}">
        <p14:creationId xmlns:p14="http://schemas.microsoft.com/office/powerpoint/2010/main" val="4070944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C6A43-BB0F-014F-BC6B-C1AFC4EA2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ED9104-CAA0-EC44-852C-C3FD21FA33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873CCA-5B9D-6043-A0B0-B24123A87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B8A78A-451E-0B4D-A260-D3F920B9508F}"/>
              </a:ext>
            </a:extLst>
          </p:cNvPr>
          <p:cNvSpPr>
            <a:spLocks noGrp="1"/>
          </p:cNvSpPr>
          <p:nvPr>
            <p:ph type="dt" sz="half" idx="10"/>
          </p:nvPr>
        </p:nvSpPr>
        <p:spPr/>
        <p:txBody>
          <a:bodyPr/>
          <a:lstStyle/>
          <a:p>
            <a:fld id="{4960AEE4-91E3-0547-B4C9-751614D148CA}" type="datetimeFigureOut">
              <a:rPr lang="en-US" smtClean="0"/>
              <a:t>9/2/19</a:t>
            </a:fld>
            <a:endParaRPr lang="en-US"/>
          </a:p>
        </p:txBody>
      </p:sp>
      <p:sp>
        <p:nvSpPr>
          <p:cNvPr id="6" name="Footer Placeholder 5">
            <a:extLst>
              <a:ext uri="{FF2B5EF4-FFF2-40B4-BE49-F238E27FC236}">
                <a16:creationId xmlns:a16="http://schemas.microsoft.com/office/drawing/2014/main" id="{22A2ED3D-6E09-934F-9A62-B3C16FEE4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6919B-A672-6044-818C-53C7D39B3E8C}"/>
              </a:ext>
            </a:extLst>
          </p:cNvPr>
          <p:cNvSpPr>
            <a:spLocks noGrp="1"/>
          </p:cNvSpPr>
          <p:nvPr>
            <p:ph type="sldNum" sz="quarter" idx="12"/>
          </p:nvPr>
        </p:nvSpPr>
        <p:spPr/>
        <p:txBody>
          <a:bodyPr/>
          <a:lstStyle/>
          <a:p>
            <a:fld id="{9D2B1BC7-6B60-C040-BE9D-E5A010FD4C2F}" type="slidenum">
              <a:rPr lang="en-US" smtClean="0"/>
              <a:t>‹#›</a:t>
            </a:fld>
            <a:endParaRPr lang="en-US"/>
          </a:p>
        </p:txBody>
      </p:sp>
    </p:spTree>
    <p:extLst>
      <p:ext uri="{BB962C8B-B14F-4D97-AF65-F5344CB8AC3E}">
        <p14:creationId xmlns:p14="http://schemas.microsoft.com/office/powerpoint/2010/main" val="3108780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tiff"/><Relationship Id="rId2" Type="http://schemas.openxmlformats.org/officeDocument/2006/relationships/slideLayout" Target="../slideLayouts/slideLayout2.xml"/><Relationship Id="rId16" Type="http://schemas.openxmlformats.org/officeDocument/2006/relationships/image" Target="../media/image2.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F3135D-8855-E34F-936B-C1AC2B1BB4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652E0F-02B9-F44B-AE85-8A6C7A6B36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C5019-C32D-CD44-AC2F-EA460F2118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60AEE4-91E3-0547-B4C9-751614D148CA}" type="datetimeFigureOut">
              <a:rPr lang="en-US" smtClean="0"/>
              <a:t>9/2/19</a:t>
            </a:fld>
            <a:endParaRPr lang="en-US"/>
          </a:p>
        </p:txBody>
      </p:sp>
      <p:sp>
        <p:nvSpPr>
          <p:cNvPr id="5" name="Footer Placeholder 4">
            <a:extLst>
              <a:ext uri="{FF2B5EF4-FFF2-40B4-BE49-F238E27FC236}">
                <a16:creationId xmlns:a16="http://schemas.microsoft.com/office/drawing/2014/main" id="{FC0AE947-3E28-234C-BD2C-2545BA1769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23F97C-E125-BE4D-9450-4045C12C53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B1BC7-6B60-C040-BE9D-E5A010FD4C2F}" type="slidenum">
              <a:rPr lang="en-US" smtClean="0"/>
              <a:t>‹#›</a:t>
            </a:fld>
            <a:endParaRPr lang="en-US"/>
          </a:p>
        </p:txBody>
      </p:sp>
      <p:pic>
        <p:nvPicPr>
          <p:cNvPr id="7" name="Picture 6">
            <a:extLst>
              <a:ext uri="{FF2B5EF4-FFF2-40B4-BE49-F238E27FC236}">
                <a16:creationId xmlns:a16="http://schemas.microsoft.com/office/drawing/2014/main" id="{EF8EDC69-046F-8449-99E9-779D77FB7819}"/>
              </a:ext>
            </a:extLst>
          </p:cNvPr>
          <p:cNvPicPr>
            <a:picLocks noChangeAspect="1"/>
          </p:cNvPicPr>
          <p:nvPr userDrawn="1"/>
        </p:nvPicPr>
        <p:blipFill>
          <a:blip r:embed="rId15"/>
          <a:stretch>
            <a:fillRect/>
          </a:stretch>
        </p:blipFill>
        <p:spPr>
          <a:xfrm>
            <a:off x="-1" y="33337"/>
            <a:ext cx="12192001" cy="6824663"/>
          </a:xfrm>
          <a:prstGeom prst="rect">
            <a:avLst/>
          </a:prstGeom>
        </p:spPr>
      </p:pic>
      <p:pic>
        <p:nvPicPr>
          <p:cNvPr id="8" name="Picture 7">
            <a:extLst>
              <a:ext uri="{FF2B5EF4-FFF2-40B4-BE49-F238E27FC236}">
                <a16:creationId xmlns:a16="http://schemas.microsoft.com/office/drawing/2014/main" id="{5DF54976-4B17-234C-959A-578C4A73B154}"/>
              </a:ext>
            </a:extLst>
          </p:cNvPr>
          <p:cNvPicPr>
            <a:picLocks noChangeAspect="1"/>
          </p:cNvPicPr>
          <p:nvPr userDrawn="1"/>
        </p:nvPicPr>
        <p:blipFill>
          <a:blip r:embed="rId16"/>
          <a:stretch>
            <a:fillRect/>
          </a:stretch>
        </p:blipFill>
        <p:spPr>
          <a:xfrm rot="1398867">
            <a:off x="10737057" y="4971315"/>
            <a:ext cx="1181100" cy="1701800"/>
          </a:xfrm>
          <a:prstGeom prst="rect">
            <a:avLst/>
          </a:prstGeom>
        </p:spPr>
      </p:pic>
      <p:pic>
        <p:nvPicPr>
          <p:cNvPr id="9" name="Picture 8">
            <a:extLst>
              <a:ext uri="{FF2B5EF4-FFF2-40B4-BE49-F238E27FC236}">
                <a16:creationId xmlns:a16="http://schemas.microsoft.com/office/drawing/2014/main" id="{C57EABBE-B5FA-074B-8F91-35E9258FAEC8}"/>
              </a:ext>
            </a:extLst>
          </p:cNvPr>
          <p:cNvPicPr>
            <a:picLocks noChangeAspect="1"/>
          </p:cNvPicPr>
          <p:nvPr userDrawn="1"/>
        </p:nvPicPr>
        <p:blipFill>
          <a:blip r:embed="rId17"/>
          <a:stretch>
            <a:fillRect/>
          </a:stretch>
        </p:blipFill>
        <p:spPr>
          <a:xfrm>
            <a:off x="0" y="5588000"/>
            <a:ext cx="1600200" cy="1270000"/>
          </a:xfrm>
          <a:prstGeom prst="rect">
            <a:avLst/>
          </a:prstGeom>
        </p:spPr>
      </p:pic>
    </p:spTree>
    <p:extLst>
      <p:ext uri="{BB962C8B-B14F-4D97-AF65-F5344CB8AC3E}">
        <p14:creationId xmlns:p14="http://schemas.microsoft.com/office/powerpoint/2010/main" val="233253065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YOjWnS4cMY" TargetMode="External"/><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hyperlink" Target="https://www.postandcourier.com/charleston_scene/locals-react-to-the-emanuel-ame-shooting-reference-in-new/article_35ca80a6-52f1-11e8-8c85-d3a05834a0fb.html"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www.instagram.com/msduckworths_classroom/" TargetMode="External"/><Relationship Id="rId2" Type="http://schemas.openxmlformats.org/officeDocument/2006/relationships/image" Target="../media/image65.png"/><Relationship Id="rId1" Type="http://schemas.openxmlformats.org/officeDocument/2006/relationships/slideLayout" Target="../slideLayouts/slideLayout8.xml"/><Relationship Id="rId5" Type="http://schemas.openxmlformats.org/officeDocument/2006/relationships/hyperlink" Target="https://twitter.com/duckworth_ms" TargetMode="External"/><Relationship Id="rId4" Type="http://schemas.openxmlformats.org/officeDocument/2006/relationships/hyperlink" Target="https://www.facebook.com/MsDuckworthsClassro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95892-0494-1D42-BEFD-7BBC785DF5DE}"/>
              </a:ext>
            </a:extLst>
          </p:cNvPr>
          <p:cNvSpPr>
            <a:spLocks noGrp="1"/>
          </p:cNvSpPr>
          <p:nvPr>
            <p:ph type="ctrTitle"/>
          </p:nvPr>
        </p:nvSpPr>
        <p:spPr/>
        <p:txBody>
          <a:bodyPr/>
          <a:lstStyle/>
          <a:p>
            <a:r>
              <a:rPr lang="en-US" dirty="0"/>
              <a:t>Note to teachers</a:t>
            </a:r>
          </a:p>
        </p:txBody>
      </p:sp>
      <p:sp>
        <p:nvSpPr>
          <p:cNvPr id="3" name="Subtitle 2">
            <a:extLst>
              <a:ext uri="{FF2B5EF4-FFF2-40B4-BE49-F238E27FC236}">
                <a16:creationId xmlns:a16="http://schemas.microsoft.com/office/drawing/2014/main" id="{F238F040-8CA3-1D4F-973F-C105F10F35F5}"/>
              </a:ext>
            </a:extLst>
          </p:cNvPr>
          <p:cNvSpPr>
            <a:spLocks noGrp="1"/>
          </p:cNvSpPr>
          <p:nvPr>
            <p:ph type="subTitle" idx="1"/>
          </p:nvPr>
        </p:nvSpPr>
        <p:spPr/>
        <p:txBody>
          <a:bodyPr>
            <a:normAutofit lnSpcReduction="10000"/>
          </a:bodyPr>
          <a:lstStyle/>
          <a:p>
            <a:r>
              <a:rPr lang="en-US" dirty="0"/>
              <a:t>This is a stand alone introductory unit and was planned as a fun way to engage pupils before they begin work on their 1</a:t>
            </a:r>
            <a:r>
              <a:rPr lang="en-US" baseline="30000" dirty="0"/>
              <a:t>st</a:t>
            </a:r>
            <a:r>
              <a:rPr lang="en-US" dirty="0"/>
              <a:t> text. The aim is to make pupils feel confident when using the new IB terminology and also to help them build up skills of analysis before they begin to look at their 1</a:t>
            </a:r>
            <a:r>
              <a:rPr lang="en-US" baseline="30000" dirty="0"/>
              <a:t>st</a:t>
            </a:r>
            <a:r>
              <a:rPr lang="en-US" dirty="0"/>
              <a:t> text/body of work.</a:t>
            </a:r>
          </a:p>
        </p:txBody>
      </p:sp>
    </p:spTree>
    <p:extLst>
      <p:ext uri="{BB962C8B-B14F-4D97-AF65-F5344CB8AC3E}">
        <p14:creationId xmlns:p14="http://schemas.microsoft.com/office/powerpoint/2010/main" val="3989671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8ECBCC-7B87-9D48-8A67-1C6AEA8315C1}"/>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How does the advert link to the </a:t>
            </a:r>
            <a:r>
              <a:rPr lang="en-US" sz="4000" dirty="0" err="1">
                <a:solidFill>
                  <a:srgbClr val="FFFFFF"/>
                </a:solidFill>
              </a:rPr>
              <a:t>AoE</a:t>
            </a:r>
            <a:r>
              <a:rPr lang="en-US" sz="4000" dirty="0">
                <a:solidFill>
                  <a:srgbClr val="FFFFFF"/>
                </a:solidFill>
              </a:rPr>
              <a:t>?</a:t>
            </a:r>
          </a:p>
        </p:txBody>
      </p:sp>
      <p:graphicFrame>
        <p:nvGraphicFramePr>
          <p:cNvPr id="4" name="Content Placeholder 3">
            <a:extLst>
              <a:ext uri="{FF2B5EF4-FFF2-40B4-BE49-F238E27FC236}">
                <a16:creationId xmlns:a16="http://schemas.microsoft.com/office/drawing/2014/main" id="{F518DB56-EC21-DE47-A132-96C5A3127C84}"/>
              </a:ext>
            </a:extLst>
          </p:cNvPr>
          <p:cNvGraphicFramePr>
            <a:graphicFrameLocks noGrp="1"/>
          </p:cNvGraphicFramePr>
          <p:nvPr>
            <p:ph idx="1"/>
            <p:extLst>
              <p:ext uri="{D42A27DB-BD31-4B8C-83A1-F6EECF244321}">
                <p14:modId xmlns:p14="http://schemas.microsoft.com/office/powerpoint/2010/main" val="3232447782"/>
              </p:ext>
            </p:extLst>
          </p:nvPr>
        </p:nvGraphicFramePr>
        <p:xfrm>
          <a:off x="2829365" y="3020015"/>
          <a:ext cx="6533269" cy="3280396"/>
        </p:xfrm>
        <a:graphic>
          <a:graphicData uri="http://schemas.openxmlformats.org/drawingml/2006/table">
            <a:tbl>
              <a:tblPr firstRow="1" bandRow="1">
                <a:noFill/>
                <a:tableStyleId>{5C22544A-7EE6-4342-B048-85BDC9FD1C3A}</a:tableStyleId>
              </a:tblPr>
              <a:tblGrid>
                <a:gridCol w="3351731">
                  <a:extLst>
                    <a:ext uri="{9D8B030D-6E8A-4147-A177-3AD203B41FA5}">
                      <a16:colId xmlns:a16="http://schemas.microsoft.com/office/drawing/2014/main" val="1127242079"/>
                    </a:ext>
                  </a:extLst>
                </a:gridCol>
                <a:gridCol w="3181538">
                  <a:extLst>
                    <a:ext uri="{9D8B030D-6E8A-4147-A177-3AD203B41FA5}">
                      <a16:colId xmlns:a16="http://schemas.microsoft.com/office/drawing/2014/main" val="4105485768"/>
                    </a:ext>
                  </a:extLst>
                </a:gridCol>
              </a:tblGrid>
              <a:tr h="13948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100" b="1" dirty="0">
                          <a:solidFill>
                            <a:schemeClr val="tx1">
                              <a:lumMod val="75000"/>
                              <a:lumOff val="25000"/>
                            </a:schemeClr>
                          </a:solidFill>
                          <a:ea typeface="Calibri"/>
                          <a:cs typeface="Calibri"/>
                          <a:sym typeface="Calibri"/>
                        </a:rPr>
                        <a:t>Readers, writers and texts (AOE1)</a:t>
                      </a:r>
                    </a:p>
                    <a:p>
                      <a:endParaRPr lang="en-US" sz="3100" dirty="0">
                        <a:solidFill>
                          <a:schemeClr val="tx1">
                            <a:lumMod val="75000"/>
                            <a:lumOff val="25000"/>
                          </a:schemeClr>
                        </a:solidFill>
                      </a:endParaRPr>
                    </a:p>
                  </a:txBody>
                  <a:tcPr marL="399098" marR="239459" marT="239459" marB="239459">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100" b="1" dirty="0">
                          <a:solidFill>
                            <a:schemeClr val="tx1">
                              <a:lumMod val="75000"/>
                              <a:lumOff val="25000"/>
                            </a:schemeClr>
                          </a:solidFill>
                        </a:rPr>
                        <a:t>Time and space (AOE2)</a:t>
                      </a:r>
                      <a:endParaRPr lang="x-none" sz="3100">
                        <a:solidFill>
                          <a:schemeClr val="tx1">
                            <a:lumMod val="75000"/>
                            <a:lumOff val="25000"/>
                          </a:schemeClr>
                        </a:solidFill>
                      </a:endParaRPr>
                    </a:p>
                    <a:p>
                      <a:endParaRPr lang="en-US" sz="3100" dirty="0">
                        <a:solidFill>
                          <a:schemeClr val="tx1">
                            <a:lumMod val="75000"/>
                            <a:lumOff val="25000"/>
                          </a:schemeClr>
                        </a:solidFill>
                      </a:endParaRPr>
                    </a:p>
                  </a:txBody>
                  <a:tcPr marL="399098" marR="239459" marT="239459" marB="239459">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extLst>
                  <a:ext uri="{0D108BD9-81ED-4DB2-BD59-A6C34878D82A}">
                    <a16:rowId xmlns:a16="http://schemas.microsoft.com/office/drawing/2014/main" val="1080927365"/>
                  </a:ext>
                </a:extLst>
              </a:tr>
              <a:tr h="911718">
                <a:tc>
                  <a:txBody>
                    <a:bodyPr/>
                    <a:lstStyle/>
                    <a:p>
                      <a:endParaRPr lang="en-US" sz="2400" dirty="0">
                        <a:solidFill>
                          <a:schemeClr val="tx1">
                            <a:lumMod val="75000"/>
                            <a:lumOff val="25000"/>
                          </a:schemeClr>
                        </a:solidFill>
                      </a:endParaRPr>
                    </a:p>
                  </a:txBody>
                  <a:tcPr marL="399098" marR="207531" marT="207531" marB="207531">
                    <a:lnL w="12700" cmpd="sng">
                      <a:noFill/>
                      <a:prstDash val="solid"/>
                    </a:lnL>
                    <a:lnR w="12700" cmpd="sng">
                      <a:noFill/>
                      <a:prstDash val="solid"/>
                    </a:lnR>
                    <a:lnT w="12700" cmpd="sng">
                      <a:noFill/>
                      <a:prstDash val="solid"/>
                    </a:lnT>
                    <a:lnB w="12700" cmpd="sng">
                      <a:noFill/>
                      <a:prstDash val="solid"/>
                    </a:lnB>
                    <a:solidFill>
                      <a:srgbClr val="B4BCBE">
                        <a:alpha val="34902"/>
                      </a:srgbClr>
                    </a:solidFill>
                  </a:tcPr>
                </a:tc>
                <a:tc>
                  <a:txBody>
                    <a:bodyPr/>
                    <a:lstStyle/>
                    <a:p>
                      <a:endParaRPr lang="en-US" sz="2400" dirty="0">
                        <a:solidFill>
                          <a:schemeClr val="tx1">
                            <a:lumMod val="75000"/>
                            <a:lumOff val="25000"/>
                          </a:schemeClr>
                        </a:solidFill>
                      </a:endParaRPr>
                    </a:p>
                  </a:txBody>
                  <a:tcPr marL="399098" marR="207531" marT="207531" marB="207531">
                    <a:lnL w="12700" cmpd="sng">
                      <a:noFill/>
                      <a:prstDash val="solid"/>
                    </a:lnL>
                    <a:lnR w="12700" cmpd="sng">
                      <a:noFill/>
                      <a:prstDash val="solid"/>
                    </a:lnR>
                    <a:lnT w="12700" cmpd="sng">
                      <a:noFill/>
                      <a:prstDash val="solid"/>
                    </a:lnT>
                    <a:lnB w="12700" cmpd="sng">
                      <a:noFill/>
                      <a:prstDash val="solid"/>
                    </a:lnB>
                    <a:solidFill>
                      <a:srgbClr val="B4BCBE">
                        <a:alpha val="34902"/>
                      </a:srgbClr>
                    </a:solidFill>
                  </a:tcPr>
                </a:tc>
                <a:extLst>
                  <a:ext uri="{0D108BD9-81ED-4DB2-BD59-A6C34878D82A}">
                    <a16:rowId xmlns:a16="http://schemas.microsoft.com/office/drawing/2014/main" val="2385190628"/>
                  </a:ext>
                </a:extLst>
              </a:tr>
            </a:tbl>
          </a:graphicData>
        </a:graphic>
      </p:graphicFrame>
    </p:spTree>
    <p:extLst>
      <p:ext uri="{BB962C8B-B14F-4D97-AF65-F5344CB8AC3E}">
        <p14:creationId xmlns:p14="http://schemas.microsoft.com/office/powerpoint/2010/main" val="3427695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F2CEC8-CC65-D942-AC26-4568F749C8F8}"/>
              </a:ext>
            </a:extLst>
          </p:cNvPr>
          <p:cNvSpPr>
            <a:spLocks noGrp="1"/>
          </p:cNvSpPr>
          <p:nvPr>
            <p:ph type="title"/>
          </p:nvPr>
        </p:nvSpPr>
        <p:spPr>
          <a:xfrm>
            <a:off x="3045368" y="2043663"/>
            <a:ext cx="6105194" cy="2031055"/>
          </a:xfrm>
        </p:spPr>
        <p:txBody>
          <a:bodyPr vert="horz" lIns="91440" tIns="45720" rIns="91440" bIns="45720" rtlCol="0" anchor="b">
            <a:normAutofit fontScale="90000"/>
          </a:bodyPr>
          <a:lstStyle/>
          <a:p>
            <a:pPr algn="ctr"/>
            <a:r>
              <a:rPr lang="en-US" sz="6000" kern="1200" dirty="0">
                <a:solidFill>
                  <a:srgbClr val="FFFFFF"/>
                </a:solidFill>
                <a:latin typeface="+mj-lt"/>
                <a:ea typeface="+mj-ea"/>
                <a:cs typeface="+mj-cs"/>
              </a:rPr>
              <a:t>Which global issues are presented in the advert?</a:t>
            </a:r>
          </a:p>
        </p:txBody>
      </p:sp>
      <p:sp>
        <p:nvSpPr>
          <p:cNvPr id="3" name="TextBox 2">
            <a:extLst>
              <a:ext uri="{FF2B5EF4-FFF2-40B4-BE49-F238E27FC236}">
                <a16:creationId xmlns:a16="http://schemas.microsoft.com/office/drawing/2014/main" id="{AA898770-758A-FD43-98ED-480C86897C53}"/>
              </a:ext>
            </a:extLst>
          </p:cNvPr>
          <p:cNvSpPr txBox="1"/>
          <p:nvPr/>
        </p:nvSpPr>
        <p:spPr>
          <a:xfrm>
            <a:off x="475488" y="438912"/>
            <a:ext cx="2044470"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dirty="0"/>
              <a:t>How do you know?</a:t>
            </a:r>
          </a:p>
        </p:txBody>
      </p:sp>
    </p:spTree>
    <p:extLst>
      <p:ext uri="{BB962C8B-B14F-4D97-AF65-F5344CB8AC3E}">
        <p14:creationId xmlns:p14="http://schemas.microsoft.com/office/powerpoint/2010/main" val="2355363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D8ECBCC-7B87-9D48-8A67-1C6AEA8315C1}"/>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How does the advert link to the key concepts?</a:t>
            </a:r>
          </a:p>
        </p:txBody>
      </p:sp>
      <p:sp>
        <p:nvSpPr>
          <p:cNvPr id="6" name="Rectangle 5">
            <a:extLst>
              <a:ext uri="{FF2B5EF4-FFF2-40B4-BE49-F238E27FC236}">
                <a16:creationId xmlns:a16="http://schemas.microsoft.com/office/drawing/2014/main" id="{BF4B6D2F-D19A-9C4D-A5C0-9F88CD756069}"/>
              </a:ext>
            </a:extLst>
          </p:cNvPr>
          <p:cNvSpPr/>
          <p:nvPr/>
        </p:nvSpPr>
        <p:spPr>
          <a:xfrm>
            <a:off x="4135395" y="2895077"/>
            <a:ext cx="3661719" cy="313624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a:lnSpc>
                <a:spcPct val="70000"/>
              </a:lnSpc>
            </a:pPr>
            <a:r>
              <a:rPr lang="en-GB" sz="4000" dirty="0"/>
              <a:t>Identity</a:t>
            </a:r>
            <a:endParaRPr lang="x-none" sz="4000"/>
          </a:p>
          <a:p>
            <a:pPr lvl="0">
              <a:lnSpc>
                <a:spcPct val="70000"/>
              </a:lnSpc>
            </a:pPr>
            <a:r>
              <a:rPr lang="en-GB" sz="4000" dirty="0"/>
              <a:t>Culture</a:t>
            </a:r>
            <a:endParaRPr lang="x-none" sz="4000"/>
          </a:p>
          <a:p>
            <a:pPr lvl="0">
              <a:lnSpc>
                <a:spcPct val="70000"/>
              </a:lnSpc>
            </a:pPr>
            <a:r>
              <a:rPr lang="en-GB" sz="4000" dirty="0"/>
              <a:t>Creativity</a:t>
            </a:r>
            <a:endParaRPr lang="x-none" sz="4000"/>
          </a:p>
          <a:p>
            <a:pPr lvl="0">
              <a:lnSpc>
                <a:spcPct val="70000"/>
              </a:lnSpc>
            </a:pPr>
            <a:r>
              <a:rPr lang="en-GB" sz="4000" dirty="0"/>
              <a:t>Communication</a:t>
            </a:r>
            <a:endParaRPr lang="x-none" sz="4000"/>
          </a:p>
          <a:p>
            <a:pPr lvl="0">
              <a:lnSpc>
                <a:spcPct val="70000"/>
              </a:lnSpc>
            </a:pPr>
            <a:r>
              <a:rPr lang="en-GB" sz="4000" dirty="0"/>
              <a:t>Perspective</a:t>
            </a:r>
            <a:endParaRPr lang="x-none" sz="4000"/>
          </a:p>
          <a:p>
            <a:pPr lvl="0">
              <a:lnSpc>
                <a:spcPct val="70000"/>
              </a:lnSpc>
            </a:pPr>
            <a:r>
              <a:rPr lang="en-GB" sz="4000" dirty="0"/>
              <a:t>Transformation</a:t>
            </a:r>
            <a:endParaRPr lang="x-none" sz="4000"/>
          </a:p>
          <a:p>
            <a:pPr lvl="0">
              <a:lnSpc>
                <a:spcPct val="70000"/>
              </a:lnSpc>
            </a:pPr>
            <a:r>
              <a:rPr lang="en-GB" sz="4000" dirty="0"/>
              <a:t>Representation</a:t>
            </a:r>
            <a:endParaRPr lang="x-none" sz="4000"/>
          </a:p>
        </p:txBody>
      </p:sp>
    </p:spTree>
    <p:extLst>
      <p:ext uri="{BB962C8B-B14F-4D97-AF65-F5344CB8AC3E}">
        <p14:creationId xmlns:p14="http://schemas.microsoft.com/office/powerpoint/2010/main" val="3652364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15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dirty="0">
                <a:solidFill>
                  <a:srgbClr val="FFFFFF"/>
                </a:solidFill>
              </a:rPr>
              <a:t>How is gender presented in the advert?</a:t>
            </a:r>
            <a:endParaRPr lang="en-GB" dirty="0">
              <a:solidFill>
                <a:srgbClr val="FFFFFF"/>
              </a:solidFill>
            </a:endParaRPr>
          </a:p>
        </p:txBody>
      </p:sp>
      <p:pic>
        <p:nvPicPr>
          <p:cNvPr id="5" name="Picture 4" descr="A close up of a logo&#10;&#10;Description automatically generated">
            <a:extLst>
              <a:ext uri="{FF2B5EF4-FFF2-40B4-BE49-F238E27FC236}">
                <a16:creationId xmlns:a16="http://schemas.microsoft.com/office/drawing/2014/main" id="{E224B45D-903B-5B44-A1CA-7224EF88C807}"/>
              </a:ext>
            </a:extLst>
          </p:cNvPr>
          <p:cNvPicPr>
            <a:picLocks noChangeAspect="1"/>
          </p:cNvPicPr>
          <p:nvPr/>
        </p:nvPicPr>
        <p:blipFill rotWithShape="1">
          <a:blip r:embed="rId2"/>
          <a:srcRect t="526"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rmAutofit/>
          </a:bodyPr>
          <a:lstStyle/>
          <a:p>
            <a:pPr marL="0" indent="0">
              <a:buNone/>
            </a:pPr>
            <a:r>
              <a:rPr lang="en-GB" sz="3600" dirty="0">
                <a:solidFill>
                  <a:srgbClr val="FFFFFF"/>
                </a:solidFill>
              </a:rPr>
              <a:t>Class discussion.</a:t>
            </a:r>
          </a:p>
          <a:p>
            <a:endParaRPr lang="en-GB" sz="2000" dirty="0">
              <a:solidFill>
                <a:srgbClr val="FFFFFF"/>
              </a:solidFill>
            </a:endParaRPr>
          </a:p>
          <a:p>
            <a:r>
              <a:rPr lang="en-GB" sz="2000" dirty="0">
                <a:solidFill>
                  <a:srgbClr val="FFFFFF"/>
                </a:solidFill>
              </a:rPr>
              <a:t>Share ideas – be as detailed as possible and back up your comments with evidence from the text.</a:t>
            </a:r>
          </a:p>
        </p:txBody>
      </p:sp>
    </p:spTree>
    <p:extLst>
      <p:ext uri="{BB962C8B-B14F-4D97-AF65-F5344CB8AC3E}">
        <p14:creationId xmlns:p14="http://schemas.microsoft.com/office/powerpoint/2010/main" val="4015123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en-US" dirty="0"/>
              <a:t>Task: find your own advert that presents a global issue of your choice.</a:t>
            </a:r>
            <a:endParaRPr lang="en-GB" dirty="0"/>
          </a:p>
        </p:txBody>
      </p:sp>
      <p:sp>
        <p:nvSpPr>
          <p:cNvPr id="3" name="Content Placeholder 2"/>
          <p:cNvSpPr>
            <a:spLocks noGrp="1"/>
          </p:cNvSpPr>
          <p:nvPr>
            <p:ph idx="1"/>
          </p:nvPr>
        </p:nvSpPr>
        <p:spPr/>
        <p:style>
          <a:lnRef idx="1">
            <a:schemeClr val="accent4"/>
          </a:lnRef>
          <a:fillRef idx="2">
            <a:schemeClr val="accent4"/>
          </a:fillRef>
          <a:effectRef idx="1">
            <a:schemeClr val="accent4"/>
          </a:effectRef>
          <a:fontRef idx="minor">
            <a:schemeClr val="dk1"/>
          </a:fontRef>
        </p:style>
        <p:txBody>
          <a:bodyPr>
            <a:normAutofit lnSpcReduction="10000"/>
          </a:bodyPr>
          <a:lstStyle/>
          <a:p>
            <a:r>
              <a:rPr lang="en-US" dirty="0"/>
              <a:t>Deconstruct and analyse using the key concepts and areas of exploration.</a:t>
            </a:r>
          </a:p>
          <a:p>
            <a:endParaRPr lang="en-US" dirty="0"/>
          </a:p>
          <a:p>
            <a:r>
              <a:rPr lang="en-US" dirty="0"/>
              <a:t>Remember to analyse image, </a:t>
            </a:r>
            <a:r>
              <a:rPr lang="en-US" dirty="0" err="1"/>
              <a:t>colour</a:t>
            </a:r>
            <a:r>
              <a:rPr lang="en-US" dirty="0"/>
              <a:t>, placement and structure and language.</a:t>
            </a:r>
          </a:p>
          <a:p>
            <a:endParaRPr lang="en-US" dirty="0"/>
          </a:p>
          <a:p>
            <a:r>
              <a:rPr lang="en-US" dirty="0"/>
              <a:t>Link your ideas to: context; audience; form and purpose</a:t>
            </a:r>
          </a:p>
          <a:p>
            <a:endParaRPr lang="en-US" dirty="0"/>
          </a:p>
          <a:p>
            <a:r>
              <a:rPr lang="en-US" dirty="0"/>
              <a:t>This should be in the form of a PPT and should last no more than 3 minutes.</a:t>
            </a:r>
            <a:endParaRPr lang="en-GB" dirty="0"/>
          </a:p>
        </p:txBody>
      </p:sp>
      <p:sp>
        <p:nvSpPr>
          <p:cNvPr id="4" name="TextBox 3"/>
          <p:cNvSpPr txBox="1"/>
          <p:nvPr/>
        </p:nvSpPr>
        <p:spPr>
          <a:xfrm>
            <a:off x="9979150" y="50862"/>
            <a:ext cx="2212850"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a:t>Thursday  29</a:t>
            </a:r>
            <a:r>
              <a:rPr lang="en-US" baseline="30000" dirty="0"/>
              <a:t>th</a:t>
            </a:r>
            <a:r>
              <a:rPr lang="en-US" dirty="0"/>
              <a:t> August</a:t>
            </a:r>
            <a:endParaRPr lang="en-GB" dirty="0"/>
          </a:p>
        </p:txBody>
      </p:sp>
    </p:spTree>
    <p:extLst>
      <p:ext uri="{BB962C8B-B14F-4D97-AF65-F5344CB8AC3E}">
        <p14:creationId xmlns:p14="http://schemas.microsoft.com/office/powerpoint/2010/main" val="720970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42877-F743-43B7-97C1-8338C42F5B37}"/>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ctr"/>
            <a:r>
              <a:rPr lang="en-US" dirty="0"/>
              <a:t>In order to assess the presentations, we will use the IO criteria.</a:t>
            </a:r>
            <a:endParaRPr lang="en-GB" dirty="0"/>
          </a:p>
        </p:txBody>
      </p:sp>
      <p:sp>
        <p:nvSpPr>
          <p:cNvPr id="3" name="Content Placeholder 2">
            <a:extLst>
              <a:ext uri="{FF2B5EF4-FFF2-40B4-BE49-F238E27FC236}">
                <a16:creationId xmlns:a16="http://schemas.microsoft.com/office/drawing/2014/main" id="{E80F7B26-5547-4D80-967F-EAF49D3E0221}"/>
              </a:ext>
            </a:extLst>
          </p:cNvPr>
          <p:cNvSpPr>
            <a:spLocks noGrp="1"/>
          </p:cNvSpPr>
          <p:nvPr>
            <p:ph idx="1"/>
          </p:nvPr>
        </p:nvSpPr>
        <p:spPr/>
        <p:style>
          <a:lnRef idx="2">
            <a:schemeClr val="accent4"/>
          </a:lnRef>
          <a:fillRef idx="1">
            <a:schemeClr val="lt1"/>
          </a:fillRef>
          <a:effectRef idx="0">
            <a:schemeClr val="accent4"/>
          </a:effectRef>
          <a:fontRef idx="minor">
            <a:schemeClr val="dk1"/>
          </a:fontRef>
        </p:style>
        <p:txBody>
          <a:bodyPr/>
          <a:lstStyle/>
          <a:p>
            <a:r>
              <a:rPr lang="en-US" dirty="0"/>
              <a:t>Each group must make notes on how well the group who is presenting meets the criteria.</a:t>
            </a:r>
          </a:p>
          <a:p>
            <a:r>
              <a:rPr lang="en-US" dirty="0"/>
              <a:t>You must also formulate one question that you can ask them. This could be linked to key concepts or ideas. Use the question cards to help you.</a:t>
            </a:r>
            <a:endParaRPr lang="en-GB" dirty="0"/>
          </a:p>
        </p:txBody>
      </p:sp>
      <p:sp>
        <p:nvSpPr>
          <p:cNvPr id="4" name="Content Placeholder 4">
            <a:extLst>
              <a:ext uri="{FF2B5EF4-FFF2-40B4-BE49-F238E27FC236}">
                <a16:creationId xmlns:a16="http://schemas.microsoft.com/office/drawing/2014/main" id="{957936D6-3035-4B00-B99F-A2727FC5AC47}"/>
              </a:ext>
            </a:extLst>
          </p:cNvPr>
          <p:cNvSpPr txBox="1">
            <a:spLocks/>
          </p:cNvSpPr>
          <p:nvPr/>
        </p:nvSpPr>
        <p:spPr>
          <a:xfrm>
            <a:off x="3076128" y="3992417"/>
            <a:ext cx="4541938" cy="2363360"/>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just">
              <a:spcBef>
                <a:spcPts val="0"/>
              </a:spcBef>
              <a:buFont typeface="Arial" panose="020B0604020202020204" pitchFamily="34" charset="0"/>
              <a:buNone/>
            </a:pPr>
            <a:r>
              <a:rPr lang="en-US" sz="1200" b="1" dirty="0">
                <a:solidFill>
                  <a:srgbClr val="000000"/>
                </a:solidFill>
                <a:ea typeface="Calibri"/>
                <a:cs typeface="Calibri"/>
                <a:sym typeface="Calibri"/>
              </a:rPr>
              <a:t>Area of exploration—readers, writers and texts (AOE1)</a:t>
            </a:r>
          </a:p>
          <a:p>
            <a:pPr>
              <a:buFont typeface="Wingdings" panose="05000000000000000000" pitchFamily="2" charset="2"/>
              <a:buChar char="q"/>
            </a:pPr>
            <a:r>
              <a:rPr lang="en-US" sz="1200" dirty="0"/>
              <a:t>Why and how do we study language and literature?</a:t>
            </a:r>
          </a:p>
          <a:p>
            <a:pPr>
              <a:buFont typeface="Wingdings" panose="05000000000000000000" pitchFamily="2" charset="2"/>
              <a:buChar char="q"/>
            </a:pPr>
            <a:r>
              <a:rPr lang="en-US" sz="1200" dirty="0"/>
              <a:t>How are we affected by texts in various ways?</a:t>
            </a:r>
          </a:p>
          <a:p>
            <a:pPr>
              <a:buFont typeface="Wingdings" panose="05000000000000000000" pitchFamily="2" charset="2"/>
              <a:buChar char="q"/>
            </a:pPr>
            <a:r>
              <a:rPr lang="en-US" sz="1200" dirty="0"/>
              <a:t>In what ways is meaning constructed, negotiated, expressed and interpreted?</a:t>
            </a:r>
          </a:p>
          <a:p>
            <a:pPr>
              <a:buFont typeface="Wingdings" panose="05000000000000000000" pitchFamily="2" charset="2"/>
              <a:buChar char="q"/>
            </a:pPr>
            <a:r>
              <a:rPr lang="en-US" sz="1200" dirty="0"/>
              <a:t>How does language use vary amongst text types and amongst literary forms?</a:t>
            </a:r>
          </a:p>
          <a:p>
            <a:pPr>
              <a:buFont typeface="Wingdings" panose="05000000000000000000" pitchFamily="2" charset="2"/>
              <a:buChar char="q"/>
            </a:pPr>
            <a:r>
              <a:rPr lang="en-US" sz="1200" dirty="0"/>
              <a:t>How does the structure or style of a text affect meaning?</a:t>
            </a:r>
          </a:p>
          <a:p>
            <a:pPr>
              <a:buFont typeface="Wingdings" panose="05000000000000000000" pitchFamily="2" charset="2"/>
              <a:buChar char="q"/>
            </a:pPr>
            <a:r>
              <a:rPr lang="en-US" sz="1200" dirty="0"/>
              <a:t>How do texts offer insights and challenges?</a:t>
            </a:r>
            <a:endParaRPr lang="en-US" sz="1100" dirty="0">
              <a:solidFill>
                <a:srgbClr val="000000"/>
              </a:solidFill>
              <a:ea typeface="Calibri"/>
              <a:cs typeface="Calibri"/>
              <a:sym typeface="Calibri"/>
            </a:endParaRPr>
          </a:p>
          <a:p>
            <a:pPr marL="0" indent="0">
              <a:buFont typeface="Arial" panose="020B0604020202020204" pitchFamily="34" charset="0"/>
              <a:buNone/>
            </a:pPr>
            <a:endParaRPr lang="en-GB" sz="1100" dirty="0"/>
          </a:p>
        </p:txBody>
      </p:sp>
      <p:sp>
        <p:nvSpPr>
          <p:cNvPr id="5" name="Rectangle 4">
            <a:extLst>
              <a:ext uri="{FF2B5EF4-FFF2-40B4-BE49-F238E27FC236}">
                <a16:creationId xmlns:a16="http://schemas.microsoft.com/office/drawing/2014/main" id="{4266C3B7-21B4-4751-B14A-E909BEFAEC66}"/>
              </a:ext>
            </a:extLst>
          </p:cNvPr>
          <p:cNvSpPr/>
          <p:nvPr/>
        </p:nvSpPr>
        <p:spPr>
          <a:xfrm>
            <a:off x="133165" y="4261549"/>
            <a:ext cx="2831824" cy="26314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en-US" sz="1100" b="1" dirty="0">
                <a:solidFill>
                  <a:srgbClr val="000000"/>
                </a:solidFill>
                <a:ea typeface="Calibri"/>
                <a:cs typeface="Calibri"/>
                <a:sym typeface="Calibri"/>
              </a:rPr>
              <a:t>Area of exploration—intertextuality: connecting texts (AOE3)</a:t>
            </a:r>
          </a:p>
          <a:p>
            <a:endParaRPr lang="en-GB" sz="1100" dirty="0"/>
          </a:p>
          <a:p>
            <a:pPr marL="285750" indent="-285750">
              <a:buFont typeface="Wingdings" panose="05000000000000000000" pitchFamily="2" charset="2"/>
              <a:buChar char="q"/>
            </a:pPr>
            <a:r>
              <a:rPr lang="en-US" sz="1100" dirty="0"/>
              <a:t>How do texts adhere to and deviate from conventions associated with literary forms or text types?</a:t>
            </a:r>
          </a:p>
          <a:p>
            <a:pPr marL="285750" indent="-285750">
              <a:buFont typeface="Wingdings" panose="05000000000000000000" pitchFamily="2" charset="2"/>
              <a:buChar char="q"/>
            </a:pPr>
            <a:r>
              <a:rPr lang="en-US" sz="1100" dirty="0"/>
              <a:t>How do conventions and systems of reference evolve over time?</a:t>
            </a:r>
          </a:p>
          <a:p>
            <a:pPr marL="285750" indent="-285750">
              <a:buFont typeface="Wingdings" panose="05000000000000000000" pitchFamily="2" charset="2"/>
              <a:buChar char="q"/>
            </a:pPr>
            <a:r>
              <a:rPr lang="en-US" sz="1100" dirty="0"/>
              <a:t>In what ways can diverse texts share points of similarity?</a:t>
            </a:r>
          </a:p>
          <a:p>
            <a:pPr marL="285750" indent="-285750">
              <a:buFont typeface="Wingdings" panose="05000000000000000000" pitchFamily="2" charset="2"/>
              <a:buChar char="q"/>
            </a:pPr>
            <a:r>
              <a:rPr lang="en-US" sz="1100" dirty="0"/>
              <a:t>How valid is the notion of a classic text?</a:t>
            </a:r>
          </a:p>
          <a:p>
            <a:pPr marL="285750" indent="-285750">
              <a:buFont typeface="Wingdings" panose="05000000000000000000" pitchFamily="2" charset="2"/>
              <a:buChar char="q"/>
            </a:pPr>
            <a:r>
              <a:rPr lang="en-US" sz="1100" dirty="0"/>
              <a:t>How can texts offer multiple perspectives of a single issue, topic or theme?</a:t>
            </a:r>
          </a:p>
          <a:p>
            <a:pPr marL="285750" indent="-285750">
              <a:buFont typeface="Wingdings" panose="05000000000000000000" pitchFamily="2" charset="2"/>
              <a:buChar char="q"/>
            </a:pPr>
            <a:r>
              <a:rPr lang="en-US" sz="1100" dirty="0"/>
              <a:t>In what ways can comparison and interpretation be transformative? </a:t>
            </a:r>
          </a:p>
        </p:txBody>
      </p:sp>
      <p:sp>
        <p:nvSpPr>
          <p:cNvPr id="6" name="Rectangle 5">
            <a:extLst>
              <a:ext uri="{FF2B5EF4-FFF2-40B4-BE49-F238E27FC236}">
                <a16:creationId xmlns:a16="http://schemas.microsoft.com/office/drawing/2014/main" id="{710F191F-BBEF-4F9D-A188-473173857BB3}"/>
              </a:ext>
            </a:extLst>
          </p:cNvPr>
          <p:cNvSpPr/>
          <p:nvPr/>
        </p:nvSpPr>
        <p:spPr>
          <a:xfrm>
            <a:off x="7729205" y="4904317"/>
            <a:ext cx="4465754"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lgn="just">
              <a:spcBef>
                <a:spcPts val="1600"/>
              </a:spcBef>
            </a:pPr>
            <a:r>
              <a:rPr lang="en-US" sz="1200" b="1" dirty="0">
                <a:solidFill>
                  <a:srgbClr val="000000"/>
                </a:solidFill>
                <a:ea typeface="Calibri"/>
                <a:cs typeface="Calibri"/>
                <a:sym typeface="Calibri"/>
              </a:rPr>
              <a:t>Area of exploration—time and space (AOE2)</a:t>
            </a:r>
          </a:p>
          <a:p>
            <a:pPr>
              <a:buFont typeface="Wingdings" panose="05000000000000000000" pitchFamily="2" charset="2"/>
              <a:buChar char="q"/>
            </a:pPr>
            <a:r>
              <a:rPr lang="en-US" sz="1200" dirty="0"/>
              <a:t>How important is cultural or historical context to the production and reception of a text?</a:t>
            </a:r>
          </a:p>
          <a:p>
            <a:pPr>
              <a:buFont typeface="Wingdings" panose="05000000000000000000" pitchFamily="2" charset="2"/>
              <a:buChar char="q"/>
            </a:pPr>
            <a:r>
              <a:rPr lang="en-US" sz="1200" dirty="0"/>
              <a:t>How do we approach texts from different times and cultures to our own?</a:t>
            </a:r>
          </a:p>
          <a:p>
            <a:pPr>
              <a:buFont typeface="Wingdings" panose="05000000000000000000" pitchFamily="2" charset="2"/>
              <a:buChar char="q"/>
            </a:pPr>
            <a:r>
              <a:rPr lang="en-US" sz="1200" dirty="0"/>
              <a:t>To what extent do texts offer insight into another culture?</a:t>
            </a:r>
          </a:p>
          <a:p>
            <a:pPr>
              <a:buFont typeface="Wingdings" panose="05000000000000000000" pitchFamily="2" charset="2"/>
              <a:buChar char="q"/>
            </a:pPr>
            <a:r>
              <a:rPr lang="en-US" sz="1200" dirty="0"/>
              <a:t>How does the meaning and impact of a text change over time?</a:t>
            </a:r>
          </a:p>
          <a:p>
            <a:pPr>
              <a:buFont typeface="Wingdings" panose="05000000000000000000" pitchFamily="2" charset="2"/>
              <a:buChar char="q"/>
            </a:pPr>
            <a:r>
              <a:rPr lang="en-US" sz="1200" dirty="0"/>
              <a:t>How do texts reflect, represent or form a part of cultural practices?</a:t>
            </a:r>
          </a:p>
          <a:p>
            <a:pPr>
              <a:buFont typeface="Wingdings" panose="05000000000000000000" pitchFamily="2" charset="2"/>
              <a:buChar char="q"/>
            </a:pPr>
            <a:r>
              <a:rPr lang="en-US" sz="1200" dirty="0"/>
              <a:t>How does language represent social distinctions and identities? </a:t>
            </a:r>
          </a:p>
        </p:txBody>
      </p:sp>
    </p:spTree>
    <p:extLst>
      <p:ext uri="{BB962C8B-B14F-4D97-AF65-F5344CB8AC3E}">
        <p14:creationId xmlns:p14="http://schemas.microsoft.com/office/powerpoint/2010/main" val="1814557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8102E-1E42-44EF-A47D-46DAA42ACE9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596FBD6-1F52-4A2E-95DA-6846B0743F58}"/>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F60A0ED2-A28F-4B31-99C5-9A03A8BD3E10}"/>
              </a:ext>
            </a:extLst>
          </p:cNvPr>
          <p:cNvPicPr/>
          <p:nvPr/>
        </p:nvPicPr>
        <p:blipFill rotWithShape="1">
          <a:blip r:embed="rId2" cstate="print">
            <a:extLst>
              <a:ext uri="{28A0092B-C50C-407E-A947-70E740481C1C}">
                <a14:useLocalDpi xmlns:a14="http://schemas.microsoft.com/office/drawing/2010/main" val="0"/>
              </a:ext>
            </a:extLst>
          </a:blip>
          <a:srcRect t="5031"/>
          <a:stretch/>
        </p:blipFill>
        <p:spPr>
          <a:xfrm>
            <a:off x="139486" y="681037"/>
            <a:ext cx="11913027" cy="5963590"/>
          </a:xfrm>
          <a:prstGeom prst="rect">
            <a:avLst/>
          </a:prstGeom>
        </p:spPr>
      </p:pic>
    </p:spTree>
    <p:extLst>
      <p:ext uri="{BB962C8B-B14F-4D97-AF65-F5344CB8AC3E}">
        <p14:creationId xmlns:p14="http://schemas.microsoft.com/office/powerpoint/2010/main" val="3817762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US" dirty="0"/>
              <a:t>Homework – write up the findings from your advert analysis</a:t>
            </a:r>
            <a:endParaRPr lang="en-GB" dirty="0"/>
          </a:p>
        </p:txBody>
      </p:sp>
      <p:sp>
        <p:nvSpPr>
          <p:cNvPr id="3" name="Content Placeholder 2"/>
          <p:cNvSpPr>
            <a:spLocks noGrp="1"/>
          </p:cNvSpPr>
          <p:nvPr>
            <p:ph idx="1"/>
          </p:nvPr>
        </p:nvSpPr>
        <p:spPr/>
        <p:style>
          <a:lnRef idx="2">
            <a:schemeClr val="accent6"/>
          </a:lnRef>
          <a:fillRef idx="1">
            <a:schemeClr val="lt1"/>
          </a:fillRef>
          <a:effectRef idx="0">
            <a:schemeClr val="accent6"/>
          </a:effectRef>
          <a:fontRef idx="minor">
            <a:schemeClr val="dk1"/>
          </a:fontRef>
        </p:style>
        <p:txBody>
          <a:bodyPr/>
          <a:lstStyle/>
          <a:p>
            <a:r>
              <a:rPr lang="en-US" dirty="0"/>
              <a:t>You should answer the question: How is ______ explored within the advert.</a:t>
            </a:r>
          </a:p>
          <a:p>
            <a:endParaRPr lang="en-US" dirty="0"/>
          </a:p>
          <a:p>
            <a:r>
              <a:rPr lang="en-US" dirty="0"/>
              <a:t>Insert the global issue you focused on.</a:t>
            </a:r>
            <a:endParaRPr lang="en-GB" dirty="0"/>
          </a:p>
        </p:txBody>
      </p:sp>
      <p:sp>
        <p:nvSpPr>
          <p:cNvPr id="4" name="TextBox 3"/>
          <p:cNvSpPr txBox="1"/>
          <p:nvPr/>
        </p:nvSpPr>
        <p:spPr>
          <a:xfrm>
            <a:off x="3730063" y="4456590"/>
            <a:ext cx="4222887"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This will be your 1</a:t>
            </a:r>
            <a:r>
              <a:rPr lang="en-US" baseline="30000" dirty="0"/>
              <a:t>st</a:t>
            </a:r>
            <a:r>
              <a:rPr lang="en-US" dirty="0"/>
              <a:t> written task for your LP</a:t>
            </a:r>
            <a:endParaRPr lang="en-GB" dirty="0"/>
          </a:p>
        </p:txBody>
      </p:sp>
    </p:spTree>
    <p:extLst>
      <p:ext uri="{BB962C8B-B14F-4D97-AF65-F5344CB8AC3E}">
        <p14:creationId xmlns:p14="http://schemas.microsoft.com/office/powerpoint/2010/main" val="3013510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rgbClr val="00B0F0">
                  <a:lumMod val="90000"/>
                </a:srgbClr>
              </a:gs>
              <a:gs pos="25000">
                <a:srgbClr val="00B0F0">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01B762F-7181-3049-B889-4EAA6AC63FA4}"/>
              </a:ext>
            </a:extLst>
          </p:cNvPr>
          <p:cNvSpPr>
            <a:spLocks noGrp="1"/>
          </p:cNvSpPr>
          <p:nvPr>
            <p:ph type="ctrTitle"/>
          </p:nvPr>
        </p:nvSpPr>
        <p:spPr>
          <a:xfrm>
            <a:off x="3045368" y="2043663"/>
            <a:ext cx="6105194" cy="2031055"/>
          </a:xfrm>
        </p:spPr>
        <p:txBody>
          <a:bodyPr>
            <a:normAutofit/>
          </a:bodyPr>
          <a:lstStyle/>
          <a:p>
            <a:r>
              <a:rPr lang="en-US" dirty="0">
                <a:solidFill>
                  <a:srgbClr val="FFFFFF"/>
                </a:solidFill>
              </a:rPr>
              <a:t>Looking at multimodal texts</a:t>
            </a:r>
          </a:p>
        </p:txBody>
      </p:sp>
      <p:sp>
        <p:nvSpPr>
          <p:cNvPr id="17" name="Subtitle 2">
            <a:extLst>
              <a:ext uri="{FF2B5EF4-FFF2-40B4-BE49-F238E27FC236}">
                <a16:creationId xmlns:a16="http://schemas.microsoft.com/office/drawing/2014/main" id="{AEA27890-F1AD-8240-B17E-3C28D7B94867}"/>
              </a:ext>
            </a:extLst>
          </p:cNvPr>
          <p:cNvSpPr txBox="1">
            <a:spLocks/>
          </p:cNvSpPr>
          <p:nvPr/>
        </p:nvSpPr>
        <p:spPr>
          <a:xfrm>
            <a:off x="3045368" y="4507204"/>
            <a:ext cx="6105194" cy="1918309"/>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000" dirty="0">
                <a:solidFill>
                  <a:schemeClr val="tx1"/>
                </a:solidFill>
              </a:rPr>
              <a:t>Today we will be looking at:</a:t>
            </a:r>
          </a:p>
          <a:p>
            <a:r>
              <a:rPr lang="en-US" sz="2000" dirty="0">
                <a:solidFill>
                  <a:schemeClr val="tx1"/>
                </a:solidFill>
              </a:rPr>
              <a:t>How meaning is constructed, negotiated, expressed and interpreted by doing an in depth analysis of a </a:t>
            </a:r>
            <a:r>
              <a:rPr lang="en-US" sz="2000" i="1" dirty="0">
                <a:solidFill>
                  <a:schemeClr val="tx1"/>
                </a:solidFill>
              </a:rPr>
              <a:t>multimodal text</a:t>
            </a:r>
          </a:p>
          <a:p>
            <a:r>
              <a:rPr lang="en-US" sz="2000" dirty="0">
                <a:solidFill>
                  <a:schemeClr val="tx1"/>
                </a:solidFill>
              </a:rPr>
              <a:t>Making connections between texts</a:t>
            </a:r>
          </a:p>
        </p:txBody>
      </p:sp>
      <p:sp>
        <p:nvSpPr>
          <p:cNvPr id="2" name="TextBox 1">
            <a:extLst>
              <a:ext uri="{FF2B5EF4-FFF2-40B4-BE49-F238E27FC236}">
                <a16:creationId xmlns:a16="http://schemas.microsoft.com/office/drawing/2014/main" id="{C36A57A0-19AD-0F42-BEF6-9FC94551CE65}"/>
              </a:ext>
            </a:extLst>
          </p:cNvPr>
          <p:cNvSpPr txBox="1"/>
          <p:nvPr/>
        </p:nvSpPr>
        <p:spPr>
          <a:xfrm>
            <a:off x="358346" y="197708"/>
            <a:ext cx="2599943" cy="369332"/>
          </a:xfrm>
          <a:prstGeom prst="rect">
            <a:avLst/>
          </a:prstGeom>
          <a:noFill/>
        </p:spPr>
        <p:txBody>
          <a:bodyPr wrap="none" rtlCol="0">
            <a:spAutoFit/>
          </a:bodyPr>
          <a:lstStyle/>
          <a:p>
            <a:r>
              <a:rPr lang="en-US" dirty="0"/>
              <a:t>Monday 26</a:t>
            </a:r>
            <a:r>
              <a:rPr lang="en-US" baseline="30000" dirty="0"/>
              <a:t>th</a:t>
            </a:r>
            <a:r>
              <a:rPr lang="en-US" dirty="0"/>
              <a:t> August 2019</a:t>
            </a:r>
          </a:p>
        </p:txBody>
      </p:sp>
      <p:sp>
        <p:nvSpPr>
          <p:cNvPr id="3" name="TextBox 2"/>
          <p:cNvSpPr txBox="1"/>
          <p:nvPr/>
        </p:nvSpPr>
        <p:spPr>
          <a:xfrm>
            <a:off x="2958289" y="843334"/>
            <a:ext cx="6087372" cy="1200329"/>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b="1" dirty="0"/>
              <a:t>STARTER</a:t>
            </a:r>
            <a:r>
              <a:rPr lang="en-US" dirty="0"/>
              <a:t>: what is the purpose of a song?</a:t>
            </a:r>
          </a:p>
          <a:p>
            <a:r>
              <a:rPr lang="en-US" dirty="0"/>
              <a:t>Why are they written?</a:t>
            </a:r>
          </a:p>
          <a:p>
            <a:r>
              <a:rPr lang="en-US" dirty="0"/>
              <a:t>Why do we listen to them?</a:t>
            </a:r>
          </a:p>
          <a:p>
            <a:r>
              <a:rPr lang="en-US" dirty="0"/>
              <a:t>How important are the music videos that accompany the song?</a:t>
            </a:r>
            <a:endParaRPr lang="en-GB" dirty="0"/>
          </a:p>
        </p:txBody>
      </p:sp>
    </p:spTree>
    <p:extLst>
      <p:ext uri="{BB962C8B-B14F-4D97-AF65-F5344CB8AC3E}">
        <p14:creationId xmlns:p14="http://schemas.microsoft.com/office/powerpoint/2010/main" val="3866620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434194B-EB56-4062-98C6-CB72F287E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02212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B3746DB1-35A8-422F-9955-4F8E75DBB0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449F4D1B-CB19-8146-87C6-9E7C421892B7}"/>
              </a:ext>
            </a:extLst>
          </p:cNvPr>
          <p:cNvSpPr>
            <a:spLocks noGrp="1"/>
          </p:cNvSpPr>
          <p:nvPr>
            <p:ph idx="1"/>
          </p:nvPr>
        </p:nvSpPr>
        <p:spPr>
          <a:xfrm>
            <a:off x="5388232" y="5053953"/>
            <a:ext cx="5946202" cy="838831"/>
          </a:xfrm>
        </p:spPr>
        <p:style>
          <a:lnRef idx="2">
            <a:schemeClr val="accent5"/>
          </a:lnRef>
          <a:fillRef idx="1">
            <a:schemeClr val="lt1"/>
          </a:fillRef>
          <a:effectRef idx="0">
            <a:schemeClr val="accent5"/>
          </a:effectRef>
          <a:fontRef idx="minor">
            <a:schemeClr val="dk1"/>
          </a:fontRef>
        </p:style>
        <p:txBody>
          <a:bodyPr vert="horz" lIns="91440" tIns="45720" rIns="91440" bIns="45720" rtlCol="0" anchor="b">
            <a:normAutofit/>
          </a:bodyPr>
          <a:lstStyle/>
          <a:p>
            <a:pPr marL="0" indent="0" algn="r">
              <a:buNone/>
            </a:pPr>
            <a:r>
              <a:rPr lang="en-US" sz="3200" dirty="0">
                <a:solidFill>
                  <a:srgbClr val="000000"/>
                </a:solidFill>
              </a:rPr>
              <a:t>This is America;__________</a:t>
            </a:r>
          </a:p>
        </p:txBody>
      </p:sp>
      <p:sp>
        <p:nvSpPr>
          <p:cNvPr id="4" name="Title 3">
            <a:extLst>
              <a:ext uri="{FF2B5EF4-FFF2-40B4-BE49-F238E27FC236}">
                <a16:creationId xmlns:a16="http://schemas.microsoft.com/office/drawing/2014/main" id="{3F23F2B9-5A08-3744-B9A0-8533C38CBC35}"/>
              </a:ext>
            </a:extLst>
          </p:cNvPr>
          <p:cNvSpPr>
            <a:spLocks noGrp="1"/>
          </p:cNvSpPr>
          <p:nvPr>
            <p:ph type="title"/>
          </p:nvPr>
        </p:nvSpPr>
        <p:spPr>
          <a:xfrm>
            <a:off x="6450899" y="3274931"/>
            <a:ext cx="4027130" cy="1514185"/>
          </a:xfrm>
        </p:spPr>
        <p:txBody>
          <a:bodyPr vert="horz" lIns="91440" tIns="45720" rIns="91440" bIns="45720" rtlCol="0" anchor="t">
            <a:normAutofit fontScale="90000"/>
          </a:bodyPr>
          <a:lstStyle/>
          <a:p>
            <a:pPr algn="ctr"/>
            <a:r>
              <a:rPr lang="en-US" sz="4000" dirty="0">
                <a:solidFill>
                  <a:srgbClr val="000000"/>
                </a:solidFill>
              </a:rPr>
              <a:t>In pairs, add a qualifying statement to the following:</a:t>
            </a:r>
          </a:p>
        </p:txBody>
      </p:sp>
      <p:sp>
        <p:nvSpPr>
          <p:cNvPr id="30" name="Freeform 57">
            <a:extLst>
              <a:ext uri="{FF2B5EF4-FFF2-40B4-BE49-F238E27FC236}">
                <a16:creationId xmlns:a16="http://schemas.microsoft.com/office/drawing/2014/main" id="{B817D9AD-5E85-4E85-AC3E-43E24FA91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80219"/>
            <a:ext cx="4383459" cy="5287256"/>
          </a:xfrm>
          <a:custGeom>
            <a:avLst/>
            <a:gdLst>
              <a:gd name="connsiteX0" fmla="*/ 1504462 w 4383459"/>
              <a:gd name="connsiteY0" fmla="*/ 0 h 5287256"/>
              <a:gd name="connsiteX1" fmla="*/ 4383459 w 4383459"/>
              <a:gd name="connsiteY1" fmla="*/ 2878997 h 5287256"/>
              <a:gd name="connsiteX2" fmla="*/ 3114137 w 4383459"/>
              <a:gd name="connsiteY2" fmla="*/ 5266307 h 5287256"/>
              <a:gd name="connsiteX3" fmla="*/ 3079653 w 4383459"/>
              <a:gd name="connsiteY3" fmla="*/ 5287256 h 5287256"/>
              <a:gd name="connsiteX4" fmla="*/ 0 w 4383459"/>
              <a:gd name="connsiteY4" fmla="*/ 5287256 h 5287256"/>
              <a:gd name="connsiteX5" fmla="*/ 0 w 4383459"/>
              <a:gd name="connsiteY5" fmla="*/ 427769 h 5287256"/>
              <a:gd name="connsiteX6" fmla="*/ 132161 w 4383459"/>
              <a:gd name="connsiteY6" fmla="*/ 347480 h 5287256"/>
              <a:gd name="connsiteX7" fmla="*/ 1504462 w 4383459"/>
              <a:gd name="connsiteY7" fmla="*/ 0 h 52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459" h="5287256">
                <a:moveTo>
                  <a:pt x="1504462" y="0"/>
                </a:moveTo>
                <a:cubicBezTo>
                  <a:pt x="3094488" y="0"/>
                  <a:pt x="4383459" y="1288971"/>
                  <a:pt x="4383459" y="2878997"/>
                </a:cubicBezTo>
                <a:cubicBezTo>
                  <a:pt x="4383459" y="3872763"/>
                  <a:pt x="3879955" y="4748930"/>
                  <a:pt x="3114137" y="5266307"/>
                </a:cubicBezTo>
                <a:lnTo>
                  <a:pt x="3079653" y="5287256"/>
                </a:lnTo>
                <a:lnTo>
                  <a:pt x="0" y="5287256"/>
                </a:lnTo>
                <a:lnTo>
                  <a:pt x="0" y="427769"/>
                </a:lnTo>
                <a:lnTo>
                  <a:pt x="132161" y="347480"/>
                </a:lnTo>
                <a:cubicBezTo>
                  <a:pt x="540096" y="125876"/>
                  <a:pt x="1007579" y="0"/>
                  <a:pt x="1504462"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3CA00357-A5E8-BF48-9505-77137EECBE23}"/>
              </a:ext>
            </a:extLst>
          </p:cNvPr>
          <p:cNvPicPr>
            <a:picLocks noChangeAspect="1"/>
          </p:cNvPicPr>
          <p:nvPr/>
        </p:nvPicPr>
        <p:blipFill rotWithShape="1">
          <a:blip r:embed="rId3"/>
          <a:srcRect t="22341" b="26738"/>
          <a:stretch/>
        </p:blipFill>
        <p:spPr>
          <a:xfrm>
            <a:off x="338146" y="2617797"/>
            <a:ext cx="3133507" cy="3605905"/>
          </a:xfrm>
          <a:prstGeom prst="rect">
            <a:avLst/>
          </a:prstGeom>
        </p:spPr>
      </p:pic>
      <p:sp>
        <p:nvSpPr>
          <p:cNvPr id="32" name="Freeform: Shape 31">
            <a:extLst>
              <a:ext uri="{FF2B5EF4-FFF2-40B4-BE49-F238E27FC236}">
                <a16:creationId xmlns:a16="http://schemas.microsoft.com/office/drawing/2014/main" id="{F0810290-E788-4DE3-B716-DBE58CC6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2946" y="0"/>
            <a:ext cx="4185112" cy="3170097"/>
          </a:xfrm>
          <a:custGeom>
            <a:avLst/>
            <a:gdLst>
              <a:gd name="connsiteX0" fmla="*/ 301225 w 4185112"/>
              <a:gd name="connsiteY0" fmla="*/ 0 h 3170097"/>
              <a:gd name="connsiteX1" fmla="*/ 3883887 w 4185112"/>
              <a:gd name="connsiteY1" fmla="*/ 0 h 3170097"/>
              <a:gd name="connsiteX2" fmla="*/ 3932552 w 4185112"/>
              <a:gd name="connsiteY2" fmla="*/ 80105 h 3170097"/>
              <a:gd name="connsiteX3" fmla="*/ 4185112 w 4185112"/>
              <a:gd name="connsiteY3" fmla="*/ 1077541 h 3170097"/>
              <a:gd name="connsiteX4" fmla="*/ 2092556 w 4185112"/>
              <a:gd name="connsiteY4" fmla="*/ 3170097 h 3170097"/>
              <a:gd name="connsiteX5" fmla="*/ 0 w 4185112"/>
              <a:gd name="connsiteY5" fmla="*/ 1077541 h 3170097"/>
              <a:gd name="connsiteX6" fmla="*/ 252561 w 4185112"/>
              <a:gd name="connsiteY6" fmla="*/ 80105 h 31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112" h="3170097">
                <a:moveTo>
                  <a:pt x="301225" y="0"/>
                </a:moveTo>
                <a:lnTo>
                  <a:pt x="3883887" y="0"/>
                </a:lnTo>
                <a:lnTo>
                  <a:pt x="3932552" y="80105"/>
                </a:lnTo>
                <a:cubicBezTo>
                  <a:pt x="4093621" y="376606"/>
                  <a:pt x="4185112" y="716389"/>
                  <a:pt x="4185112" y="1077541"/>
                </a:cubicBezTo>
                <a:cubicBezTo>
                  <a:pt x="4185112" y="2233228"/>
                  <a:pt x="3248243" y="3170097"/>
                  <a:pt x="2092556" y="3170097"/>
                </a:cubicBezTo>
                <a:cubicBezTo>
                  <a:pt x="936869" y="3170097"/>
                  <a:pt x="0" y="2233228"/>
                  <a:pt x="0" y="1077541"/>
                </a:cubicBezTo>
                <a:cubicBezTo>
                  <a:pt x="0" y="716389"/>
                  <a:pt x="91491" y="376606"/>
                  <a:pt x="252561" y="80105"/>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close up of a logo&#10;&#10;Description automatically generated">
            <a:extLst>
              <a:ext uri="{FF2B5EF4-FFF2-40B4-BE49-F238E27FC236}">
                <a16:creationId xmlns:a16="http://schemas.microsoft.com/office/drawing/2014/main" id="{67DD086F-1960-FE4A-8F4C-5F924556D1CE}"/>
              </a:ext>
            </a:extLst>
          </p:cNvPr>
          <p:cNvPicPr>
            <a:picLocks noChangeAspect="1"/>
          </p:cNvPicPr>
          <p:nvPr/>
        </p:nvPicPr>
        <p:blipFill>
          <a:blip r:embed="rId4"/>
          <a:stretch>
            <a:fillRect/>
          </a:stretch>
        </p:blipFill>
        <p:spPr>
          <a:xfrm>
            <a:off x="5418595" y="377227"/>
            <a:ext cx="2754249" cy="1769604"/>
          </a:xfrm>
          <a:prstGeom prst="rect">
            <a:avLst/>
          </a:prstGeom>
        </p:spPr>
      </p:pic>
      <p:sp>
        <p:nvSpPr>
          <p:cNvPr id="9" name="TextBox 8">
            <a:extLst>
              <a:ext uri="{FF2B5EF4-FFF2-40B4-BE49-F238E27FC236}">
                <a16:creationId xmlns:a16="http://schemas.microsoft.com/office/drawing/2014/main" id="{D5DD298E-A359-B744-90A5-2090A4635B55}"/>
              </a:ext>
            </a:extLst>
          </p:cNvPr>
          <p:cNvSpPr txBox="1"/>
          <p:nvPr/>
        </p:nvSpPr>
        <p:spPr>
          <a:xfrm>
            <a:off x="5522376" y="965216"/>
            <a:ext cx="2546685" cy="923330"/>
          </a:xfrm>
          <a:prstGeom prst="rect">
            <a:avLst/>
          </a:prstGeom>
          <a:noFill/>
        </p:spPr>
        <p:txBody>
          <a:bodyPr wrap="square" rtlCol="0">
            <a:spAutoFit/>
          </a:bodyPr>
          <a:lstStyle/>
          <a:p>
            <a:r>
              <a:rPr lang="en-US" dirty="0"/>
              <a:t>Try and think of as many as you can. They don’t have to be similar.</a:t>
            </a:r>
          </a:p>
        </p:txBody>
      </p:sp>
    </p:spTree>
    <p:extLst>
      <p:ext uri="{BB962C8B-B14F-4D97-AF65-F5344CB8AC3E}">
        <p14:creationId xmlns:p14="http://schemas.microsoft.com/office/powerpoint/2010/main" val="1814926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3DD30A1-303D-8849-8547-BD6738CBF59A}"/>
              </a:ext>
            </a:extLst>
          </p:cNvPr>
          <p:cNvSpPr>
            <a:spLocks noGrp="1"/>
          </p:cNvSpPr>
          <p:nvPr>
            <p:ph type="ctrTitle"/>
          </p:nvPr>
        </p:nvSpPr>
        <p:spPr>
          <a:xfrm>
            <a:off x="3045368" y="2043663"/>
            <a:ext cx="6105194" cy="2031055"/>
          </a:xfrm>
        </p:spPr>
        <p:style>
          <a:lnRef idx="1">
            <a:schemeClr val="accent4"/>
          </a:lnRef>
          <a:fillRef idx="2">
            <a:schemeClr val="accent4"/>
          </a:fillRef>
          <a:effectRef idx="1">
            <a:schemeClr val="accent4"/>
          </a:effectRef>
          <a:fontRef idx="minor">
            <a:schemeClr val="dk1"/>
          </a:fontRef>
        </p:style>
        <p:txBody>
          <a:bodyPr>
            <a:normAutofit/>
          </a:bodyPr>
          <a:lstStyle/>
          <a:p>
            <a:r>
              <a:rPr lang="en-US" sz="5600" dirty="0">
                <a:solidFill>
                  <a:srgbClr val="FFFFFF"/>
                </a:solidFill>
              </a:rPr>
              <a:t>Identifying meaning within a text</a:t>
            </a:r>
          </a:p>
        </p:txBody>
      </p:sp>
      <p:sp>
        <p:nvSpPr>
          <p:cNvPr id="3" name="Subtitle 2">
            <a:extLst>
              <a:ext uri="{FF2B5EF4-FFF2-40B4-BE49-F238E27FC236}">
                <a16:creationId xmlns:a16="http://schemas.microsoft.com/office/drawing/2014/main" id="{668A8A8A-73AE-C743-A5C0-40547FA80784}"/>
              </a:ext>
            </a:extLst>
          </p:cNvPr>
          <p:cNvSpPr>
            <a:spLocks noGrp="1"/>
          </p:cNvSpPr>
          <p:nvPr>
            <p:ph type="subTitle" idx="1"/>
          </p:nvPr>
        </p:nvSpPr>
        <p:spPr>
          <a:xfrm>
            <a:off x="3045368" y="4507204"/>
            <a:ext cx="6105194" cy="1164547"/>
          </a:xfrm>
        </p:spPr>
        <p:style>
          <a:lnRef idx="2">
            <a:schemeClr val="accent5"/>
          </a:lnRef>
          <a:fillRef idx="1">
            <a:schemeClr val="lt1"/>
          </a:fillRef>
          <a:effectRef idx="0">
            <a:schemeClr val="accent5"/>
          </a:effectRef>
          <a:fontRef idx="minor">
            <a:schemeClr val="dk1"/>
          </a:fontRef>
        </p:style>
        <p:txBody>
          <a:bodyPr>
            <a:normAutofit/>
          </a:bodyPr>
          <a:lstStyle/>
          <a:p>
            <a:r>
              <a:rPr lang="en-US" sz="2000" dirty="0">
                <a:solidFill>
                  <a:schemeClr val="tx1"/>
                </a:solidFill>
              </a:rPr>
              <a:t>Today we will be looking at:</a:t>
            </a:r>
          </a:p>
          <a:p>
            <a:r>
              <a:rPr lang="en-US" sz="2000" dirty="0">
                <a:solidFill>
                  <a:schemeClr val="tx1"/>
                </a:solidFill>
              </a:rPr>
              <a:t>How meaning is constructed, negotiated, expressed and interpreted</a:t>
            </a:r>
          </a:p>
        </p:txBody>
      </p:sp>
      <p:sp>
        <p:nvSpPr>
          <p:cNvPr id="4" name="TextBox 3"/>
          <p:cNvSpPr txBox="1"/>
          <p:nvPr/>
        </p:nvSpPr>
        <p:spPr>
          <a:xfrm>
            <a:off x="475488" y="484909"/>
            <a:ext cx="2709781"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n-US" dirty="0"/>
              <a:t>Thursday 22</a:t>
            </a:r>
            <a:r>
              <a:rPr lang="en-US" baseline="30000" dirty="0"/>
              <a:t>nd</a:t>
            </a:r>
            <a:r>
              <a:rPr lang="en-US" dirty="0"/>
              <a:t> August 2019</a:t>
            </a:r>
            <a:endParaRPr lang="en-GB" dirty="0"/>
          </a:p>
        </p:txBody>
      </p:sp>
    </p:spTree>
    <p:extLst>
      <p:ext uri="{BB962C8B-B14F-4D97-AF65-F5344CB8AC3E}">
        <p14:creationId xmlns:p14="http://schemas.microsoft.com/office/powerpoint/2010/main" val="1181129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607998-1131-9849-96DB-6FC5CD93B807}"/>
              </a:ext>
            </a:extLst>
          </p:cNvPr>
          <p:cNvSpPr>
            <a:spLocks noGrp="1"/>
          </p:cNvSpPr>
          <p:nvPr>
            <p:ph type="title"/>
          </p:nvPr>
        </p:nvSpPr>
        <p:spPr>
          <a:xfrm>
            <a:off x="6094105" y="802955"/>
            <a:ext cx="4977976" cy="1454051"/>
          </a:xfrm>
        </p:spPr>
        <p:txBody>
          <a:bodyPr>
            <a:normAutofit/>
          </a:bodyPr>
          <a:lstStyle/>
          <a:p>
            <a:r>
              <a:rPr lang="en-US" dirty="0">
                <a:solidFill>
                  <a:srgbClr val="000000"/>
                </a:solidFill>
              </a:rPr>
              <a:t>Listen to the </a:t>
            </a:r>
            <a:r>
              <a:rPr lang="en-US" dirty="0">
                <a:solidFill>
                  <a:srgbClr val="000000"/>
                </a:solidFill>
                <a:hlinkClick r:id="rId3"/>
              </a:rPr>
              <a:t>song</a:t>
            </a:r>
            <a:r>
              <a:rPr lang="en-US" dirty="0">
                <a:solidFill>
                  <a:srgbClr val="000000"/>
                </a:solidFill>
              </a:rPr>
              <a:t>…</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Quotes">
            <a:extLst>
              <a:ext uri="{FF2B5EF4-FFF2-40B4-BE49-F238E27FC236}">
                <a16:creationId xmlns:a16="http://schemas.microsoft.com/office/drawing/2014/main" id="{DA6879A7-A76C-432E-96DE-53F061DA5D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FB32B144-A64D-4842-A6EE-9B7B24D54875}"/>
              </a:ext>
            </a:extLst>
          </p:cNvPr>
          <p:cNvSpPr>
            <a:spLocks noGrp="1"/>
          </p:cNvSpPr>
          <p:nvPr>
            <p:ph idx="1"/>
          </p:nvPr>
        </p:nvSpPr>
        <p:spPr>
          <a:xfrm>
            <a:off x="6090574" y="2421682"/>
            <a:ext cx="4977578" cy="3639289"/>
          </a:xfrm>
        </p:spPr>
        <p:style>
          <a:lnRef idx="2">
            <a:schemeClr val="accent5"/>
          </a:lnRef>
          <a:fillRef idx="1">
            <a:schemeClr val="lt1"/>
          </a:fillRef>
          <a:effectRef idx="0">
            <a:schemeClr val="accent5"/>
          </a:effectRef>
          <a:fontRef idx="minor">
            <a:schemeClr val="dk1"/>
          </a:fontRef>
        </p:style>
        <p:txBody>
          <a:bodyPr anchor="ctr">
            <a:normAutofit fontScale="85000" lnSpcReduction="10000"/>
          </a:bodyPr>
          <a:lstStyle/>
          <a:p>
            <a:pPr marL="0" indent="0">
              <a:buNone/>
            </a:pPr>
            <a:r>
              <a:rPr lang="en-US" sz="3200" dirty="0">
                <a:solidFill>
                  <a:srgbClr val="000000"/>
                </a:solidFill>
              </a:rPr>
              <a:t>Write down anything that comes into your head. </a:t>
            </a:r>
          </a:p>
          <a:p>
            <a:pPr marL="0" indent="0">
              <a:buNone/>
            </a:pPr>
            <a:endParaRPr lang="en-US" sz="3200" dirty="0">
              <a:solidFill>
                <a:srgbClr val="000000"/>
              </a:solidFill>
            </a:endParaRPr>
          </a:p>
          <a:p>
            <a:pPr marL="0" indent="0">
              <a:buNone/>
            </a:pPr>
            <a:r>
              <a:rPr lang="en-US" sz="3200" dirty="0">
                <a:solidFill>
                  <a:srgbClr val="000000"/>
                </a:solidFill>
              </a:rPr>
              <a:t>Focus on the lyrics and the music. What sounds do you hear?</a:t>
            </a:r>
          </a:p>
          <a:p>
            <a:pPr marL="0" indent="0">
              <a:buNone/>
            </a:pPr>
            <a:r>
              <a:rPr lang="en-US" sz="3200" dirty="0">
                <a:solidFill>
                  <a:srgbClr val="000000"/>
                </a:solidFill>
              </a:rPr>
              <a:t>Once the song has finished, discuss in groups and link it to the different global issues and concepts we have been looking at.</a:t>
            </a:r>
          </a:p>
        </p:txBody>
      </p:sp>
      <p:sp>
        <p:nvSpPr>
          <p:cNvPr id="5" name="TextBox 4">
            <a:extLst>
              <a:ext uri="{FF2B5EF4-FFF2-40B4-BE49-F238E27FC236}">
                <a16:creationId xmlns:a16="http://schemas.microsoft.com/office/drawing/2014/main" id="{DBFB0371-B4B2-5B43-8ECC-11F8456CAD98}"/>
              </a:ext>
            </a:extLst>
          </p:cNvPr>
          <p:cNvSpPr txBox="1"/>
          <p:nvPr/>
        </p:nvSpPr>
        <p:spPr>
          <a:xfrm>
            <a:off x="1762231" y="1861973"/>
            <a:ext cx="9436322" cy="440120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4000" i="1" dirty="0"/>
              <a:t>Now you will watch the video.</a:t>
            </a:r>
          </a:p>
          <a:p>
            <a:r>
              <a:rPr lang="en-US" sz="4000" dirty="0"/>
              <a:t>Does this enhance or change your understanding of the song?</a:t>
            </a:r>
          </a:p>
          <a:p>
            <a:r>
              <a:rPr lang="en-US" sz="4000" dirty="0"/>
              <a:t>Is anything shocking?</a:t>
            </a:r>
          </a:p>
          <a:p>
            <a:r>
              <a:rPr lang="en-US" sz="4000" dirty="0"/>
              <a:t>What is the tone?</a:t>
            </a:r>
          </a:p>
          <a:p>
            <a:r>
              <a:rPr lang="en-US" sz="4000" dirty="0"/>
              <a:t>Can you make any intertextual references (this could be to anything outside the song)?</a:t>
            </a:r>
          </a:p>
        </p:txBody>
      </p:sp>
      <p:sp>
        <p:nvSpPr>
          <p:cNvPr id="6" name="TextBox 5">
            <a:extLst>
              <a:ext uri="{FF2B5EF4-FFF2-40B4-BE49-F238E27FC236}">
                <a16:creationId xmlns:a16="http://schemas.microsoft.com/office/drawing/2014/main" id="{9B0FC90E-EDD0-5E4A-991B-E114B9159F42}"/>
              </a:ext>
            </a:extLst>
          </p:cNvPr>
          <p:cNvSpPr txBox="1"/>
          <p:nvPr/>
        </p:nvSpPr>
        <p:spPr>
          <a:xfrm>
            <a:off x="5050185" y="150698"/>
            <a:ext cx="6310675"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As you take part in this activity, think about how the fact that this is a multimodal text is affecting how you interpret and react to it.</a:t>
            </a:r>
          </a:p>
        </p:txBody>
      </p:sp>
    </p:spTree>
    <p:extLst>
      <p:ext uri="{BB962C8B-B14F-4D97-AF65-F5344CB8AC3E}">
        <p14:creationId xmlns:p14="http://schemas.microsoft.com/office/powerpoint/2010/main" val="29576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at the camera&#10;&#10;Description automatically generated">
            <a:extLst>
              <a:ext uri="{FF2B5EF4-FFF2-40B4-BE49-F238E27FC236}">
                <a16:creationId xmlns:a16="http://schemas.microsoft.com/office/drawing/2014/main" id="{EF8156F6-609E-6D47-9365-79F7878BF9CF}"/>
              </a:ext>
            </a:extLst>
          </p:cNvPr>
          <p:cNvPicPr>
            <a:picLocks noChangeAspect="1"/>
          </p:cNvPicPr>
          <p:nvPr/>
        </p:nvPicPr>
        <p:blipFill rotWithShape="1">
          <a:blip r:embed="rId2">
            <a:alphaModFix/>
          </a:blip>
          <a:srcRect l="3382"/>
          <a:stretch/>
        </p:blipFill>
        <p:spPr>
          <a:xfrm>
            <a:off x="5797543" y="10"/>
            <a:ext cx="6394152" cy="6857990"/>
          </a:xfrm>
          <a:prstGeom prst="rect">
            <a:avLst/>
          </a:prstGeom>
        </p:spPr>
      </p:pic>
      <p:pic>
        <p:nvPicPr>
          <p:cNvPr id="11"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5ACA9C8A-7A05-8D4C-A194-F048B1ED0360}"/>
              </a:ext>
            </a:extLst>
          </p:cNvPr>
          <p:cNvSpPr>
            <a:spLocks noGrp="1"/>
          </p:cNvSpPr>
          <p:nvPr>
            <p:ph type="title"/>
          </p:nvPr>
        </p:nvSpPr>
        <p:spPr>
          <a:xfrm>
            <a:off x="600210" y="284525"/>
            <a:ext cx="5495790" cy="2216218"/>
          </a:xfrm>
        </p:spPr>
        <p:style>
          <a:lnRef idx="2">
            <a:schemeClr val="dk1"/>
          </a:lnRef>
          <a:fillRef idx="1">
            <a:schemeClr val="lt1"/>
          </a:fillRef>
          <a:effectRef idx="0">
            <a:schemeClr val="dk1"/>
          </a:effectRef>
          <a:fontRef idx="minor">
            <a:schemeClr val="dk1"/>
          </a:fontRef>
        </p:style>
        <p:txBody>
          <a:bodyPr>
            <a:normAutofit/>
          </a:bodyPr>
          <a:lstStyle/>
          <a:p>
            <a:r>
              <a:rPr lang="en-US" sz="5400" b="1" i="1" dirty="0">
                <a:solidFill>
                  <a:srgbClr val="000000"/>
                </a:solidFill>
              </a:rPr>
              <a:t>Now let’s ignore Childish Gambino!</a:t>
            </a:r>
          </a:p>
        </p:txBody>
      </p:sp>
      <p:sp>
        <p:nvSpPr>
          <p:cNvPr id="3" name="Content Placeholder 2">
            <a:extLst>
              <a:ext uri="{FF2B5EF4-FFF2-40B4-BE49-F238E27FC236}">
                <a16:creationId xmlns:a16="http://schemas.microsoft.com/office/drawing/2014/main" id="{887923F2-59B3-A948-9260-F8C51237B818}"/>
              </a:ext>
            </a:extLst>
          </p:cNvPr>
          <p:cNvSpPr>
            <a:spLocks noGrp="1"/>
          </p:cNvSpPr>
          <p:nvPr>
            <p:ph idx="1"/>
          </p:nvPr>
        </p:nvSpPr>
        <p:spPr>
          <a:xfrm>
            <a:off x="994703" y="2784645"/>
            <a:ext cx="4706803" cy="3788830"/>
          </a:xfrm>
        </p:spPr>
        <p:txBody>
          <a:bodyPr anchor="ctr">
            <a:normAutofit fontScale="77500" lnSpcReduction="20000"/>
          </a:bodyPr>
          <a:lstStyle/>
          <a:p>
            <a:pPr marL="0" indent="0">
              <a:buNone/>
            </a:pPr>
            <a:r>
              <a:rPr lang="en-US" sz="4400" dirty="0">
                <a:solidFill>
                  <a:srgbClr val="000000"/>
                </a:solidFill>
              </a:rPr>
              <a:t>What do you notice in the background?</a:t>
            </a:r>
          </a:p>
          <a:p>
            <a:pPr marL="0" indent="0">
              <a:buNone/>
            </a:pPr>
            <a:endParaRPr lang="en-US" sz="4400" dirty="0">
              <a:solidFill>
                <a:srgbClr val="000000"/>
              </a:solidFill>
            </a:endParaRPr>
          </a:p>
          <a:p>
            <a:pPr marL="0" indent="0">
              <a:buNone/>
            </a:pPr>
            <a:r>
              <a:rPr lang="en-US" sz="4400" dirty="0">
                <a:solidFill>
                  <a:srgbClr val="000000"/>
                </a:solidFill>
              </a:rPr>
              <a:t>Which other characters can you see? What do they represent? Think about how you can comment on </a:t>
            </a:r>
            <a:r>
              <a:rPr lang="en-US" sz="4400" b="1" dirty="0">
                <a:solidFill>
                  <a:srgbClr val="000000"/>
                </a:solidFill>
              </a:rPr>
              <a:t>intertextuality </a:t>
            </a:r>
            <a:r>
              <a:rPr lang="en-US" sz="4400" dirty="0">
                <a:solidFill>
                  <a:srgbClr val="000000"/>
                </a:solidFill>
              </a:rPr>
              <a:t>here.</a:t>
            </a:r>
          </a:p>
        </p:txBody>
      </p:sp>
      <p:sp>
        <p:nvSpPr>
          <p:cNvPr id="5" name="TextBox 4">
            <a:extLst>
              <a:ext uri="{FF2B5EF4-FFF2-40B4-BE49-F238E27FC236}">
                <a16:creationId xmlns:a16="http://schemas.microsoft.com/office/drawing/2014/main" id="{922C7B95-FCDC-684C-A20C-3EC0F1762A6C}"/>
              </a:ext>
            </a:extLst>
          </p:cNvPr>
          <p:cNvSpPr txBox="1"/>
          <p:nvPr/>
        </p:nvSpPr>
        <p:spPr>
          <a:xfrm>
            <a:off x="7458052" y="-214313"/>
            <a:ext cx="3486852" cy="7725192"/>
          </a:xfrm>
          <a:prstGeom prst="rect">
            <a:avLst/>
          </a:prstGeom>
          <a:noFill/>
        </p:spPr>
        <p:txBody>
          <a:bodyPr wrap="none" rtlCol="0">
            <a:spAutoFit/>
          </a:bodyPr>
          <a:lstStyle/>
          <a:p>
            <a:r>
              <a:rPr lang="en-US" sz="49600" dirty="0">
                <a:solidFill>
                  <a:srgbClr val="FF0000"/>
                </a:solidFill>
              </a:rPr>
              <a:t>X</a:t>
            </a:r>
          </a:p>
        </p:txBody>
      </p:sp>
    </p:spTree>
    <p:extLst>
      <p:ext uri="{BB962C8B-B14F-4D97-AF65-F5344CB8AC3E}">
        <p14:creationId xmlns:p14="http://schemas.microsoft.com/office/powerpoint/2010/main" val="1261203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rgbClr val="00B0F0">
                  <a:lumMod val="90000"/>
                </a:srgbClr>
              </a:gs>
              <a:gs pos="25000">
                <a:srgbClr val="00B0F0">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01B762F-7181-3049-B889-4EAA6AC63FA4}"/>
              </a:ext>
            </a:extLst>
          </p:cNvPr>
          <p:cNvSpPr>
            <a:spLocks noGrp="1"/>
          </p:cNvSpPr>
          <p:nvPr>
            <p:ph type="ctrTitle"/>
          </p:nvPr>
        </p:nvSpPr>
        <p:spPr>
          <a:xfrm>
            <a:off x="3045368" y="2043663"/>
            <a:ext cx="6105194" cy="2031055"/>
          </a:xfrm>
        </p:spPr>
        <p:txBody>
          <a:bodyPr>
            <a:normAutofit/>
          </a:bodyPr>
          <a:lstStyle/>
          <a:p>
            <a:r>
              <a:rPr lang="en-US" dirty="0" err="1">
                <a:solidFill>
                  <a:srgbClr val="FFFFFF"/>
                </a:solidFill>
              </a:rPr>
              <a:t>Analysing</a:t>
            </a:r>
            <a:r>
              <a:rPr lang="en-US" dirty="0">
                <a:solidFill>
                  <a:srgbClr val="FFFFFF"/>
                </a:solidFill>
              </a:rPr>
              <a:t> multimodal texts</a:t>
            </a:r>
          </a:p>
        </p:txBody>
      </p:sp>
      <p:sp>
        <p:nvSpPr>
          <p:cNvPr id="17" name="Subtitle 2">
            <a:extLst>
              <a:ext uri="{FF2B5EF4-FFF2-40B4-BE49-F238E27FC236}">
                <a16:creationId xmlns:a16="http://schemas.microsoft.com/office/drawing/2014/main" id="{AEA27890-F1AD-8240-B17E-3C28D7B94867}"/>
              </a:ext>
            </a:extLst>
          </p:cNvPr>
          <p:cNvSpPr txBox="1">
            <a:spLocks/>
          </p:cNvSpPr>
          <p:nvPr/>
        </p:nvSpPr>
        <p:spPr>
          <a:xfrm>
            <a:off x="3045368" y="4507204"/>
            <a:ext cx="6105194" cy="1918309"/>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000" dirty="0">
                <a:solidFill>
                  <a:schemeClr val="tx1"/>
                </a:solidFill>
              </a:rPr>
              <a:t>Today we will be looking at:</a:t>
            </a:r>
          </a:p>
          <a:p>
            <a:r>
              <a:rPr lang="en-US" sz="2000" dirty="0">
                <a:solidFill>
                  <a:schemeClr val="tx1"/>
                </a:solidFill>
              </a:rPr>
              <a:t>How meaning is constructed, negotiated, expressed and interpreted by doing an in depth analysis of a </a:t>
            </a:r>
            <a:r>
              <a:rPr lang="en-US" sz="2000" i="1" dirty="0">
                <a:solidFill>
                  <a:schemeClr val="tx1"/>
                </a:solidFill>
              </a:rPr>
              <a:t>multimodal text</a:t>
            </a:r>
          </a:p>
          <a:p>
            <a:r>
              <a:rPr lang="en-US" sz="2000" dirty="0">
                <a:solidFill>
                  <a:schemeClr val="tx1"/>
                </a:solidFill>
              </a:rPr>
              <a:t>How context can help us to understand meaning</a:t>
            </a:r>
          </a:p>
        </p:txBody>
      </p:sp>
      <p:sp>
        <p:nvSpPr>
          <p:cNvPr id="2" name="TextBox 1">
            <a:extLst>
              <a:ext uri="{FF2B5EF4-FFF2-40B4-BE49-F238E27FC236}">
                <a16:creationId xmlns:a16="http://schemas.microsoft.com/office/drawing/2014/main" id="{C36A57A0-19AD-0F42-BEF6-9FC94551CE65}"/>
              </a:ext>
            </a:extLst>
          </p:cNvPr>
          <p:cNvSpPr txBox="1"/>
          <p:nvPr/>
        </p:nvSpPr>
        <p:spPr>
          <a:xfrm>
            <a:off x="358346" y="197708"/>
            <a:ext cx="3040319" cy="369332"/>
          </a:xfrm>
          <a:prstGeom prst="rect">
            <a:avLst/>
          </a:prstGeom>
          <a:noFill/>
        </p:spPr>
        <p:txBody>
          <a:bodyPr wrap="none" rtlCol="0">
            <a:spAutoFit/>
          </a:bodyPr>
          <a:lstStyle/>
          <a:p>
            <a:r>
              <a:rPr lang="en-US" dirty="0"/>
              <a:t>Wednesday 28</a:t>
            </a:r>
            <a:r>
              <a:rPr lang="en-US" baseline="30000" dirty="0"/>
              <a:t>th</a:t>
            </a:r>
            <a:r>
              <a:rPr lang="en-US" dirty="0"/>
              <a:t>  August 2019</a:t>
            </a:r>
          </a:p>
        </p:txBody>
      </p:sp>
      <p:sp>
        <p:nvSpPr>
          <p:cNvPr id="3" name="TextBox 2"/>
          <p:cNvSpPr txBox="1"/>
          <p:nvPr/>
        </p:nvSpPr>
        <p:spPr>
          <a:xfrm>
            <a:off x="2875161" y="910629"/>
            <a:ext cx="6911777"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a:t>STARTER</a:t>
            </a:r>
            <a:r>
              <a:rPr lang="en-US" dirty="0"/>
              <a:t>:</a:t>
            </a:r>
            <a:endParaRPr lang="en-US" i="1" dirty="0"/>
          </a:p>
          <a:p>
            <a:r>
              <a:rPr lang="en-US" dirty="0"/>
              <a:t>What would you like to explore further in terms of the song? What would you like to know more about?</a:t>
            </a:r>
            <a:endParaRPr lang="en-GB" dirty="0"/>
          </a:p>
        </p:txBody>
      </p:sp>
    </p:spTree>
    <p:extLst>
      <p:ext uri="{BB962C8B-B14F-4D97-AF65-F5344CB8AC3E}">
        <p14:creationId xmlns:p14="http://schemas.microsoft.com/office/powerpoint/2010/main" val="1350188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at the camera&#10;&#10;Description automatically generated">
            <a:extLst>
              <a:ext uri="{FF2B5EF4-FFF2-40B4-BE49-F238E27FC236}">
                <a16:creationId xmlns:a16="http://schemas.microsoft.com/office/drawing/2014/main" id="{39BDF866-B0CD-A040-8A0A-550D9FF064D0}"/>
              </a:ext>
            </a:extLst>
          </p:cNvPr>
          <p:cNvPicPr>
            <a:picLocks noChangeAspect="1"/>
          </p:cNvPicPr>
          <p:nvPr/>
        </p:nvPicPr>
        <p:blipFill rotWithShape="1">
          <a:blip r:embed="rId2">
            <a:alphaModFix/>
          </a:blip>
          <a:srcRect l="3382"/>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715820D9-AF19-AA49-A683-8C9E965CF3DB}"/>
              </a:ext>
            </a:extLst>
          </p:cNvPr>
          <p:cNvSpPr>
            <a:spLocks noGrp="1"/>
          </p:cNvSpPr>
          <p:nvPr>
            <p:ph type="title"/>
          </p:nvPr>
        </p:nvSpPr>
        <p:spPr>
          <a:xfrm>
            <a:off x="804998" y="798445"/>
            <a:ext cx="4803636" cy="1311664"/>
          </a:xfrm>
        </p:spPr>
        <p:txBody>
          <a:bodyPr>
            <a:normAutofit/>
          </a:bodyPr>
          <a:lstStyle/>
          <a:p>
            <a:endParaRPr lang="en-US">
              <a:solidFill>
                <a:srgbClr val="000000"/>
              </a:solidFill>
            </a:endParaRPr>
          </a:p>
        </p:txBody>
      </p:sp>
      <p:sp>
        <p:nvSpPr>
          <p:cNvPr id="3" name="Content Placeholder 2">
            <a:extLst>
              <a:ext uri="{FF2B5EF4-FFF2-40B4-BE49-F238E27FC236}">
                <a16:creationId xmlns:a16="http://schemas.microsoft.com/office/drawing/2014/main" id="{ABAE6AEE-107D-8146-9358-6A460B20BDF8}"/>
              </a:ext>
            </a:extLst>
          </p:cNvPr>
          <p:cNvSpPr>
            <a:spLocks noGrp="1"/>
          </p:cNvSpPr>
          <p:nvPr>
            <p:ph idx="1"/>
          </p:nvPr>
        </p:nvSpPr>
        <p:spPr>
          <a:xfrm>
            <a:off x="804997" y="2272143"/>
            <a:ext cx="4706803" cy="3788830"/>
          </a:xfrm>
        </p:spPr>
        <p:txBody>
          <a:bodyPr anchor="ctr">
            <a:normAutofit/>
          </a:bodyPr>
          <a:lstStyle/>
          <a:p>
            <a:endParaRPr lang="en-US" sz="2000">
              <a:solidFill>
                <a:srgbClr val="000000"/>
              </a:solidFill>
            </a:endParaRPr>
          </a:p>
        </p:txBody>
      </p:sp>
      <p:sp>
        <p:nvSpPr>
          <p:cNvPr id="5" name="Rectangle 4">
            <a:extLst>
              <a:ext uri="{FF2B5EF4-FFF2-40B4-BE49-F238E27FC236}">
                <a16:creationId xmlns:a16="http://schemas.microsoft.com/office/drawing/2014/main" id="{7A0E5287-B933-0B48-ABE5-B8C34F0F640D}"/>
              </a:ext>
            </a:extLst>
          </p:cNvPr>
          <p:cNvSpPr/>
          <p:nvPr/>
        </p:nvSpPr>
        <p:spPr>
          <a:xfrm>
            <a:off x="7415744" y="-268744"/>
            <a:ext cx="2560021" cy="7725192"/>
          </a:xfrm>
          <a:prstGeom prst="rect">
            <a:avLst/>
          </a:prstGeom>
        </p:spPr>
        <p:txBody>
          <a:bodyPr wrap="square">
            <a:spAutoFit/>
          </a:bodyPr>
          <a:lstStyle/>
          <a:p>
            <a:r>
              <a:rPr lang="en-US" sz="49600" dirty="0">
                <a:solidFill>
                  <a:srgbClr val="FF0000"/>
                </a:solidFill>
              </a:rPr>
              <a:t>X</a:t>
            </a:r>
          </a:p>
        </p:txBody>
      </p:sp>
      <p:sp>
        <p:nvSpPr>
          <p:cNvPr id="7" name="Title 1">
            <a:extLst>
              <a:ext uri="{FF2B5EF4-FFF2-40B4-BE49-F238E27FC236}">
                <a16:creationId xmlns:a16="http://schemas.microsoft.com/office/drawing/2014/main" id="{3F40F7EA-4250-5E4F-BB82-8FD07117CA5C}"/>
              </a:ext>
            </a:extLst>
          </p:cNvPr>
          <p:cNvSpPr txBox="1">
            <a:spLocks/>
          </p:cNvSpPr>
          <p:nvPr/>
        </p:nvSpPr>
        <p:spPr>
          <a:xfrm>
            <a:off x="326713" y="284163"/>
            <a:ext cx="5495925" cy="221615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5400" dirty="0">
                <a:solidFill>
                  <a:srgbClr val="000000"/>
                </a:solidFill>
              </a:rPr>
              <a:t>What did you notice when you stopped focusing on Childish Gambino? Why did he do this?</a:t>
            </a:r>
          </a:p>
        </p:txBody>
      </p:sp>
      <p:sp>
        <p:nvSpPr>
          <p:cNvPr id="8" name="Content Placeholder 2">
            <a:extLst>
              <a:ext uri="{FF2B5EF4-FFF2-40B4-BE49-F238E27FC236}">
                <a16:creationId xmlns:a16="http://schemas.microsoft.com/office/drawing/2014/main" id="{EF380B4B-84B8-6545-B7BF-C5F065C4DC73}"/>
              </a:ext>
            </a:extLst>
          </p:cNvPr>
          <p:cNvSpPr txBox="1">
            <a:spLocks/>
          </p:cNvSpPr>
          <p:nvPr/>
        </p:nvSpPr>
        <p:spPr>
          <a:xfrm>
            <a:off x="326713" y="2784475"/>
            <a:ext cx="5329238" cy="3789363"/>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r>
              <a:rPr lang="en-US" sz="4400" b="1" i="1" dirty="0">
                <a:solidFill>
                  <a:srgbClr val="000000"/>
                </a:solidFill>
              </a:rPr>
              <a:t>What is his message here?</a:t>
            </a:r>
          </a:p>
        </p:txBody>
      </p:sp>
    </p:spTree>
    <p:extLst>
      <p:ext uri="{BB962C8B-B14F-4D97-AF65-F5344CB8AC3E}">
        <p14:creationId xmlns:p14="http://schemas.microsoft.com/office/powerpoint/2010/main" val="1353817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5CB702-89D1-4D4D-BDB9-31707AC3B1A3}"/>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700" kern="1200">
                <a:solidFill>
                  <a:srgbClr val="FFFFFF"/>
                </a:solidFill>
                <a:latin typeface="+mj-lt"/>
                <a:ea typeface="+mj-ea"/>
                <a:cs typeface="+mj-cs"/>
              </a:rPr>
              <a:t>Spend 4 minutes writing down your initial reaction to the video.</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A077314E-1871-314A-B855-E1B7BAFB9DA0}"/>
              </a:ext>
            </a:extLst>
          </p:cNvPr>
          <p:cNvPicPr>
            <a:picLocks noGrp="1" noChangeAspect="1"/>
          </p:cNvPicPr>
          <p:nvPr>
            <p:ph idx="1"/>
          </p:nvPr>
        </p:nvPicPr>
        <p:blipFill>
          <a:blip r:embed="rId2"/>
          <a:stretch>
            <a:fillRect/>
          </a:stretch>
        </p:blipFill>
        <p:spPr>
          <a:xfrm>
            <a:off x="6783972" y="492573"/>
            <a:ext cx="3293244" cy="5880796"/>
          </a:xfrm>
          <a:prstGeom prst="rect">
            <a:avLst/>
          </a:prstGeom>
        </p:spPr>
      </p:pic>
      <p:sp>
        <p:nvSpPr>
          <p:cNvPr id="6" name="TextBox 5">
            <a:extLst>
              <a:ext uri="{FF2B5EF4-FFF2-40B4-BE49-F238E27FC236}">
                <a16:creationId xmlns:a16="http://schemas.microsoft.com/office/drawing/2014/main" id="{7DD2E4F8-CB59-4D4B-9608-AC90C9CBE0A8}"/>
              </a:ext>
            </a:extLst>
          </p:cNvPr>
          <p:cNvSpPr txBox="1"/>
          <p:nvPr/>
        </p:nvSpPr>
        <p:spPr>
          <a:xfrm>
            <a:off x="5372100" y="1228725"/>
            <a:ext cx="221406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Who is the audience?</a:t>
            </a:r>
          </a:p>
        </p:txBody>
      </p:sp>
      <p:sp>
        <p:nvSpPr>
          <p:cNvPr id="9" name="TextBox 8">
            <a:extLst>
              <a:ext uri="{FF2B5EF4-FFF2-40B4-BE49-F238E27FC236}">
                <a16:creationId xmlns:a16="http://schemas.microsoft.com/office/drawing/2014/main" id="{4AE7B5AE-E84C-8444-8B22-78D3EE0C7DC0}"/>
              </a:ext>
            </a:extLst>
          </p:cNvPr>
          <p:cNvSpPr txBox="1"/>
          <p:nvPr/>
        </p:nvSpPr>
        <p:spPr>
          <a:xfrm>
            <a:off x="5006544" y="2358189"/>
            <a:ext cx="4347344"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How do you feel when you watch the video?</a:t>
            </a:r>
          </a:p>
        </p:txBody>
      </p:sp>
      <p:sp>
        <p:nvSpPr>
          <p:cNvPr id="11" name="TextBox 10">
            <a:extLst>
              <a:ext uri="{FF2B5EF4-FFF2-40B4-BE49-F238E27FC236}">
                <a16:creationId xmlns:a16="http://schemas.microsoft.com/office/drawing/2014/main" id="{5DA3C342-7BA2-254A-A245-2F8B69B4BC92}"/>
              </a:ext>
            </a:extLst>
          </p:cNvPr>
          <p:cNvSpPr txBox="1"/>
          <p:nvPr/>
        </p:nvSpPr>
        <p:spPr>
          <a:xfrm>
            <a:off x="9893840" y="3725601"/>
            <a:ext cx="2192716"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What is the purpose?</a:t>
            </a:r>
          </a:p>
        </p:txBody>
      </p:sp>
      <p:sp>
        <p:nvSpPr>
          <p:cNvPr id="7" name="TextBox 6">
            <a:extLst>
              <a:ext uri="{FF2B5EF4-FFF2-40B4-BE49-F238E27FC236}">
                <a16:creationId xmlns:a16="http://schemas.microsoft.com/office/drawing/2014/main" id="{CF77880C-9CC5-4349-BD37-09F39464A7D9}"/>
              </a:ext>
            </a:extLst>
          </p:cNvPr>
          <p:cNvSpPr txBox="1"/>
          <p:nvPr/>
        </p:nvSpPr>
        <p:spPr>
          <a:xfrm>
            <a:off x="7972425" y="2358189"/>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90175CF5-54AF-684B-A9D8-71A881824351}"/>
              </a:ext>
            </a:extLst>
          </p:cNvPr>
          <p:cNvSpPr txBox="1"/>
          <p:nvPr/>
        </p:nvSpPr>
        <p:spPr>
          <a:xfrm>
            <a:off x="5130369" y="4223805"/>
            <a:ext cx="340497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How is culture being represented?</a:t>
            </a:r>
          </a:p>
        </p:txBody>
      </p:sp>
      <p:sp>
        <p:nvSpPr>
          <p:cNvPr id="14" name="TextBox 13">
            <a:extLst>
              <a:ext uri="{FF2B5EF4-FFF2-40B4-BE49-F238E27FC236}">
                <a16:creationId xmlns:a16="http://schemas.microsoft.com/office/drawing/2014/main" id="{3CF04EB8-ACF0-4904-9DA6-30E3E1394213}"/>
              </a:ext>
            </a:extLst>
          </p:cNvPr>
          <p:cNvSpPr txBox="1"/>
          <p:nvPr/>
        </p:nvSpPr>
        <p:spPr>
          <a:xfrm>
            <a:off x="7586168" y="5444609"/>
            <a:ext cx="405970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Which global issues are being presented?</a:t>
            </a:r>
          </a:p>
        </p:txBody>
      </p:sp>
    </p:spTree>
    <p:extLst>
      <p:ext uri="{BB962C8B-B14F-4D97-AF65-F5344CB8AC3E}">
        <p14:creationId xmlns:p14="http://schemas.microsoft.com/office/powerpoint/2010/main" val="7700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098E130-A5C8-A041-8284-C3554D2D49F2}"/>
              </a:ext>
            </a:extLst>
          </p:cNvPr>
          <p:cNvSpPr txBox="1"/>
          <p:nvPr/>
        </p:nvSpPr>
        <p:spPr>
          <a:xfrm>
            <a:off x="546351" y="433545"/>
            <a:ext cx="11139854" cy="930447"/>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chor="b">
            <a:normAutofit/>
          </a:bodyPr>
          <a:lstStyle/>
          <a:p>
            <a:pPr algn="ctr">
              <a:lnSpc>
                <a:spcPct val="90000"/>
              </a:lnSpc>
              <a:spcBef>
                <a:spcPct val="0"/>
              </a:spcBef>
              <a:spcAft>
                <a:spcPts val="600"/>
              </a:spcAft>
            </a:pPr>
            <a:r>
              <a:rPr lang="en-US" sz="5400">
                <a:solidFill>
                  <a:srgbClr val="FFFFFF"/>
                </a:solidFill>
                <a:latin typeface="+mj-lt"/>
                <a:ea typeface="+mj-ea"/>
                <a:cs typeface="+mj-cs"/>
              </a:rPr>
              <a:t>What is the significance of the setting?</a:t>
            </a:r>
          </a:p>
        </p:txBody>
      </p:sp>
      <p:cxnSp>
        <p:nvCxnSpPr>
          <p:cNvPr id="21"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AC828A9-76F0-C543-8E7C-0A0A50B03B8F}"/>
              </a:ext>
            </a:extLst>
          </p:cNvPr>
          <p:cNvPicPr>
            <a:picLocks noChangeAspect="1"/>
          </p:cNvPicPr>
          <p:nvPr/>
        </p:nvPicPr>
        <p:blipFill>
          <a:blip r:embed="rId2"/>
          <a:stretch>
            <a:fillRect/>
          </a:stretch>
        </p:blipFill>
        <p:spPr>
          <a:xfrm>
            <a:off x="331567" y="2877520"/>
            <a:ext cx="5455917" cy="3096232"/>
          </a:xfrm>
          <a:prstGeom prst="rect">
            <a:avLst/>
          </a:prstGeom>
        </p:spPr>
      </p:pic>
      <p:cxnSp>
        <p:nvCxnSpPr>
          <p:cNvPr id="22"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45FE385-761C-B243-AADD-424977825FA4}"/>
              </a:ext>
            </a:extLst>
          </p:cNvPr>
          <p:cNvPicPr>
            <a:picLocks noChangeAspect="1"/>
          </p:cNvPicPr>
          <p:nvPr/>
        </p:nvPicPr>
        <p:blipFill>
          <a:blip r:embed="rId3"/>
          <a:stretch>
            <a:fillRect/>
          </a:stretch>
        </p:blipFill>
        <p:spPr>
          <a:xfrm>
            <a:off x="6445073" y="2952540"/>
            <a:ext cx="5455917" cy="2946193"/>
          </a:xfrm>
          <a:prstGeom prst="rect">
            <a:avLst/>
          </a:prstGeom>
        </p:spPr>
      </p:pic>
    </p:spTree>
    <p:extLst>
      <p:ext uri="{BB962C8B-B14F-4D97-AF65-F5344CB8AC3E}">
        <p14:creationId xmlns:p14="http://schemas.microsoft.com/office/powerpoint/2010/main" val="3914838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vector graphics&#10;&#10;Description automatically generated">
            <a:extLst>
              <a:ext uri="{FF2B5EF4-FFF2-40B4-BE49-F238E27FC236}">
                <a16:creationId xmlns:a16="http://schemas.microsoft.com/office/drawing/2014/main" id="{1706B346-947E-FF4F-9BDD-D3512833142C}"/>
              </a:ext>
            </a:extLst>
          </p:cNvPr>
          <p:cNvPicPr>
            <a:picLocks noChangeAspect="1"/>
          </p:cNvPicPr>
          <p:nvPr/>
        </p:nvPicPr>
        <p:blipFill>
          <a:blip r:embed="rId4"/>
          <a:stretch>
            <a:fillRect/>
          </a:stretch>
        </p:blipFill>
        <p:spPr>
          <a:xfrm>
            <a:off x="2863803" y="4841262"/>
            <a:ext cx="1201570" cy="1676241"/>
          </a:xfrm>
          <a:prstGeom prst="rect">
            <a:avLst/>
          </a:prstGeom>
        </p:spPr>
      </p:pic>
      <p:sp>
        <p:nvSpPr>
          <p:cNvPr id="2" name="Title 1">
            <a:extLst>
              <a:ext uri="{FF2B5EF4-FFF2-40B4-BE49-F238E27FC236}">
                <a16:creationId xmlns:a16="http://schemas.microsoft.com/office/drawing/2014/main" id="{F7490A9C-5ED8-3849-AD8B-B30B883EBB0E}"/>
              </a:ext>
            </a:extLst>
          </p:cNvPr>
          <p:cNvSpPr>
            <a:spLocks noGrp="1"/>
          </p:cNvSpPr>
          <p:nvPr>
            <p:ph type="title"/>
          </p:nvPr>
        </p:nvSpPr>
        <p:spPr>
          <a:xfrm>
            <a:off x="7218635" y="1838741"/>
            <a:ext cx="4805996" cy="3002521"/>
          </a:xfrm>
        </p:spPr>
        <p:txBody>
          <a:bodyPr vert="horz" lIns="91440" tIns="45720" rIns="91440" bIns="45720" rtlCol="0" anchor="t">
            <a:normAutofit/>
          </a:bodyPr>
          <a:lstStyle/>
          <a:p>
            <a:pPr algn="ctr"/>
            <a:r>
              <a:rPr lang="en-US" kern="1200" dirty="0">
                <a:latin typeface="+mj-lt"/>
                <a:ea typeface="+mj-ea"/>
                <a:cs typeface="+mj-cs"/>
              </a:rPr>
              <a:t>You will now do an analysis of only the lyrics. Treat this as a </a:t>
            </a:r>
            <a:r>
              <a:rPr lang="en-US" i="1" kern="1200" dirty="0">
                <a:latin typeface="+mj-lt"/>
                <a:ea typeface="+mj-ea"/>
                <a:cs typeface="+mj-cs"/>
              </a:rPr>
              <a:t>literary</a:t>
            </a:r>
            <a:r>
              <a:rPr lang="en-US" kern="1200" dirty="0">
                <a:latin typeface="+mj-lt"/>
                <a:ea typeface="+mj-ea"/>
                <a:cs typeface="+mj-cs"/>
              </a:rPr>
              <a:t> analysis</a:t>
            </a:r>
          </a:p>
        </p:txBody>
      </p:sp>
      <p:sp>
        <p:nvSpPr>
          <p:cNvPr id="6" name="Cloud Callout 5">
            <a:extLst>
              <a:ext uri="{FF2B5EF4-FFF2-40B4-BE49-F238E27FC236}">
                <a16:creationId xmlns:a16="http://schemas.microsoft.com/office/drawing/2014/main" id="{914F916C-5F35-4F43-8806-866253D9B636}"/>
              </a:ext>
            </a:extLst>
          </p:cNvPr>
          <p:cNvSpPr/>
          <p:nvPr/>
        </p:nvSpPr>
        <p:spPr>
          <a:xfrm>
            <a:off x="494270" y="2016738"/>
            <a:ext cx="4411362" cy="2100649"/>
          </a:xfrm>
          <a:prstGeom prst="cloudCallout">
            <a:avLst>
              <a:gd name="adj1" fmla="val 38691"/>
              <a:gd name="adj2" fmla="val 83676"/>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solidFill>
                  <a:srgbClr val="000000"/>
                </a:solidFill>
              </a:rPr>
              <a:t>What do you think you should be looking out for? Make a list of devices and techniques.</a:t>
            </a:r>
          </a:p>
          <a:p>
            <a:pPr algn="ctr"/>
            <a:endParaRPr lang="en-US" dirty="0"/>
          </a:p>
        </p:txBody>
      </p:sp>
      <p:sp>
        <p:nvSpPr>
          <p:cNvPr id="7" name="TextBox 6">
            <a:extLst>
              <a:ext uri="{FF2B5EF4-FFF2-40B4-BE49-F238E27FC236}">
                <a16:creationId xmlns:a16="http://schemas.microsoft.com/office/drawing/2014/main" id="{FE99067C-ACD4-4540-AE81-8F3E54C86C7F}"/>
              </a:ext>
            </a:extLst>
          </p:cNvPr>
          <p:cNvSpPr txBox="1"/>
          <p:nvPr/>
        </p:nvSpPr>
        <p:spPr>
          <a:xfrm>
            <a:off x="7170834" y="4972050"/>
            <a:ext cx="4901598" cy="369332"/>
          </a:xfrm>
          <a:prstGeom prst="rect">
            <a:avLst/>
          </a:prstGeom>
          <a:noFill/>
        </p:spPr>
        <p:txBody>
          <a:bodyPr wrap="none" rtlCol="0">
            <a:spAutoFit/>
          </a:bodyPr>
          <a:lstStyle/>
          <a:p>
            <a:r>
              <a:rPr lang="en-US" dirty="0"/>
              <a:t>Think about what you already know about songs….</a:t>
            </a:r>
          </a:p>
        </p:txBody>
      </p:sp>
    </p:spTree>
    <p:extLst>
      <p:ext uri="{BB962C8B-B14F-4D97-AF65-F5344CB8AC3E}">
        <p14:creationId xmlns:p14="http://schemas.microsoft.com/office/powerpoint/2010/main" val="1934751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CD18CE-AE1D-DC42-B68D-1C8304BBB71F}"/>
              </a:ext>
            </a:extLst>
          </p:cNvPr>
          <p:cNvSpPr>
            <a:spLocks noGrp="1"/>
          </p:cNvSpPr>
          <p:nvPr>
            <p:ph idx="4294967295"/>
          </p:nvPr>
        </p:nvSpPr>
        <p:spPr>
          <a:xfrm>
            <a:off x="1676399" y="2082799"/>
            <a:ext cx="6481763" cy="1066800"/>
          </a:xfrm>
        </p:spPr>
        <p:style>
          <a:lnRef idx="2">
            <a:schemeClr val="dk1"/>
          </a:lnRef>
          <a:fillRef idx="1">
            <a:schemeClr val="lt1"/>
          </a:fillRef>
          <a:effectRef idx="0">
            <a:schemeClr val="dk1"/>
          </a:effectRef>
          <a:fontRef idx="minor">
            <a:schemeClr val="dk1"/>
          </a:fontRef>
        </p:style>
        <p:txBody>
          <a:bodyPr/>
          <a:lstStyle/>
          <a:p>
            <a:pPr marL="0" indent="0">
              <a:buNone/>
            </a:pPr>
            <a:r>
              <a:rPr lang="en-US" dirty="0"/>
              <a:t>What is repeated throughout the song?</a:t>
            </a:r>
          </a:p>
          <a:p>
            <a:endParaRPr lang="en-US" dirty="0"/>
          </a:p>
        </p:txBody>
      </p:sp>
      <p:sp>
        <p:nvSpPr>
          <p:cNvPr id="2" name="Title 1">
            <a:extLst>
              <a:ext uri="{FF2B5EF4-FFF2-40B4-BE49-F238E27FC236}">
                <a16:creationId xmlns:a16="http://schemas.microsoft.com/office/drawing/2014/main" id="{FD2073C4-56EE-7A40-AEBE-7298D7873598}"/>
              </a:ext>
            </a:extLst>
          </p:cNvPr>
          <p:cNvSpPr>
            <a:spLocks noGrp="1"/>
          </p:cNvSpPr>
          <p:nvPr>
            <p:ph type="title" idx="4294967295"/>
          </p:nvPr>
        </p:nvSpPr>
        <p:spPr>
          <a:xfrm>
            <a:off x="1676400" y="296863"/>
            <a:ext cx="3595688" cy="1325562"/>
          </a:xfrm>
        </p:spPr>
        <p:style>
          <a:lnRef idx="1">
            <a:schemeClr val="accent5"/>
          </a:lnRef>
          <a:fillRef idx="2">
            <a:schemeClr val="accent5"/>
          </a:fillRef>
          <a:effectRef idx="1">
            <a:schemeClr val="accent5"/>
          </a:effectRef>
          <a:fontRef idx="minor">
            <a:schemeClr val="dk1"/>
          </a:fontRef>
        </p:style>
        <p:txBody>
          <a:bodyPr/>
          <a:lstStyle/>
          <a:p>
            <a:r>
              <a:rPr lang="en-US" dirty="0"/>
              <a:t>Repetition…</a:t>
            </a:r>
          </a:p>
        </p:txBody>
      </p:sp>
      <p:sp>
        <p:nvSpPr>
          <p:cNvPr id="4" name="Rectangle 3">
            <a:extLst>
              <a:ext uri="{FF2B5EF4-FFF2-40B4-BE49-F238E27FC236}">
                <a16:creationId xmlns:a16="http://schemas.microsoft.com/office/drawing/2014/main" id="{957D8A67-2D28-1C45-BF3C-1422A4E964EC}"/>
              </a:ext>
            </a:extLst>
          </p:cNvPr>
          <p:cNvSpPr/>
          <p:nvPr/>
        </p:nvSpPr>
        <p:spPr>
          <a:xfrm>
            <a:off x="4917281" y="3662364"/>
            <a:ext cx="6096000" cy="138499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r>
              <a:rPr lang="en-US" sz="2800" dirty="0"/>
              <a:t>Let’s watch the song again. What is happening each time the song title is repeated? Make a note on your lyrics.</a:t>
            </a:r>
          </a:p>
        </p:txBody>
      </p:sp>
    </p:spTree>
    <p:extLst>
      <p:ext uri="{BB962C8B-B14F-4D97-AF65-F5344CB8AC3E}">
        <p14:creationId xmlns:p14="http://schemas.microsoft.com/office/powerpoint/2010/main" val="344290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CB9EF-8BCB-5F42-BCCE-C413C19C90F4}"/>
              </a:ext>
            </a:extLst>
          </p:cNvPr>
          <p:cNvSpPr>
            <a:spLocks noGrp="1"/>
          </p:cNvSpPr>
          <p:nvPr>
            <p:ph type="title"/>
          </p:nvPr>
        </p:nvSpPr>
        <p:spPr>
          <a:xfrm>
            <a:off x="1571811" y="1573586"/>
            <a:ext cx="9122584" cy="1325563"/>
          </a:xfrm>
        </p:spPr>
        <p:txBody>
          <a:bodyPr>
            <a:normAutofit/>
          </a:bodyPr>
          <a:lstStyle/>
          <a:p>
            <a:r>
              <a:rPr lang="en-US" b="1" i="1"/>
              <a:t>Background to the song – the history of America</a:t>
            </a:r>
          </a:p>
        </p:txBody>
      </p:sp>
      <p:sp>
        <p:nvSpPr>
          <p:cNvPr id="3" name="Content Placeholder 2">
            <a:extLst>
              <a:ext uri="{FF2B5EF4-FFF2-40B4-BE49-F238E27FC236}">
                <a16:creationId xmlns:a16="http://schemas.microsoft.com/office/drawing/2014/main" id="{3C89A120-8B17-DA48-BF22-A096985BFBCF}"/>
              </a:ext>
            </a:extLst>
          </p:cNvPr>
          <p:cNvSpPr>
            <a:spLocks noGrp="1"/>
          </p:cNvSpPr>
          <p:nvPr>
            <p:ph idx="1"/>
          </p:nvPr>
        </p:nvSpPr>
        <p:spPr>
          <a:xfrm>
            <a:off x="1571811" y="3060017"/>
            <a:ext cx="6066118" cy="2438546"/>
          </a:xfrm>
        </p:spPr>
        <p:style>
          <a:lnRef idx="2">
            <a:schemeClr val="accent5"/>
          </a:lnRef>
          <a:fillRef idx="1">
            <a:schemeClr val="lt1"/>
          </a:fillRef>
          <a:effectRef idx="0">
            <a:schemeClr val="accent5"/>
          </a:effectRef>
          <a:fontRef idx="minor">
            <a:schemeClr val="dk1"/>
          </a:fontRef>
        </p:style>
        <p:txBody>
          <a:bodyPr>
            <a:normAutofit/>
          </a:bodyPr>
          <a:lstStyle/>
          <a:p>
            <a:pPr marL="0" indent="0">
              <a:buNone/>
            </a:pPr>
            <a:r>
              <a:rPr lang="en-US" sz="2400"/>
              <a:t>Before we watch the video again, lets look at some of the events in American history that have inspired Childish Gambino. This will also help you to understand the meaning/message.</a:t>
            </a:r>
          </a:p>
        </p:txBody>
      </p:sp>
      <p:sp>
        <p:nvSpPr>
          <p:cNvPr id="19"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21"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7" name="Graphic 6" descr="History">
            <a:extLst>
              <a:ext uri="{FF2B5EF4-FFF2-40B4-BE49-F238E27FC236}">
                <a16:creationId xmlns:a16="http://schemas.microsoft.com/office/drawing/2014/main" id="{C87AE83E-65B6-48D8-A378-C84002C290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899" y="3191551"/>
            <a:ext cx="2194559" cy="2194559"/>
          </a:xfrm>
          <a:prstGeom prst="rect">
            <a:avLst/>
          </a:prstGeom>
        </p:spPr>
      </p:pic>
    </p:spTree>
    <p:extLst>
      <p:ext uri="{BB962C8B-B14F-4D97-AF65-F5344CB8AC3E}">
        <p14:creationId xmlns:p14="http://schemas.microsoft.com/office/powerpoint/2010/main" val="1410484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4">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7355F-DCD1-9A48-8D64-367FA71E804E}"/>
              </a:ext>
            </a:extLst>
          </p:cNvPr>
          <p:cNvSpPr>
            <a:spLocks noGrp="1"/>
          </p:cNvSpPr>
          <p:nvPr>
            <p:ph type="title"/>
          </p:nvPr>
        </p:nvSpPr>
        <p:spPr>
          <a:xfrm>
            <a:off x="5297762" y="582788"/>
            <a:ext cx="5638994" cy="1424446"/>
          </a:xfrm>
        </p:spPr>
        <p:txBody>
          <a:bodyPr>
            <a:normAutofit/>
          </a:bodyPr>
          <a:lstStyle/>
          <a:p>
            <a:r>
              <a:rPr lang="en-US" dirty="0">
                <a:solidFill>
                  <a:srgbClr val="FFFFFF"/>
                </a:solidFill>
              </a:rPr>
              <a:t>Jim Crow</a:t>
            </a:r>
          </a:p>
        </p:txBody>
      </p:sp>
      <p:pic>
        <p:nvPicPr>
          <p:cNvPr id="5" name="Picture 4" descr="A black and white photo of a person&#10;&#10;Description automatically generated">
            <a:extLst>
              <a:ext uri="{FF2B5EF4-FFF2-40B4-BE49-F238E27FC236}">
                <a16:creationId xmlns:a16="http://schemas.microsoft.com/office/drawing/2014/main" id="{2344E5E8-57AE-BA41-953C-BF2F1CECBBC9}"/>
              </a:ext>
            </a:extLst>
          </p:cNvPr>
          <p:cNvPicPr>
            <a:picLocks noChangeAspect="1"/>
          </p:cNvPicPr>
          <p:nvPr/>
        </p:nvPicPr>
        <p:blipFill rotWithShape="1">
          <a:blip r:embed="rId2"/>
          <a:srcRect r="-2" b="3201"/>
          <a:stretch/>
        </p:blipFill>
        <p:spPr>
          <a:xfrm>
            <a:off x="1012651" y="478232"/>
            <a:ext cx="2601200" cy="2789902"/>
          </a:xfrm>
          <a:prstGeom prst="rect">
            <a:avLst/>
          </a:prstGeom>
        </p:spPr>
      </p:pic>
      <p:cxnSp>
        <p:nvCxnSpPr>
          <p:cNvPr id="17" name="Straight Connector 16">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6" name="Picture 5" descr="A vintage photo of a group of people standing in front of a crowd&#10;&#10;Description automatically generated">
            <a:extLst>
              <a:ext uri="{FF2B5EF4-FFF2-40B4-BE49-F238E27FC236}">
                <a16:creationId xmlns:a16="http://schemas.microsoft.com/office/drawing/2014/main" id="{909E17DF-21FE-3745-89EF-05B10F4B3ED1}"/>
              </a:ext>
            </a:extLst>
          </p:cNvPr>
          <p:cNvPicPr>
            <a:picLocks noChangeAspect="1"/>
          </p:cNvPicPr>
          <p:nvPr/>
        </p:nvPicPr>
        <p:blipFill>
          <a:blip r:embed="rId3"/>
          <a:stretch>
            <a:fillRect/>
          </a:stretch>
        </p:blipFill>
        <p:spPr>
          <a:xfrm>
            <a:off x="481886" y="3610803"/>
            <a:ext cx="3662730" cy="2747047"/>
          </a:xfrm>
          <a:prstGeom prst="rect">
            <a:avLst/>
          </a:prstGeom>
        </p:spPr>
      </p:pic>
      <p:sp>
        <p:nvSpPr>
          <p:cNvPr id="3" name="Content Placeholder 2">
            <a:extLst>
              <a:ext uri="{FF2B5EF4-FFF2-40B4-BE49-F238E27FC236}">
                <a16:creationId xmlns:a16="http://schemas.microsoft.com/office/drawing/2014/main" id="{D4BFAFCC-8417-D942-B5CE-9B87C351B85B}"/>
              </a:ext>
            </a:extLst>
          </p:cNvPr>
          <p:cNvSpPr>
            <a:spLocks noGrp="1"/>
          </p:cNvSpPr>
          <p:nvPr>
            <p:ph idx="1"/>
          </p:nvPr>
        </p:nvSpPr>
        <p:spPr>
          <a:xfrm>
            <a:off x="5185060" y="2179638"/>
            <a:ext cx="6244940" cy="4193723"/>
          </a:xfrm>
        </p:spPr>
        <p:txBody>
          <a:bodyPr anchor="t">
            <a:normAutofit lnSpcReduction="10000"/>
          </a:bodyPr>
          <a:lstStyle/>
          <a:p>
            <a:pPr marL="0" indent="0">
              <a:buNone/>
            </a:pPr>
            <a:r>
              <a:rPr lang="en-GB" sz="1400" dirty="0">
                <a:solidFill>
                  <a:srgbClr val="FFFFFF"/>
                </a:solidFill>
              </a:rPr>
              <a:t>Racist images in the Jim Crow era were used as propaganda to send messages that demeaned African Americans and legitimized violence against them. </a:t>
            </a:r>
          </a:p>
          <a:p>
            <a:pPr marL="0" indent="0">
              <a:buNone/>
            </a:pPr>
            <a:r>
              <a:rPr lang="en-GB" sz="1400" dirty="0">
                <a:solidFill>
                  <a:srgbClr val="FFFFFF"/>
                </a:solidFill>
              </a:rPr>
              <a:t>Thomas Dartmouth Rice, a white man, was born in New York City in 1808. He devoted himself to the </a:t>
            </a:r>
            <a:r>
              <a:rPr lang="en-GB" sz="1400" dirty="0" err="1">
                <a:solidFill>
                  <a:srgbClr val="FFFFFF"/>
                </a:solidFill>
              </a:rPr>
              <a:t>theater</a:t>
            </a:r>
            <a:r>
              <a:rPr lang="en-GB" sz="1400" dirty="0">
                <a:solidFill>
                  <a:srgbClr val="FFFFFF"/>
                </a:solidFill>
              </a:rPr>
              <a:t> in his twenties, and in the early 1830s, he began performing the act that would make him famous: he painted his face black and did a song and dance he claimed were inspired by a slave he saw. The act was called “Jump, Jim Crow” (or “Jumping Jim Crow”).</a:t>
            </a:r>
          </a:p>
          <a:p>
            <a:pPr marL="0" indent="0">
              <a:buNone/>
            </a:pPr>
            <a:endParaRPr lang="en-GB" sz="1400" dirty="0">
              <a:solidFill>
                <a:srgbClr val="FFFFFF"/>
              </a:solidFill>
            </a:endParaRPr>
          </a:p>
          <a:p>
            <a:pPr marL="0" indent="0">
              <a:buNone/>
            </a:pPr>
            <a:r>
              <a:rPr lang="en-GB" sz="1400" dirty="0">
                <a:solidFill>
                  <a:srgbClr val="FFFFFF"/>
                </a:solidFill>
              </a:rPr>
              <a:t>To call someone “Jim Crow” wasn’t just to point out his or her skin </a:t>
            </a:r>
            <a:r>
              <a:rPr lang="en-GB" sz="1400" dirty="0" err="1">
                <a:solidFill>
                  <a:srgbClr val="FFFFFF"/>
                </a:solidFill>
              </a:rPr>
              <a:t>color</a:t>
            </a:r>
            <a:r>
              <a:rPr lang="en-GB" sz="1400" dirty="0">
                <a:solidFill>
                  <a:srgbClr val="FFFFFF"/>
                </a:solidFill>
              </a:rPr>
              <a:t>: it was to reduce that person to the kind of caricature that Rice performed on stage.</a:t>
            </a:r>
          </a:p>
          <a:p>
            <a:pPr marL="0" indent="0">
              <a:buNone/>
            </a:pPr>
            <a:endParaRPr lang="en-GB" sz="1400" dirty="0">
              <a:solidFill>
                <a:srgbClr val="FFFFFF"/>
              </a:solidFill>
            </a:endParaRPr>
          </a:p>
          <a:p>
            <a:pPr marL="0" indent="0">
              <a:buNone/>
            </a:pPr>
            <a:r>
              <a:rPr lang="en-GB" sz="1400" dirty="0">
                <a:solidFill>
                  <a:srgbClr val="FFFFFF"/>
                </a:solidFill>
              </a:rPr>
              <a:t>After the Civil War, southern states passed laws that discriminated against newly freed African Americans; and as early as the 1890s, these laws had gained a nickname: The Jim Crow Laws.</a:t>
            </a:r>
          </a:p>
          <a:p>
            <a:pPr marL="0" indent="0">
              <a:buNone/>
            </a:pPr>
            <a:endParaRPr lang="en-GB" sz="1400" dirty="0">
              <a:solidFill>
                <a:srgbClr val="FFFFFF"/>
              </a:solidFill>
            </a:endParaRPr>
          </a:p>
          <a:p>
            <a:pPr marL="0" indent="0">
              <a:buNone/>
            </a:pPr>
            <a:r>
              <a:rPr lang="en-GB" sz="1400" dirty="0">
                <a:solidFill>
                  <a:srgbClr val="FFFFFF"/>
                </a:solidFill>
              </a:rPr>
              <a:t>Under Jim Crow, African Americans were relegated to the status of second class citizens. Jim Crow represented the legitimization of anti-black racism.</a:t>
            </a:r>
            <a:endParaRPr lang="en-US" sz="1400" dirty="0">
              <a:solidFill>
                <a:srgbClr val="FFFFFF"/>
              </a:solidFill>
            </a:endParaRPr>
          </a:p>
        </p:txBody>
      </p:sp>
    </p:spTree>
    <p:extLst>
      <p:ext uri="{BB962C8B-B14F-4D97-AF65-F5344CB8AC3E}">
        <p14:creationId xmlns:p14="http://schemas.microsoft.com/office/powerpoint/2010/main" val="2268349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448" y="0"/>
            <a:ext cx="620110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1764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3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F1607657-305A-8245-B344-4F60E2F80DBE}"/>
              </a:ext>
            </a:extLst>
          </p:cNvPr>
          <p:cNvPicPr>
            <a:picLocks noGrp="1" noChangeAspect="1"/>
          </p:cNvPicPr>
          <p:nvPr>
            <p:ph idx="1"/>
          </p:nvPr>
        </p:nvPicPr>
        <p:blipFill rotWithShape="1">
          <a:blip r:embed="rId2"/>
          <a:srcRect t="6151" r="-2" b="-2"/>
          <a:stretch/>
        </p:blipFill>
        <p:spPr>
          <a:xfrm>
            <a:off x="3028200" y="643467"/>
            <a:ext cx="6135600" cy="5571066"/>
          </a:xfrm>
          <a:prstGeom prst="rect">
            <a:avLst/>
          </a:prstGeom>
        </p:spPr>
      </p:pic>
    </p:spTree>
    <p:extLst>
      <p:ext uri="{BB962C8B-B14F-4D97-AF65-F5344CB8AC3E}">
        <p14:creationId xmlns:p14="http://schemas.microsoft.com/office/powerpoint/2010/main" val="1213555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9C9BD35-1CB7-284B-B0CC-88512533B988}"/>
              </a:ext>
            </a:extLst>
          </p:cNvPr>
          <p:cNvSpPr>
            <a:spLocks noGrp="1"/>
          </p:cNvSpPr>
          <p:nvPr>
            <p:ph type="title"/>
          </p:nvPr>
        </p:nvSpPr>
        <p:spPr>
          <a:xfrm>
            <a:off x="640079" y="2053641"/>
            <a:ext cx="3669161" cy="2760098"/>
          </a:xfrm>
        </p:spPr>
        <p:txBody>
          <a:bodyPr>
            <a:normAutofit/>
          </a:bodyPr>
          <a:lstStyle/>
          <a:p>
            <a:r>
              <a:rPr lang="en-US">
                <a:solidFill>
                  <a:srgbClr val="FFFFFF"/>
                </a:solidFill>
              </a:rPr>
              <a:t>Black stereotypes</a:t>
            </a:r>
          </a:p>
        </p:txBody>
      </p:sp>
      <p:sp>
        <p:nvSpPr>
          <p:cNvPr id="3" name="Content Placeholder 2">
            <a:extLst>
              <a:ext uri="{FF2B5EF4-FFF2-40B4-BE49-F238E27FC236}">
                <a16:creationId xmlns:a16="http://schemas.microsoft.com/office/drawing/2014/main" id="{CF7506BD-151F-114C-828E-A95A4F4C3EC5}"/>
              </a:ext>
            </a:extLst>
          </p:cNvPr>
          <p:cNvSpPr>
            <a:spLocks noGrp="1"/>
          </p:cNvSpPr>
          <p:nvPr>
            <p:ph idx="1"/>
          </p:nvPr>
        </p:nvSpPr>
        <p:spPr>
          <a:xfrm>
            <a:off x="5191124" y="813683"/>
            <a:ext cx="7000875" cy="5230634"/>
          </a:xfrm>
        </p:spPr>
        <p:txBody>
          <a:bodyPr anchor="ctr">
            <a:normAutofit/>
          </a:bodyPr>
          <a:lstStyle/>
          <a:p>
            <a:pPr marL="0" indent="0">
              <a:buNone/>
            </a:pPr>
            <a:r>
              <a:rPr lang="en-GB" b="1" dirty="0"/>
              <a:t>Stereotypes of African Americans grew as a natural consequence of both scientific racism and legal challenges to both their personhood and citizenship. In the 1857 Supreme Court case, Dred Scott v. John F.A. Sandford, Chief Justice Roger B. </a:t>
            </a:r>
            <a:r>
              <a:rPr lang="en-GB" b="1" dirty="0" err="1"/>
              <a:t>Taney</a:t>
            </a:r>
            <a:r>
              <a:rPr lang="en-GB" b="1" dirty="0"/>
              <a:t> dismissed the humanness of those of African descent. This legal precedent permitted the image of African Americans to be reduced to caricatures in popular culture.  </a:t>
            </a:r>
          </a:p>
          <a:p>
            <a:endParaRPr lang="en-US" sz="2400" dirty="0">
              <a:solidFill>
                <a:srgbClr val="000000"/>
              </a:solidFill>
            </a:endParaRPr>
          </a:p>
        </p:txBody>
      </p:sp>
    </p:spTree>
    <p:extLst>
      <p:ext uri="{BB962C8B-B14F-4D97-AF65-F5344CB8AC3E}">
        <p14:creationId xmlns:p14="http://schemas.microsoft.com/office/powerpoint/2010/main" val="2120473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8DD6D968-0D7A-5340-BC38-2ABCCC712069}"/>
              </a:ext>
            </a:extLst>
          </p:cNvPr>
          <p:cNvSpPr>
            <a:spLocks noGrp="1"/>
          </p:cNvSpPr>
          <p:nvPr>
            <p:ph type="title"/>
          </p:nvPr>
        </p:nvSpPr>
        <p:spPr>
          <a:xfrm>
            <a:off x="640079" y="2053641"/>
            <a:ext cx="3669161" cy="2760098"/>
          </a:xfrm>
        </p:spPr>
        <p:txBody>
          <a:bodyPr>
            <a:normAutofit/>
          </a:bodyPr>
          <a:lstStyle/>
          <a:p>
            <a:r>
              <a:rPr lang="en-GB" sz="4100">
                <a:solidFill>
                  <a:srgbClr val="FFFFFF"/>
                </a:solidFill>
              </a:rPr>
              <a:t>Emanuel African Methodist Episcopal Church shooting</a:t>
            </a:r>
            <a:endParaRPr lang="en-US" sz="4100">
              <a:solidFill>
                <a:srgbClr val="FFFFFF"/>
              </a:solidFill>
            </a:endParaRPr>
          </a:p>
        </p:txBody>
      </p:sp>
      <p:sp>
        <p:nvSpPr>
          <p:cNvPr id="7" name="Content Placeholder 6">
            <a:extLst>
              <a:ext uri="{FF2B5EF4-FFF2-40B4-BE49-F238E27FC236}">
                <a16:creationId xmlns:a16="http://schemas.microsoft.com/office/drawing/2014/main" id="{3D1B3260-03A3-5C4F-A7B9-B6033233E8A2}"/>
              </a:ext>
            </a:extLst>
          </p:cNvPr>
          <p:cNvSpPr>
            <a:spLocks noGrp="1"/>
          </p:cNvSpPr>
          <p:nvPr>
            <p:ph idx="1"/>
          </p:nvPr>
        </p:nvSpPr>
        <p:spPr>
          <a:xfrm>
            <a:off x="6090574" y="801866"/>
            <a:ext cx="5306084" cy="5230634"/>
          </a:xfrm>
        </p:spPr>
        <p:txBody>
          <a:bodyPr anchor="ctr">
            <a:normAutofit/>
          </a:bodyPr>
          <a:lstStyle/>
          <a:p>
            <a:pPr marL="0" indent="0">
              <a:buNone/>
            </a:pPr>
            <a:r>
              <a:rPr lang="en-GB" sz="2200" dirty="0">
                <a:solidFill>
                  <a:srgbClr val="000000"/>
                </a:solidFill>
              </a:rPr>
              <a:t>The </a:t>
            </a:r>
            <a:r>
              <a:rPr lang="en-GB" sz="2200" b="1" dirty="0">
                <a:solidFill>
                  <a:srgbClr val="000000"/>
                </a:solidFill>
              </a:rPr>
              <a:t>Charleston church shooting</a:t>
            </a:r>
            <a:r>
              <a:rPr lang="en-GB" sz="2200" dirty="0">
                <a:solidFill>
                  <a:srgbClr val="000000"/>
                </a:solidFill>
              </a:rPr>
              <a:t> (also known as the </a:t>
            </a:r>
            <a:r>
              <a:rPr lang="en-GB" sz="2200" b="1" dirty="0">
                <a:solidFill>
                  <a:srgbClr val="000000"/>
                </a:solidFill>
              </a:rPr>
              <a:t>Charleston church massacre</a:t>
            </a:r>
            <a:r>
              <a:rPr lang="en-GB" sz="2200" dirty="0">
                <a:solidFill>
                  <a:srgbClr val="000000"/>
                </a:solidFill>
              </a:rPr>
              <a:t>) was a mass shooting in which </a:t>
            </a:r>
            <a:r>
              <a:rPr lang="en-GB" sz="2200" dirty="0" err="1">
                <a:solidFill>
                  <a:srgbClr val="000000"/>
                </a:solidFill>
              </a:rPr>
              <a:t>Dylann</a:t>
            </a:r>
            <a:r>
              <a:rPr lang="en-GB" sz="2200" dirty="0">
                <a:solidFill>
                  <a:srgbClr val="000000"/>
                </a:solidFill>
              </a:rPr>
              <a:t> Roof, a 21-year-old white supremacist, murdered nine African Americans (including the senior pastor, state senator </a:t>
            </a:r>
            <a:r>
              <a:rPr lang="en-GB" sz="2200" dirty="0" err="1">
                <a:solidFill>
                  <a:srgbClr val="000000"/>
                </a:solidFill>
              </a:rPr>
              <a:t>Clementa</a:t>
            </a:r>
            <a:r>
              <a:rPr lang="en-GB" sz="2200" dirty="0">
                <a:solidFill>
                  <a:srgbClr val="000000"/>
                </a:solidFill>
              </a:rPr>
              <a:t> C. Pinckney) during a prayer service at the Emanuel African Methodist Episcopal Church in downtown Charleston, South Carolina, on the evening of June 17, 2015. Three other victims survived. The morning after the attack, police arrested Roof in Shelby, North Carolina. The shooting targeted one of the United States' oldest black churches, which has long been a site for community organization around civil rights</a:t>
            </a:r>
            <a:endParaRPr lang="en-US" sz="2200" dirty="0">
              <a:solidFill>
                <a:srgbClr val="000000"/>
              </a:solidFill>
            </a:endParaRPr>
          </a:p>
        </p:txBody>
      </p:sp>
    </p:spTree>
    <p:extLst>
      <p:ext uri="{BB962C8B-B14F-4D97-AF65-F5344CB8AC3E}">
        <p14:creationId xmlns:p14="http://schemas.microsoft.com/office/powerpoint/2010/main" val="1632673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5C9045-84BB-DF44-B405-317AD48392C9}"/>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Black lives matter</a:t>
            </a:r>
          </a:p>
        </p:txBody>
      </p:sp>
      <p:sp>
        <p:nvSpPr>
          <p:cNvPr id="3" name="Content Placeholder 2">
            <a:extLst>
              <a:ext uri="{FF2B5EF4-FFF2-40B4-BE49-F238E27FC236}">
                <a16:creationId xmlns:a16="http://schemas.microsoft.com/office/drawing/2014/main" id="{D5A7A25F-CE84-E943-BA64-B66A6C696593}"/>
              </a:ext>
            </a:extLst>
          </p:cNvPr>
          <p:cNvSpPr>
            <a:spLocks noGrp="1"/>
          </p:cNvSpPr>
          <p:nvPr>
            <p:ph idx="1"/>
          </p:nvPr>
        </p:nvSpPr>
        <p:spPr>
          <a:xfrm>
            <a:off x="4309240" y="171613"/>
            <a:ext cx="7556616" cy="4783446"/>
          </a:xfrm>
        </p:spPr>
        <p:style>
          <a:lnRef idx="2">
            <a:schemeClr val="accent3"/>
          </a:lnRef>
          <a:fillRef idx="1">
            <a:schemeClr val="lt1"/>
          </a:fillRef>
          <a:effectRef idx="0">
            <a:schemeClr val="accent3"/>
          </a:effectRef>
          <a:fontRef idx="minor">
            <a:schemeClr val="dk1"/>
          </a:fontRef>
        </p:style>
        <p:txBody>
          <a:bodyPr anchor="ctr">
            <a:normAutofit/>
          </a:bodyPr>
          <a:lstStyle/>
          <a:p>
            <a:pPr marL="0" indent="0">
              <a:buNone/>
            </a:pPr>
            <a:r>
              <a:rPr lang="en-GB" sz="2000" dirty="0">
                <a:solidFill>
                  <a:srgbClr val="000000"/>
                </a:solidFill>
              </a:rPr>
              <a:t>“The Black Lives Matter Global Network is a chapter-based, member-led organization whose mission is to build local power and to intervene in violence inflicted on Black communities by the state and vigilantes.</a:t>
            </a:r>
          </a:p>
          <a:p>
            <a:pPr marL="0" indent="0">
              <a:buNone/>
            </a:pPr>
            <a:endParaRPr lang="en-GB" sz="2000" dirty="0">
              <a:solidFill>
                <a:srgbClr val="000000"/>
              </a:solidFill>
            </a:endParaRPr>
          </a:p>
          <a:p>
            <a:pPr marL="0" indent="0">
              <a:buNone/>
            </a:pPr>
            <a:r>
              <a:rPr lang="en-GB" sz="2000" dirty="0"/>
              <a:t>We are working for a world where Black lives are no longer systematically targeted for demise.</a:t>
            </a:r>
          </a:p>
          <a:p>
            <a:pPr marL="0" indent="0">
              <a:buNone/>
            </a:pPr>
            <a:r>
              <a:rPr lang="en-GB" sz="2000" dirty="0"/>
              <a:t>We affirm our humanity, our contributions to this society, and our resilience in the face of deadly oppression.</a:t>
            </a:r>
          </a:p>
          <a:p>
            <a:pPr marL="0" indent="0">
              <a:buNone/>
            </a:pPr>
            <a:r>
              <a:rPr lang="en-GB" sz="2000" dirty="0"/>
              <a:t>The call for Black lives to matter is a rallying cry for ALL Black lives striving for liberation.”</a:t>
            </a:r>
          </a:p>
          <a:p>
            <a:pPr marL="0" indent="0">
              <a:buNone/>
            </a:pPr>
            <a:endParaRPr lang="en-US" sz="2000" dirty="0">
              <a:solidFill>
                <a:srgbClr val="000000"/>
              </a:solidFill>
            </a:endParaRPr>
          </a:p>
        </p:txBody>
      </p:sp>
      <p:sp>
        <p:nvSpPr>
          <p:cNvPr id="4" name="Rectangle 3">
            <a:extLst>
              <a:ext uri="{FF2B5EF4-FFF2-40B4-BE49-F238E27FC236}">
                <a16:creationId xmlns:a16="http://schemas.microsoft.com/office/drawing/2014/main" id="{DBFABAD3-6C62-4745-A036-E4D789A17662}"/>
              </a:ext>
            </a:extLst>
          </p:cNvPr>
          <p:cNvSpPr/>
          <p:nvPr/>
        </p:nvSpPr>
        <p:spPr>
          <a:xfrm>
            <a:off x="5039548" y="4272677"/>
            <a:ext cx="6096000" cy="258532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en-GB" dirty="0">
                <a:latin typeface="Arial" panose="020B0604020202020204" pitchFamily="34" charset="0"/>
              </a:rPr>
              <a:t>In 2013, the movement began with the use of the hashtag </a:t>
            </a:r>
            <a:r>
              <a:rPr lang="en-GB" b="1" dirty="0">
                <a:latin typeface="Arial" panose="020B0604020202020204" pitchFamily="34" charset="0"/>
              </a:rPr>
              <a:t>#BlackLivesMatter</a:t>
            </a:r>
            <a:r>
              <a:rPr lang="en-GB" dirty="0">
                <a:latin typeface="Arial" panose="020B0604020202020204" pitchFamily="34" charset="0"/>
              </a:rPr>
              <a:t> on social media after the acquittal of George Zimmerman in the shooting death of African-American teen Trayvon Martin in February 2012. Black Lives Matter became nationally recognized for its street demonstrations following the 2014 deaths of two African Americans: Michael Brown—resulting in protests and unrest in Ferguson, a city near St. Louis—and Eric Garner in New York City.</a:t>
            </a:r>
            <a:endParaRPr lang="en-US" dirty="0"/>
          </a:p>
        </p:txBody>
      </p:sp>
      <p:pic>
        <p:nvPicPr>
          <p:cNvPr id="5" name="Picture 4">
            <a:extLst>
              <a:ext uri="{FF2B5EF4-FFF2-40B4-BE49-F238E27FC236}">
                <a16:creationId xmlns:a16="http://schemas.microsoft.com/office/drawing/2014/main" id="{5E99B916-1492-0A47-BC2A-B3B5A07CA753}"/>
              </a:ext>
            </a:extLst>
          </p:cNvPr>
          <p:cNvPicPr>
            <a:picLocks noChangeAspect="1"/>
          </p:cNvPicPr>
          <p:nvPr/>
        </p:nvPicPr>
        <p:blipFill>
          <a:blip r:embed="rId3"/>
          <a:stretch>
            <a:fillRect/>
          </a:stretch>
        </p:blipFill>
        <p:spPr>
          <a:xfrm>
            <a:off x="557922" y="4871271"/>
            <a:ext cx="2463089" cy="1772308"/>
          </a:xfrm>
          <a:prstGeom prst="rect">
            <a:avLst/>
          </a:prstGeom>
        </p:spPr>
      </p:pic>
    </p:spTree>
    <p:extLst>
      <p:ext uri="{BB962C8B-B14F-4D97-AF65-F5344CB8AC3E}">
        <p14:creationId xmlns:p14="http://schemas.microsoft.com/office/powerpoint/2010/main" val="602396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EE5C6BA-FE2A-4C38-8D88-E70C06E54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3726"/>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53E66F28-0926-4CFB-BDAB-646CAB184C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5" name="Title 4">
            <a:extLst>
              <a:ext uri="{FF2B5EF4-FFF2-40B4-BE49-F238E27FC236}">
                <a16:creationId xmlns:a16="http://schemas.microsoft.com/office/drawing/2014/main" id="{7CCE465B-152A-C94E-827F-AC03DE1F607B}"/>
              </a:ext>
            </a:extLst>
          </p:cNvPr>
          <p:cNvSpPr>
            <a:spLocks noGrp="1"/>
          </p:cNvSpPr>
          <p:nvPr>
            <p:ph type="title"/>
          </p:nvPr>
        </p:nvSpPr>
        <p:spPr>
          <a:xfrm>
            <a:off x="804672" y="802955"/>
            <a:ext cx="4977976" cy="1454051"/>
          </a:xfrm>
        </p:spPr>
        <p:txBody>
          <a:bodyPr>
            <a:normAutofit/>
          </a:bodyPr>
          <a:lstStyle/>
          <a:p>
            <a:r>
              <a:rPr lang="en-US" dirty="0">
                <a:solidFill>
                  <a:srgbClr val="000000"/>
                </a:solidFill>
              </a:rPr>
              <a:t>#BLM</a:t>
            </a:r>
          </a:p>
        </p:txBody>
      </p:sp>
      <p:sp>
        <p:nvSpPr>
          <p:cNvPr id="27" name="Freeform 60">
            <a:extLst>
              <a:ext uri="{FF2B5EF4-FFF2-40B4-BE49-F238E27FC236}">
                <a16:creationId xmlns:a16="http://schemas.microsoft.com/office/drawing/2014/main" id="{DE9FA85F-F0FB-4952-A05F-04CC67B18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3099" y="1"/>
            <a:ext cx="3960192" cy="2251543"/>
          </a:xfrm>
          <a:custGeom>
            <a:avLst/>
            <a:gdLst>
              <a:gd name="connsiteX0" fmla="*/ 20753 w 3960192"/>
              <a:gd name="connsiteY0" fmla="*/ 0 h 2251543"/>
              <a:gd name="connsiteX1" fmla="*/ 3939439 w 3960192"/>
              <a:gd name="connsiteY1" fmla="*/ 0 h 2251543"/>
              <a:gd name="connsiteX2" fmla="*/ 3949969 w 3960192"/>
              <a:gd name="connsiteY2" fmla="*/ 68994 h 2251543"/>
              <a:gd name="connsiteX3" fmla="*/ 3960192 w 3960192"/>
              <a:gd name="connsiteY3" fmla="*/ 271447 h 2251543"/>
              <a:gd name="connsiteX4" fmla="*/ 1980096 w 3960192"/>
              <a:gd name="connsiteY4" fmla="*/ 2251543 h 2251543"/>
              <a:gd name="connsiteX5" fmla="*/ 0 w 3960192"/>
              <a:gd name="connsiteY5" fmla="*/ 271447 h 2251543"/>
              <a:gd name="connsiteX6" fmla="*/ 10223 w 3960192"/>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2" h="2251543">
                <a:moveTo>
                  <a:pt x="20753" y="0"/>
                </a:moveTo>
                <a:lnTo>
                  <a:pt x="3939439" y="0"/>
                </a:lnTo>
                <a:lnTo>
                  <a:pt x="3949969" y="68994"/>
                </a:lnTo>
                <a:cubicBezTo>
                  <a:pt x="3956729" y="135559"/>
                  <a:pt x="3960192" y="203099"/>
                  <a:pt x="3960192" y="271447"/>
                </a:cubicBezTo>
                <a:cubicBezTo>
                  <a:pt x="3960192" y="1365024"/>
                  <a:pt x="3073673" y="2251543"/>
                  <a:pt x="1980096" y="2251543"/>
                </a:cubicBezTo>
                <a:cubicBezTo>
                  <a:pt x="886519" y="2251543"/>
                  <a:pt x="0" y="1365024"/>
                  <a:pt x="0" y="271447"/>
                </a:cubicBezTo>
                <a:cubicBezTo>
                  <a:pt x="0" y="203099"/>
                  <a:pt x="3463" y="135559"/>
                  <a:pt x="10223"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D12B5394-53C5-3847-B421-A87ACF5CD7F5}"/>
              </a:ext>
            </a:extLst>
          </p:cNvPr>
          <p:cNvPicPr>
            <a:picLocks noChangeAspect="1"/>
          </p:cNvPicPr>
          <p:nvPr/>
        </p:nvPicPr>
        <p:blipFill rotWithShape="1">
          <a:blip r:embed="rId3">
            <a:alphaModFix/>
          </a:blip>
          <a:srcRect t="10455" r="1" b="16507"/>
          <a:stretch/>
        </p:blipFill>
        <p:spPr>
          <a:xfrm>
            <a:off x="6632714" y="1"/>
            <a:ext cx="3674754" cy="2106932"/>
          </a:xfrm>
          <a:custGeom>
            <a:avLst/>
            <a:gdLst>
              <a:gd name="connsiteX0" fmla="*/ 21954 w 3674754"/>
              <a:gd name="connsiteY0" fmla="*/ 0 h 2106932"/>
              <a:gd name="connsiteX1" fmla="*/ 3652800 w 3674754"/>
              <a:gd name="connsiteY1" fmla="*/ 0 h 2106932"/>
              <a:gd name="connsiteX2" fmla="*/ 3665268 w 3674754"/>
              <a:gd name="connsiteY2" fmla="*/ 81694 h 2106932"/>
              <a:gd name="connsiteX3" fmla="*/ 3674754 w 3674754"/>
              <a:gd name="connsiteY3" fmla="*/ 269555 h 2106932"/>
              <a:gd name="connsiteX4" fmla="*/ 1837377 w 3674754"/>
              <a:gd name="connsiteY4" fmla="*/ 2106932 h 2106932"/>
              <a:gd name="connsiteX5" fmla="*/ 0 w 3674754"/>
              <a:gd name="connsiteY5" fmla="*/ 269555 h 2106932"/>
              <a:gd name="connsiteX6" fmla="*/ 9486 w 3674754"/>
              <a:gd name="connsiteY6" fmla="*/ 81694 h 2106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4754" h="2106932">
                <a:moveTo>
                  <a:pt x="21954" y="0"/>
                </a:moveTo>
                <a:lnTo>
                  <a:pt x="3652800" y="0"/>
                </a:lnTo>
                <a:lnTo>
                  <a:pt x="3665268" y="81694"/>
                </a:lnTo>
                <a:cubicBezTo>
                  <a:pt x="3671541" y="143461"/>
                  <a:pt x="3674754" y="206133"/>
                  <a:pt x="3674754" y="269555"/>
                </a:cubicBezTo>
                <a:cubicBezTo>
                  <a:pt x="3674754" y="1284311"/>
                  <a:pt x="2852132" y="2106932"/>
                  <a:pt x="1837377" y="2106932"/>
                </a:cubicBezTo>
                <a:cubicBezTo>
                  <a:pt x="822622" y="2106932"/>
                  <a:pt x="0" y="1284311"/>
                  <a:pt x="0" y="269555"/>
                </a:cubicBezTo>
                <a:cubicBezTo>
                  <a:pt x="0" y="206133"/>
                  <a:pt x="3214" y="143461"/>
                  <a:pt x="9486" y="81694"/>
                </a:cubicBezTo>
                <a:close/>
              </a:path>
            </a:pathLst>
          </a:custGeom>
          <a:effectLst>
            <a:softEdge rad="0"/>
          </a:effectLst>
        </p:spPr>
      </p:pic>
      <p:sp>
        <p:nvSpPr>
          <p:cNvPr id="3" name="Content Placeholder 2">
            <a:extLst>
              <a:ext uri="{FF2B5EF4-FFF2-40B4-BE49-F238E27FC236}">
                <a16:creationId xmlns:a16="http://schemas.microsoft.com/office/drawing/2014/main" id="{AEC8B893-7C9A-ED4B-B6A9-0E5D94142E81}"/>
              </a:ext>
            </a:extLst>
          </p:cNvPr>
          <p:cNvSpPr>
            <a:spLocks noGrp="1"/>
          </p:cNvSpPr>
          <p:nvPr>
            <p:ph idx="1"/>
          </p:nvPr>
        </p:nvSpPr>
        <p:spPr>
          <a:xfrm>
            <a:off x="804672" y="2421682"/>
            <a:ext cx="4977578" cy="3639289"/>
          </a:xfrm>
        </p:spPr>
        <p:txBody>
          <a:bodyPr anchor="ctr">
            <a:normAutofit/>
          </a:bodyPr>
          <a:lstStyle/>
          <a:p>
            <a:r>
              <a:rPr lang="en-US" sz="2000" dirty="0">
                <a:solidFill>
                  <a:srgbClr val="000000"/>
                </a:solidFill>
              </a:rPr>
              <a:t>Trayvon Martin’s father – Tracy Martin looks a lot like the character that we first see in the video.</a:t>
            </a:r>
          </a:p>
          <a:p>
            <a:endParaRPr lang="en-US" sz="2000" dirty="0">
              <a:solidFill>
                <a:srgbClr val="000000"/>
              </a:solidFill>
            </a:endParaRPr>
          </a:p>
          <a:p>
            <a:r>
              <a:rPr lang="en-US" sz="2000" dirty="0">
                <a:solidFill>
                  <a:srgbClr val="000000"/>
                </a:solidFill>
              </a:rPr>
              <a:t>What is the significance of this?</a:t>
            </a:r>
          </a:p>
        </p:txBody>
      </p:sp>
      <p:sp>
        <p:nvSpPr>
          <p:cNvPr id="29" name="Freeform 68">
            <a:extLst>
              <a:ext uri="{FF2B5EF4-FFF2-40B4-BE49-F238E27FC236}">
                <a16:creationId xmlns:a16="http://schemas.microsoft.com/office/drawing/2014/main" id="{FEBD362A-CC27-47D9-8FC3-A5E91BA0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5296" y="2922177"/>
            <a:ext cx="4956705" cy="3945299"/>
          </a:xfrm>
          <a:custGeom>
            <a:avLst/>
            <a:gdLst>
              <a:gd name="connsiteX0" fmla="*/ 2718646 w 4956705"/>
              <a:gd name="connsiteY0" fmla="*/ 0 h 3945299"/>
              <a:gd name="connsiteX1" fmla="*/ 4816486 w 4956705"/>
              <a:gd name="connsiteY1" fmla="*/ 989335 h 3945299"/>
              <a:gd name="connsiteX2" fmla="*/ 4956705 w 4956705"/>
              <a:gd name="connsiteY2" fmla="*/ 1176848 h 3945299"/>
              <a:gd name="connsiteX3" fmla="*/ 4956705 w 4956705"/>
              <a:gd name="connsiteY3" fmla="*/ 3945299 h 3945299"/>
              <a:gd name="connsiteX4" fmla="*/ 294783 w 4956705"/>
              <a:gd name="connsiteY4" fmla="*/ 3945299 h 3945299"/>
              <a:gd name="connsiteX5" fmla="*/ 213645 w 4956705"/>
              <a:gd name="connsiteY5" fmla="*/ 3776866 h 3945299"/>
              <a:gd name="connsiteX6" fmla="*/ 0 w 4956705"/>
              <a:gd name="connsiteY6" fmla="*/ 2718646 h 3945299"/>
              <a:gd name="connsiteX7" fmla="*/ 2718646 w 4956705"/>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6705" h="3945299">
                <a:moveTo>
                  <a:pt x="2718646" y="0"/>
                </a:moveTo>
                <a:cubicBezTo>
                  <a:pt x="3563221" y="0"/>
                  <a:pt x="4317846" y="385123"/>
                  <a:pt x="4816486" y="989335"/>
                </a:cubicBezTo>
                <a:lnTo>
                  <a:pt x="4956705" y="1176848"/>
                </a:lnTo>
                <a:lnTo>
                  <a:pt x="4956705" y="3945299"/>
                </a:lnTo>
                <a:lnTo>
                  <a:pt x="294783" y="3945299"/>
                </a:lnTo>
                <a:lnTo>
                  <a:pt x="213645" y="3776866"/>
                </a:lnTo>
                <a:cubicBezTo>
                  <a:pt x="76074" y="3451612"/>
                  <a:pt x="0" y="3094013"/>
                  <a:pt x="0" y="2718646"/>
                </a:cubicBezTo>
                <a:cubicBezTo>
                  <a:pt x="0" y="1217179"/>
                  <a:pt x="1217179" y="0"/>
                  <a:pt x="271864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63CED314-29FC-E24B-8489-AC3F6EB4B578}"/>
              </a:ext>
            </a:extLst>
          </p:cNvPr>
          <p:cNvPicPr>
            <a:picLocks noChangeAspect="1"/>
          </p:cNvPicPr>
          <p:nvPr/>
        </p:nvPicPr>
        <p:blipFill rotWithShape="1">
          <a:blip r:embed="rId4">
            <a:alphaModFix/>
          </a:blip>
          <a:srcRect l="64" r="10580" b="2"/>
          <a:stretch/>
        </p:blipFill>
        <p:spPr>
          <a:xfrm>
            <a:off x="7399326" y="3086207"/>
            <a:ext cx="4792674" cy="3781268"/>
          </a:xfrm>
          <a:custGeom>
            <a:avLst/>
            <a:gdLst>
              <a:gd name="connsiteX0" fmla="*/ 2554615 w 4792674"/>
              <a:gd name="connsiteY0" fmla="*/ 0 h 3781268"/>
              <a:gd name="connsiteX1" fmla="*/ 4672942 w 4792674"/>
              <a:gd name="connsiteY1" fmla="*/ 1126306 h 3781268"/>
              <a:gd name="connsiteX2" fmla="*/ 4792674 w 4792674"/>
              <a:gd name="connsiteY2" fmla="*/ 1323391 h 3781268"/>
              <a:gd name="connsiteX3" fmla="*/ 4792674 w 4792674"/>
              <a:gd name="connsiteY3" fmla="*/ 3781268 h 3781268"/>
              <a:gd name="connsiteX4" fmla="*/ 313779 w 4792674"/>
              <a:gd name="connsiteY4" fmla="*/ 3781268 h 3781268"/>
              <a:gd name="connsiteX5" fmla="*/ 308328 w 4792674"/>
              <a:gd name="connsiteY5" fmla="*/ 3772297 h 3781268"/>
              <a:gd name="connsiteX6" fmla="*/ 0 w 4792674"/>
              <a:gd name="connsiteY6" fmla="*/ 2554615 h 3781268"/>
              <a:gd name="connsiteX7" fmla="*/ 2554615 w 4792674"/>
              <a:gd name="connsiteY7" fmla="*/ 0 h 378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2674" h="3781268">
                <a:moveTo>
                  <a:pt x="2554615" y="0"/>
                </a:moveTo>
                <a:cubicBezTo>
                  <a:pt x="3436412" y="0"/>
                  <a:pt x="4213859" y="446774"/>
                  <a:pt x="4672942" y="1126306"/>
                </a:cubicBezTo>
                <a:lnTo>
                  <a:pt x="4792674" y="1323391"/>
                </a:lnTo>
                <a:lnTo>
                  <a:pt x="4792674" y="3781268"/>
                </a:lnTo>
                <a:lnTo>
                  <a:pt x="313779" y="3781268"/>
                </a:lnTo>
                <a:lnTo>
                  <a:pt x="308328" y="3772297"/>
                </a:lnTo>
                <a:cubicBezTo>
                  <a:pt x="111694" y="3410325"/>
                  <a:pt x="0" y="2995514"/>
                  <a:pt x="0" y="2554615"/>
                </a:cubicBezTo>
                <a:cubicBezTo>
                  <a:pt x="0" y="1143740"/>
                  <a:pt x="1143740" y="0"/>
                  <a:pt x="2554615" y="0"/>
                </a:cubicBezTo>
                <a:close/>
              </a:path>
            </a:pathLst>
          </a:custGeom>
          <a:effectLst>
            <a:softEdge rad="0"/>
          </a:effectLst>
        </p:spPr>
      </p:pic>
    </p:spTree>
    <p:extLst>
      <p:ext uri="{BB962C8B-B14F-4D97-AF65-F5344CB8AC3E}">
        <p14:creationId xmlns:p14="http://schemas.microsoft.com/office/powerpoint/2010/main" val="1281973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rgbClr val="00B0F0">
                  <a:lumMod val="90000"/>
                </a:srgbClr>
              </a:gs>
              <a:gs pos="25000">
                <a:srgbClr val="00B0F0">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4119AC8-8470-AA42-98BD-BD4DBE3C220A}"/>
              </a:ext>
            </a:extLst>
          </p:cNvPr>
          <p:cNvSpPr>
            <a:spLocks noGrp="1"/>
          </p:cNvSpPr>
          <p:nvPr>
            <p:ph type="title"/>
          </p:nvPr>
        </p:nvSpPr>
        <p:spPr>
          <a:xfrm>
            <a:off x="640079" y="2053641"/>
            <a:ext cx="3669161" cy="2760098"/>
          </a:xfrm>
        </p:spPr>
        <p:txBody>
          <a:bodyPr>
            <a:normAutofit fontScale="90000"/>
          </a:bodyPr>
          <a:lstStyle/>
          <a:p>
            <a:r>
              <a:rPr lang="en-US" dirty="0">
                <a:solidFill>
                  <a:srgbClr val="FFFFFF"/>
                </a:solidFill>
              </a:rPr>
              <a:t>Gun Crime and Police Brutality</a:t>
            </a:r>
            <a:br>
              <a:rPr lang="en-US" dirty="0">
                <a:solidFill>
                  <a:srgbClr val="FFFFFF"/>
                </a:solidFill>
              </a:rPr>
            </a:br>
            <a:br>
              <a:rPr lang="en-US" dirty="0">
                <a:solidFill>
                  <a:srgbClr val="FFFFFF"/>
                </a:solidFill>
              </a:rPr>
            </a:br>
            <a:r>
              <a:rPr lang="en-US" sz="3600" dirty="0">
                <a:solidFill>
                  <a:schemeClr val="bg1"/>
                </a:solidFill>
              </a:rPr>
              <a:t>Guns matter vs lives matter?</a:t>
            </a:r>
            <a:br>
              <a:rPr lang="en-US" dirty="0">
                <a:solidFill>
                  <a:srgbClr val="000000"/>
                </a:solidFill>
              </a:rPr>
            </a:br>
            <a:endParaRPr lang="en-US" dirty="0">
              <a:solidFill>
                <a:srgbClr val="FFFFFF"/>
              </a:solidFill>
            </a:endParaRPr>
          </a:p>
        </p:txBody>
      </p:sp>
      <p:sp>
        <p:nvSpPr>
          <p:cNvPr id="3" name="Content Placeholder 2">
            <a:extLst>
              <a:ext uri="{FF2B5EF4-FFF2-40B4-BE49-F238E27FC236}">
                <a16:creationId xmlns:a16="http://schemas.microsoft.com/office/drawing/2014/main" id="{D4B0A677-217B-EE4F-9ADF-044BA965F5E7}"/>
              </a:ext>
            </a:extLst>
          </p:cNvPr>
          <p:cNvSpPr>
            <a:spLocks noGrp="1"/>
          </p:cNvSpPr>
          <p:nvPr>
            <p:ph idx="1"/>
          </p:nvPr>
        </p:nvSpPr>
        <p:spPr>
          <a:xfrm>
            <a:off x="5703000" y="492946"/>
            <a:ext cx="5306084" cy="5230634"/>
          </a:xfrm>
        </p:spPr>
        <p:txBody>
          <a:bodyPr anchor="ctr">
            <a:normAutofit fontScale="92500" lnSpcReduction="10000"/>
          </a:bodyPr>
          <a:lstStyle/>
          <a:p>
            <a:pPr marL="0" indent="0">
              <a:buNone/>
            </a:pPr>
            <a:endParaRPr lang="en-US" sz="2400" dirty="0">
              <a:solidFill>
                <a:srgbClr val="000000"/>
              </a:solidFill>
            </a:endParaRPr>
          </a:p>
          <a:p>
            <a:pPr marL="0" indent="0">
              <a:buNone/>
            </a:pPr>
            <a:endParaRPr lang="en-US" sz="2400" dirty="0">
              <a:solidFill>
                <a:srgbClr val="000000"/>
              </a:solidFill>
            </a:endParaRPr>
          </a:p>
          <a:p>
            <a:pPr marL="0" indent="0">
              <a:buNone/>
            </a:pPr>
            <a:endParaRPr lang="en-US" sz="2400" dirty="0">
              <a:solidFill>
                <a:srgbClr val="000000"/>
              </a:solidFill>
            </a:endParaRPr>
          </a:p>
          <a:p>
            <a:pPr marL="0" indent="0">
              <a:buNone/>
            </a:pPr>
            <a:r>
              <a:rPr lang="en-GB" dirty="0"/>
              <a:t>The Second Amendment of the United States Constitution reads: </a:t>
            </a:r>
          </a:p>
          <a:p>
            <a:pPr marL="0" indent="0">
              <a:buNone/>
            </a:pPr>
            <a:r>
              <a:rPr lang="en-GB" dirty="0"/>
              <a:t>"A well regulated Militia, being necessary to the security of a free State, the right of the people to keep and bear Arms, shall not be infringed."</a:t>
            </a:r>
            <a:endParaRPr lang="en-US" sz="2400" dirty="0">
              <a:solidFill>
                <a:srgbClr val="000000"/>
              </a:solidFill>
            </a:endParaRPr>
          </a:p>
          <a:p>
            <a:pPr marL="0" indent="0">
              <a:buNone/>
            </a:pPr>
            <a:endParaRPr lang="en-US" sz="2400" dirty="0">
              <a:solidFill>
                <a:srgbClr val="000000"/>
              </a:solidFill>
            </a:endParaRPr>
          </a:p>
          <a:p>
            <a:pPr marL="0" indent="0">
              <a:buNone/>
            </a:pPr>
            <a:r>
              <a:rPr lang="en-GB" dirty="0"/>
              <a:t>In the U.S., African Americans are 2.5 times more likely to be killed by police than white people.</a:t>
            </a:r>
            <a:endParaRPr lang="en-US" sz="2400" dirty="0">
              <a:solidFill>
                <a:srgbClr val="000000"/>
              </a:solidFill>
            </a:endParaRPr>
          </a:p>
          <a:p>
            <a:pPr marL="0" indent="0">
              <a:buNone/>
            </a:pPr>
            <a:endParaRPr lang="en-US" sz="2400" dirty="0">
              <a:solidFill>
                <a:srgbClr val="000000"/>
              </a:solidFill>
            </a:endParaRPr>
          </a:p>
          <a:p>
            <a:pPr marL="0" indent="0">
              <a:buNone/>
            </a:pPr>
            <a:endParaRPr lang="en-US" sz="2400" dirty="0">
              <a:solidFill>
                <a:srgbClr val="000000"/>
              </a:solidFill>
            </a:endParaRPr>
          </a:p>
          <a:p>
            <a:pPr marL="0" indent="0">
              <a:buNone/>
            </a:pPr>
            <a:endParaRPr lang="en-US" sz="2400" dirty="0">
              <a:solidFill>
                <a:srgbClr val="000000"/>
              </a:solidFill>
            </a:endParaRPr>
          </a:p>
        </p:txBody>
      </p:sp>
    </p:spTree>
    <p:extLst>
      <p:ext uri="{BB962C8B-B14F-4D97-AF65-F5344CB8AC3E}">
        <p14:creationId xmlns:p14="http://schemas.microsoft.com/office/powerpoint/2010/main" val="951881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3DE56D-2518-6948-B936-FB6D160B3A78}"/>
              </a:ext>
            </a:extLst>
          </p:cNvPr>
          <p:cNvSpPr>
            <a:spLocks noGrp="1"/>
          </p:cNvSpPr>
          <p:nvPr>
            <p:ph type="title"/>
          </p:nvPr>
        </p:nvSpPr>
        <p:spPr>
          <a:xfrm>
            <a:off x="640079" y="2053641"/>
            <a:ext cx="3669161" cy="2760098"/>
          </a:xfrm>
        </p:spPr>
        <p:txBody>
          <a:bodyPr>
            <a:normAutofit fontScale="90000"/>
          </a:bodyPr>
          <a:lstStyle/>
          <a:p>
            <a:r>
              <a:rPr lang="en-US" dirty="0">
                <a:solidFill>
                  <a:srgbClr val="FFFFFF"/>
                </a:solidFill>
              </a:rPr>
              <a:t>White supremacy &amp; Racism</a:t>
            </a:r>
            <a:br>
              <a:rPr lang="en-US" dirty="0">
                <a:solidFill>
                  <a:srgbClr val="FFFFFF"/>
                </a:solidFill>
              </a:rPr>
            </a:br>
            <a:br>
              <a:rPr lang="en-US" dirty="0">
                <a:solidFill>
                  <a:srgbClr val="FFFFFF"/>
                </a:solidFill>
              </a:rPr>
            </a:br>
            <a:r>
              <a:rPr lang="en-GB" sz="2700" b="1" dirty="0">
                <a:solidFill>
                  <a:schemeClr val="bg1"/>
                </a:solidFill>
              </a:rPr>
              <a:t>White supremacists believe that almost any action is justified if it will help “save” the white race.</a:t>
            </a:r>
            <a:endParaRPr lang="en-US" b="1" dirty="0">
              <a:solidFill>
                <a:schemeClr val="bg1"/>
              </a:solidFill>
            </a:endParaRPr>
          </a:p>
        </p:txBody>
      </p:sp>
      <p:sp>
        <p:nvSpPr>
          <p:cNvPr id="4" name="Content Placeholder 3">
            <a:extLst>
              <a:ext uri="{FF2B5EF4-FFF2-40B4-BE49-F238E27FC236}">
                <a16:creationId xmlns:a16="http://schemas.microsoft.com/office/drawing/2014/main" id="{AE97A274-2C53-AC49-A388-B5BDA4A1A12F}"/>
              </a:ext>
            </a:extLst>
          </p:cNvPr>
          <p:cNvSpPr>
            <a:spLocks noGrp="1"/>
          </p:cNvSpPr>
          <p:nvPr>
            <p:ph idx="1"/>
          </p:nvPr>
        </p:nvSpPr>
        <p:spPr>
          <a:xfrm>
            <a:off x="4309240" y="311920"/>
            <a:ext cx="2410875" cy="3547712"/>
          </a:xfrm>
        </p:spPr>
        <p:style>
          <a:lnRef idx="2">
            <a:schemeClr val="accent1"/>
          </a:lnRef>
          <a:fillRef idx="1">
            <a:schemeClr val="lt1"/>
          </a:fillRef>
          <a:effectRef idx="0">
            <a:schemeClr val="accent1"/>
          </a:effectRef>
          <a:fontRef idx="minor">
            <a:schemeClr val="dk1"/>
          </a:fontRef>
        </p:style>
        <p:txBody>
          <a:bodyPr anchor="ctr">
            <a:normAutofit/>
          </a:bodyPr>
          <a:lstStyle/>
          <a:p>
            <a:r>
              <a:rPr lang="en-US" sz="2400" dirty="0" err="1">
                <a:solidFill>
                  <a:srgbClr val="000000"/>
                </a:solidFill>
              </a:rPr>
              <a:t>Klu</a:t>
            </a:r>
            <a:r>
              <a:rPr lang="en-US" sz="2400" dirty="0">
                <a:solidFill>
                  <a:srgbClr val="000000"/>
                </a:solidFill>
              </a:rPr>
              <a:t> Klux Klan</a:t>
            </a:r>
          </a:p>
          <a:p>
            <a:endParaRPr lang="en-US" sz="2400" dirty="0">
              <a:solidFill>
                <a:srgbClr val="000000"/>
              </a:solidFill>
            </a:endParaRPr>
          </a:p>
          <a:p>
            <a:r>
              <a:rPr lang="en-US" sz="2400" dirty="0">
                <a:solidFill>
                  <a:srgbClr val="000000"/>
                </a:solidFill>
              </a:rPr>
              <a:t>Lynching</a:t>
            </a:r>
          </a:p>
          <a:p>
            <a:endParaRPr lang="en-US" sz="2400" dirty="0">
              <a:solidFill>
                <a:srgbClr val="000000"/>
              </a:solidFill>
            </a:endParaRPr>
          </a:p>
          <a:p>
            <a:r>
              <a:rPr lang="en-US" sz="2400" dirty="0">
                <a:solidFill>
                  <a:srgbClr val="000000"/>
                </a:solidFill>
              </a:rPr>
              <a:t>Segregation</a:t>
            </a:r>
          </a:p>
        </p:txBody>
      </p:sp>
      <p:sp>
        <p:nvSpPr>
          <p:cNvPr id="5" name="Rectangle 4">
            <a:extLst>
              <a:ext uri="{FF2B5EF4-FFF2-40B4-BE49-F238E27FC236}">
                <a16:creationId xmlns:a16="http://schemas.microsoft.com/office/drawing/2014/main" id="{86A1771D-3512-EA48-AD6D-E61259F71DD2}"/>
              </a:ext>
            </a:extLst>
          </p:cNvPr>
          <p:cNvSpPr/>
          <p:nvPr/>
        </p:nvSpPr>
        <p:spPr>
          <a:xfrm>
            <a:off x="8519304" y="0"/>
            <a:ext cx="3626322" cy="313932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dirty="0">
                <a:solidFill>
                  <a:srgbClr val="2F3031"/>
                </a:solidFill>
                <a:latin typeface="roboto-slab"/>
              </a:rPr>
              <a:t>The white supremacist “Unite the Right” rally in Charlottesville, Virginia, on August 11-12, 2017, attracted some 600 extremists from around the country and ended in deadly violence. These shocking events served as a wake-up call for many Americans about a resurgent white supremacist movement in the United States.</a:t>
            </a:r>
            <a:endParaRPr lang="en-US" dirty="0"/>
          </a:p>
        </p:txBody>
      </p:sp>
      <p:sp>
        <p:nvSpPr>
          <p:cNvPr id="6" name="Rectangle 5">
            <a:extLst>
              <a:ext uri="{FF2B5EF4-FFF2-40B4-BE49-F238E27FC236}">
                <a16:creationId xmlns:a16="http://schemas.microsoft.com/office/drawing/2014/main" id="{C0568D4D-67CA-154D-BE97-B364F14913E6}"/>
              </a:ext>
            </a:extLst>
          </p:cNvPr>
          <p:cNvSpPr/>
          <p:nvPr/>
        </p:nvSpPr>
        <p:spPr>
          <a:xfrm>
            <a:off x="5138737" y="5489807"/>
            <a:ext cx="6096000" cy="1200329"/>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GB" dirty="0">
                <a:solidFill>
                  <a:srgbClr val="2F3031"/>
                </a:solidFill>
                <a:latin typeface="roboto-slab"/>
              </a:rPr>
              <a:t>Though aspects of the alt right date back to 2008, it was Donald Trump’s entry in 2015 into the 2016 presidential race that really energized the alt right and caused it to become highly active in support of Trump. </a:t>
            </a:r>
            <a:endParaRPr lang="en-US" dirty="0"/>
          </a:p>
        </p:txBody>
      </p:sp>
      <p:pic>
        <p:nvPicPr>
          <p:cNvPr id="7" name="Picture 6">
            <a:extLst>
              <a:ext uri="{FF2B5EF4-FFF2-40B4-BE49-F238E27FC236}">
                <a16:creationId xmlns:a16="http://schemas.microsoft.com/office/drawing/2014/main" id="{B5425334-783D-714A-8D9F-F857989367F4}"/>
              </a:ext>
            </a:extLst>
          </p:cNvPr>
          <p:cNvPicPr>
            <a:picLocks noChangeAspect="1"/>
          </p:cNvPicPr>
          <p:nvPr/>
        </p:nvPicPr>
        <p:blipFill>
          <a:blip r:embed="rId3"/>
          <a:stretch>
            <a:fillRect/>
          </a:stretch>
        </p:blipFill>
        <p:spPr>
          <a:xfrm>
            <a:off x="5819828" y="3132466"/>
            <a:ext cx="2838595" cy="2226349"/>
          </a:xfrm>
          <a:prstGeom prst="rect">
            <a:avLst/>
          </a:prstGeom>
        </p:spPr>
      </p:pic>
    </p:spTree>
    <p:extLst>
      <p:ext uri="{BB962C8B-B14F-4D97-AF65-F5344CB8AC3E}">
        <p14:creationId xmlns:p14="http://schemas.microsoft.com/office/powerpoint/2010/main" val="30299896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4" y="321732"/>
            <a:ext cx="4568741" cy="6192603"/>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369A2C-36CE-7649-9D67-99E607E86089}"/>
              </a:ext>
            </a:extLst>
          </p:cNvPr>
          <p:cNvSpPr>
            <a:spLocks noGrp="1"/>
          </p:cNvSpPr>
          <p:nvPr>
            <p:ph type="title"/>
          </p:nvPr>
        </p:nvSpPr>
        <p:spPr>
          <a:xfrm>
            <a:off x="798256" y="1013189"/>
            <a:ext cx="3608896" cy="1690993"/>
          </a:xfrm>
        </p:spPr>
        <p:txBody>
          <a:bodyPr anchor="b">
            <a:noAutofit/>
          </a:bodyPr>
          <a:lstStyle/>
          <a:p>
            <a:r>
              <a:rPr lang="en-US" sz="2800" dirty="0"/>
              <a:t>Now watch the video again – do you notice anything new this time? Think about the issues we have just discussed.</a:t>
            </a:r>
            <a:br>
              <a:rPr lang="en-US" sz="2800" dirty="0"/>
            </a:br>
            <a:endParaRPr lang="en-US" sz="2800" dirty="0">
              <a:solidFill>
                <a:srgbClr val="FFFFFF"/>
              </a:solidFill>
            </a:endParaRPr>
          </a:p>
        </p:txBody>
      </p:sp>
      <p:pic>
        <p:nvPicPr>
          <p:cNvPr id="6" name="Picture 5">
            <a:extLst>
              <a:ext uri="{FF2B5EF4-FFF2-40B4-BE49-F238E27FC236}">
                <a16:creationId xmlns:a16="http://schemas.microsoft.com/office/drawing/2014/main" id="{8CF917A8-4B83-124F-83C4-A5A1907F5C5E}"/>
              </a:ext>
            </a:extLst>
          </p:cNvPr>
          <p:cNvPicPr>
            <a:picLocks noChangeAspect="1"/>
          </p:cNvPicPr>
          <p:nvPr/>
        </p:nvPicPr>
        <p:blipFill rotWithShape="1">
          <a:blip r:embed="rId2"/>
          <a:srcRect t="4358" r="-5" b="36658"/>
          <a:stretch/>
        </p:blipFill>
        <p:spPr>
          <a:xfrm>
            <a:off x="4968250" y="325905"/>
            <a:ext cx="2249424" cy="2002611"/>
          </a:xfrm>
          <a:prstGeom prst="rect">
            <a:avLst/>
          </a:prstGeom>
        </p:spPr>
      </p:pic>
      <p:sp>
        <p:nvSpPr>
          <p:cNvPr id="3" name="Content Placeholder 2">
            <a:extLst>
              <a:ext uri="{FF2B5EF4-FFF2-40B4-BE49-F238E27FC236}">
                <a16:creationId xmlns:a16="http://schemas.microsoft.com/office/drawing/2014/main" id="{462379AD-240E-DF47-A519-AB1BA3211937}"/>
              </a:ext>
            </a:extLst>
          </p:cNvPr>
          <p:cNvSpPr>
            <a:spLocks noGrp="1"/>
          </p:cNvSpPr>
          <p:nvPr>
            <p:ph idx="1"/>
          </p:nvPr>
        </p:nvSpPr>
        <p:spPr>
          <a:xfrm>
            <a:off x="798256" y="2711367"/>
            <a:ext cx="3607930" cy="1690993"/>
          </a:xfrm>
        </p:spPr>
        <p:txBody>
          <a:bodyPr anchor="t">
            <a:normAutofit fontScale="92500" lnSpcReduction="20000"/>
          </a:bodyPr>
          <a:lstStyle/>
          <a:p>
            <a:pPr marL="0" indent="0">
              <a:buNone/>
            </a:pPr>
            <a:r>
              <a:rPr lang="en-US" sz="2000" dirty="0"/>
              <a:t>Think about the cultural and historical significance of the song. Which symbols can you pick out? What do they represent?</a:t>
            </a:r>
          </a:p>
          <a:p>
            <a:pPr marL="0" indent="0">
              <a:buNone/>
            </a:pPr>
            <a:endParaRPr lang="en-US" sz="2000" dirty="0"/>
          </a:p>
          <a:p>
            <a:pPr marL="0" indent="0">
              <a:buNone/>
            </a:pPr>
            <a:r>
              <a:rPr lang="en-US" sz="2000" dirty="0"/>
              <a:t>Add to the notes you already have.</a:t>
            </a:r>
          </a:p>
          <a:p>
            <a:pPr marL="0" indent="0">
              <a:buNone/>
            </a:pPr>
            <a:endParaRPr lang="en-US" sz="2000" dirty="0">
              <a:solidFill>
                <a:srgbClr val="FFFFFF"/>
              </a:solidFill>
            </a:endParaRPr>
          </a:p>
        </p:txBody>
      </p:sp>
      <p:pic>
        <p:nvPicPr>
          <p:cNvPr id="4" name="Picture 3">
            <a:extLst>
              <a:ext uri="{FF2B5EF4-FFF2-40B4-BE49-F238E27FC236}">
                <a16:creationId xmlns:a16="http://schemas.microsoft.com/office/drawing/2014/main" id="{66F88105-00D1-5049-B82B-7F6FB121B545}"/>
              </a:ext>
            </a:extLst>
          </p:cNvPr>
          <p:cNvPicPr>
            <a:picLocks noChangeAspect="1"/>
          </p:cNvPicPr>
          <p:nvPr/>
        </p:nvPicPr>
        <p:blipFill rotWithShape="1">
          <a:blip r:embed="rId3"/>
          <a:srcRect t="6968" r="-1" b="12683"/>
          <a:stretch/>
        </p:blipFill>
        <p:spPr>
          <a:xfrm>
            <a:off x="4968251" y="2419956"/>
            <a:ext cx="2249424" cy="2002611"/>
          </a:xfrm>
          <a:prstGeom prst="rect">
            <a:avLst/>
          </a:prstGeom>
        </p:spPr>
      </p:pic>
      <p:pic>
        <p:nvPicPr>
          <p:cNvPr id="7" name="Picture 6">
            <a:extLst>
              <a:ext uri="{FF2B5EF4-FFF2-40B4-BE49-F238E27FC236}">
                <a16:creationId xmlns:a16="http://schemas.microsoft.com/office/drawing/2014/main" id="{B390D00F-6647-9048-8C04-41548F0BDCFD}"/>
              </a:ext>
            </a:extLst>
          </p:cNvPr>
          <p:cNvPicPr>
            <a:picLocks noChangeAspect="1"/>
          </p:cNvPicPr>
          <p:nvPr/>
        </p:nvPicPr>
        <p:blipFill rotWithShape="1">
          <a:blip r:embed="rId4"/>
          <a:srcRect r="482" b="4"/>
          <a:stretch/>
        </p:blipFill>
        <p:spPr>
          <a:xfrm>
            <a:off x="7295203" y="325904"/>
            <a:ext cx="4570677" cy="3065565"/>
          </a:xfrm>
          <a:prstGeom prst="rect">
            <a:avLst/>
          </a:prstGeom>
        </p:spPr>
      </p:pic>
      <p:pic>
        <p:nvPicPr>
          <p:cNvPr id="8" name="Picture 7">
            <a:extLst>
              <a:ext uri="{FF2B5EF4-FFF2-40B4-BE49-F238E27FC236}">
                <a16:creationId xmlns:a16="http://schemas.microsoft.com/office/drawing/2014/main" id="{3471814E-D87E-E74E-B454-BA56BAEAA91C}"/>
              </a:ext>
            </a:extLst>
          </p:cNvPr>
          <p:cNvPicPr>
            <a:picLocks noChangeAspect="1"/>
          </p:cNvPicPr>
          <p:nvPr/>
        </p:nvPicPr>
        <p:blipFill rotWithShape="1">
          <a:blip r:embed="rId5"/>
          <a:srcRect t="1130" r="8" b="6863"/>
          <a:stretch/>
        </p:blipFill>
        <p:spPr>
          <a:xfrm>
            <a:off x="4976656" y="4511800"/>
            <a:ext cx="2249424" cy="2002536"/>
          </a:xfrm>
          <a:prstGeom prst="rect">
            <a:avLst/>
          </a:prstGeom>
        </p:spPr>
      </p:pic>
      <p:pic>
        <p:nvPicPr>
          <p:cNvPr id="5" name="Picture 4">
            <a:extLst>
              <a:ext uri="{FF2B5EF4-FFF2-40B4-BE49-F238E27FC236}">
                <a16:creationId xmlns:a16="http://schemas.microsoft.com/office/drawing/2014/main" id="{06504C66-92BC-C641-83CC-E22AE898CD79}"/>
              </a:ext>
            </a:extLst>
          </p:cNvPr>
          <p:cNvPicPr>
            <a:picLocks noChangeAspect="1"/>
          </p:cNvPicPr>
          <p:nvPr/>
        </p:nvPicPr>
        <p:blipFill rotWithShape="1">
          <a:blip r:embed="rId6"/>
          <a:srcRect t="7214" r="3" b="3"/>
          <a:stretch/>
        </p:blipFill>
        <p:spPr>
          <a:xfrm>
            <a:off x="7295203" y="3474720"/>
            <a:ext cx="4570677" cy="3053487"/>
          </a:xfrm>
          <a:prstGeom prst="rect">
            <a:avLst/>
          </a:prstGeom>
        </p:spPr>
      </p:pic>
    </p:spTree>
    <p:extLst>
      <p:ext uri="{BB962C8B-B14F-4D97-AF65-F5344CB8AC3E}">
        <p14:creationId xmlns:p14="http://schemas.microsoft.com/office/powerpoint/2010/main" val="388075513"/>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AF848BC-61A7-4833-B24A-A22A593F5A44}"/>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5600" kern="1200">
                <a:solidFill>
                  <a:schemeClr val="tx1"/>
                </a:solidFill>
                <a:latin typeface="+mj-lt"/>
                <a:ea typeface="+mj-ea"/>
                <a:cs typeface="+mj-cs"/>
              </a:rPr>
              <a:t>Linking the lyrics to the symbols in the video</a:t>
            </a:r>
          </a:p>
        </p:txBody>
      </p:sp>
      <p:sp>
        <p:nvSpPr>
          <p:cNvPr id="11" name="Oval 10">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FFEC6BB6-63FA-4433-89AA-FD0773666BBB}"/>
              </a:ext>
            </a:extLst>
          </p:cNvPr>
          <p:cNvSpPr txBox="1">
            <a:spLocks/>
          </p:cNvSpPr>
          <p:nvPr/>
        </p:nvSpPr>
        <p:spPr>
          <a:xfrm>
            <a:off x="7800392" y="344364"/>
            <a:ext cx="4145622" cy="1918309"/>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000" dirty="0">
                <a:solidFill>
                  <a:schemeClr val="tx1"/>
                </a:solidFill>
              </a:rPr>
              <a:t>Today we will be looking at:</a:t>
            </a:r>
          </a:p>
          <a:p>
            <a:r>
              <a:rPr lang="en-US" sz="2000" dirty="0">
                <a:solidFill>
                  <a:schemeClr val="tx1"/>
                </a:solidFill>
              </a:rPr>
              <a:t>How meaning is constructed, negotiated, expressed and interpreted by doing an in depth analysis of a </a:t>
            </a:r>
            <a:r>
              <a:rPr lang="en-US" sz="2000" i="1" dirty="0">
                <a:solidFill>
                  <a:schemeClr val="tx1"/>
                </a:solidFill>
              </a:rPr>
              <a:t>multimodal text</a:t>
            </a:r>
          </a:p>
        </p:txBody>
      </p:sp>
      <p:sp>
        <p:nvSpPr>
          <p:cNvPr id="7" name="TextBox 6">
            <a:extLst>
              <a:ext uri="{FF2B5EF4-FFF2-40B4-BE49-F238E27FC236}">
                <a16:creationId xmlns:a16="http://schemas.microsoft.com/office/drawing/2014/main" id="{7C4F5ECE-513F-4690-8B26-03DAAB2A83F0}"/>
              </a:ext>
            </a:extLst>
          </p:cNvPr>
          <p:cNvSpPr txBox="1"/>
          <p:nvPr/>
        </p:nvSpPr>
        <p:spPr>
          <a:xfrm>
            <a:off x="8307978" y="4924697"/>
            <a:ext cx="3510984"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a:t>Initial task: respond to each of the questions on the next slide.</a:t>
            </a:r>
            <a:endParaRPr lang="en-GB" sz="2000" dirty="0"/>
          </a:p>
        </p:txBody>
      </p:sp>
    </p:spTree>
    <p:extLst>
      <p:ext uri="{BB962C8B-B14F-4D97-AF65-F5344CB8AC3E}">
        <p14:creationId xmlns:p14="http://schemas.microsoft.com/office/powerpoint/2010/main" val="554759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2">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F23F2B9-5A08-3744-B9A0-8533C38CBC35}"/>
              </a:ext>
            </a:extLst>
          </p:cNvPr>
          <p:cNvSpPr>
            <a:spLocks noGrp="1"/>
          </p:cNvSpPr>
          <p:nvPr>
            <p:ph type="title"/>
          </p:nvPr>
        </p:nvSpPr>
        <p:spPr>
          <a:xfrm>
            <a:off x="6414450" y="2656703"/>
            <a:ext cx="4977976" cy="1454051"/>
          </a:xfr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p>
            <a:pPr algn="ctr"/>
            <a:r>
              <a:rPr lang="en-US" sz="3100" dirty="0">
                <a:solidFill>
                  <a:srgbClr val="000000"/>
                </a:solidFill>
              </a:rPr>
              <a:t>What do you think Childish Gambino’s impression of America is?</a:t>
            </a:r>
          </a:p>
        </p:txBody>
      </p:sp>
      <p:sp>
        <p:nvSpPr>
          <p:cNvPr id="15"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3CA00357-A5E8-BF48-9505-77137EECBE23}"/>
              </a:ext>
            </a:extLst>
          </p:cNvPr>
          <p:cNvPicPr>
            <a:picLocks noChangeAspect="1"/>
          </p:cNvPicPr>
          <p:nvPr/>
        </p:nvPicPr>
        <p:blipFill rotWithShape="1">
          <a:blip r:embed="rId3">
            <a:alphaModFix/>
          </a:blip>
          <a:srcRect t="24645" r="-2" b="29040"/>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Content Placeholder 4">
            <a:extLst>
              <a:ext uri="{FF2B5EF4-FFF2-40B4-BE49-F238E27FC236}">
                <a16:creationId xmlns:a16="http://schemas.microsoft.com/office/drawing/2014/main" id="{449F4D1B-CB19-8146-87C6-9E7C421892B7}"/>
              </a:ext>
            </a:extLst>
          </p:cNvPr>
          <p:cNvSpPr>
            <a:spLocks noGrp="1"/>
          </p:cNvSpPr>
          <p:nvPr>
            <p:ph idx="1"/>
          </p:nvPr>
        </p:nvSpPr>
        <p:spPr>
          <a:xfrm>
            <a:off x="82579" y="2656703"/>
            <a:ext cx="5771912" cy="1544594"/>
          </a:xfr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a:bodyPr>
          <a:lstStyle/>
          <a:p>
            <a:pPr marL="0" indent="0">
              <a:buNone/>
            </a:pPr>
            <a:r>
              <a:rPr lang="en-US" sz="4800" dirty="0">
                <a:solidFill>
                  <a:srgbClr val="000000"/>
                </a:solidFill>
                <a:latin typeface="Chalkduster" panose="03050602040202020205" pitchFamily="66" charset="77"/>
              </a:rPr>
              <a:t>This is America</a:t>
            </a:r>
          </a:p>
        </p:txBody>
      </p:sp>
      <p:sp>
        <p:nvSpPr>
          <p:cNvPr id="18" name="Title 3">
            <a:extLst>
              <a:ext uri="{FF2B5EF4-FFF2-40B4-BE49-F238E27FC236}">
                <a16:creationId xmlns:a16="http://schemas.microsoft.com/office/drawing/2014/main" id="{A269893C-092A-914B-AA42-C8FDEECA5C87}"/>
              </a:ext>
            </a:extLst>
          </p:cNvPr>
          <p:cNvSpPr txBox="1">
            <a:spLocks/>
          </p:cNvSpPr>
          <p:nvPr/>
        </p:nvSpPr>
        <p:spPr>
          <a:xfrm>
            <a:off x="4416774" y="188813"/>
            <a:ext cx="4977976" cy="102215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100" dirty="0">
                <a:solidFill>
                  <a:srgbClr val="000000"/>
                </a:solidFill>
              </a:rPr>
              <a:t>Why did he write the song?</a:t>
            </a:r>
          </a:p>
        </p:txBody>
      </p:sp>
      <p:sp>
        <p:nvSpPr>
          <p:cNvPr id="19" name="Title 3">
            <a:extLst>
              <a:ext uri="{FF2B5EF4-FFF2-40B4-BE49-F238E27FC236}">
                <a16:creationId xmlns:a16="http://schemas.microsoft.com/office/drawing/2014/main" id="{B5784B62-109E-8E43-BE37-9F30404C6686}"/>
              </a:ext>
            </a:extLst>
          </p:cNvPr>
          <p:cNvSpPr txBox="1">
            <a:spLocks/>
          </p:cNvSpPr>
          <p:nvPr/>
        </p:nvSpPr>
        <p:spPr>
          <a:xfrm>
            <a:off x="3311024" y="5607370"/>
            <a:ext cx="4977976" cy="102215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100" dirty="0">
                <a:solidFill>
                  <a:srgbClr val="000000"/>
                </a:solidFill>
              </a:rPr>
              <a:t>What does he want you to understand?</a:t>
            </a:r>
          </a:p>
        </p:txBody>
      </p:sp>
      <p:sp>
        <p:nvSpPr>
          <p:cNvPr id="20" name="Title 3">
            <a:extLst>
              <a:ext uri="{FF2B5EF4-FFF2-40B4-BE49-F238E27FC236}">
                <a16:creationId xmlns:a16="http://schemas.microsoft.com/office/drawing/2014/main" id="{4767C699-6478-B741-B428-5E5A0ABFDFBD}"/>
              </a:ext>
            </a:extLst>
          </p:cNvPr>
          <p:cNvSpPr txBox="1">
            <a:spLocks/>
          </p:cNvSpPr>
          <p:nvPr/>
        </p:nvSpPr>
        <p:spPr>
          <a:xfrm>
            <a:off x="7089953" y="1348495"/>
            <a:ext cx="4977976" cy="102215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100" dirty="0">
                <a:solidFill>
                  <a:srgbClr val="000000"/>
                </a:solidFill>
              </a:rPr>
              <a:t>Who is the audience?</a:t>
            </a:r>
          </a:p>
        </p:txBody>
      </p:sp>
      <p:sp>
        <p:nvSpPr>
          <p:cNvPr id="21" name="Title 3">
            <a:extLst>
              <a:ext uri="{FF2B5EF4-FFF2-40B4-BE49-F238E27FC236}">
                <a16:creationId xmlns:a16="http://schemas.microsoft.com/office/drawing/2014/main" id="{416EB966-6856-F84D-A4BD-5858F72F7A3A}"/>
              </a:ext>
            </a:extLst>
          </p:cNvPr>
          <p:cNvSpPr txBox="1">
            <a:spLocks/>
          </p:cNvSpPr>
          <p:nvPr/>
        </p:nvSpPr>
        <p:spPr>
          <a:xfrm>
            <a:off x="6919412" y="4396812"/>
            <a:ext cx="4977976" cy="1022150"/>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100" dirty="0">
                <a:solidFill>
                  <a:srgbClr val="000000"/>
                </a:solidFill>
              </a:rPr>
              <a:t>Is the form an effective way of conveying meaning?</a:t>
            </a:r>
          </a:p>
        </p:txBody>
      </p:sp>
    </p:spTree>
    <p:extLst>
      <p:ext uri="{BB962C8B-B14F-4D97-AF65-F5344CB8AC3E}">
        <p14:creationId xmlns:p14="http://schemas.microsoft.com/office/powerpoint/2010/main" val="2180713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r>
              <a:rPr lang="en-US" dirty="0"/>
              <a:t>You each have key concept cards…</a:t>
            </a:r>
            <a:endParaRPr lang="en-GB" dirty="0"/>
          </a:p>
        </p:txBody>
      </p:sp>
      <p:sp>
        <p:nvSpPr>
          <p:cNvPr id="5" name="Content Placeholder 4"/>
          <p:cNvSpPr>
            <a:spLocks noGrp="1"/>
          </p:cNvSpPr>
          <p:nvPr>
            <p:ph idx="1"/>
          </p:nvPr>
        </p:nvSpPr>
        <p:spPr>
          <a:xfrm>
            <a:off x="838200" y="2472011"/>
            <a:ext cx="4348655" cy="3124747"/>
          </a:xfrm>
        </p:spPr>
        <p:style>
          <a:lnRef idx="2">
            <a:schemeClr val="accent6"/>
          </a:lnRef>
          <a:fillRef idx="1">
            <a:schemeClr val="lt1"/>
          </a:fillRef>
          <a:effectRef idx="0">
            <a:schemeClr val="accent6"/>
          </a:effectRef>
          <a:fontRef idx="minor">
            <a:schemeClr val="dk1"/>
          </a:fontRef>
        </p:style>
        <p:txBody>
          <a:bodyPr/>
          <a:lstStyle/>
          <a:p>
            <a:pPr lvl="0">
              <a:lnSpc>
                <a:spcPct val="70000"/>
              </a:lnSpc>
            </a:pPr>
            <a:r>
              <a:rPr lang="en-GB" dirty="0"/>
              <a:t>Identity</a:t>
            </a:r>
            <a:endParaRPr lang="x-none"/>
          </a:p>
          <a:p>
            <a:pPr lvl="0">
              <a:lnSpc>
                <a:spcPct val="70000"/>
              </a:lnSpc>
            </a:pPr>
            <a:r>
              <a:rPr lang="en-GB" dirty="0"/>
              <a:t>Culture</a:t>
            </a:r>
            <a:endParaRPr lang="x-none"/>
          </a:p>
          <a:p>
            <a:pPr lvl="0">
              <a:lnSpc>
                <a:spcPct val="70000"/>
              </a:lnSpc>
            </a:pPr>
            <a:r>
              <a:rPr lang="en-GB" dirty="0"/>
              <a:t>Creativity</a:t>
            </a:r>
            <a:endParaRPr lang="x-none"/>
          </a:p>
          <a:p>
            <a:pPr lvl="0">
              <a:lnSpc>
                <a:spcPct val="70000"/>
              </a:lnSpc>
            </a:pPr>
            <a:r>
              <a:rPr lang="en-GB" dirty="0"/>
              <a:t>Communication</a:t>
            </a:r>
            <a:endParaRPr lang="x-none"/>
          </a:p>
          <a:p>
            <a:pPr lvl="0">
              <a:lnSpc>
                <a:spcPct val="70000"/>
              </a:lnSpc>
            </a:pPr>
            <a:r>
              <a:rPr lang="en-GB" dirty="0"/>
              <a:t>Perspective</a:t>
            </a:r>
            <a:endParaRPr lang="x-none"/>
          </a:p>
          <a:p>
            <a:pPr lvl="0">
              <a:lnSpc>
                <a:spcPct val="70000"/>
              </a:lnSpc>
            </a:pPr>
            <a:r>
              <a:rPr lang="en-GB" dirty="0"/>
              <a:t>Transformation</a:t>
            </a:r>
            <a:endParaRPr lang="x-none"/>
          </a:p>
          <a:p>
            <a:pPr lvl="0">
              <a:lnSpc>
                <a:spcPct val="70000"/>
              </a:lnSpc>
            </a:pPr>
            <a:r>
              <a:rPr lang="en-GB" dirty="0"/>
              <a:t>Representation</a:t>
            </a:r>
            <a:endParaRPr lang="x-none"/>
          </a:p>
          <a:p>
            <a:endParaRPr lang="en-GB" dirty="0"/>
          </a:p>
        </p:txBody>
      </p:sp>
      <p:sp>
        <p:nvSpPr>
          <p:cNvPr id="6" name="TextBox 5"/>
          <p:cNvSpPr txBox="1"/>
          <p:nvPr/>
        </p:nvSpPr>
        <p:spPr>
          <a:xfrm>
            <a:off x="5881817" y="2180438"/>
            <a:ext cx="566252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buAutoNum type="arabicPeriod"/>
            </a:pPr>
            <a:r>
              <a:rPr lang="en-US" sz="2400" dirty="0"/>
              <a:t>What do you think they mean? How can you interpret them? What do they refer to? </a:t>
            </a:r>
          </a:p>
          <a:p>
            <a:pPr marL="342900" indent="-342900">
              <a:buAutoNum type="arabicPeriod"/>
            </a:pPr>
            <a:r>
              <a:rPr lang="en-US" sz="2400" dirty="0"/>
              <a:t>How can you link them to literature? How can you link them to the wider world and society?</a:t>
            </a:r>
          </a:p>
        </p:txBody>
      </p:sp>
    </p:spTree>
    <p:extLst>
      <p:ext uri="{BB962C8B-B14F-4D97-AF65-F5344CB8AC3E}">
        <p14:creationId xmlns:p14="http://schemas.microsoft.com/office/powerpoint/2010/main" val="823741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5F9E37-226C-454F-B4D9-A7BB03930C7B}"/>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How can we talk about the key concepts?</a:t>
            </a:r>
            <a:br>
              <a:rPr lang="en-US" dirty="0">
                <a:solidFill>
                  <a:srgbClr val="FFFFFF"/>
                </a:solidFill>
              </a:rPr>
            </a:br>
            <a:br>
              <a:rPr lang="en-US" dirty="0">
                <a:solidFill>
                  <a:srgbClr val="FFFFFF"/>
                </a:solidFill>
              </a:rPr>
            </a:br>
            <a:r>
              <a:rPr lang="en-US" dirty="0">
                <a:solidFill>
                  <a:srgbClr val="FFFFFF"/>
                </a:solidFill>
              </a:rPr>
              <a:t>Make notes next to each.</a:t>
            </a:r>
          </a:p>
        </p:txBody>
      </p:sp>
      <p:graphicFrame>
        <p:nvGraphicFramePr>
          <p:cNvPr id="5" name="Content Placeholder 2">
            <a:extLst>
              <a:ext uri="{FF2B5EF4-FFF2-40B4-BE49-F238E27FC236}">
                <a16:creationId xmlns:a16="http://schemas.microsoft.com/office/drawing/2014/main" id="{393197FF-ABBA-4B64-BF92-4EFC5EF7680E}"/>
              </a:ext>
            </a:extLst>
          </p:cNvPr>
          <p:cNvGraphicFramePr>
            <a:graphicFrameLocks noGrp="1"/>
          </p:cNvGraphicFramePr>
          <p:nvPr>
            <p:ph idx="1"/>
            <p:extLst>
              <p:ext uri="{D42A27DB-BD31-4B8C-83A1-F6EECF244321}">
                <p14:modId xmlns:p14="http://schemas.microsoft.com/office/powerpoint/2010/main" val="660358105"/>
              </p:ext>
            </p:extLst>
          </p:nvPr>
        </p:nvGraphicFramePr>
        <p:xfrm>
          <a:off x="5194300" y="315119"/>
          <a:ext cx="6513604" cy="6227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7759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AF830B-2C9A-D741-9DCA-8F12CB663EAC}"/>
              </a:ext>
            </a:extLst>
          </p:cNvPr>
          <p:cNvPicPr>
            <a:picLocks noChangeAspect="1"/>
          </p:cNvPicPr>
          <p:nvPr/>
        </p:nvPicPr>
        <p:blipFill rotWithShape="1">
          <a:blip r:embed="rId2">
            <a:alphaModFix/>
          </a:blip>
          <a:srcRect l="27937" r="14315" b="2"/>
          <a:stretch/>
        </p:blipFill>
        <p:spPr>
          <a:xfrm>
            <a:off x="3125968" y="2527222"/>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5">
            <a:extLst>
              <a:ext uri="{FF2B5EF4-FFF2-40B4-BE49-F238E27FC236}">
                <a16:creationId xmlns:a16="http://schemas.microsoft.com/office/drawing/2014/main" id="{96912798-11AA-3744-BB3C-EB0780D70F28}"/>
              </a:ext>
            </a:extLst>
          </p:cNvPr>
          <p:cNvPicPr>
            <a:picLocks noChangeAspect="1"/>
          </p:cNvPicPr>
          <p:nvPr/>
        </p:nvPicPr>
        <p:blipFill rotWithShape="1">
          <a:blip r:embed="rId3">
            <a:alphaModFix/>
          </a:blip>
          <a:srcRect l="1247" r="33747" b="3"/>
          <a:stretch/>
        </p:blipFill>
        <p:spPr>
          <a:xfrm>
            <a:off x="1" y="1"/>
            <a:ext cx="4443799" cy="377678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7" name="Picture 6">
            <a:extLst>
              <a:ext uri="{FF2B5EF4-FFF2-40B4-BE49-F238E27FC236}">
                <a16:creationId xmlns:a16="http://schemas.microsoft.com/office/drawing/2014/main" id="{714C4971-CA22-034E-AC19-8F08D730CB88}"/>
              </a:ext>
            </a:extLst>
          </p:cNvPr>
          <p:cNvPicPr>
            <a:picLocks noChangeAspect="1"/>
          </p:cNvPicPr>
          <p:nvPr/>
        </p:nvPicPr>
        <p:blipFill rotWithShape="1">
          <a:blip r:embed="rId4">
            <a:alphaModFix/>
          </a:blip>
          <a:srcRect l="14283" r="3" b="3"/>
          <a:stretch/>
        </p:blipFill>
        <p:spPr>
          <a:xfrm>
            <a:off x="-516486" y="3973301"/>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2" name="Picture 11">
            <a:extLst>
              <a:ext uri="{FF2B5EF4-FFF2-40B4-BE49-F238E27FC236}">
                <a16:creationId xmlns:a16="http://schemas.microsoft.com/office/drawing/2014/main" id="{DD257392-088E-4D55-B128-FFD59A895D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66AD03E2-B34B-D142-862C-956434DD6080}"/>
              </a:ext>
            </a:extLst>
          </p:cNvPr>
          <p:cNvSpPr>
            <a:spLocks noGrp="1"/>
          </p:cNvSpPr>
          <p:nvPr>
            <p:ph type="title"/>
          </p:nvPr>
        </p:nvSpPr>
        <p:spPr>
          <a:xfrm>
            <a:off x="5173298" y="204708"/>
            <a:ext cx="6289204" cy="2743787"/>
          </a:xfrm>
        </p:spPr>
        <p:style>
          <a:lnRef idx="2">
            <a:schemeClr val="accent5"/>
          </a:lnRef>
          <a:fillRef idx="1">
            <a:schemeClr val="lt1"/>
          </a:fillRef>
          <a:effectRef idx="0">
            <a:schemeClr val="accent5"/>
          </a:effectRef>
          <a:fontRef idx="minor">
            <a:schemeClr val="dk1"/>
          </a:fontRef>
        </p:style>
        <p:txBody>
          <a:bodyPr>
            <a:normAutofit fontScale="90000"/>
          </a:bodyPr>
          <a:lstStyle/>
          <a:p>
            <a:r>
              <a:rPr lang="en-US" sz="3200" dirty="0">
                <a:solidFill>
                  <a:srgbClr val="000000"/>
                </a:solidFill>
              </a:rPr>
              <a:t>Lets look back at the lyrics and link them to the video. What happens in the video? How important are the lyrics? What do they add?</a:t>
            </a:r>
            <a:br>
              <a:rPr lang="en-US" sz="3200" dirty="0">
                <a:solidFill>
                  <a:srgbClr val="000000"/>
                </a:solidFill>
              </a:rPr>
            </a:br>
            <a:br>
              <a:rPr lang="en-US" sz="3200" dirty="0">
                <a:solidFill>
                  <a:srgbClr val="000000"/>
                </a:solidFill>
              </a:rPr>
            </a:br>
            <a:r>
              <a:rPr lang="en-US" sz="3200" dirty="0">
                <a:solidFill>
                  <a:srgbClr val="000000"/>
                </a:solidFill>
              </a:rPr>
              <a:t>Get your analysis of the lyrics out and be ready to make notes!</a:t>
            </a:r>
          </a:p>
        </p:txBody>
      </p:sp>
      <p:sp>
        <p:nvSpPr>
          <p:cNvPr id="3" name="Content Placeholder 2">
            <a:extLst>
              <a:ext uri="{FF2B5EF4-FFF2-40B4-BE49-F238E27FC236}">
                <a16:creationId xmlns:a16="http://schemas.microsoft.com/office/drawing/2014/main" id="{F4EB9AC7-C69A-9143-90C6-AA1171EB547C}"/>
              </a:ext>
            </a:extLst>
          </p:cNvPr>
          <p:cNvSpPr>
            <a:spLocks noGrp="1"/>
          </p:cNvSpPr>
          <p:nvPr>
            <p:ph idx="1"/>
          </p:nvPr>
        </p:nvSpPr>
        <p:spPr>
          <a:xfrm>
            <a:off x="6380175" y="3014002"/>
            <a:ext cx="5547932" cy="3639289"/>
          </a:xfrm>
        </p:spPr>
        <p:style>
          <a:lnRef idx="1">
            <a:schemeClr val="accent5"/>
          </a:lnRef>
          <a:fillRef idx="2">
            <a:schemeClr val="accent5"/>
          </a:fillRef>
          <a:effectRef idx="1">
            <a:schemeClr val="accent5"/>
          </a:effectRef>
          <a:fontRef idx="minor">
            <a:schemeClr val="dk1"/>
          </a:fontRef>
        </p:style>
        <p:txBody>
          <a:bodyPr anchor="ctr">
            <a:normAutofit/>
          </a:bodyPr>
          <a:lstStyle/>
          <a:p>
            <a:r>
              <a:rPr lang="en-US" sz="3200" dirty="0">
                <a:solidFill>
                  <a:srgbClr val="000000"/>
                </a:solidFill>
              </a:rPr>
              <a:t>Think about how important the different scenes are – how do they represent what he is saying.</a:t>
            </a:r>
          </a:p>
          <a:p>
            <a:r>
              <a:rPr lang="en-US" sz="3200" dirty="0">
                <a:solidFill>
                  <a:srgbClr val="000000"/>
                </a:solidFill>
              </a:rPr>
              <a:t>Think about the global issues or concepts that are being presented.</a:t>
            </a:r>
          </a:p>
        </p:txBody>
      </p:sp>
    </p:spTree>
    <p:extLst>
      <p:ext uri="{BB962C8B-B14F-4D97-AF65-F5344CB8AC3E}">
        <p14:creationId xmlns:p14="http://schemas.microsoft.com/office/powerpoint/2010/main" val="2554730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55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F643A0-4135-644A-879F-FB58D7D2BC10}"/>
              </a:ext>
            </a:extLst>
          </p:cNvPr>
          <p:cNvSpPr>
            <a:spLocks noGrp="1"/>
          </p:cNvSpPr>
          <p:nvPr>
            <p:ph type="title"/>
          </p:nvPr>
        </p:nvSpPr>
        <p:spPr>
          <a:xfrm>
            <a:off x="524256" y="4767072"/>
            <a:ext cx="6594189" cy="1625210"/>
          </a:xfrm>
        </p:spPr>
        <p:txBody>
          <a:bodyPr>
            <a:normAutofit/>
          </a:bodyPr>
          <a:lstStyle/>
          <a:p>
            <a:pPr algn="r"/>
            <a:r>
              <a:rPr lang="en-US" sz="3700">
                <a:solidFill>
                  <a:srgbClr val="FFFFFF"/>
                </a:solidFill>
              </a:rPr>
              <a:t>The significance of dance moves - </a:t>
            </a:r>
            <a:r>
              <a:rPr lang="en-GB" sz="3700">
                <a:solidFill>
                  <a:srgbClr val="FFFFFF"/>
                </a:solidFill>
              </a:rPr>
              <a:t>Rwandan-born Sherrie Silver constructed the dance sequence </a:t>
            </a:r>
            <a:endParaRPr lang="en-US" sz="3700">
              <a:solidFill>
                <a:srgbClr val="FFFFFF"/>
              </a:solidFill>
            </a:endParaRPr>
          </a:p>
        </p:txBody>
      </p:sp>
      <p:pic>
        <p:nvPicPr>
          <p:cNvPr id="4" name="Picture 3" descr="A person wearing a white shirt and black hair&#10;&#10;Description automatically generated">
            <a:extLst>
              <a:ext uri="{FF2B5EF4-FFF2-40B4-BE49-F238E27FC236}">
                <a16:creationId xmlns:a16="http://schemas.microsoft.com/office/drawing/2014/main" id="{4100B897-25F7-AE46-9144-C375239A0307}"/>
              </a:ext>
            </a:extLst>
          </p:cNvPr>
          <p:cNvPicPr>
            <a:picLocks noChangeAspect="1"/>
          </p:cNvPicPr>
          <p:nvPr/>
        </p:nvPicPr>
        <p:blipFill rotWithShape="1">
          <a:blip r:embed="rId2"/>
          <a:srcRect t="12185" r="1" b="15302"/>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C4F3F89-1EB9-544E-BD10-F76002DF514E}"/>
              </a:ext>
            </a:extLst>
          </p:cNvPr>
          <p:cNvSpPr>
            <a:spLocks noGrp="1"/>
          </p:cNvSpPr>
          <p:nvPr>
            <p:ph idx="1"/>
          </p:nvPr>
        </p:nvSpPr>
        <p:spPr>
          <a:xfrm>
            <a:off x="7528840" y="457200"/>
            <a:ext cx="4335613" cy="5935082"/>
          </a:xfrm>
        </p:spPr>
        <p:txBody>
          <a:bodyPr anchor="ctr">
            <a:normAutofit lnSpcReduction="10000"/>
          </a:bodyPr>
          <a:lstStyle/>
          <a:p>
            <a:pPr marL="0" indent="0">
              <a:buNone/>
            </a:pPr>
            <a:r>
              <a:rPr lang="en-GB" sz="1800" b="1" dirty="0">
                <a:solidFill>
                  <a:srgbClr val="FFFFFF"/>
                </a:solidFill>
              </a:rPr>
              <a:t>Silver was specifically instructed to include the South African dance the </a:t>
            </a:r>
            <a:r>
              <a:rPr lang="en-GB" sz="1800" b="1" dirty="0" err="1">
                <a:solidFill>
                  <a:srgbClr val="FFFFFF"/>
                </a:solidFill>
              </a:rPr>
              <a:t>gwara</a:t>
            </a:r>
            <a:r>
              <a:rPr lang="en-GB" sz="1800" b="1" dirty="0">
                <a:solidFill>
                  <a:srgbClr val="FFFFFF"/>
                </a:solidFill>
              </a:rPr>
              <a:t> </a:t>
            </a:r>
            <a:r>
              <a:rPr lang="en-GB" sz="1800" b="1" dirty="0" err="1">
                <a:solidFill>
                  <a:srgbClr val="FFFFFF"/>
                </a:solidFill>
              </a:rPr>
              <a:t>gwara</a:t>
            </a:r>
            <a:r>
              <a:rPr lang="en-GB" sz="1800" b="1" dirty="0">
                <a:solidFill>
                  <a:srgbClr val="FFFFFF"/>
                </a:solidFill>
              </a:rPr>
              <a:t>, which went from viral hit to Grammy stage thanks to Rihanna. Silver, who left Rwanda as a toddler in 1999 and travels there often, also brought in influences from around Africa.</a:t>
            </a:r>
          </a:p>
          <a:p>
            <a:pPr marL="0" indent="0">
              <a:buNone/>
            </a:pPr>
            <a:r>
              <a:rPr lang="en-GB" sz="1800" b="1" dirty="0">
                <a:solidFill>
                  <a:srgbClr val="FFFFFF"/>
                </a:solidFill>
              </a:rPr>
              <a:t>There are gyrations from Angola, Ghana’s alkayida and an exaggerated walk in which you “imagine you’re walking into a party,” which she borrowed from Côte d’Ivoire. When you see Glover’s hips twist from side, his hands grasping wide, it’s the Azonto, also from Ghana. When his legs twist over each other as he steps forward, and his upper body seems to be falling around the screen, that’s the Shoki from Nigeria.</a:t>
            </a:r>
          </a:p>
          <a:p>
            <a:pPr marL="0" indent="0">
              <a:buNone/>
            </a:pPr>
            <a:r>
              <a:rPr lang="en-GB" sz="1800" b="1" dirty="0">
                <a:solidFill>
                  <a:srgbClr val="FFFFFF"/>
                </a:solidFill>
              </a:rPr>
              <a:t>She also created her own dance, the “</a:t>
            </a:r>
            <a:r>
              <a:rPr lang="en-GB" sz="1800" b="1" dirty="0" err="1">
                <a:solidFill>
                  <a:srgbClr val="FFFFFF"/>
                </a:solidFill>
              </a:rPr>
              <a:t>nziza</a:t>
            </a:r>
            <a:r>
              <a:rPr lang="en-GB" sz="1800" b="1" dirty="0">
                <a:solidFill>
                  <a:srgbClr val="FFFFFF"/>
                </a:solidFill>
              </a:rPr>
              <a:t>” (meaning good in Kinyarwanda) in which you shake your shoulders and pause to pick something up. There are also nods to urban America with the nae nae and </a:t>
            </a:r>
            <a:r>
              <a:rPr lang="en-GB" sz="1800" b="1" dirty="0" err="1">
                <a:solidFill>
                  <a:srgbClr val="FFFFFF"/>
                </a:solidFill>
              </a:rPr>
              <a:t>BlocBoy</a:t>
            </a:r>
            <a:r>
              <a:rPr lang="en-GB" sz="1800" b="1" dirty="0">
                <a:solidFill>
                  <a:srgbClr val="FFFFFF"/>
                </a:solidFill>
              </a:rPr>
              <a:t> JB’s “shoot” dance. </a:t>
            </a:r>
          </a:p>
          <a:p>
            <a:pPr marL="0" indent="0">
              <a:buNone/>
            </a:pPr>
            <a:endParaRPr lang="en-US" sz="1300" dirty="0">
              <a:solidFill>
                <a:srgbClr val="FFFFFF"/>
              </a:solidFill>
            </a:endParaRPr>
          </a:p>
        </p:txBody>
      </p:sp>
    </p:spTree>
    <p:extLst>
      <p:ext uri="{BB962C8B-B14F-4D97-AF65-F5344CB8AC3E}">
        <p14:creationId xmlns:p14="http://schemas.microsoft.com/office/powerpoint/2010/main" val="1231185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4DB3CA-2B10-2F49-8FAA-FCC7B93CDC0F}"/>
              </a:ext>
            </a:extLst>
          </p:cNvPr>
          <p:cNvSpPr>
            <a:spLocks noGrp="1"/>
          </p:cNvSpPr>
          <p:nvPr>
            <p:ph type="title"/>
          </p:nvPr>
        </p:nvSpPr>
        <p:spPr>
          <a:xfrm>
            <a:off x="640079" y="2053641"/>
            <a:ext cx="3669161" cy="2760098"/>
          </a:xfrm>
        </p:spPr>
        <p:txBody>
          <a:bodyPr>
            <a:normAutofit/>
          </a:bodyPr>
          <a:lstStyle/>
          <a:p>
            <a:r>
              <a:rPr lang="en-US">
                <a:solidFill>
                  <a:srgbClr val="FFFFFF"/>
                </a:solidFill>
              </a:rPr>
              <a:t>Dancing and cultural appropriation </a:t>
            </a:r>
          </a:p>
        </p:txBody>
      </p:sp>
      <p:sp>
        <p:nvSpPr>
          <p:cNvPr id="3" name="Content Placeholder 2">
            <a:extLst>
              <a:ext uri="{FF2B5EF4-FFF2-40B4-BE49-F238E27FC236}">
                <a16:creationId xmlns:a16="http://schemas.microsoft.com/office/drawing/2014/main" id="{D5473872-7132-904D-85F3-431BDF1C6C01}"/>
              </a:ext>
            </a:extLst>
          </p:cNvPr>
          <p:cNvSpPr>
            <a:spLocks noGrp="1"/>
          </p:cNvSpPr>
          <p:nvPr>
            <p:ph idx="1"/>
          </p:nvPr>
        </p:nvSpPr>
        <p:spPr>
          <a:xfrm>
            <a:off x="6090574" y="801866"/>
            <a:ext cx="5306084" cy="5230634"/>
          </a:xfrm>
        </p:spPr>
        <p:txBody>
          <a:bodyPr anchor="ctr">
            <a:normAutofit/>
          </a:bodyPr>
          <a:lstStyle/>
          <a:p>
            <a:pPr marL="0" indent="0">
              <a:buNone/>
            </a:pPr>
            <a:r>
              <a:rPr lang="en-US" sz="2400" dirty="0">
                <a:solidFill>
                  <a:srgbClr val="000000"/>
                </a:solidFill>
              </a:rPr>
              <a:t>Homework Research:</a:t>
            </a:r>
          </a:p>
          <a:p>
            <a:pPr lvl="1"/>
            <a:r>
              <a:rPr lang="en-US" dirty="0">
                <a:solidFill>
                  <a:srgbClr val="000000"/>
                </a:solidFill>
              </a:rPr>
              <a:t>The different dances in the video</a:t>
            </a:r>
          </a:p>
          <a:p>
            <a:pPr lvl="1"/>
            <a:r>
              <a:rPr lang="en-US" dirty="0">
                <a:solidFill>
                  <a:srgbClr val="000000"/>
                </a:solidFill>
              </a:rPr>
              <a:t>The history of minstrel shows</a:t>
            </a:r>
          </a:p>
          <a:p>
            <a:pPr lvl="1"/>
            <a:r>
              <a:rPr lang="en-US" dirty="0">
                <a:solidFill>
                  <a:srgbClr val="000000"/>
                </a:solidFill>
              </a:rPr>
              <a:t>Black entertainment on stage and film - stereotypes</a:t>
            </a:r>
          </a:p>
        </p:txBody>
      </p:sp>
    </p:spTree>
    <p:extLst>
      <p:ext uri="{BB962C8B-B14F-4D97-AF65-F5344CB8AC3E}">
        <p14:creationId xmlns:p14="http://schemas.microsoft.com/office/powerpoint/2010/main" val="3497589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EF73606A-59E6-534D-9773-2810B4321B33}"/>
              </a:ext>
            </a:extLst>
          </p:cNvPr>
          <p:cNvSpPr>
            <a:spLocks noGrp="1"/>
          </p:cNvSpPr>
          <p:nvPr>
            <p:ph type="title"/>
          </p:nvPr>
        </p:nvSpPr>
        <p:spPr>
          <a:xfrm>
            <a:off x="3045368" y="2043663"/>
            <a:ext cx="6105194" cy="2031055"/>
          </a:xfrm>
        </p:spPr>
        <p:txBody>
          <a:bodyPr vert="horz" lIns="91440" tIns="45720" rIns="91440" bIns="45720" rtlCol="0" anchor="b">
            <a:normAutofit/>
          </a:bodyPr>
          <a:lstStyle/>
          <a:p>
            <a:pPr algn="ctr"/>
            <a:r>
              <a:rPr lang="en-US" kern="1200" dirty="0">
                <a:solidFill>
                  <a:srgbClr val="FFFFFF"/>
                </a:solidFill>
                <a:latin typeface="+mj-lt"/>
                <a:ea typeface="+mj-ea"/>
                <a:cs typeface="+mj-cs"/>
              </a:rPr>
              <a:t>Analytical write up</a:t>
            </a:r>
          </a:p>
        </p:txBody>
      </p:sp>
      <p:sp>
        <p:nvSpPr>
          <p:cNvPr id="11" name="Subtitle 2">
            <a:extLst>
              <a:ext uri="{FF2B5EF4-FFF2-40B4-BE49-F238E27FC236}">
                <a16:creationId xmlns:a16="http://schemas.microsoft.com/office/drawing/2014/main" id="{ED570BD3-884A-FE49-9046-D2E331D409D2}"/>
              </a:ext>
            </a:extLst>
          </p:cNvPr>
          <p:cNvSpPr txBox="1">
            <a:spLocks/>
          </p:cNvSpPr>
          <p:nvPr/>
        </p:nvSpPr>
        <p:spPr>
          <a:xfrm>
            <a:off x="3045368" y="4507204"/>
            <a:ext cx="6105194" cy="1918309"/>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r>
              <a:rPr lang="en-US" sz="2000" dirty="0">
                <a:solidFill>
                  <a:schemeClr val="tx1"/>
                </a:solidFill>
              </a:rPr>
              <a:t>Today we will be looking at:</a:t>
            </a:r>
          </a:p>
          <a:p>
            <a:r>
              <a:rPr lang="en-US" sz="2000" dirty="0">
                <a:solidFill>
                  <a:schemeClr val="tx1"/>
                </a:solidFill>
              </a:rPr>
              <a:t>How meaning is constructed, negotiated, expressed and interpreted by doing an in depth analysis of a </a:t>
            </a:r>
            <a:r>
              <a:rPr lang="en-US" sz="2000" i="1" dirty="0">
                <a:solidFill>
                  <a:schemeClr val="tx1"/>
                </a:solidFill>
              </a:rPr>
              <a:t>multimodal text</a:t>
            </a:r>
          </a:p>
          <a:p>
            <a:r>
              <a:rPr lang="en-US" sz="2000" dirty="0"/>
              <a:t>Look at how can texts offer multiple perspectives of a single issue, topic or theme</a:t>
            </a:r>
          </a:p>
        </p:txBody>
      </p:sp>
    </p:spTree>
    <p:extLst>
      <p:ext uri="{BB962C8B-B14F-4D97-AF65-F5344CB8AC3E}">
        <p14:creationId xmlns:p14="http://schemas.microsoft.com/office/powerpoint/2010/main" val="4137819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2F09-4850-6142-BC7E-A4CC0D7E486D}"/>
              </a:ext>
            </a:extLst>
          </p:cNvPr>
          <p:cNvSpPr>
            <a:spLocks noGrp="1"/>
          </p:cNvSpPr>
          <p:nvPr>
            <p:ph type="title"/>
          </p:nvPr>
        </p:nvSpPr>
        <p:spPr>
          <a:xfrm>
            <a:off x="803530" y="354185"/>
            <a:ext cx="10451592" cy="1325563"/>
          </a:xfrm>
        </p:spPr>
        <p:style>
          <a:lnRef idx="1">
            <a:schemeClr val="accent4"/>
          </a:lnRef>
          <a:fillRef idx="2">
            <a:schemeClr val="accent4"/>
          </a:fillRef>
          <a:effectRef idx="1">
            <a:schemeClr val="accent4"/>
          </a:effectRef>
          <a:fontRef idx="minor">
            <a:schemeClr val="dk1"/>
          </a:fontRef>
        </p:style>
        <p:txBody>
          <a:bodyPr anchor="ctr">
            <a:normAutofit/>
          </a:bodyPr>
          <a:lstStyle/>
          <a:p>
            <a:pPr algn="ctr"/>
            <a:r>
              <a:rPr lang="en-US" dirty="0"/>
              <a:t>Which of these questions are relevant to ‘This is America’?</a:t>
            </a:r>
          </a:p>
        </p:txBody>
      </p:sp>
      <p:sp>
        <p:nvSpPr>
          <p:cNvPr id="11" name="Rectangle 10">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E81AA23-EEC7-3741-865F-E6560E3FD3A1}"/>
              </a:ext>
            </a:extLst>
          </p:cNvPr>
          <p:cNvSpPr/>
          <p:nvPr/>
        </p:nvSpPr>
        <p:spPr>
          <a:xfrm>
            <a:off x="340325" y="2279024"/>
            <a:ext cx="5217513" cy="369331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spcBef>
                <a:spcPts val="1600"/>
              </a:spcBef>
            </a:pPr>
            <a:r>
              <a:rPr lang="en-US" b="1" dirty="0">
                <a:solidFill>
                  <a:srgbClr val="000000"/>
                </a:solidFill>
                <a:ea typeface="Calibri"/>
                <a:cs typeface="Calibri"/>
                <a:sym typeface="Calibri"/>
              </a:rPr>
              <a:t>Area of exploration—time and space (AOE2)</a:t>
            </a:r>
          </a:p>
          <a:p>
            <a:pPr>
              <a:buFont typeface="Wingdings" panose="05000000000000000000" pitchFamily="2" charset="2"/>
              <a:buChar char="q"/>
            </a:pPr>
            <a:r>
              <a:rPr lang="en-US" dirty="0"/>
              <a:t>How important is cultural or historical context to the production and reception of a text?</a:t>
            </a:r>
          </a:p>
          <a:p>
            <a:pPr>
              <a:buFont typeface="Wingdings" panose="05000000000000000000" pitchFamily="2" charset="2"/>
              <a:buChar char="q"/>
            </a:pPr>
            <a:r>
              <a:rPr lang="en-US" dirty="0"/>
              <a:t>How do we approach texts from different times and cultures to our own?</a:t>
            </a:r>
          </a:p>
          <a:p>
            <a:pPr>
              <a:buFont typeface="Wingdings" panose="05000000000000000000" pitchFamily="2" charset="2"/>
              <a:buChar char="q"/>
            </a:pPr>
            <a:r>
              <a:rPr lang="en-US" dirty="0"/>
              <a:t>To what extent do texts offer insight into another culture?</a:t>
            </a:r>
          </a:p>
          <a:p>
            <a:pPr>
              <a:buFont typeface="Wingdings" panose="05000000000000000000" pitchFamily="2" charset="2"/>
              <a:buChar char="q"/>
            </a:pPr>
            <a:r>
              <a:rPr lang="en-US" dirty="0"/>
              <a:t>How does the meaning and impact of a text change over time?</a:t>
            </a:r>
          </a:p>
          <a:p>
            <a:pPr>
              <a:buFont typeface="Wingdings" panose="05000000000000000000" pitchFamily="2" charset="2"/>
              <a:buChar char="q"/>
            </a:pPr>
            <a:r>
              <a:rPr lang="en-US" dirty="0"/>
              <a:t>How do texts reflect, represent or form a part of cultural practices?</a:t>
            </a:r>
          </a:p>
          <a:p>
            <a:pPr>
              <a:buFont typeface="Wingdings" panose="05000000000000000000" pitchFamily="2" charset="2"/>
              <a:buChar char="q"/>
            </a:pPr>
            <a:r>
              <a:rPr lang="en-US" dirty="0"/>
              <a:t>How does language represent social distinctions and identities? </a:t>
            </a:r>
          </a:p>
        </p:txBody>
      </p:sp>
      <p:sp>
        <p:nvSpPr>
          <p:cNvPr id="9" name="Rectangle 8">
            <a:extLst>
              <a:ext uri="{FF2B5EF4-FFF2-40B4-BE49-F238E27FC236}">
                <a16:creationId xmlns:a16="http://schemas.microsoft.com/office/drawing/2014/main" id="{64D25632-CF93-5449-82F3-E9EDBFC8C812}"/>
              </a:ext>
            </a:extLst>
          </p:cNvPr>
          <p:cNvSpPr/>
          <p:nvPr/>
        </p:nvSpPr>
        <p:spPr>
          <a:xfrm>
            <a:off x="6029326" y="2488541"/>
            <a:ext cx="6096000" cy="2800767"/>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lvl="0" algn="just"/>
            <a:r>
              <a:rPr lang="en-US" b="1" dirty="0">
                <a:solidFill>
                  <a:srgbClr val="000000"/>
                </a:solidFill>
                <a:ea typeface="Calibri"/>
                <a:cs typeface="Calibri"/>
                <a:sym typeface="Calibri"/>
              </a:rPr>
              <a:t>Area of exploration—readers, writers and texts (AOE1)</a:t>
            </a:r>
          </a:p>
          <a:p>
            <a:pPr>
              <a:buFont typeface="Wingdings" panose="05000000000000000000" pitchFamily="2" charset="2"/>
              <a:buChar char="q"/>
            </a:pPr>
            <a:r>
              <a:rPr lang="en-US" dirty="0"/>
              <a:t>Why and how do we study language and literature?</a:t>
            </a:r>
          </a:p>
          <a:p>
            <a:pPr>
              <a:buFont typeface="Wingdings" panose="05000000000000000000" pitchFamily="2" charset="2"/>
              <a:buChar char="q"/>
            </a:pPr>
            <a:r>
              <a:rPr lang="en-US" dirty="0"/>
              <a:t>How are we affected by texts in various ways?</a:t>
            </a:r>
          </a:p>
          <a:p>
            <a:pPr>
              <a:buFont typeface="Wingdings" panose="05000000000000000000" pitchFamily="2" charset="2"/>
              <a:buChar char="q"/>
            </a:pPr>
            <a:r>
              <a:rPr lang="en-US" dirty="0"/>
              <a:t>In what ways is meaning constructed, negotiated, expressed and interpreted?</a:t>
            </a:r>
          </a:p>
          <a:p>
            <a:pPr>
              <a:buFont typeface="Wingdings" panose="05000000000000000000" pitchFamily="2" charset="2"/>
              <a:buChar char="q"/>
            </a:pPr>
            <a:r>
              <a:rPr lang="en-US" dirty="0"/>
              <a:t>How does language use vary amongst text types and amongst literary forms?</a:t>
            </a:r>
          </a:p>
          <a:p>
            <a:pPr>
              <a:buFont typeface="Wingdings" panose="05000000000000000000" pitchFamily="2" charset="2"/>
              <a:buChar char="q"/>
            </a:pPr>
            <a:r>
              <a:rPr lang="en-US" dirty="0"/>
              <a:t>How does the structure or style of a text affect meaning?</a:t>
            </a:r>
          </a:p>
          <a:p>
            <a:pPr>
              <a:buFont typeface="Wingdings" panose="05000000000000000000" pitchFamily="2" charset="2"/>
              <a:buChar char="q"/>
            </a:pPr>
            <a:r>
              <a:rPr lang="en-US" dirty="0"/>
              <a:t>How do texts offer insights and challenges?</a:t>
            </a:r>
            <a:endParaRPr lang="en-US" sz="1400" dirty="0">
              <a:solidFill>
                <a:srgbClr val="000000"/>
              </a:solidFill>
              <a:ea typeface="Calibri"/>
              <a:cs typeface="Calibri"/>
              <a:sym typeface="Calibri"/>
            </a:endParaRPr>
          </a:p>
          <a:p>
            <a:endParaRPr lang="en-GB" sz="1400" dirty="0"/>
          </a:p>
        </p:txBody>
      </p:sp>
    </p:spTree>
    <p:extLst>
      <p:ext uri="{BB962C8B-B14F-4D97-AF65-F5344CB8AC3E}">
        <p14:creationId xmlns:p14="http://schemas.microsoft.com/office/powerpoint/2010/main" val="1583302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B2F09-4850-6142-BC7E-A4CC0D7E486D}"/>
              </a:ext>
            </a:extLst>
          </p:cNvPr>
          <p:cNvSpPr>
            <a:spLocks noGrp="1"/>
          </p:cNvSpPr>
          <p:nvPr>
            <p:ph type="title"/>
          </p:nvPr>
        </p:nvSpPr>
        <p:spPr>
          <a:xfrm>
            <a:off x="803530" y="354185"/>
            <a:ext cx="10451592" cy="1325563"/>
          </a:xfrm>
        </p:spPr>
        <p:style>
          <a:lnRef idx="1">
            <a:schemeClr val="accent4"/>
          </a:lnRef>
          <a:fillRef idx="2">
            <a:schemeClr val="accent4"/>
          </a:fillRef>
          <a:effectRef idx="1">
            <a:schemeClr val="accent4"/>
          </a:effectRef>
          <a:fontRef idx="minor">
            <a:schemeClr val="dk1"/>
          </a:fontRef>
        </p:style>
        <p:txBody>
          <a:bodyPr anchor="ctr">
            <a:normAutofit/>
          </a:bodyPr>
          <a:lstStyle/>
          <a:p>
            <a:pPr algn="ctr"/>
            <a:r>
              <a:rPr lang="en-US" dirty="0"/>
              <a:t>In groups, answer the questions in as much detail as you can. </a:t>
            </a:r>
          </a:p>
        </p:txBody>
      </p:sp>
      <p:sp>
        <p:nvSpPr>
          <p:cNvPr id="5" name="Rectangle 4">
            <a:extLst>
              <a:ext uri="{FF2B5EF4-FFF2-40B4-BE49-F238E27FC236}">
                <a16:creationId xmlns:a16="http://schemas.microsoft.com/office/drawing/2014/main" id="{9E81AA23-EEC7-3741-865F-E6560E3FD3A1}"/>
              </a:ext>
            </a:extLst>
          </p:cNvPr>
          <p:cNvSpPr/>
          <p:nvPr/>
        </p:nvSpPr>
        <p:spPr>
          <a:xfrm>
            <a:off x="340325" y="2279024"/>
            <a:ext cx="5217513" cy="369331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just">
              <a:spcBef>
                <a:spcPts val="1600"/>
              </a:spcBef>
            </a:pPr>
            <a:r>
              <a:rPr lang="en-US" b="1" dirty="0">
                <a:solidFill>
                  <a:srgbClr val="000000"/>
                </a:solidFill>
                <a:ea typeface="Calibri"/>
                <a:cs typeface="Calibri"/>
                <a:sym typeface="Calibri"/>
              </a:rPr>
              <a:t>Area of exploration—time and space (AOE2)</a:t>
            </a:r>
          </a:p>
          <a:p>
            <a:pPr>
              <a:buFont typeface="Wingdings" panose="05000000000000000000" pitchFamily="2" charset="2"/>
              <a:buChar char="q"/>
            </a:pPr>
            <a:r>
              <a:rPr lang="en-US" dirty="0"/>
              <a:t>How important is cultural or historical context to the production and reception of a text?</a:t>
            </a:r>
          </a:p>
          <a:p>
            <a:pPr>
              <a:buFont typeface="Wingdings" panose="05000000000000000000" pitchFamily="2" charset="2"/>
              <a:buChar char="q"/>
            </a:pPr>
            <a:r>
              <a:rPr lang="en-US" dirty="0"/>
              <a:t>How do we approach texts from different times and cultures to our own?</a:t>
            </a:r>
          </a:p>
          <a:p>
            <a:pPr>
              <a:buFont typeface="Wingdings" panose="05000000000000000000" pitchFamily="2" charset="2"/>
              <a:buChar char="q"/>
            </a:pPr>
            <a:r>
              <a:rPr lang="en-US" dirty="0"/>
              <a:t>To what extent do texts offer insight into another culture?</a:t>
            </a:r>
          </a:p>
          <a:p>
            <a:pPr>
              <a:buFont typeface="Wingdings" panose="05000000000000000000" pitchFamily="2" charset="2"/>
              <a:buChar char="q"/>
            </a:pPr>
            <a:r>
              <a:rPr lang="en-US" dirty="0"/>
              <a:t>How does the meaning and impact of a text change over time?</a:t>
            </a:r>
          </a:p>
          <a:p>
            <a:pPr>
              <a:buFont typeface="Wingdings" panose="05000000000000000000" pitchFamily="2" charset="2"/>
              <a:buChar char="q"/>
            </a:pPr>
            <a:r>
              <a:rPr lang="en-US" dirty="0"/>
              <a:t>How do texts reflect, represent or form a part of cultural practices?</a:t>
            </a:r>
          </a:p>
          <a:p>
            <a:pPr>
              <a:buFont typeface="Wingdings" panose="05000000000000000000" pitchFamily="2" charset="2"/>
              <a:buChar char="q"/>
            </a:pPr>
            <a:r>
              <a:rPr lang="en-US" dirty="0"/>
              <a:t>How does language represent social distinctions and identities? </a:t>
            </a:r>
          </a:p>
        </p:txBody>
      </p:sp>
      <p:sp>
        <p:nvSpPr>
          <p:cNvPr id="9" name="Rectangle 8">
            <a:extLst>
              <a:ext uri="{FF2B5EF4-FFF2-40B4-BE49-F238E27FC236}">
                <a16:creationId xmlns:a16="http://schemas.microsoft.com/office/drawing/2014/main" id="{64D25632-CF93-5449-82F3-E9EDBFC8C812}"/>
              </a:ext>
            </a:extLst>
          </p:cNvPr>
          <p:cNvSpPr/>
          <p:nvPr/>
        </p:nvSpPr>
        <p:spPr>
          <a:xfrm>
            <a:off x="6029326" y="2488541"/>
            <a:ext cx="6096000" cy="2800767"/>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lvl="0" algn="just"/>
            <a:r>
              <a:rPr lang="en-US" b="1" dirty="0">
                <a:solidFill>
                  <a:srgbClr val="000000"/>
                </a:solidFill>
                <a:ea typeface="Calibri"/>
                <a:cs typeface="Calibri"/>
                <a:sym typeface="Calibri"/>
              </a:rPr>
              <a:t>Area of exploration—readers, writers and texts (AOE1)</a:t>
            </a:r>
          </a:p>
          <a:p>
            <a:pPr>
              <a:buFont typeface="Wingdings" panose="05000000000000000000" pitchFamily="2" charset="2"/>
              <a:buChar char="q"/>
            </a:pPr>
            <a:r>
              <a:rPr lang="en-US" dirty="0"/>
              <a:t>Why and how do we study language and literature?</a:t>
            </a:r>
          </a:p>
          <a:p>
            <a:pPr>
              <a:buFont typeface="Wingdings" panose="05000000000000000000" pitchFamily="2" charset="2"/>
              <a:buChar char="q"/>
            </a:pPr>
            <a:r>
              <a:rPr lang="en-US" dirty="0"/>
              <a:t>How are we affected by texts in various ways?</a:t>
            </a:r>
          </a:p>
          <a:p>
            <a:pPr>
              <a:buFont typeface="Wingdings" panose="05000000000000000000" pitchFamily="2" charset="2"/>
              <a:buChar char="q"/>
            </a:pPr>
            <a:r>
              <a:rPr lang="en-US" dirty="0"/>
              <a:t>In what ways is meaning constructed, negotiated, expressed and interpreted?</a:t>
            </a:r>
          </a:p>
          <a:p>
            <a:pPr>
              <a:buFont typeface="Wingdings" panose="05000000000000000000" pitchFamily="2" charset="2"/>
              <a:buChar char="q"/>
            </a:pPr>
            <a:r>
              <a:rPr lang="en-US" dirty="0"/>
              <a:t>How does language use vary amongst text types and amongst literary forms?</a:t>
            </a:r>
          </a:p>
          <a:p>
            <a:pPr>
              <a:buFont typeface="Wingdings" panose="05000000000000000000" pitchFamily="2" charset="2"/>
              <a:buChar char="q"/>
            </a:pPr>
            <a:r>
              <a:rPr lang="en-US" dirty="0"/>
              <a:t>How does the structure or style of a text affect meaning?</a:t>
            </a:r>
          </a:p>
          <a:p>
            <a:pPr>
              <a:buFont typeface="Wingdings" panose="05000000000000000000" pitchFamily="2" charset="2"/>
              <a:buChar char="q"/>
            </a:pPr>
            <a:r>
              <a:rPr lang="en-US" dirty="0"/>
              <a:t>How do texts offer insights and challenges?</a:t>
            </a:r>
            <a:endParaRPr lang="en-US" sz="1400" dirty="0">
              <a:solidFill>
                <a:srgbClr val="000000"/>
              </a:solidFill>
              <a:ea typeface="Calibri"/>
              <a:cs typeface="Calibri"/>
              <a:sym typeface="Calibri"/>
            </a:endParaRPr>
          </a:p>
          <a:p>
            <a:endParaRPr lang="en-GB" sz="1400" dirty="0"/>
          </a:p>
        </p:txBody>
      </p:sp>
    </p:spTree>
    <p:extLst>
      <p:ext uri="{BB962C8B-B14F-4D97-AF65-F5344CB8AC3E}">
        <p14:creationId xmlns:p14="http://schemas.microsoft.com/office/powerpoint/2010/main" val="888343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B852D-152B-774E-B211-001C41672652}"/>
              </a:ext>
            </a:extLst>
          </p:cNvPr>
          <p:cNvSpPr>
            <a:spLocks noGrp="1"/>
          </p:cNvSpPr>
          <p:nvPr>
            <p:ph type="title"/>
          </p:nvPr>
        </p:nvSpPr>
        <p:spPr>
          <a:xfrm>
            <a:off x="838200" y="216350"/>
            <a:ext cx="10515600" cy="1325563"/>
          </a:xfrm>
        </p:spPr>
        <p:style>
          <a:lnRef idx="2">
            <a:schemeClr val="accent1"/>
          </a:lnRef>
          <a:fillRef idx="1">
            <a:schemeClr val="lt1"/>
          </a:fillRef>
          <a:effectRef idx="0">
            <a:schemeClr val="accent1"/>
          </a:effectRef>
          <a:fontRef idx="minor">
            <a:schemeClr val="dk1"/>
          </a:fontRef>
        </p:style>
        <p:txBody>
          <a:bodyPr/>
          <a:lstStyle/>
          <a:p>
            <a:pPr algn="ctr"/>
            <a:r>
              <a:rPr lang="en-US" dirty="0"/>
              <a:t>How do you respond to these quotes about the song?</a:t>
            </a:r>
          </a:p>
        </p:txBody>
      </p:sp>
      <p:sp>
        <p:nvSpPr>
          <p:cNvPr id="3" name="Content Placeholder 2">
            <a:extLst>
              <a:ext uri="{FF2B5EF4-FFF2-40B4-BE49-F238E27FC236}">
                <a16:creationId xmlns:a16="http://schemas.microsoft.com/office/drawing/2014/main" id="{49126B9D-A271-784B-AD10-B659F03D1F24}"/>
              </a:ext>
            </a:extLst>
          </p:cNvPr>
          <p:cNvSpPr>
            <a:spLocks noGrp="1"/>
          </p:cNvSpPr>
          <p:nvPr>
            <p:ph idx="1"/>
          </p:nvPr>
        </p:nvSpPr>
        <p:spPr>
          <a:xfrm>
            <a:off x="516924" y="1825625"/>
            <a:ext cx="6118654" cy="2558081"/>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GB" sz="2400" dirty="0"/>
              <a:t>Guthrie Ramsey, a professor of music history, says </a:t>
            </a:r>
            <a:r>
              <a:rPr lang="en-GB" sz="2400" i="1" dirty="0"/>
              <a:t>“Even though we think of popular culture as a space where we escape, [Childish Gambino]’s forcing us to understand that there’s actually nowhere to run. We have to deal with the cultural violence that we have created and continue to sustain.”</a:t>
            </a:r>
            <a:endParaRPr lang="en-US" sz="2400" dirty="0"/>
          </a:p>
        </p:txBody>
      </p:sp>
      <p:sp>
        <p:nvSpPr>
          <p:cNvPr id="4" name="Rectangle 3">
            <a:extLst>
              <a:ext uri="{FF2B5EF4-FFF2-40B4-BE49-F238E27FC236}">
                <a16:creationId xmlns:a16="http://schemas.microsoft.com/office/drawing/2014/main" id="{AF8503AB-6FB3-7547-9130-3A5552AA60DA}"/>
              </a:ext>
            </a:extLst>
          </p:cNvPr>
          <p:cNvSpPr/>
          <p:nvPr/>
        </p:nvSpPr>
        <p:spPr>
          <a:xfrm>
            <a:off x="7389340" y="1692401"/>
            <a:ext cx="4065373"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dirty="0">
                <a:solidFill>
                  <a:srgbClr val="000000"/>
                </a:solidFill>
                <a:latin typeface="Whitney SSm A"/>
              </a:rPr>
              <a:t>CNN analyst </a:t>
            </a:r>
            <a:r>
              <a:rPr lang="en-GB" dirty="0">
                <a:solidFill>
                  <a:srgbClr val="168ECC"/>
                </a:solidFill>
                <a:latin typeface="Whitney SSm A"/>
              </a:rPr>
              <a:t>Bakari</a:t>
            </a:r>
            <a:r>
              <a:rPr lang="en-GB" dirty="0">
                <a:solidFill>
                  <a:srgbClr val="168ECC"/>
                </a:solidFill>
                <a:latin typeface="Whitney SSm A"/>
                <a:hlinkClick r:id="rId2"/>
              </a:rPr>
              <a:t> </a:t>
            </a:r>
            <a:r>
              <a:rPr lang="en-GB" dirty="0">
                <a:solidFill>
                  <a:srgbClr val="168ECC"/>
                </a:solidFill>
                <a:latin typeface="Whitney SSm A"/>
              </a:rPr>
              <a:t>Sellers</a:t>
            </a:r>
            <a:r>
              <a:rPr lang="en-GB" dirty="0">
                <a:solidFill>
                  <a:srgbClr val="000000"/>
                </a:solidFill>
                <a:latin typeface="Whitney SSm A"/>
              </a:rPr>
              <a:t>, in a reaction to the video, said </a:t>
            </a:r>
            <a:r>
              <a:rPr lang="en-GB" i="1" dirty="0">
                <a:solidFill>
                  <a:srgbClr val="000000"/>
                </a:solidFill>
                <a:latin typeface="Whitney SSm A"/>
              </a:rPr>
              <a:t>“Being black in America is constantly living in a state of PTSD.”</a:t>
            </a:r>
            <a:r>
              <a:rPr lang="en-GB" dirty="0">
                <a:solidFill>
                  <a:srgbClr val="000000"/>
                </a:solidFill>
                <a:latin typeface="Whitney SSm A"/>
              </a:rPr>
              <a:t> </a:t>
            </a:r>
            <a:endParaRPr lang="en-US" dirty="0"/>
          </a:p>
        </p:txBody>
      </p:sp>
      <p:sp>
        <p:nvSpPr>
          <p:cNvPr id="5" name="Rectangle 4">
            <a:extLst>
              <a:ext uri="{FF2B5EF4-FFF2-40B4-BE49-F238E27FC236}">
                <a16:creationId xmlns:a16="http://schemas.microsoft.com/office/drawing/2014/main" id="{FA1B51BC-1EAD-144D-A88B-3EC8C6C75E8A}"/>
              </a:ext>
            </a:extLst>
          </p:cNvPr>
          <p:cNvSpPr/>
          <p:nvPr/>
        </p:nvSpPr>
        <p:spPr>
          <a:xfrm>
            <a:off x="7115432" y="2906378"/>
            <a:ext cx="4238368"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GB" dirty="0">
                <a:solidFill>
                  <a:srgbClr val="000000"/>
                </a:solidFill>
                <a:latin typeface="Whitney SSm A"/>
              </a:rPr>
              <a:t>Videographer </a:t>
            </a:r>
            <a:r>
              <a:rPr lang="en-GB" dirty="0">
                <a:solidFill>
                  <a:srgbClr val="168ECC"/>
                </a:solidFill>
                <a:latin typeface="Whitney SSm A"/>
              </a:rPr>
              <a:t>Taylor</a:t>
            </a:r>
            <a:r>
              <a:rPr lang="en-GB" dirty="0">
                <a:solidFill>
                  <a:srgbClr val="168ECC"/>
                </a:solidFill>
                <a:latin typeface="Whitney SSm A"/>
                <a:hlinkClick r:id="rId2"/>
              </a:rPr>
              <a:t> </a:t>
            </a:r>
            <a:r>
              <a:rPr lang="en-GB" dirty="0">
                <a:solidFill>
                  <a:srgbClr val="168ECC"/>
                </a:solidFill>
                <a:latin typeface="Whitney SSm A"/>
              </a:rPr>
              <a:t>Hickman</a:t>
            </a:r>
            <a:r>
              <a:rPr lang="en-GB" dirty="0">
                <a:solidFill>
                  <a:srgbClr val="000000"/>
                </a:solidFill>
                <a:latin typeface="Whitney SSm A"/>
              </a:rPr>
              <a:t> said of the video, “</a:t>
            </a:r>
            <a:r>
              <a:rPr lang="en-GB" i="1" dirty="0">
                <a:solidFill>
                  <a:srgbClr val="000000"/>
                </a:solidFill>
                <a:latin typeface="Whitney SSm A"/>
              </a:rPr>
              <a:t>My ultimate takeaway is that it’s easy for an audience to consume black entertainment while simultaneously ignoring black social issues.”</a:t>
            </a:r>
            <a:r>
              <a:rPr lang="en-GB" dirty="0">
                <a:solidFill>
                  <a:srgbClr val="000000"/>
                </a:solidFill>
                <a:latin typeface="Whitney SSm A"/>
              </a:rPr>
              <a:t> </a:t>
            </a:r>
            <a:endParaRPr lang="en-US" dirty="0"/>
          </a:p>
        </p:txBody>
      </p:sp>
      <p:sp>
        <p:nvSpPr>
          <p:cNvPr id="8" name="TextBox 7">
            <a:extLst>
              <a:ext uri="{FF2B5EF4-FFF2-40B4-BE49-F238E27FC236}">
                <a16:creationId xmlns:a16="http://schemas.microsoft.com/office/drawing/2014/main" id="{29153EB6-E1D0-EE4C-B331-2B593831EF7A}"/>
              </a:ext>
            </a:extLst>
          </p:cNvPr>
          <p:cNvSpPr txBox="1"/>
          <p:nvPr/>
        </p:nvSpPr>
        <p:spPr>
          <a:xfrm>
            <a:off x="2014151" y="5719597"/>
            <a:ext cx="776262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Move around the room and make notes on each one. Deconstruct what you think they are trying to say and then add your own opinions. Add evidence.</a:t>
            </a:r>
          </a:p>
        </p:txBody>
      </p:sp>
      <p:sp>
        <p:nvSpPr>
          <p:cNvPr id="9" name="Rectangle 8">
            <a:extLst>
              <a:ext uri="{FF2B5EF4-FFF2-40B4-BE49-F238E27FC236}">
                <a16:creationId xmlns:a16="http://schemas.microsoft.com/office/drawing/2014/main" id="{F9DD6F1E-2B0E-2842-8827-505D677D8D62}"/>
              </a:ext>
            </a:extLst>
          </p:cNvPr>
          <p:cNvSpPr/>
          <p:nvPr/>
        </p:nvSpPr>
        <p:spPr>
          <a:xfrm>
            <a:off x="4815017" y="4100413"/>
            <a:ext cx="6096000" cy="1477328"/>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lang="en-GB" dirty="0">
                <a:solidFill>
                  <a:srgbClr val="333333"/>
                </a:solidFill>
                <a:latin typeface="Georgia" panose="02040502050405020303" pitchFamily="18" charset="0"/>
              </a:rPr>
              <a:t>Rodney Carmichael – Hip Hop Journalist: "I think in a lot of ways what Glover is trying to do is really bring our focus and our attention to black violence, black entertainment [and] the way they're juxtaposed in society. They seem to cancel each other out in the greater public consciousness,"</a:t>
            </a:r>
            <a:endParaRPr lang="en-US" dirty="0"/>
          </a:p>
        </p:txBody>
      </p:sp>
    </p:spTree>
    <p:extLst>
      <p:ext uri="{BB962C8B-B14F-4D97-AF65-F5344CB8AC3E}">
        <p14:creationId xmlns:p14="http://schemas.microsoft.com/office/powerpoint/2010/main" val="4017334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AF830B-2C9A-D741-9DCA-8F12CB663EAC}"/>
              </a:ext>
            </a:extLst>
          </p:cNvPr>
          <p:cNvPicPr>
            <a:picLocks noChangeAspect="1"/>
          </p:cNvPicPr>
          <p:nvPr/>
        </p:nvPicPr>
        <p:blipFill rotWithShape="1">
          <a:blip r:embed="rId2">
            <a:alphaModFix/>
          </a:blip>
          <a:srcRect l="27937" r="14315" b="2"/>
          <a:stretch/>
        </p:blipFill>
        <p:spPr>
          <a:xfrm>
            <a:off x="3125968" y="2527222"/>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6" name="Picture 5">
            <a:extLst>
              <a:ext uri="{FF2B5EF4-FFF2-40B4-BE49-F238E27FC236}">
                <a16:creationId xmlns:a16="http://schemas.microsoft.com/office/drawing/2014/main" id="{96912798-11AA-3744-BB3C-EB0780D70F28}"/>
              </a:ext>
            </a:extLst>
          </p:cNvPr>
          <p:cNvPicPr>
            <a:picLocks noChangeAspect="1"/>
          </p:cNvPicPr>
          <p:nvPr/>
        </p:nvPicPr>
        <p:blipFill rotWithShape="1">
          <a:blip r:embed="rId3">
            <a:alphaModFix/>
          </a:blip>
          <a:srcRect l="1247" r="33747" b="3"/>
          <a:stretch/>
        </p:blipFill>
        <p:spPr>
          <a:xfrm>
            <a:off x="1" y="1"/>
            <a:ext cx="4443799" cy="377678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7" name="Picture 6">
            <a:extLst>
              <a:ext uri="{FF2B5EF4-FFF2-40B4-BE49-F238E27FC236}">
                <a16:creationId xmlns:a16="http://schemas.microsoft.com/office/drawing/2014/main" id="{714C4971-CA22-034E-AC19-8F08D730CB88}"/>
              </a:ext>
            </a:extLst>
          </p:cNvPr>
          <p:cNvPicPr>
            <a:picLocks noChangeAspect="1"/>
          </p:cNvPicPr>
          <p:nvPr/>
        </p:nvPicPr>
        <p:blipFill rotWithShape="1">
          <a:blip r:embed="rId4">
            <a:alphaModFix/>
          </a:blip>
          <a:srcRect l="14283" r="3" b="3"/>
          <a:stretch/>
        </p:blipFill>
        <p:spPr>
          <a:xfrm>
            <a:off x="-516486" y="3973301"/>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sp>
        <p:nvSpPr>
          <p:cNvPr id="2" name="Title 1">
            <a:extLst>
              <a:ext uri="{FF2B5EF4-FFF2-40B4-BE49-F238E27FC236}">
                <a16:creationId xmlns:a16="http://schemas.microsoft.com/office/drawing/2014/main" id="{66AD03E2-B34B-D142-862C-956434DD6080}"/>
              </a:ext>
            </a:extLst>
          </p:cNvPr>
          <p:cNvSpPr>
            <a:spLocks noGrp="1"/>
          </p:cNvSpPr>
          <p:nvPr>
            <p:ph type="title"/>
          </p:nvPr>
        </p:nvSpPr>
        <p:spPr>
          <a:xfrm>
            <a:off x="5358649" y="204710"/>
            <a:ext cx="6289204" cy="2322512"/>
          </a:xfrm>
        </p:spPr>
        <p:style>
          <a:lnRef idx="2">
            <a:schemeClr val="accent5"/>
          </a:lnRef>
          <a:fillRef idx="1">
            <a:schemeClr val="lt1"/>
          </a:fillRef>
          <a:effectRef idx="0">
            <a:schemeClr val="accent5"/>
          </a:effectRef>
          <a:fontRef idx="minor">
            <a:schemeClr val="dk1"/>
          </a:fontRef>
        </p:style>
        <p:txBody>
          <a:bodyPr>
            <a:normAutofit/>
          </a:bodyPr>
          <a:lstStyle/>
          <a:p>
            <a:r>
              <a:rPr lang="en-US" sz="3200" dirty="0">
                <a:solidFill>
                  <a:srgbClr val="000000"/>
                </a:solidFill>
              </a:rPr>
              <a:t>Task: each group will take a scene and do an in depth analysis. This will form the basis of your individual written reflections on the song.</a:t>
            </a:r>
          </a:p>
        </p:txBody>
      </p:sp>
      <p:sp>
        <p:nvSpPr>
          <p:cNvPr id="3" name="Content Placeholder 2">
            <a:extLst>
              <a:ext uri="{FF2B5EF4-FFF2-40B4-BE49-F238E27FC236}">
                <a16:creationId xmlns:a16="http://schemas.microsoft.com/office/drawing/2014/main" id="{F4EB9AC7-C69A-9143-90C6-AA1171EB547C}"/>
              </a:ext>
            </a:extLst>
          </p:cNvPr>
          <p:cNvSpPr>
            <a:spLocks noGrp="1"/>
          </p:cNvSpPr>
          <p:nvPr>
            <p:ph idx="1"/>
          </p:nvPr>
        </p:nvSpPr>
        <p:spPr>
          <a:xfrm>
            <a:off x="6380175" y="3014002"/>
            <a:ext cx="5547932" cy="3639289"/>
          </a:xfrm>
        </p:spPr>
        <p:style>
          <a:lnRef idx="1">
            <a:schemeClr val="accent5"/>
          </a:lnRef>
          <a:fillRef idx="2">
            <a:schemeClr val="accent5"/>
          </a:fillRef>
          <a:effectRef idx="1">
            <a:schemeClr val="accent5"/>
          </a:effectRef>
          <a:fontRef idx="minor">
            <a:schemeClr val="dk1"/>
          </a:fontRef>
        </p:style>
        <p:txBody>
          <a:bodyPr anchor="ctr">
            <a:normAutofit fontScale="85000" lnSpcReduction="10000"/>
          </a:bodyPr>
          <a:lstStyle/>
          <a:p>
            <a:r>
              <a:rPr lang="en-US" sz="3200" dirty="0">
                <a:solidFill>
                  <a:srgbClr val="000000"/>
                </a:solidFill>
              </a:rPr>
              <a:t>Remember that this is a multi-modal text.</a:t>
            </a:r>
          </a:p>
          <a:p>
            <a:r>
              <a:rPr lang="en-US" sz="3200" dirty="0">
                <a:solidFill>
                  <a:srgbClr val="000000"/>
                </a:solidFill>
              </a:rPr>
              <a:t>You must analyse all aspects of the song: dancing; lyrics, metaphor; symbolism; imagery; repetition</a:t>
            </a:r>
          </a:p>
          <a:p>
            <a:r>
              <a:rPr lang="en-US" sz="3200" dirty="0">
                <a:solidFill>
                  <a:srgbClr val="000000"/>
                </a:solidFill>
              </a:rPr>
              <a:t>Use the different course cards to help you.</a:t>
            </a:r>
          </a:p>
          <a:p>
            <a:r>
              <a:rPr lang="en-US" sz="3200" dirty="0">
                <a:solidFill>
                  <a:srgbClr val="000000"/>
                </a:solidFill>
              </a:rPr>
              <a:t>Think about: purpose, audience, form, writer.</a:t>
            </a:r>
          </a:p>
        </p:txBody>
      </p:sp>
      <p:sp>
        <p:nvSpPr>
          <p:cNvPr id="5" name="TextBox 4">
            <a:extLst>
              <a:ext uri="{FF2B5EF4-FFF2-40B4-BE49-F238E27FC236}">
                <a16:creationId xmlns:a16="http://schemas.microsoft.com/office/drawing/2014/main" id="{B851A7B5-692B-3745-BA25-302AFC677431}"/>
              </a:ext>
            </a:extLst>
          </p:cNvPr>
          <p:cNvSpPr txBox="1"/>
          <p:nvPr/>
        </p:nvSpPr>
        <p:spPr>
          <a:xfrm>
            <a:off x="2434281" y="3019683"/>
            <a:ext cx="6379119" cy="92333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a:t>Pair up with someone else and share your ideas.</a:t>
            </a:r>
          </a:p>
          <a:p>
            <a:endParaRPr lang="en-US" dirty="0"/>
          </a:p>
          <a:p>
            <a:r>
              <a:rPr lang="en-US" dirty="0"/>
              <a:t>Listen to their interpretation – can this help you to develop yours?</a:t>
            </a:r>
          </a:p>
        </p:txBody>
      </p:sp>
    </p:spTree>
    <p:extLst>
      <p:ext uri="{BB962C8B-B14F-4D97-AF65-F5344CB8AC3E}">
        <p14:creationId xmlns:p14="http://schemas.microsoft.com/office/powerpoint/2010/main" val="333642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2B6417D-6D4C-9948-8674-EA1C65ADD345}"/>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In groups, write down 3 statements for the song. For example….</a:t>
            </a:r>
          </a:p>
        </p:txBody>
      </p:sp>
      <p:graphicFrame>
        <p:nvGraphicFramePr>
          <p:cNvPr id="5" name="Content Placeholder 2">
            <a:extLst>
              <a:ext uri="{FF2B5EF4-FFF2-40B4-BE49-F238E27FC236}">
                <a16:creationId xmlns:a16="http://schemas.microsoft.com/office/drawing/2014/main" id="{A60779DB-523E-4FD4-A0EC-28BEE7CAFA0B}"/>
              </a:ext>
            </a:extLst>
          </p:cNvPr>
          <p:cNvGraphicFramePr>
            <a:graphicFrameLocks noGrp="1"/>
          </p:cNvGraphicFramePr>
          <p:nvPr>
            <p:ph idx="1"/>
            <p:extLst>
              <p:ext uri="{D42A27DB-BD31-4B8C-83A1-F6EECF244321}">
                <p14:modId xmlns:p14="http://schemas.microsoft.com/office/powerpoint/2010/main" val="2679541303"/>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E5CE6E1-4EA0-724F-90F5-F9BFC4D6A78E}"/>
              </a:ext>
            </a:extLst>
          </p:cNvPr>
          <p:cNvSpPr txBox="1"/>
          <p:nvPr/>
        </p:nvSpPr>
        <p:spPr>
          <a:xfrm>
            <a:off x="1036320" y="6031320"/>
            <a:ext cx="10379393"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dirty="0"/>
              <a:t>Brainstorm evidence to back up your statement – remember that your evidence can be both the lyrics and the music video.</a:t>
            </a:r>
          </a:p>
        </p:txBody>
      </p:sp>
      <p:sp>
        <p:nvSpPr>
          <p:cNvPr id="6" name="TextBox 5">
            <a:extLst>
              <a:ext uri="{FF2B5EF4-FFF2-40B4-BE49-F238E27FC236}">
                <a16:creationId xmlns:a16="http://schemas.microsoft.com/office/drawing/2014/main" id="{BDB1EB6A-6025-A74A-904C-A4BD260F4BBD}"/>
              </a:ext>
            </a:extLst>
          </p:cNvPr>
          <p:cNvSpPr txBox="1"/>
          <p:nvPr/>
        </p:nvSpPr>
        <p:spPr>
          <a:xfrm>
            <a:off x="6823687" y="5337205"/>
            <a:ext cx="4765151" cy="369332"/>
          </a:xfrm>
          <a:prstGeom prst="rect">
            <a:avLst/>
          </a:prstGeom>
          <a:noFill/>
        </p:spPr>
        <p:txBody>
          <a:bodyPr wrap="none" rtlCol="0">
            <a:spAutoFit/>
          </a:bodyPr>
          <a:lstStyle/>
          <a:p>
            <a:r>
              <a:rPr lang="en-US" dirty="0"/>
              <a:t>Childish Gambino distracts us with dance while…</a:t>
            </a:r>
          </a:p>
        </p:txBody>
      </p:sp>
    </p:spTree>
    <p:extLst>
      <p:ext uri="{BB962C8B-B14F-4D97-AF65-F5344CB8AC3E}">
        <p14:creationId xmlns:p14="http://schemas.microsoft.com/office/powerpoint/2010/main" val="2186486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297" y="160173"/>
            <a:ext cx="4666593" cy="1325563"/>
          </a:xfrm>
        </p:spPr>
        <p:style>
          <a:lnRef idx="2">
            <a:schemeClr val="accent2"/>
          </a:lnRef>
          <a:fillRef idx="1">
            <a:schemeClr val="lt1"/>
          </a:fillRef>
          <a:effectRef idx="0">
            <a:schemeClr val="accent2"/>
          </a:effectRef>
          <a:fontRef idx="minor">
            <a:schemeClr val="dk1"/>
          </a:fontRef>
        </p:style>
        <p:txBody>
          <a:bodyPr/>
          <a:lstStyle/>
          <a:p>
            <a:pPr algn="ctr"/>
            <a:r>
              <a:rPr lang="en-US" dirty="0"/>
              <a:t>Areas of exploration</a:t>
            </a:r>
            <a:endParaRPr lang="en-GB" dirty="0"/>
          </a:p>
        </p:txBody>
      </p:sp>
      <p:sp>
        <p:nvSpPr>
          <p:cNvPr id="5" name="Content Placeholder 4"/>
          <p:cNvSpPr>
            <a:spLocks noGrp="1"/>
          </p:cNvSpPr>
          <p:nvPr>
            <p:ph idx="1"/>
          </p:nvPr>
        </p:nvSpPr>
        <p:spPr>
          <a:xfrm>
            <a:off x="4829505" y="160173"/>
            <a:ext cx="7362495" cy="3568865"/>
          </a:xfrm>
        </p:spPr>
        <p:style>
          <a:lnRef idx="1">
            <a:schemeClr val="accent6"/>
          </a:lnRef>
          <a:fillRef idx="2">
            <a:schemeClr val="accent6"/>
          </a:fillRef>
          <a:effectRef idx="1">
            <a:schemeClr val="accent6"/>
          </a:effectRef>
          <a:fontRef idx="minor">
            <a:schemeClr val="dk1"/>
          </a:fontRef>
        </p:style>
        <p:txBody>
          <a:bodyPr>
            <a:normAutofit/>
          </a:bodyPr>
          <a:lstStyle/>
          <a:p>
            <a:pPr marL="0" lvl="0" indent="0" algn="just">
              <a:spcBef>
                <a:spcPts val="0"/>
              </a:spcBef>
              <a:buNone/>
            </a:pPr>
            <a:r>
              <a:rPr lang="en-US" sz="2100" b="1" dirty="0">
                <a:solidFill>
                  <a:srgbClr val="000000"/>
                </a:solidFill>
                <a:ea typeface="Calibri"/>
                <a:cs typeface="Calibri"/>
                <a:sym typeface="Calibri"/>
              </a:rPr>
              <a:t>Area of exploration—readers, writers and texts (AOE1)</a:t>
            </a:r>
          </a:p>
          <a:p>
            <a:pPr>
              <a:buFont typeface="Wingdings" panose="05000000000000000000" pitchFamily="2" charset="2"/>
              <a:buChar char="q"/>
            </a:pPr>
            <a:r>
              <a:rPr lang="en-US" sz="2100" dirty="0"/>
              <a:t>Why and how do we study language and literature?</a:t>
            </a:r>
          </a:p>
          <a:p>
            <a:pPr>
              <a:buFont typeface="Wingdings" panose="05000000000000000000" pitchFamily="2" charset="2"/>
              <a:buChar char="q"/>
            </a:pPr>
            <a:r>
              <a:rPr lang="en-US" sz="2100" dirty="0"/>
              <a:t>How are we affected by texts in various ways?</a:t>
            </a:r>
          </a:p>
          <a:p>
            <a:pPr>
              <a:buFont typeface="Wingdings" panose="05000000000000000000" pitchFamily="2" charset="2"/>
              <a:buChar char="q"/>
            </a:pPr>
            <a:r>
              <a:rPr lang="en-US" sz="2100" dirty="0"/>
              <a:t>In what ways is meaning constructed, negotiated, expressed and interpreted?</a:t>
            </a:r>
          </a:p>
          <a:p>
            <a:pPr>
              <a:buFont typeface="Wingdings" panose="05000000000000000000" pitchFamily="2" charset="2"/>
              <a:buChar char="q"/>
            </a:pPr>
            <a:r>
              <a:rPr lang="en-US" sz="2100" dirty="0"/>
              <a:t>How does language use vary amongst text types and amongst literary forms?</a:t>
            </a:r>
          </a:p>
          <a:p>
            <a:pPr>
              <a:buFont typeface="Wingdings" panose="05000000000000000000" pitchFamily="2" charset="2"/>
              <a:buChar char="q"/>
            </a:pPr>
            <a:r>
              <a:rPr lang="en-US" sz="2100" dirty="0"/>
              <a:t>How does the structure or style of a text affect meaning?</a:t>
            </a:r>
          </a:p>
          <a:p>
            <a:pPr>
              <a:buFont typeface="Wingdings" panose="05000000000000000000" pitchFamily="2" charset="2"/>
              <a:buChar char="q"/>
            </a:pPr>
            <a:r>
              <a:rPr lang="en-US" sz="2100" dirty="0"/>
              <a:t>How do texts offer insights and challenges?</a:t>
            </a:r>
            <a:endParaRPr lang="en-US" sz="1800" dirty="0">
              <a:solidFill>
                <a:srgbClr val="000000"/>
              </a:solidFill>
              <a:ea typeface="Calibri"/>
              <a:cs typeface="Calibri"/>
              <a:sym typeface="Calibri"/>
            </a:endParaRPr>
          </a:p>
          <a:p>
            <a:pPr marL="0" indent="0">
              <a:buNone/>
            </a:pPr>
            <a:endParaRPr lang="en-GB" sz="1800" dirty="0"/>
          </a:p>
        </p:txBody>
      </p:sp>
      <p:sp>
        <p:nvSpPr>
          <p:cNvPr id="7" name="Rectangle 6"/>
          <p:cNvSpPr/>
          <p:nvPr/>
        </p:nvSpPr>
        <p:spPr>
          <a:xfrm>
            <a:off x="123495" y="1898114"/>
            <a:ext cx="4590395" cy="424731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r>
              <a:rPr lang="en-US" b="1" dirty="0">
                <a:solidFill>
                  <a:srgbClr val="000000"/>
                </a:solidFill>
                <a:ea typeface="Calibri"/>
                <a:cs typeface="Calibri"/>
                <a:sym typeface="Calibri"/>
              </a:rPr>
              <a:t>Area of exploration—intertextuality: connecting texts (AOE3)</a:t>
            </a:r>
          </a:p>
          <a:p>
            <a:endParaRPr lang="en-GB" dirty="0"/>
          </a:p>
          <a:p>
            <a:pPr marL="285750" indent="-285750">
              <a:buFont typeface="Wingdings" panose="05000000000000000000" pitchFamily="2" charset="2"/>
              <a:buChar char="q"/>
            </a:pPr>
            <a:r>
              <a:rPr lang="en-US" dirty="0"/>
              <a:t>How do texts adhere to and deviate from conventions associated with literary forms or text types?</a:t>
            </a:r>
          </a:p>
          <a:p>
            <a:pPr marL="285750" indent="-285750">
              <a:buFont typeface="Wingdings" panose="05000000000000000000" pitchFamily="2" charset="2"/>
              <a:buChar char="q"/>
            </a:pPr>
            <a:r>
              <a:rPr lang="en-US" dirty="0"/>
              <a:t>How do conventions and systems of reference evolve over time?</a:t>
            </a:r>
          </a:p>
          <a:p>
            <a:pPr marL="285750" indent="-285750">
              <a:buFont typeface="Wingdings" panose="05000000000000000000" pitchFamily="2" charset="2"/>
              <a:buChar char="q"/>
            </a:pPr>
            <a:r>
              <a:rPr lang="en-US" dirty="0"/>
              <a:t>In what ways can diverse texts share points of similarity?</a:t>
            </a:r>
          </a:p>
          <a:p>
            <a:pPr marL="285750" indent="-285750">
              <a:buFont typeface="Wingdings" panose="05000000000000000000" pitchFamily="2" charset="2"/>
              <a:buChar char="q"/>
            </a:pPr>
            <a:r>
              <a:rPr lang="en-US" dirty="0"/>
              <a:t>How valid is the notion of a classic text?</a:t>
            </a:r>
          </a:p>
          <a:p>
            <a:pPr marL="285750" indent="-285750">
              <a:buFont typeface="Wingdings" panose="05000000000000000000" pitchFamily="2" charset="2"/>
              <a:buChar char="q"/>
            </a:pPr>
            <a:r>
              <a:rPr lang="en-US" dirty="0"/>
              <a:t>How can texts offer multiple perspectives of a single issue, topic or theme?</a:t>
            </a:r>
          </a:p>
          <a:p>
            <a:pPr marL="285750" indent="-285750">
              <a:buFont typeface="Wingdings" panose="05000000000000000000" pitchFamily="2" charset="2"/>
              <a:buChar char="q"/>
            </a:pPr>
            <a:r>
              <a:rPr lang="en-US" dirty="0"/>
              <a:t>In what ways can comparison and interpretation be transformative? </a:t>
            </a:r>
          </a:p>
        </p:txBody>
      </p:sp>
      <p:sp>
        <p:nvSpPr>
          <p:cNvPr id="6" name="TextBox 5"/>
          <p:cNvSpPr txBox="1"/>
          <p:nvPr/>
        </p:nvSpPr>
        <p:spPr>
          <a:xfrm>
            <a:off x="3673200" y="990173"/>
            <a:ext cx="6237890" cy="181588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t>How can we use these questions to wider and deepen your reading of texts?</a:t>
            </a:r>
          </a:p>
          <a:p>
            <a:endParaRPr lang="en-US" sz="2800" dirty="0"/>
          </a:p>
          <a:p>
            <a:r>
              <a:rPr lang="en-US" sz="2800" dirty="0"/>
              <a:t>Which questions do you not understand?</a:t>
            </a:r>
            <a:endParaRPr lang="en-GB" sz="2800" dirty="0"/>
          </a:p>
        </p:txBody>
      </p:sp>
      <p:sp>
        <p:nvSpPr>
          <p:cNvPr id="2" name="Rectangle 1">
            <a:extLst>
              <a:ext uri="{FF2B5EF4-FFF2-40B4-BE49-F238E27FC236}">
                <a16:creationId xmlns:a16="http://schemas.microsoft.com/office/drawing/2014/main" id="{8A6FAD28-0621-A24D-AF94-C9A143B49770}"/>
              </a:ext>
            </a:extLst>
          </p:cNvPr>
          <p:cNvSpPr/>
          <p:nvPr/>
        </p:nvSpPr>
        <p:spPr>
          <a:xfrm>
            <a:off x="4829505" y="3843285"/>
            <a:ext cx="723900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lgn="just">
              <a:spcBef>
                <a:spcPts val="1600"/>
              </a:spcBef>
            </a:pPr>
            <a:r>
              <a:rPr lang="en-US" b="1" dirty="0">
                <a:solidFill>
                  <a:srgbClr val="000000"/>
                </a:solidFill>
                <a:ea typeface="Calibri"/>
                <a:cs typeface="Calibri"/>
                <a:sym typeface="Calibri"/>
              </a:rPr>
              <a:t>Area of exploration—time and space (AOE2)</a:t>
            </a:r>
          </a:p>
          <a:p>
            <a:pPr>
              <a:buFont typeface="Wingdings" panose="05000000000000000000" pitchFamily="2" charset="2"/>
              <a:buChar char="q"/>
            </a:pPr>
            <a:r>
              <a:rPr lang="en-US" dirty="0"/>
              <a:t>How important is cultural or historical context to the production and reception of a text?</a:t>
            </a:r>
          </a:p>
          <a:p>
            <a:pPr>
              <a:buFont typeface="Wingdings" panose="05000000000000000000" pitchFamily="2" charset="2"/>
              <a:buChar char="q"/>
            </a:pPr>
            <a:r>
              <a:rPr lang="en-US" dirty="0"/>
              <a:t>How do we approach texts from different times and cultures to our own?</a:t>
            </a:r>
          </a:p>
          <a:p>
            <a:pPr>
              <a:buFont typeface="Wingdings" panose="05000000000000000000" pitchFamily="2" charset="2"/>
              <a:buChar char="q"/>
            </a:pPr>
            <a:r>
              <a:rPr lang="en-US" dirty="0"/>
              <a:t>To what extent do texts offer insight into another culture?</a:t>
            </a:r>
          </a:p>
          <a:p>
            <a:pPr>
              <a:buFont typeface="Wingdings" panose="05000000000000000000" pitchFamily="2" charset="2"/>
              <a:buChar char="q"/>
            </a:pPr>
            <a:r>
              <a:rPr lang="en-US" dirty="0"/>
              <a:t>How does the meaning and impact of a text change over time?</a:t>
            </a:r>
          </a:p>
          <a:p>
            <a:pPr>
              <a:buFont typeface="Wingdings" panose="05000000000000000000" pitchFamily="2" charset="2"/>
              <a:buChar char="q"/>
            </a:pPr>
            <a:r>
              <a:rPr lang="en-US" dirty="0"/>
              <a:t>How do texts reflect, represent or form a part of cultural practices?</a:t>
            </a:r>
          </a:p>
          <a:p>
            <a:pPr>
              <a:buFont typeface="Wingdings" panose="05000000000000000000" pitchFamily="2" charset="2"/>
              <a:buChar char="q"/>
            </a:pPr>
            <a:r>
              <a:rPr lang="en-US" dirty="0"/>
              <a:t>How does language represent social distinctions and identities? </a:t>
            </a:r>
          </a:p>
        </p:txBody>
      </p:sp>
    </p:spTree>
    <p:extLst>
      <p:ext uri="{BB962C8B-B14F-4D97-AF65-F5344CB8AC3E}">
        <p14:creationId xmlns:p14="http://schemas.microsoft.com/office/powerpoint/2010/main" val="295601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069BA87-06EC-DE42-AA03-862E2D89A972}"/>
              </a:ext>
            </a:extLst>
          </p:cNvPr>
          <p:cNvSpPr>
            <a:spLocks noGrp="1"/>
          </p:cNvSpPr>
          <p:nvPr>
            <p:ph type="title"/>
          </p:nvPr>
        </p:nvSpPr>
        <p:spPr>
          <a:xfrm>
            <a:off x="1179226" y="826680"/>
            <a:ext cx="9833548" cy="1325563"/>
          </a:xfrm>
        </p:spPr>
        <p:txBody>
          <a:bodyPr>
            <a:normAutofit/>
          </a:bodyPr>
          <a:lstStyle/>
          <a:p>
            <a:pPr algn="ctr"/>
            <a:r>
              <a:rPr lang="en-US" sz="4000" dirty="0">
                <a:solidFill>
                  <a:srgbClr val="FFFFFF"/>
                </a:solidFill>
              </a:rPr>
              <a:t>Individual Task for the Learner Portfolio</a:t>
            </a:r>
          </a:p>
        </p:txBody>
      </p:sp>
      <p:graphicFrame>
        <p:nvGraphicFramePr>
          <p:cNvPr id="5" name="Content Placeholder 2">
            <a:extLst>
              <a:ext uri="{FF2B5EF4-FFF2-40B4-BE49-F238E27FC236}">
                <a16:creationId xmlns:a16="http://schemas.microsoft.com/office/drawing/2014/main" id="{FF1B7FDF-9207-4C1D-B740-0C067343BF3A}"/>
              </a:ext>
            </a:extLst>
          </p:cNvPr>
          <p:cNvGraphicFramePr>
            <a:graphicFrameLocks noGrp="1"/>
          </p:cNvGraphicFramePr>
          <p:nvPr>
            <p:ph idx="1"/>
            <p:extLst>
              <p:ext uri="{D42A27DB-BD31-4B8C-83A1-F6EECF244321}">
                <p14:modId xmlns:p14="http://schemas.microsoft.com/office/powerpoint/2010/main" val="4040868511"/>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6439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8B9A-5B06-45CB-8794-803B868361E1}"/>
              </a:ext>
            </a:extLst>
          </p:cNvPr>
          <p:cNvSpPr>
            <a:spLocks noGrp="1"/>
          </p:cNvSpPr>
          <p:nvPr>
            <p:ph type="title"/>
          </p:nvPr>
        </p:nvSpPr>
        <p:spPr>
          <a:xfrm>
            <a:off x="953610" y="215345"/>
            <a:ext cx="10515600" cy="1325563"/>
          </a:xfrm>
        </p:spPr>
        <p:style>
          <a:lnRef idx="1">
            <a:schemeClr val="accent4"/>
          </a:lnRef>
          <a:fillRef idx="2">
            <a:schemeClr val="accent4"/>
          </a:fillRef>
          <a:effectRef idx="1">
            <a:schemeClr val="accent4"/>
          </a:effectRef>
          <a:fontRef idx="minor">
            <a:schemeClr val="dk1"/>
          </a:fontRef>
        </p:style>
        <p:txBody>
          <a:bodyPr/>
          <a:lstStyle/>
          <a:p>
            <a:pPr algn="ctr"/>
            <a:r>
              <a:rPr lang="en-US" dirty="0"/>
              <a:t>Being successful on the task</a:t>
            </a:r>
            <a:endParaRPr lang="en-GB" dirty="0"/>
          </a:p>
        </p:txBody>
      </p:sp>
      <p:sp>
        <p:nvSpPr>
          <p:cNvPr id="3" name="Content Placeholder 2">
            <a:extLst>
              <a:ext uri="{FF2B5EF4-FFF2-40B4-BE49-F238E27FC236}">
                <a16:creationId xmlns:a16="http://schemas.microsoft.com/office/drawing/2014/main" id="{4B2E6EC9-608B-464E-A1B0-5873ABE6B4CD}"/>
              </a:ext>
            </a:extLst>
          </p:cNvPr>
          <p:cNvSpPr>
            <a:spLocks noGrp="1"/>
          </p:cNvSpPr>
          <p:nvPr>
            <p:ph idx="1"/>
          </p:nvPr>
        </p:nvSpPr>
        <p:spPr>
          <a:xfrm>
            <a:off x="1986235" y="2426347"/>
            <a:ext cx="4966169" cy="4122733"/>
          </a:xfrm>
        </p:spPr>
        <p:style>
          <a:lnRef idx="2">
            <a:schemeClr val="accent4"/>
          </a:lnRef>
          <a:fillRef idx="1">
            <a:schemeClr val="lt1"/>
          </a:fillRef>
          <a:effectRef idx="0">
            <a:schemeClr val="accent4"/>
          </a:effectRef>
          <a:fontRef idx="minor">
            <a:schemeClr val="dk1"/>
          </a:fontRef>
        </p:style>
        <p:txBody>
          <a:bodyPr>
            <a:normAutofit fontScale="77500" lnSpcReduction="20000"/>
          </a:bodyPr>
          <a:lstStyle/>
          <a:p>
            <a:r>
              <a:rPr lang="en-US" dirty="0"/>
              <a:t>This is your own personal response in written form.</a:t>
            </a:r>
          </a:p>
          <a:p>
            <a:endParaRPr lang="en-US" dirty="0"/>
          </a:p>
          <a:p>
            <a:r>
              <a:rPr lang="en-US" dirty="0"/>
              <a:t>It will form part of your LP</a:t>
            </a:r>
          </a:p>
          <a:p>
            <a:endParaRPr lang="en-US" dirty="0"/>
          </a:p>
          <a:p>
            <a:r>
              <a:rPr lang="en-US" dirty="0"/>
              <a:t>As you are also using stills as your evidence, it doesn’t have to look like a traditional essay but should still begin with an introduction/overview.</a:t>
            </a:r>
          </a:p>
          <a:p>
            <a:r>
              <a:rPr lang="en-US" dirty="0"/>
              <a:t>Decide on your viewpoint; then gather evidence to support your view.</a:t>
            </a:r>
          </a:p>
          <a:p>
            <a:r>
              <a:rPr lang="en-US" dirty="0"/>
              <a:t>Consider the 4 criteria when constructing your answer.</a:t>
            </a:r>
          </a:p>
          <a:p>
            <a:pPr marL="0" indent="0">
              <a:buNone/>
            </a:pPr>
            <a:endParaRPr lang="en-GB" dirty="0"/>
          </a:p>
        </p:txBody>
      </p:sp>
      <p:sp>
        <p:nvSpPr>
          <p:cNvPr id="5" name="TextBox 4">
            <a:extLst>
              <a:ext uri="{FF2B5EF4-FFF2-40B4-BE49-F238E27FC236}">
                <a16:creationId xmlns:a16="http://schemas.microsoft.com/office/drawing/2014/main" id="{8170AB20-805D-4689-BD94-2D5E5020EF57}"/>
              </a:ext>
            </a:extLst>
          </p:cNvPr>
          <p:cNvSpPr txBox="1"/>
          <p:nvPr/>
        </p:nvSpPr>
        <p:spPr>
          <a:xfrm>
            <a:off x="7310002" y="3995678"/>
            <a:ext cx="4771175"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a:t>Success criteria:</a:t>
            </a:r>
          </a:p>
          <a:p>
            <a:pPr marL="285750" indent="-285750">
              <a:buFont typeface="Arial" panose="020B0604020202020204" pitchFamily="34" charset="0"/>
              <a:buChar char="•"/>
            </a:pPr>
            <a:r>
              <a:rPr lang="en-US" dirty="0"/>
              <a:t>Link everything back to: context; audience; purpose; form; style</a:t>
            </a:r>
          </a:p>
          <a:p>
            <a:pPr marL="285750" indent="-285750">
              <a:buFont typeface="Arial" panose="020B0604020202020204" pitchFamily="34" charset="0"/>
              <a:buChar char="•"/>
            </a:pPr>
            <a:r>
              <a:rPr lang="en-US" dirty="0"/>
              <a:t>Analyse all aspects of the text: if it is multimodal, how do all of these aspects work together to create meaning.</a:t>
            </a:r>
          </a:p>
          <a:p>
            <a:pPr marL="285750" indent="-285750">
              <a:buFont typeface="Arial" panose="020B0604020202020204" pitchFamily="34" charset="0"/>
              <a:buChar char="•"/>
            </a:pPr>
            <a:r>
              <a:rPr lang="en-US" dirty="0"/>
              <a:t>Analyse and interpret meaning in as many ways as you can: layer meaning.</a:t>
            </a:r>
          </a:p>
          <a:p>
            <a:pPr marL="285750" indent="-285750">
              <a:buFont typeface="Arial" panose="020B0604020202020204" pitchFamily="34" charset="0"/>
              <a:buChar char="•"/>
            </a:pPr>
            <a:r>
              <a:rPr lang="en-US" dirty="0"/>
              <a:t>MEANING! How does everything you mention link back to or reinforce the MEANING?</a:t>
            </a:r>
            <a:endParaRPr lang="en-GB" dirty="0"/>
          </a:p>
        </p:txBody>
      </p:sp>
      <p:pic>
        <p:nvPicPr>
          <p:cNvPr id="6" name="Picture 5">
            <a:extLst>
              <a:ext uri="{FF2B5EF4-FFF2-40B4-BE49-F238E27FC236}">
                <a16:creationId xmlns:a16="http://schemas.microsoft.com/office/drawing/2014/main" id="{968938AF-5070-154E-85C4-E8B673FCD215}"/>
              </a:ext>
            </a:extLst>
          </p:cNvPr>
          <p:cNvPicPr/>
          <p:nvPr/>
        </p:nvPicPr>
        <p:blipFill rotWithShape="1">
          <a:blip r:embed="rId2" cstate="print">
            <a:extLst>
              <a:ext uri="{28A0092B-C50C-407E-A947-70E740481C1C}">
                <a14:useLocalDpi xmlns:a14="http://schemas.microsoft.com/office/drawing/2010/main" val="0"/>
              </a:ext>
            </a:extLst>
          </a:blip>
          <a:srcRect t="4141" r="81112"/>
          <a:stretch/>
        </p:blipFill>
        <p:spPr>
          <a:xfrm>
            <a:off x="-183057" y="1094422"/>
            <a:ext cx="1811694" cy="5900737"/>
          </a:xfrm>
          <a:prstGeom prst="rect">
            <a:avLst/>
          </a:prstGeom>
        </p:spPr>
      </p:pic>
    </p:spTree>
    <p:extLst>
      <p:ext uri="{BB962C8B-B14F-4D97-AF65-F5344CB8AC3E}">
        <p14:creationId xmlns:p14="http://schemas.microsoft.com/office/powerpoint/2010/main" val="39840574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78FEA-40BF-4CB7-82DC-50B7570733C7}"/>
              </a:ext>
            </a:extLst>
          </p:cNvPr>
          <p:cNvSpPr>
            <a:spLocks noGrp="1"/>
          </p:cNvSpPr>
          <p:nvPr>
            <p:ph type="title"/>
          </p:nvPr>
        </p:nvSpPr>
        <p:spPr>
          <a:xfrm>
            <a:off x="2259594" y="152124"/>
            <a:ext cx="7898394" cy="1325563"/>
          </a:xfrm>
        </p:spPr>
        <p:style>
          <a:lnRef idx="1">
            <a:schemeClr val="accent6"/>
          </a:lnRef>
          <a:fillRef idx="2">
            <a:schemeClr val="accent6"/>
          </a:fillRef>
          <a:effectRef idx="1">
            <a:schemeClr val="accent6"/>
          </a:effectRef>
          <a:fontRef idx="minor">
            <a:schemeClr val="dk1"/>
          </a:fontRef>
        </p:style>
        <p:txBody>
          <a:bodyPr/>
          <a:lstStyle/>
          <a:p>
            <a:r>
              <a:rPr lang="en-US" dirty="0"/>
              <a:t>Let’s do an example together…</a:t>
            </a:r>
            <a:endParaRPr lang="en-GB" dirty="0"/>
          </a:p>
        </p:txBody>
      </p:sp>
      <p:sp>
        <p:nvSpPr>
          <p:cNvPr id="3" name="Content Placeholder 2">
            <a:extLst>
              <a:ext uri="{FF2B5EF4-FFF2-40B4-BE49-F238E27FC236}">
                <a16:creationId xmlns:a16="http://schemas.microsoft.com/office/drawing/2014/main" id="{94985C34-E767-471D-AA12-8E01E40966AE}"/>
              </a:ext>
            </a:extLst>
          </p:cNvPr>
          <p:cNvSpPr>
            <a:spLocks noGrp="1"/>
          </p:cNvSpPr>
          <p:nvPr>
            <p:ph idx="1"/>
          </p:nvPr>
        </p:nvSpPr>
        <p:spPr>
          <a:xfrm>
            <a:off x="838200" y="1477687"/>
            <a:ext cx="10515600" cy="4351338"/>
          </a:xfrm>
        </p:spPr>
        <p:txBody>
          <a:bodyPr/>
          <a:lstStyle/>
          <a:p>
            <a:r>
              <a:rPr lang="en-US" dirty="0"/>
              <a:t>What can we say about this part of the song? What can we analyse?</a:t>
            </a:r>
            <a:endParaRPr lang="en-GB" dirty="0"/>
          </a:p>
        </p:txBody>
      </p:sp>
      <p:sp>
        <p:nvSpPr>
          <p:cNvPr id="4" name="TextBox 3">
            <a:extLst>
              <a:ext uri="{FF2B5EF4-FFF2-40B4-BE49-F238E27FC236}">
                <a16:creationId xmlns:a16="http://schemas.microsoft.com/office/drawing/2014/main" id="{923C10BF-2A9A-400E-836B-F0ED32A4CCF6}"/>
              </a:ext>
            </a:extLst>
          </p:cNvPr>
          <p:cNvSpPr txBox="1"/>
          <p:nvPr/>
        </p:nvSpPr>
        <p:spPr>
          <a:xfrm>
            <a:off x="7875037" y="3709553"/>
            <a:ext cx="4231644" cy="313932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dirty="0"/>
              <a:t>Success criteria:</a:t>
            </a:r>
          </a:p>
          <a:p>
            <a:pPr marL="285750" indent="-285750">
              <a:buFont typeface="Arial" panose="020B0604020202020204" pitchFamily="34" charset="0"/>
              <a:buChar char="•"/>
            </a:pPr>
            <a:r>
              <a:rPr lang="en-US" dirty="0"/>
              <a:t>Link everything back to: context; audience; purpose; form; style</a:t>
            </a:r>
          </a:p>
          <a:p>
            <a:pPr marL="285750" indent="-285750">
              <a:buFont typeface="Arial" panose="020B0604020202020204" pitchFamily="34" charset="0"/>
              <a:buChar char="•"/>
            </a:pPr>
            <a:r>
              <a:rPr lang="en-US" dirty="0"/>
              <a:t>Analyse all aspects of the text: if it is multimodal, how do all of these aspects work together to create meaning.</a:t>
            </a:r>
          </a:p>
          <a:p>
            <a:pPr marL="285750" indent="-285750">
              <a:buFont typeface="Arial" panose="020B0604020202020204" pitchFamily="34" charset="0"/>
              <a:buChar char="•"/>
            </a:pPr>
            <a:r>
              <a:rPr lang="en-US" dirty="0"/>
              <a:t>Analyse and interpret meaning in as many ways as you can: layer meaning.</a:t>
            </a:r>
          </a:p>
          <a:p>
            <a:pPr marL="285750" indent="-285750">
              <a:buFont typeface="Arial" panose="020B0604020202020204" pitchFamily="34" charset="0"/>
              <a:buChar char="•"/>
            </a:pPr>
            <a:r>
              <a:rPr lang="en-US" dirty="0"/>
              <a:t>MEANING! How does everything you mention link back to or reinforce the MEANING?</a:t>
            </a:r>
            <a:endParaRPr lang="en-GB" dirty="0"/>
          </a:p>
        </p:txBody>
      </p:sp>
      <p:pic>
        <p:nvPicPr>
          <p:cNvPr id="5" name="Picture 4">
            <a:extLst>
              <a:ext uri="{FF2B5EF4-FFF2-40B4-BE49-F238E27FC236}">
                <a16:creationId xmlns:a16="http://schemas.microsoft.com/office/drawing/2014/main" id="{D6C426C0-DA81-4AEE-95CE-32787B5681AD}"/>
              </a:ext>
            </a:extLst>
          </p:cNvPr>
          <p:cNvPicPr>
            <a:picLocks noChangeAspect="1"/>
          </p:cNvPicPr>
          <p:nvPr/>
        </p:nvPicPr>
        <p:blipFill>
          <a:blip r:embed="rId2"/>
          <a:stretch>
            <a:fillRect/>
          </a:stretch>
        </p:blipFill>
        <p:spPr>
          <a:xfrm>
            <a:off x="273275" y="1971986"/>
            <a:ext cx="3038475" cy="2152650"/>
          </a:xfrm>
          <a:prstGeom prst="rect">
            <a:avLst/>
          </a:prstGeom>
        </p:spPr>
      </p:pic>
      <p:pic>
        <p:nvPicPr>
          <p:cNvPr id="6" name="Picture 5">
            <a:extLst>
              <a:ext uri="{FF2B5EF4-FFF2-40B4-BE49-F238E27FC236}">
                <a16:creationId xmlns:a16="http://schemas.microsoft.com/office/drawing/2014/main" id="{5D8AD81F-CC5A-4C20-B69A-0E7EC233F95A}"/>
              </a:ext>
            </a:extLst>
          </p:cNvPr>
          <p:cNvPicPr>
            <a:picLocks noChangeAspect="1"/>
          </p:cNvPicPr>
          <p:nvPr/>
        </p:nvPicPr>
        <p:blipFill>
          <a:blip r:embed="rId3"/>
          <a:stretch>
            <a:fillRect/>
          </a:stretch>
        </p:blipFill>
        <p:spPr>
          <a:xfrm>
            <a:off x="3673451" y="1971986"/>
            <a:ext cx="3120799" cy="2075826"/>
          </a:xfrm>
          <a:prstGeom prst="rect">
            <a:avLst/>
          </a:prstGeom>
        </p:spPr>
      </p:pic>
      <p:sp>
        <p:nvSpPr>
          <p:cNvPr id="7" name="Rectangle 6">
            <a:extLst>
              <a:ext uri="{FF2B5EF4-FFF2-40B4-BE49-F238E27FC236}">
                <a16:creationId xmlns:a16="http://schemas.microsoft.com/office/drawing/2014/main" id="{C9AEE184-AF95-4BB1-AD08-15232620D2BB}"/>
              </a:ext>
            </a:extLst>
          </p:cNvPr>
          <p:cNvSpPr/>
          <p:nvPr/>
        </p:nvSpPr>
        <p:spPr>
          <a:xfrm>
            <a:off x="2240797" y="4278063"/>
            <a:ext cx="4231644" cy="257993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ts val="2100"/>
              </a:lnSpc>
              <a:spcAft>
                <a:spcPts val="0"/>
              </a:spcAft>
            </a:pPr>
            <a:r>
              <a:rPr lang="en-GB" i="1" spc="40" dirty="0">
                <a:latin typeface="Georgia" panose="02040502050405020303" pitchFamily="18" charset="0"/>
                <a:ea typeface="Times New Roman" panose="02020603050405020304" pitchFamily="18" charset="0"/>
              </a:rPr>
              <a:t>You just a Black man in this world</a:t>
            </a:r>
            <a:br>
              <a:rPr lang="en-GB" i="1" spc="40" dirty="0">
                <a:latin typeface="Georgia" panose="02040502050405020303" pitchFamily="18" charset="0"/>
                <a:ea typeface="Times New Roman" panose="02020603050405020304" pitchFamily="18" charset="0"/>
              </a:rPr>
            </a:br>
            <a:r>
              <a:rPr lang="en-GB" i="1" spc="40" dirty="0">
                <a:latin typeface="Georgia" panose="02040502050405020303" pitchFamily="18" charset="0"/>
                <a:ea typeface="Times New Roman" panose="02020603050405020304" pitchFamily="18" charset="0"/>
              </a:rPr>
              <a:t>You just a barcode, </a:t>
            </a:r>
            <a:r>
              <a:rPr lang="en-GB" i="1" spc="40" dirty="0" err="1">
                <a:latin typeface="Georgia" panose="02040502050405020303" pitchFamily="18" charset="0"/>
                <a:ea typeface="Times New Roman" panose="02020603050405020304" pitchFamily="18" charset="0"/>
              </a:rPr>
              <a:t>ayy</a:t>
            </a:r>
            <a:br>
              <a:rPr lang="en-GB" i="1" spc="40" dirty="0">
                <a:latin typeface="Georgia" panose="02040502050405020303" pitchFamily="18" charset="0"/>
                <a:ea typeface="Times New Roman" panose="02020603050405020304" pitchFamily="18" charset="0"/>
              </a:rPr>
            </a:br>
            <a:r>
              <a:rPr lang="en-GB" i="1" spc="40" dirty="0">
                <a:latin typeface="Georgia" panose="02040502050405020303" pitchFamily="18" charset="0"/>
                <a:ea typeface="Times New Roman" panose="02020603050405020304" pitchFamily="18" charset="0"/>
              </a:rPr>
              <a:t>You just a Black man in this world</a:t>
            </a:r>
            <a:br>
              <a:rPr lang="en-GB" i="1" spc="40" dirty="0">
                <a:latin typeface="Georgia" panose="02040502050405020303" pitchFamily="18" charset="0"/>
                <a:ea typeface="Times New Roman" panose="02020603050405020304" pitchFamily="18" charset="0"/>
              </a:rPr>
            </a:br>
            <a:r>
              <a:rPr lang="en-GB" i="1" spc="40" dirty="0" err="1">
                <a:latin typeface="Georgia" panose="02040502050405020303" pitchFamily="18" charset="0"/>
                <a:ea typeface="Times New Roman" panose="02020603050405020304" pitchFamily="18" charset="0"/>
              </a:rPr>
              <a:t>Drivin</a:t>
            </a:r>
            <a:r>
              <a:rPr lang="en-GB" i="1" spc="40" dirty="0">
                <a:latin typeface="Georgia" panose="02040502050405020303" pitchFamily="18" charset="0"/>
                <a:ea typeface="Times New Roman" panose="02020603050405020304" pitchFamily="18" charset="0"/>
              </a:rPr>
              <a:t>’ expensive </a:t>
            </a:r>
            <a:r>
              <a:rPr lang="en-GB" i="1" spc="40" dirty="0" err="1">
                <a:latin typeface="Georgia" panose="02040502050405020303" pitchFamily="18" charset="0"/>
                <a:ea typeface="Times New Roman" panose="02020603050405020304" pitchFamily="18" charset="0"/>
              </a:rPr>
              <a:t>foreigns</a:t>
            </a:r>
            <a:r>
              <a:rPr lang="en-GB" i="1" spc="40" dirty="0">
                <a:latin typeface="Georgia" panose="02040502050405020303" pitchFamily="18" charset="0"/>
                <a:ea typeface="Times New Roman" panose="02020603050405020304" pitchFamily="18" charset="0"/>
              </a:rPr>
              <a:t>, </a:t>
            </a:r>
            <a:r>
              <a:rPr lang="en-GB" i="1" spc="40" dirty="0" err="1">
                <a:latin typeface="Georgia" panose="02040502050405020303" pitchFamily="18" charset="0"/>
                <a:ea typeface="Times New Roman" panose="02020603050405020304" pitchFamily="18" charset="0"/>
              </a:rPr>
              <a:t>ayy</a:t>
            </a:r>
            <a:br>
              <a:rPr lang="en-GB" i="1" spc="40" dirty="0">
                <a:latin typeface="Georgia" panose="02040502050405020303" pitchFamily="18" charset="0"/>
                <a:ea typeface="Times New Roman" panose="02020603050405020304" pitchFamily="18" charset="0"/>
              </a:rPr>
            </a:br>
            <a:r>
              <a:rPr lang="en-GB" i="1" spc="40" dirty="0">
                <a:latin typeface="Georgia" panose="02040502050405020303" pitchFamily="18" charset="0"/>
                <a:ea typeface="Times New Roman" panose="02020603050405020304" pitchFamily="18" charset="0"/>
              </a:rPr>
              <a:t>You just a big dawg, yeah</a:t>
            </a:r>
            <a:br>
              <a:rPr lang="en-GB" i="1" spc="40" dirty="0">
                <a:latin typeface="Georgia" panose="02040502050405020303" pitchFamily="18" charset="0"/>
                <a:ea typeface="Times New Roman" panose="02020603050405020304" pitchFamily="18" charset="0"/>
              </a:rPr>
            </a:br>
            <a:r>
              <a:rPr lang="en-GB" i="1" spc="40" dirty="0">
                <a:latin typeface="Georgia" panose="02040502050405020303" pitchFamily="18" charset="0"/>
                <a:ea typeface="Times New Roman" panose="02020603050405020304" pitchFamily="18" charset="0"/>
              </a:rPr>
              <a:t>I </a:t>
            </a:r>
            <a:r>
              <a:rPr lang="en-GB" i="1" spc="40" dirty="0" err="1">
                <a:latin typeface="Georgia" panose="02040502050405020303" pitchFamily="18" charset="0"/>
                <a:ea typeface="Times New Roman" panose="02020603050405020304" pitchFamily="18" charset="0"/>
              </a:rPr>
              <a:t>kenneled</a:t>
            </a:r>
            <a:r>
              <a:rPr lang="en-GB" i="1" spc="40" dirty="0">
                <a:latin typeface="Georgia" panose="02040502050405020303" pitchFamily="18" charset="0"/>
                <a:ea typeface="Times New Roman" panose="02020603050405020304" pitchFamily="18" charset="0"/>
              </a:rPr>
              <a:t> him in the backyard</a:t>
            </a:r>
            <a:br>
              <a:rPr lang="en-GB" i="1" spc="40" dirty="0">
                <a:latin typeface="Georgia" panose="02040502050405020303" pitchFamily="18" charset="0"/>
                <a:ea typeface="Times New Roman" panose="02020603050405020304" pitchFamily="18" charset="0"/>
              </a:rPr>
            </a:br>
            <a:r>
              <a:rPr lang="en-GB" i="1" spc="40" dirty="0">
                <a:latin typeface="Georgia" panose="02040502050405020303" pitchFamily="18" charset="0"/>
                <a:ea typeface="Times New Roman" panose="02020603050405020304" pitchFamily="18" charset="0"/>
              </a:rPr>
              <a:t>No probably </a:t>
            </a:r>
            <a:r>
              <a:rPr lang="en-GB" i="1" spc="40" dirty="0" err="1">
                <a:latin typeface="Georgia" panose="02040502050405020303" pitchFamily="18" charset="0"/>
                <a:ea typeface="Times New Roman" panose="02020603050405020304" pitchFamily="18" charset="0"/>
              </a:rPr>
              <a:t>ain’t</a:t>
            </a:r>
            <a:r>
              <a:rPr lang="en-GB" i="1" spc="40" dirty="0">
                <a:latin typeface="Georgia" panose="02040502050405020303" pitchFamily="18" charset="0"/>
                <a:ea typeface="Times New Roman" panose="02020603050405020304" pitchFamily="18" charset="0"/>
              </a:rPr>
              <a:t> life to a dog</a:t>
            </a:r>
            <a:br>
              <a:rPr lang="en-GB" i="1" spc="40" dirty="0">
                <a:latin typeface="Georgia" panose="02040502050405020303" pitchFamily="18" charset="0"/>
                <a:ea typeface="Times New Roman" panose="02020603050405020304" pitchFamily="18" charset="0"/>
              </a:rPr>
            </a:br>
            <a:r>
              <a:rPr lang="en-GB" i="1" spc="40" dirty="0">
                <a:latin typeface="Georgia" panose="02040502050405020303" pitchFamily="18" charset="0"/>
                <a:ea typeface="Times New Roman" panose="02020603050405020304" pitchFamily="18" charset="0"/>
              </a:rPr>
              <a:t>For a big dog</a:t>
            </a:r>
            <a:endParaRPr lang="en-GB" sz="2400" dirty="0">
              <a:latin typeface="Times New Roman" panose="02020603050405020304" pitchFamily="18" charset="0"/>
              <a:ea typeface="Times New Roman" panose="02020603050405020304" pitchFamily="18" charset="0"/>
            </a:endParaRPr>
          </a:p>
          <a:p>
            <a:pPr>
              <a:lnSpc>
                <a:spcPct val="115000"/>
              </a:lnSpc>
              <a:spcAft>
                <a:spcPts val="1000"/>
              </a:spcAft>
            </a:pPr>
            <a:r>
              <a:rPr lang="en-GB" sz="2000" dirty="0">
                <a:latin typeface="Calibri" panose="020F050202020403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3789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0E638F-6AA7-8C44-B763-52CAC149B6F8}"/>
              </a:ext>
            </a:extLst>
          </p:cNvPr>
          <p:cNvPicPr>
            <a:picLocks noChangeAspect="1"/>
          </p:cNvPicPr>
          <p:nvPr/>
        </p:nvPicPr>
        <p:blipFill>
          <a:blip r:embed="rId2"/>
          <a:stretch>
            <a:fillRect/>
          </a:stretch>
        </p:blipFill>
        <p:spPr>
          <a:xfrm>
            <a:off x="3502615" y="4549676"/>
            <a:ext cx="5404393" cy="2331481"/>
          </a:xfrm>
          <a:prstGeom prst="rect">
            <a:avLst/>
          </a:prstGeom>
        </p:spPr>
      </p:pic>
      <p:sp>
        <p:nvSpPr>
          <p:cNvPr id="5" name="TextBox 4">
            <a:extLst>
              <a:ext uri="{FF2B5EF4-FFF2-40B4-BE49-F238E27FC236}">
                <a16:creationId xmlns:a16="http://schemas.microsoft.com/office/drawing/2014/main" id="{77C0585D-D94B-FC4F-9EDE-44D72DB15AD6}"/>
              </a:ext>
            </a:extLst>
          </p:cNvPr>
          <p:cNvSpPr txBox="1"/>
          <p:nvPr/>
        </p:nvSpPr>
        <p:spPr>
          <a:xfrm>
            <a:off x="1333500" y="602379"/>
            <a:ext cx="9029699"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dirty="0"/>
              <a:t>Thank you for downloading this resource; I hope it is useful</a:t>
            </a:r>
            <a:r>
              <a:rPr lang="en-US" sz="2400"/>
              <a:t>! </a:t>
            </a:r>
            <a:endParaRPr lang="en-US" sz="2400" dirty="0"/>
          </a:p>
          <a:p>
            <a:pPr algn="ctr"/>
            <a:endParaRPr lang="en-US" sz="2400" dirty="0"/>
          </a:p>
          <a:p>
            <a:pPr algn="ctr"/>
            <a:r>
              <a:rPr lang="en-US" sz="2400" dirty="0"/>
              <a:t>You can also follow me on </a:t>
            </a:r>
            <a:r>
              <a:rPr lang="en-US" sz="2400" dirty="0">
                <a:hlinkClick r:id="rId3"/>
              </a:rPr>
              <a:t>Instagram</a:t>
            </a:r>
            <a:r>
              <a:rPr lang="en-US" sz="2400" dirty="0"/>
              <a:t> and find me on </a:t>
            </a:r>
            <a:r>
              <a:rPr lang="en-US" sz="2400" dirty="0">
                <a:hlinkClick r:id="rId4"/>
              </a:rPr>
              <a:t>Facebook</a:t>
            </a:r>
            <a:r>
              <a:rPr lang="en-US" sz="2400" dirty="0"/>
              <a:t> or </a:t>
            </a:r>
            <a:r>
              <a:rPr lang="en-US" sz="2400" dirty="0">
                <a:hlinkClick r:id="rId5"/>
              </a:rPr>
              <a:t>twitter</a:t>
            </a:r>
            <a:r>
              <a:rPr lang="en-US" sz="2400" dirty="0"/>
              <a:t>.</a:t>
            </a:r>
          </a:p>
        </p:txBody>
      </p:sp>
    </p:spTree>
    <p:extLst>
      <p:ext uri="{BB962C8B-B14F-4D97-AF65-F5344CB8AC3E}">
        <p14:creationId xmlns:p14="http://schemas.microsoft.com/office/powerpoint/2010/main" val="1473338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r>
              <a:rPr lang="en-US" dirty="0"/>
              <a:t>Global Issues</a:t>
            </a:r>
            <a:endParaRPr lang="en-GB" dirty="0"/>
          </a:p>
        </p:txBody>
      </p:sp>
      <p:sp>
        <p:nvSpPr>
          <p:cNvPr id="3" name="Content Placeholder 2"/>
          <p:cNvSpPr>
            <a:spLocks noGrp="1"/>
          </p:cNvSpPr>
          <p:nvPr>
            <p:ph idx="1"/>
          </p:nvPr>
        </p:nvSpPr>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endParaRPr lang="en-GB" dirty="0"/>
          </a:p>
          <a:p>
            <a:r>
              <a:rPr lang="en-GB" b="1" dirty="0"/>
              <a:t>Culture, identity and community</a:t>
            </a:r>
            <a:endParaRPr lang="en-GB" dirty="0"/>
          </a:p>
          <a:p>
            <a:r>
              <a:rPr lang="en-US" b="1" dirty="0"/>
              <a:t>Art, creativity and the imagination</a:t>
            </a:r>
            <a:endParaRPr lang="en-GB" dirty="0"/>
          </a:p>
          <a:p>
            <a:r>
              <a:rPr lang="en-US" b="1" dirty="0"/>
              <a:t>Science, technology and the environment</a:t>
            </a:r>
            <a:endParaRPr lang="en-GB" dirty="0"/>
          </a:p>
          <a:p>
            <a:r>
              <a:rPr lang="en-GB" b="1" dirty="0"/>
              <a:t>Beliefs, values and education</a:t>
            </a:r>
            <a:endParaRPr lang="en-GB" dirty="0"/>
          </a:p>
          <a:p>
            <a:r>
              <a:rPr lang="en-GB" b="1" dirty="0"/>
              <a:t>Politics, power and justice </a:t>
            </a:r>
            <a:endParaRPr lang="en-GB" dirty="0"/>
          </a:p>
        </p:txBody>
      </p:sp>
      <p:sp>
        <p:nvSpPr>
          <p:cNvPr id="4" name="TextBox 3">
            <a:extLst>
              <a:ext uri="{FF2B5EF4-FFF2-40B4-BE49-F238E27FC236}">
                <a16:creationId xmlns:a16="http://schemas.microsoft.com/office/drawing/2014/main" id="{CF53A280-A4CC-1A40-A74C-D6177BB1F39B}"/>
              </a:ext>
            </a:extLst>
          </p:cNvPr>
          <p:cNvSpPr txBox="1"/>
          <p:nvPr/>
        </p:nvSpPr>
        <p:spPr>
          <a:xfrm>
            <a:off x="7839456" y="2551176"/>
            <a:ext cx="3096768"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t>Thinking questions:</a:t>
            </a:r>
          </a:p>
          <a:p>
            <a:r>
              <a:rPr lang="en-US" dirty="0"/>
              <a:t>Which of these have you seen or experienced? Describe it to a partner.</a:t>
            </a:r>
          </a:p>
          <a:p>
            <a:endParaRPr lang="en-US" dirty="0"/>
          </a:p>
          <a:p>
            <a:r>
              <a:rPr lang="en-US" dirty="0"/>
              <a:t>How important are global issues when studying this course? Why?</a:t>
            </a:r>
          </a:p>
        </p:txBody>
      </p:sp>
    </p:spTree>
    <p:extLst>
      <p:ext uri="{BB962C8B-B14F-4D97-AF65-F5344CB8AC3E}">
        <p14:creationId xmlns:p14="http://schemas.microsoft.com/office/powerpoint/2010/main" val="734813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1705"/>
            <a:ext cx="10515600" cy="1325563"/>
          </a:xfrm>
        </p:spPr>
        <p:style>
          <a:lnRef idx="1">
            <a:schemeClr val="accent4"/>
          </a:lnRef>
          <a:fillRef idx="2">
            <a:schemeClr val="accent4"/>
          </a:fillRef>
          <a:effectRef idx="1">
            <a:schemeClr val="accent4"/>
          </a:effectRef>
          <a:fontRef idx="minor">
            <a:schemeClr val="dk1"/>
          </a:fontRef>
        </p:style>
        <p:txBody>
          <a:bodyPr/>
          <a:lstStyle/>
          <a:p>
            <a:pPr algn="ctr"/>
            <a:r>
              <a:rPr lang="en-US" dirty="0"/>
              <a:t>Mini task text</a:t>
            </a:r>
            <a:endParaRPr lang="en-GB" dirty="0"/>
          </a:p>
        </p:txBody>
      </p:sp>
      <p:sp>
        <p:nvSpPr>
          <p:cNvPr id="3" name="Content Placeholder 2"/>
          <p:cNvSpPr>
            <a:spLocks noGrp="1"/>
          </p:cNvSpPr>
          <p:nvPr>
            <p:ph idx="1"/>
          </p:nvPr>
        </p:nvSpPr>
        <p:spPr>
          <a:xfrm>
            <a:off x="838200" y="1825625"/>
            <a:ext cx="6555828" cy="4351338"/>
          </a:xfrm>
        </p:spPr>
        <p:style>
          <a:lnRef idx="2">
            <a:schemeClr val="accent2"/>
          </a:lnRef>
          <a:fillRef idx="1">
            <a:schemeClr val="lt1"/>
          </a:fillRef>
          <a:effectRef idx="0">
            <a:schemeClr val="accent2"/>
          </a:effectRef>
          <a:fontRef idx="minor">
            <a:schemeClr val="dk1"/>
          </a:fontRef>
        </p:style>
        <p:txBody>
          <a:bodyPr>
            <a:normAutofit/>
          </a:bodyPr>
          <a:lstStyle/>
          <a:p>
            <a:pPr marL="0" indent="0">
              <a:buNone/>
            </a:pPr>
            <a:r>
              <a:rPr lang="en-US" dirty="0"/>
              <a:t>Glue the text into the middle of the A3 paper and brainstorm ideas.</a:t>
            </a:r>
          </a:p>
          <a:p>
            <a:pPr marL="0" indent="0">
              <a:buNone/>
            </a:pPr>
            <a:endParaRPr lang="en-US" dirty="0"/>
          </a:p>
          <a:p>
            <a:pPr marL="0" indent="0">
              <a:buNone/>
            </a:pPr>
            <a:r>
              <a:rPr lang="en-US" dirty="0"/>
              <a:t>Say as much as you can about this text…</a:t>
            </a:r>
          </a:p>
          <a:p>
            <a:pPr marL="0" indent="0">
              <a:buNone/>
            </a:pPr>
            <a:endParaRPr lang="en-US" dirty="0"/>
          </a:p>
          <a:p>
            <a:pPr marL="0" indent="0">
              <a:buNone/>
            </a:pPr>
            <a:r>
              <a:rPr lang="en-US" dirty="0"/>
              <a:t>Use the cards on your table to help you.</a:t>
            </a:r>
          </a:p>
          <a:p>
            <a:pPr marL="0" indent="0">
              <a:buNone/>
            </a:pPr>
            <a:endParaRPr lang="en-US" dirty="0"/>
          </a:p>
          <a:p>
            <a:pPr marL="0" indent="0">
              <a:buNone/>
            </a:pPr>
            <a:r>
              <a:rPr lang="en-US" dirty="0"/>
              <a:t>Remember to </a:t>
            </a:r>
            <a:r>
              <a:rPr lang="en-US" u="sng" dirty="0"/>
              <a:t>deconstruc</a:t>
            </a:r>
            <a:r>
              <a:rPr lang="en-US" dirty="0"/>
              <a:t>t it!</a:t>
            </a: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9545" y="1708973"/>
            <a:ext cx="4131058" cy="5149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a:extLst>
              <a:ext uri="{FF2B5EF4-FFF2-40B4-BE49-F238E27FC236}">
                <a16:creationId xmlns:a16="http://schemas.microsoft.com/office/drawing/2014/main" id="{8CB65926-3620-5441-8741-99D8F1A65BF3}"/>
              </a:ext>
            </a:extLst>
          </p:cNvPr>
          <p:cNvCxnSpPr>
            <a:cxnSpLocks/>
          </p:cNvCxnSpPr>
          <p:nvPr/>
        </p:nvCxnSpPr>
        <p:spPr>
          <a:xfrm flipH="1">
            <a:off x="5218386" y="5053914"/>
            <a:ext cx="1056462" cy="3212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vector graphics&#10;&#10;Description automatically generated">
            <a:extLst>
              <a:ext uri="{FF2B5EF4-FFF2-40B4-BE49-F238E27FC236}">
                <a16:creationId xmlns:a16="http://schemas.microsoft.com/office/drawing/2014/main" id="{8A67878C-5C41-524D-92CE-7677682D12D2}"/>
              </a:ext>
            </a:extLst>
          </p:cNvPr>
          <p:cNvPicPr>
            <a:picLocks noChangeAspect="1"/>
          </p:cNvPicPr>
          <p:nvPr/>
        </p:nvPicPr>
        <p:blipFill>
          <a:blip r:embed="rId3"/>
          <a:stretch>
            <a:fillRect/>
          </a:stretch>
        </p:blipFill>
        <p:spPr>
          <a:xfrm>
            <a:off x="6274848" y="4840291"/>
            <a:ext cx="778304" cy="1069689"/>
          </a:xfrm>
          <a:prstGeom prst="rect">
            <a:avLst/>
          </a:prstGeom>
        </p:spPr>
      </p:pic>
      <p:sp>
        <p:nvSpPr>
          <p:cNvPr id="9" name="Cloud Callout 8">
            <a:extLst>
              <a:ext uri="{FF2B5EF4-FFF2-40B4-BE49-F238E27FC236}">
                <a16:creationId xmlns:a16="http://schemas.microsoft.com/office/drawing/2014/main" id="{FBB4F353-F562-EA44-B8C0-114460B66823}"/>
              </a:ext>
            </a:extLst>
          </p:cNvPr>
          <p:cNvSpPr/>
          <p:nvPr/>
        </p:nvSpPr>
        <p:spPr>
          <a:xfrm>
            <a:off x="3902604" y="5595572"/>
            <a:ext cx="2014151" cy="1262428"/>
          </a:xfrm>
          <a:prstGeom prst="cloudCallout">
            <a:avLst>
              <a:gd name="adj1" fmla="val 76100"/>
              <a:gd name="adj2" fmla="val -2657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What does this word mean?</a:t>
            </a:r>
          </a:p>
        </p:txBody>
      </p:sp>
      <p:sp>
        <p:nvSpPr>
          <p:cNvPr id="11" name="Content Placeholder 2">
            <a:extLst>
              <a:ext uri="{FF2B5EF4-FFF2-40B4-BE49-F238E27FC236}">
                <a16:creationId xmlns:a16="http://schemas.microsoft.com/office/drawing/2014/main" id="{BA7D56BF-9C25-E346-A1B9-8CBBCB0AB344}"/>
              </a:ext>
            </a:extLst>
          </p:cNvPr>
          <p:cNvSpPr txBox="1">
            <a:spLocks/>
          </p:cNvSpPr>
          <p:nvPr/>
        </p:nvSpPr>
        <p:spPr>
          <a:xfrm>
            <a:off x="53544" y="126746"/>
            <a:ext cx="2522838" cy="1686416"/>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dirty="0"/>
              <a:t>On your desks you have:</a:t>
            </a:r>
          </a:p>
          <a:p>
            <a:pPr lvl="1"/>
            <a:r>
              <a:rPr lang="en-US" dirty="0"/>
              <a:t>Key concepts cards</a:t>
            </a:r>
          </a:p>
          <a:p>
            <a:pPr lvl="1"/>
            <a:r>
              <a:rPr lang="en-US" dirty="0"/>
              <a:t>AOE cards</a:t>
            </a:r>
          </a:p>
          <a:p>
            <a:pPr lvl="1"/>
            <a:r>
              <a:rPr lang="en-US" dirty="0"/>
              <a:t>Global Issues cards</a:t>
            </a:r>
          </a:p>
        </p:txBody>
      </p:sp>
      <p:sp>
        <p:nvSpPr>
          <p:cNvPr id="10" name="TextBox 9">
            <a:extLst>
              <a:ext uri="{FF2B5EF4-FFF2-40B4-BE49-F238E27FC236}">
                <a16:creationId xmlns:a16="http://schemas.microsoft.com/office/drawing/2014/main" id="{F514C9BA-3993-8143-9253-218C64D3DE00}"/>
              </a:ext>
            </a:extLst>
          </p:cNvPr>
          <p:cNvSpPr txBox="1"/>
          <p:nvPr/>
        </p:nvSpPr>
        <p:spPr>
          <a:xfrm>
            <a:off x="10555009" y="7039"/>
            <a:ext cx="1583447"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t>Link to paper 1</a:t>
            </a:r>
          </a:p>
        </p:txBody>
      </p:sp>
      <p:sp>
        <p:nvSpPr>
          <p:cNvPr id="4" name="TextBox 3">
            <a:extLst>
              <a:ext uri="{FF2B5EF4-FFF2-40B4-BE49-F238E27FC236}">
                <a16:creationId xmlns:a16="http://schemas.microsoft.com/office/drawing/2014/main" id="{99420CC4-5483-804B-B958-D8F099600BE7}"/>
              </a:ext>
            </a:extLst>
          </p:cNvPr>
          <p:cNvSpPr txBox="1"/>
          <p:nvPr/>
        </p:nvSpPr>
        <p:spPr>
          <a:xfrm>
            <a:off x="6816177" y="1951672"/>
            <a:ext cx="1155701" cy="1477328"/>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a:t>Keywords:</a:t>
            </a:r>
          </a:p>
          <a:p>
            <a:r>
              <a:rPr lang="en-US" dirty="0"/>
              <a:t>Audience</a:t>
            </a:r>
          </a:p>
          <a:p>
            <a:r>
              <a:rPr lang="en-US" dirty="0"/>
              <a:t>Purpose</a:t>
            </a:r>
          </a:p>
          <a:p>
            <a:r>
              <a:rPr lang="en-US" dirty="0"/>
              <a:t>Context</a:t>
            </a:r>
          </a:p>
          <a:p>
            <a:r>
              <a:rPr lang="en-US" dirty="0"/>
              <a:t>Meaning</a:t>
            </a:r>
          </a:p>
        </p:txBody>
      </p:sp>
    </p:spTree>
    <p:extLst>
      <p:ext uri="{BB962C8B-B14F-4D97-AF65-F5344CB8AC3E}">
        <p14:creationId xmlns:p14="http://schemas.microsoft.com/office/powerpoint/2010/main" val="1282399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lstStyle/>
          <a:p>
            <a:pPr algn="ctr"/>
            <a:r>
              <a:rPr lang="en-GB" dirty="0"/>
              <a:t>How does this information help you to interpret the text?</a:t>
            </a:r>
          </a:p>
        </p:txBody>
      </p:sp>
      <p:sp>
        <p:nvSpPr>
          <p:cNvPr id="3" name="Content Placeholder 2"/>
          <p:cNvSpPr>
            <a:spLocks noGrp="1"/>
          </p:cNvSpPr>
          <p:nvPr>
            <p:ph idx="1"/>
          </p:nvPr>
        </p:nvSpPr>
        <p:spPr>
          <a:xfrm>
            <a:off x="838200" y="2555684"/>
            <a:ext cx="10515600" cy="1746631"/>
          </a:xfrm>
        </p:spPr>
        <p:style>
          <a:lnRef idx="1">
            <a:schemeClr val="accent2"/>
          </a:lnRef>
          <a:fillRef idx="2">
            <a:schemeClr val="accent2"/>
          </a:fillRef>
          <a:effectRef idx="1">
            <a:schemeClr val="accent2"/>
          </a:effectRef>
          <a:fontRef idx="minor">
            <a:schemeClr val="dk1"/>
          </a:fontRef>
        </p:style>
        <p:txBody>
          <a:bodyPr/>
          <a:lstStyle/>
          <a:p>
            <a:pPr marL="0" indent="0">
              <a:buNone/>
            </a:pPr>
            <a:r>
              <a:rPr lang="en-US" dirty="0"/>
              <a:t>This shoe ad was created by </a:t>
            </a:r>
            <a:r>
              <a:rPr lang="en-US" dirty="0" err="1"/>
              <a:t>Weyenberg</a:t>
            </a:r>
            <a:r>
              <a:rPr lang="en-US" dirty="0"/>
              <a:t> </a:t>
            </a:r>
            <a:r>
              <a:rPr lang="en-US" dirty="0" err="1"/>
              <a:t>Massagic</a:t>
            </a:r>
            <a:r>
              <a:rPr lang="en-US" dirty="0"/>
              <a:t> Footwear in 1972 and was published in the December issue of Playboy magazine in 1974</a:t>
            </a:r>
            <a:endParaRPr lang="en-GB" dirty="0"/>
          </a:p>
        </p:txBody>
      </p:sp>
    </p:spTree>
    <p:extLst>
      <p:ext uri="{BB962C8B-B14F-4D97-AF65-F5344CB8AC3E}">
        <p14:creationId xmlns:p14="http://schemas.microsoft.com/office/powerpoint/2010/main" val="3312880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969476" cy="1325563"/>
          </a:xfrm>
        </p:spPr>
        <p:style>
          <a:lnRef idx="1">
            <a:schemeClr val="accent2"/>
          </a:lnRef>
          <a:fillRef idx="2">
            <a:schemeClr val="accent2"/>
          </a:fillRef>
          <a:effectRef idx="1">
            <a:schemeClr val="accent2"/>
          </a:effectRef>
          <a:fontRef idx="minor">
            <a:schemeClr val="dk1"/>
          </a:fontRef>
        </p:style>
        <p:txBody>
          <a:bodyPr/>
          <a:lstStyle/>
          <a:p>
            <a:pPr algn="ctr"/>
            <a:r>
              <a:rPr lang="en-US" dirty="0"/>
              <a:t>Guiding questions</a:t>
            </a:r>
            <a:endParaRPr lang="en-GB" dirty="0"/>
          </a:p>
        </p:txBody>
      </p:sp>
      <p:sp>
        <p:nvSpPr>
          <p:cNvPr id="3" name="Content Placeholder 2"/>
          <p:cNvSpPr>
            <a:spLocks noGrp="1"/>
          </p:cNvSpPr>
          <p:nvPr>
            <p:ph idx="1"/>
          </p:nvPr>
        </p:nvSpPr>
        <p:spPr>
          <a:xfrm>
            <a:off x="838200" y="2403218"/>
            <a:ext cx="10515600" cy="4351338"/>
          </a:xfrm>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r>
              <a:rPr lang="en-US" dirty="0"/>
              <a:t>What do you see? How do you know what it means?</a:t>
            </a:r>
          </a:p>
          <a:p>
            <a:r>
              <a:rPr lang="en-US" dirty="0"/>
              <a:t>Which ideas are presented?</a:t>
            </a:r>
          </a:p>
          <a:p>
            <a:r>
              <a:rPr lang="en-US" dirty="0"/>
              <a:t>How does the text link to the image?</a:t>
            </a:r>
          </a:p>
          <a:p>
            <a:r>
              <a:rPr lang="en-US" dirty="0"/>
              <a:t>What is the meaning of the text? How is the meaning conveyed? How is the text constructed?</a:t>
            </a:r>
          </a:p>
          <a:p>
            <a:r>
              <a:rPr lang="en-US" dirty="0"/>
              <a:t>How do you feel? Why?</a:t>
            </a:r>
          </a:p>
          <a:p>
            <a:r>
              <a:rPr lang="en-US" dirty="0"/>
              <a:t>How are the intended audience supposed to feel?</a:t>
            </a:r>
          </a:p>
          <a:p>
            <a:r>
              <a:rPr lang="en-US" dirty="0"/>
              <a:t>What is the broader meaning? Look beyond the text.</a:t>
            </a:r>
          </a:p>
          <a:p>
            <a:r>
              <a:rPr lang="en-US" dirty="0"/>
              <a:t>How important is representation?</a:t>
            </a:r>
          </a:p>
          <a:p>
            <a:r>
              <a:rPr lang="en-US" dirty="0"/>
              <a:t>Which global issues can you comment on?</a:t>
            </a:r>
          </a:p>
          <a:p>
            <a:r>
              <a:rPr lang="en-US" dirty="0"/>
              <a:t>What is the text type? How does this aid your interpretation?</a:t>
            </a:r>
            <a:endParaRPr lang="en-GB" dirty="0"/>
          </a:p>
        </p:txBody>
      </p:sp>
      <p:sp>
        <p:nvSpPr>
          <p:cNvPr id="4" name="TextBox 3">
            <a:extLst>
              <a:ext uri="{FF2B5EF4-FFF2-40B4-BE49-F238E27FC236}">
                <a16:creationId xmlns:a16="http://schemas.microsoft.com/office/drawing/2014/main" id="{91C3475E-1150-E44E-B0A5-040F308AEF6F}"/>
              </a:ext>
            </a:extLst>
          </p:cNvPr>
          <p:cNvSpPr txBox="1"/>
          <p:nvPr/>
        </p:nvSpPr>
        <p:spPr>
          <a:xfrm>
            <a:off x="210065" y="210065"/>
            <a:ext cx="1041054"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Mini task</a:t>
            </a:r>
          </a:p>
        </p:txBody>
      </p:sp>
      <p:pic>
        <p:nvPicPr>
          <p:cNvPr id="6" name="Picture 5" descr="A drawing of a cartoon character&#10;&#10;Description automatically generated">
            <a:extLst>
              <a:ext uri="{FF2B5EF4-FFF2-40B4-BE49-F238E27FC236}">
                <a16:creationId xmlns:a16="http://schemas.microsoft.com/office/drawing/2014/main" id="{B9202BE5-9C1E-074B-AD9C-0FB06660C71F}"/>
              </a:ext>
            </a:extLst>
          </p:cNvPr>
          <p:cNvPicPr>
            <a:picLocks noChangeAspect="1"/>
          </p:cNvPicPr>
          <p:nvPr/>
        </p:nvPicPr>
        <p:blipFill>
          <a:blip r:embed="rId2"/>
          <a:stretch>
            <a:fillRect/>
          </a:stretch>
        </p:blipFill>
        <p:spPr>
          <a:xfrm>
            <a:off x="9049607" y="1016965"/>
            <a:ext cx="1425229" cy="1325563"/>
          </a:xfrm>
          <a:prstGeom prst="rect">
            <a:avLst/>
          </a:prstGeom>
        </p:spPr>
      </p:pic>
      <p:sp>
        <p:nvSpPr>
          <p:cNvPr id="7" name="Oval Callout 6">
            <a:extLst>
              <a:ext uri="{FF2B5EF4-FFF2-40B4-BE49-F238E27FC236}">
                <a16:creationId xmlns:a16="http://schemas.microsoft.com/office/drawing/2014/main" id="{019FF7A2-CA44-CB40-82D4-4D2D59ABB691}"/>
              </a:ext>
            </a:extLst>
          </p:cNvPr>
          <p:cNvSpPr/>
          <p:nvPr/>
        </p:nvSpPr>
        <p:spPr>
          <a:xfrm>
            <a:off x="10034070" y="100269"/>
            <a:ext cx="1977081" cy="1161536"/>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Which of these also link to </a:t>
            </a:r>
            <a:r>
              <a:rPr lang="en-US" dirty="0" err="1"/>
              <a:t>ToK</a:t>
            </a:r>
            <a:r>
              <a:rPr lang="en-US" dirty="0"/>
              <a:t>?</a:t>
            </a:r>
          </a:p>
        </p:txBody>
      </p:sp>
    </p:spTree>
    <p:extLst>
      <p:ext uri="{BB962C8B-B14F-4D97-AF65-F5344CB8AC3E}">
        <p14:creationId xmlns:p14="http://schemas.microsoft.com/office/powerpoint/2010/main" val="138078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3606</Words>
  <Application>Microsoft Macintosh PowerPoint</Application>
  <PresentationFormat>Widescreen</PresentationFormat>
  <Paragraphs>359</Paragraphs>
  <Slides>53</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Calibri</vt:lpstr>
      <vt:lpstr>Calibri Light</vt:lpstr>
      <vt:lpstr>Chalkduster</vt:lpstr>
      <vt:lpstr>Georgia</vt:lpstr>
      <vt:lpstr>roboto-slab</vt:lpstr>
      <vt:lpstr>Times New Roman</vt:lpstr>
      <vt:lpstr>Whitney SSm A</vt:lpstr>
      <vt:lpstr>Wingdings</vt:lpstr>
      <vt:lpstr>Office Theme</vt:lpstr>
      <vt:lpstr>Note to teachers</vt:lpstr>
      <vt:lpstr>Identifying meaning within a text</vt:lpstr>
      <vt:lpstr>PowerPoint Presentation</vt:lpstr>
      <vt:lpstr>You each have key concept cards…</vt:lpstr>
      <vt:lpstr>Areas of exploration</vt:lpstr>
      <vt:lpstr>Global Issues</vt:lpstr>
      <vt:lpstr>Mini task text</vt:lpstr>
      <vt:lpstr>How does this information help you to interpret the text?</vt:lpstr>
      <vt:lpstr>Guiding questions</vt:lpstr>
      <vt:lpstr>How does the advert link to the AoE?</vt:lpstr>
      <vt:lpstr>Which global issues are presented in the advert?</vt:lpstr>
      <vt:lpstr>How does the advert link to the key concepts?</vt:lpstr>
      <vt:lpstr>How is gender presented in the advert?</vt:lpstr>
      <vt:lpstr>Task: find your own advert that presents a global issue of your choice.</vt:lpstr>
      <vt:lpstr>In order to assess the presentations, we will use the IO criteria.</vt:lpstr>
      <vt:lpstr>PowerPoint Presentation</vt:lpstr>
      <vt:lpstr>Homework – write up the findings from your advert analysis</vt:lpstr>
      <vt:lpstr>Looking at multimodal texts</vt:lpstr>
      <vt:lpstr>In pairs, add a qualifying statement to the following:</vt:lpstr>
      <vt:lpstr>Listen to the song…</vt:lpstr>
      <vt:lpstr>Now let’s ignore Childish Gambino!</vt:lpstr>
      <vt:lpstr>Analysing multimodal texts</vt:lpstr>
      <vt:lpstr>PowerPoint Presentation</vt:lpstr>
      <vt:lpstr>Spend 4 minutes writing down your initial reaction to the video.</vt:lpstr>
      <vt:lpstr>PowerPoint Presentation</vt:lpstr>
      <vt:lpstr>You will now do an analysis of only the lyrics. Treat this as a literary analysis</vt:lpstr>
      <vt:lpstr>Repetition…</vt:lpstr>
      <vt:lpstr>Background to the song – the history of America</vt:lpstr>
      <vt:lpstr>Jim Crow</vt:lpstr>
      <vt:lpstr>PowerPoint Presentation</vt:lpstr>
      <vt:lpstr>Black stereotypes</vt:lpstr>
      <vt:lpstr>Emanuel African Methodist Episcopal Church shooting</vt:lpstr>
      <vt:lpstr>Black lives matter</vt:lpstr>
      <vt:lpstr>#BLM</vt:lpstr>
      <vt:lpstr>Gun Crime and Police Brutality  Guns matter vs lives matter? </vt:lpstr>
      <vt:lpstr>White supremacy &amp; Racism  White supremacists believe that almost any action is justified if it will help “save” the white race.</vt:lpstr>
      <vt:lpstr>Now watch the video again – do you notice anything new this time? Think about the issues we have just discussed. </vt:lpstr>
      <vt:lpstr>Linking the lyrics to the symbols in the video</vt:lpstr>
      <vt:lpstr>What do you think Childish Gambino’s impression of America is?</vt:lpstr>
      <vt:lpstr>How can we talk about the key concepts?  Make notes next to each.</vt:lpstr>
      <vt:lpstr>Lets look back at the lyrics and link them to the video. What happens in the video? How important are the lyrics? What do they add?  Get your analysis of the lyrics out and be ready to make notes!</vt:lpstr>
      <vt:lpstr>The significance of dance moves - Rwandan-born Sherrie Silver constructed the dance sequence </vt:lpstr>
      <vt:lpstr>Dancing and cultural appropriation </vt:lpstr>
      <vt:lpstr>Analytical write up</vt:lpstr>
      <vt:lpstr>Which of these questions are relevant to ‘This is America’?</vt:lpstr>
      <vt:lpstr>In groups, answer the questions in as much detail as you can. </vt:lpstr>
      <vt:lpstr>How do you respond to these quotes about the song?</vt:lpstr>
      <vt:lpstr>Task: each group will take a scene and do an in depth analysis. This will form the basis of your individual written reflections on the song.</vt:lpstr>
      <vt:lpstr>In groups, write down 3 statements for the song. For example….</vt:lpstr>
      <vt:lpstr>Individual Task for the Learner Portfolio</vt:lpstr>
      <vt:lpstr>Being successful on the task</vt:lpstr>
      <vt:lpstr>Let’s do an example together…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Duckworth</dc:creator>
  <cp:lastModifiedBy>Sophie Duckworth</cp:lastModifiedBy>
  <cp:revision>11</cp:revision>
  <dcterms:created xsi:type="dcterms:W3CDTF">2019-08-30T07:23:12Z</dcterms:created>
  <dcterms:modified xsi:type="dcterms:W3CDTF">2019-09-02T04:01:49Z</dcterms:modified>
</cp:coreProperties>
</file>