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Lst>
  <p:notesMasterIdLst>
    <p:notesMasterId r:id="rId34"/>
  </p:notesMasterIdLst>
  <p:sldIdLst>
    <p:sldId id="256" r:id="rId2"/>
    <p:sldId id="265" r:id="rId3"/>
    <p:sldId id="635" r:id="rId4"/>
    <p:sldId id="685" r:id="rId5"/>
    <p:sldId id="467" r:id="rId6"/>
    <p:sldId id="266" r:id="rId7"/>
    <p:sldId id="636" r:id="rId8"/>
    <p:sldId id="468" r:id="rId9"/>
    <p:sldId id="260" r:id="rId10"/>
    <p:sldId id="642" r:id="rId11"/>
    <p:sldId id="640" r:id="rId12"/>
    <p:sldId id="643" r:id="rId13"/>
    <p:sldId id="267" r:id="rId14"/>
    <p:sldId id="647" r:id="rId15"/>
    <p:sldId id="514" r:id="rId16"/>
    <p:sldId id="638" r:id="rId17"/>
    <p:sldId id="639" r:id="rId18"/>
    <p:sldId id="648" r:id="rId19"/>
    <p:sldId id="645" r:id="rId20"/>
    <p:sldId id="644" r:id="rId21"/>
    <p:sldId id="669" r:id="rId22"/>
    <p:sldId id="672" r:id="rId23"/>
    <p:sldId id="476" r:id="rId24"/>
    <p:sldId id="670" r:id="rId25"/>
    <p:sldId id="494" r:id="rId26"/>
    <p:sldId id="495" r:id="rId27"/>
    <p:sldId id="278" r:id="rId28"/>
    <p:sldId id="673" r:id="rId29"/>
    <p:sldId id="675" r:id="rId30"/>
    <p:sldId id="678" r:id="rId31"/>
    <p:sldId id="677" r:id="rId32"/>
    <p:sldId id="141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5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41"/>
    <p:restoredTop sz="94577"/>
  </p:normalViewPr>
  <p:slideViewPr>
    <p:cSldViewPr snapToGrid="0" snapToObjects="1">
      <p:cViewPr varScale="1">
        <p:scale>
          <a:sx n="113" d="100"/>
          <a:sy n="113" d="100"/>
        </p:scale>
        <p:origin x="216" y="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618A7A-6E8C-7747-9391-3DA59ABAB17E}" type="datetimeFigureOut">
              <a:rPr lang="en-GB" smtClean="0"/>
              <a:t>24/04/2022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CBC1DD-1724-F741-8653-66928FF442AF}" type="slidenum">
              <a:rPr lang="en-GB" smtClean="0"/>
              <a:t>‹#›</a:t>
            </a:fld>
            <a:endParaRPr lang="en-GB"/>
          </a:p>
        </p:txBody>
      </p:sp>
    </p:spTree>
    <p:extLst>
      <p:ext uri="{BB962C8B-B14F-4D97-AF65-F5344CB8AC3E}">
        <p14:creationId xmlns:p14="http://schemas.microsoft.com/office/powerpoint/2010/main" val="2354061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Link: https://</a:t>
            </a:r>
            <a:r>
              <a:rPr lang="en-GB" dirty="0" err="1"/>
              <a:t>www.youtube.com</a:t>
            </a:r>
            <a:r>
              <a:rPr lang="en-GB" dirty="0"/>
              <a:t>/</a:t>
            </a:r>
            <a:r>
              <a:rPr lang="en-GB" dirty="0" err="1"/>
              <a:t>watch?v</a:t>
            </a:r>
            <a:r>
              <a:rPr lang="en-GB" dirty="0"/>
              <a:t>=</a:t>
            </a:r>
            <a:r>
              <a:rPr lang="en-GB" dirty="0" err="1"/>
              <a:t>WnFiNJefSMk&amp;list</a:t>
            </a:r>
            <a:r>
              <a:rPr lang="en-GB" dirty="0"/>
              <a:t>=PLw8WoAh2Xt9VYn6u_3J19mZwvT9pw4Rii&amp;index=1</a:t>
            </a:r>
          </a:p>
        </p:txBody>
      </p:sp>
      <p:sp>
        <p:nvSpPr>
          <p:cNvPr id="4" name="Slide Number Placeholder 3"/>
          <p:cNvSpPr>
            <a:spLocks noGrp="1"/>
          </p:cNvSpPr>
          <p:nvPr>
            <p:ph type="sldNum" sz="quarter" idx="5"/>
          </p:nvPr>
        </p:nvSpPr>
        <p:spPr/>
        <p:txBody>
          <a:bodyPr/>
          <a:lstStyle/>
          <a:p>
            <a:fld id="{36FB917E-A03F-0E46-8246-B4AD03244AC6}" type="slidenum">
              <a:rPr lang="en-GB" smtClean="0"/>
              <a:t>3</a:t>
            </a:fld>
            <a:endParaRPr lang="en-GB"/>
          </a:p>
        </p:txBody>
      </p:sp>
    </p:spTree>
    <p:extLst>
      <p:ext uri="{BB962C8B-B14F-4D97-AF65-F5344CB8AC3E}">
        <p14:creationId xmlns:p14="http://schemas.microsoft.com/office/powerpoint/2010/main" val="1523005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Pupils can annotate this in </a:t>
            </a:r>
            <a:r>
              <a:rPr lang="en-US"/>
              <a:t>the booklet.</a:t>
            </a:r>
            <a:endParaRPr lang="en-US" dirty="0"/>
          </a:p>
          <a:p>
            <a:r>
              <a:rPr lang="en-US" dirty="0"/>
              <a:t>Elicit ideas from pupils then show the version with guiding questions on the next slide.</a:t>
            </a:r>
          </a:p>
        </p:txBody>
      </p:sp>
      <p:sp>
        <p:nvSpPr>
          <p:cNvPr id="4" name="Slide Number Placeholder 3"/>
          <p:cNvSpPr>
            <a:spLocks noGrp="1"/>
          </p:cNvSpPr>
          <p:nvPr>
            <p:ph type="sldNum" sz="quarter" idx="5"/>
          </p:nvPr>
        </p:nvSpPr>
        <p:spPr/>
        <p:txBody>
          <a:bodyPr/>
          <a:lstStyle/>
          <a:p>
            <a:fld id="{56CBC1DD-1724-F741-8653-66928FF442AF}" type="slidenum">
              <a:rPr lang="en-GB" smtClean="0"/>
              <a:t>17</a:t>
            </a:fld>
            <a:endParaRPr lang="en-GB"/>
          </a:p>
        </p:txBody>
      </p:sp>
    </p:spTree>
    <p:extLst>
      <p:ext uri="{BB962C8B-B14F-4D97-AF65-F5344CB8AC3E}">
        <p14:creationId xmlns:p14="http://schemas.microsoft.com/office/powerpoint/2010/main" val="3583822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Play the slide</a:t>
            </a:r>
          </a:p>
        </p:txBody>
      </p:sp>
      <p:sp>
        <p:nvSpPr>
          <p:cNvPr id="4" name="Slide Number Placeholder 3"/>
          <p:cNvSpPr>
            <a:spLocks noGrp="1"/>
          </p:cNvSpPr>
          <p:nvPr>
            <p:ph type="sldNum" sz="quarter" idx="5"/>
          </p:nvPr>
        </p:nvSpPr>
        <p:spPr/>
        <p:txBody>
          <a:bodyPr/>
          <a:lstStyle/>
          <a:p>
            <a:fld id="{56CBC1DD-1724-F741-8653-66928FF442AF}" type="slidenum">
              <a:rPr lang="en-GB" smtClean="0"/>
              <a:t>20</a:t>
            </a:fld>
            <a:endParaRPr lang="en-GB"/>
          </a:p>
        </p:txBody>
      </p:sp>
    </p:spTree>
    <p:extLst>
      <p:ext uri="{BB962C8B-B14F-4D97-AF65-F5344CB8AC3E}">
        <p14:creationId xmlns:p14="http://schemas.microsoft.com/office/powerpoint/2010/main" val="3831437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6CBC1DD-1724-F741-8653-66928FF442AF}" type="slidenum">
              <a:rPr lang="en-GB" smtClean="0"/>
              <a:t>21</a:t>
            </a:fld>
            <a:endParaRPr lang="en-GB"/>
          </a:p>
        </p:txBody>
      </p:sp>
    </p:spTree>
    <p:extLst>
      <p:ext uri="{BB962C8B-B14F-4D97-AF65-F5344CB8AC3E}">
        <p14:creationId xmlns:p14="http://schemas.microsoft.com/office/powerpoint/2010/main" val="3542419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Pupils can make notes, write a few lines or merely discuss.</a:t>
            </a:r>
          </a:p>
        </p:txBody>
      </p:sp>
      <p:sp>
        <p:nvSpPr>
          <p:cNvPr id="4" name="Slide Number Placeholder 3"/>
          <p:cNvSpPr>
            <a:spLocks noGrp="1"/>
          </p:cNvSpPr>
          <p:nvPr>
            <p:ph type="sldNum" sz="quarter" idx="5"/>
          </p:nvPr>
        </p:nvSpPr>
        <p:spPr/>
        <p:txBody>
          <a:bodyPr/>
          <a:lstStyle/>
          <a:p>
            <a:fld id="{56CBC1DD-1724-F741-8653-66928FF442AF}" type="slidenum">
              <a:rPr lang="en-GB" smtClean="0"/>
              <a:t>22</a:t>
            </a:fld>
            <a:endParaRPr lang="en-GB"/>
          </a:p>
        </p:txBody>
      </p:sp>
    </p:spTree>
    <p:extLst>
      <p:ext uri="{BB962C8B-B14F-4D97-AF65-F5344CB8AC3E}">
        <p14:creationId xmlns:p14="http://schemas.microsoft.com/office/powerpoint/2010/main" val="568630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Play the slide so you can see the different stages.</a:t>
            </a:r>
          </a:p>
        </p:txBody>
      </p:sp>
      <p:sp>
        <p:nvSpPr>
          <p:cNvPr id="4" name="Slide Number Placeholder 3"/>
          <p:cNvSpPr>
            <a:spLocks noGrp="1"/>
          </p:cNvSpPr>
          <p:nvPr>
            <p:ph type="sldNum" sz="quarter" idx="5"/>
          </p:nvPr>
        </p:nvSpPr>
        <p:spPr/>
        <p:txBody>
          <a:bodyPr/>
          <a:lstStyle/>
          <a:p>
            <a:fld id="{32A0C9E2-0078-F14B-B6D6-24EAF26C7C76}" type="slidenum">
              <a:rPr lang="en-GB" smtClean="0"/>
              <a:t>26</a:t>
            </a:fld>
            <a:endParaRPr lang="en-GB"/>
          </a:p>
        </p:txBody>
      </p:sp>
    </p:spTree>
    <p:extLst>
      <p:ext uri="{BB962C8B-B14F-4D97-AF65-F5344CB8AC3E}">
        <p14:creationId xmlns:p14="http://schemas.microsoft.com/office/powerpoint/2010/main" val="182613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A0C9E2-0078-F14B-B6D6-24EAF26C7C76}" type="slidenum">
              <a:rPr lang="en-GB" smtClean="0"/>
              <a:t>27</a:t>
            </a:fld>
            <a:endParaRPr lang="en-GB"/>
          </a:p>
        </p:txBody>
      </p:sp>
    </p:spTree>
    <p:extLst>
      <p:ext uri="{BB962C8B-B14F-4D97-AF65-F5344CB8AC3E}">
        <p14:creationId xmlns:p14="http://schemas.microsoft.com/office/powerpoint/2010/main" val="1898627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questions are in order of reading. You may wish to stop and discuss as you read or go through these once you have read the full chapter.</a:t>
            </a:r>
          </a:p>
        </p:txBody>
      </p:sp>
      <p:sp>
        <p:nvSpPr>
          <p:cNvPr id="4" name="Slide Number Placeholder 3"/>
          <p:cNvSpPr>
            <a:spLocks noGrp="1"/>
          </p:cNvSpPr>
          <p:nvPr>
            <p:ph type="sldNum" sz="quarter" idx="5"/>
          </p:nvPr>
        </p:nvSpPr>
        <p:spPr/>
        <p:txBody>
          <a:bodyPr/>
          <a:lstStyle/>
          <a:p>
            <a:fld id="{56CBC1DD-1724-F741-8653-66928FF442AF}" type="slidenum">
              <a:rPr lang="en-GB" smtClean="0"/>
              <a:t>28</a:t>
            </a:fld>
            <a:endParaRPr lang="en-GB"/>
          </a:p>
        </p:txBody>
      </p:sp>
    </p:spTree>
    <p:extLst>
      <p:ext uri="{BB962C8B-B14F-4D97-AF65-F5344CB8AC3E}">
        <p14:creationId xmlns:p14="http://schemas.microsoft.com/office/powerpoint/2010/main" val="2442547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in in the booklet.</a:t>
            </a:r>
          </a:p>
          <a:p>
            <a:r>
              <a:rPr lang="en-GB" dirty="0"/>
              <a:t>Go through the next slide before pupils complete the task.</a:t>
            </a:r>
          </a:p>
        </p:txBody>
      </p:sp>
      <p:sp>
        <p:nvSpPr>
          <p:cNvPr id="4" name="Slide Number Placeholder 3"/>
          <p:cNvSpPr>
            <a:spLocks noGrp="1"/>
          </p:cNvSpPr>
          <p:nvPr>
            <p:ph type="sldNum" sz="quarter" idx="5"/>
          </p:nvPr>
        </p:nvSpPr>
        <p:spPr/>
        <p:txBody>
          <a:bodyPr/>
          <a:lstStyle/>
          <a:p>
            <a:fld id="{56CBC1DD-1724-F741-8653-66928FF442AF}" type="slidenum">
              <a:rPr lang="en-GB" smtClean="0"/>
              <a:t>29</a:t>
            </a:fld>
            <a:endParaRPr lang="en-GB"/>
          </a:p>
        </p:txBody>
      </p:sp>
    </p:spTree>
    <p:extLst>
      <p:ext uri="{BB962C8B-B14F-4D97-AF65-F5344CB8AC3E}">
        <p14:creationId xmlns:p14="http://schemas.microsoft.com/office/powerpoint/2010/main" val="1025872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Pupils should do this in pairs.</a:t>
            </a:r>
          </a:p>
        </p:txBody>
      </p:sp>
      <p:sp>
        <p:nvSpPr>
          <p:cNvPr id="4" name="Slide Number Placeholder 3"/>
          <p:cNvSpPr>
            <a:spLocks noGrp="1"/>
          </p:cNvSpPr>
          <p:nvPr>
            <p:ph type="sldNum" sz="quarter" idx="5"/>
          </p:nvPr>
        </p:nvSpPr>
        <p:spPr/>
        <p:txBody>
          <a:bodyPr/>
          <a:lstStyle/>
          <a:p>
            <a:fld id="{56CBC1DD-1724-F741-8653-66928FF442AF}" type="slidenum">
              <a:rPr lang="en-GB" smtClean="0"/>
              <a:t>30</a:t>
            </a:fld>
            <a:endParaRPr lang="en-GB"/>
          </a:p>
        </p:txBody>
      </p:sp>
    </p:spTree>
    <p:extLst>
      <p:ext uri="{BB962C8B-B14F-4D97-AF65-F5344CB8AC3E}">
        <p14:creationId xmlns:p14="http://schemas.microsoft.com/office/powerpoint/2010/main" val="637214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www.msduckworthsclassroom.com</a:t>
            </a:r>
            <a:r>
              <a:rPr lang="en-US" dirty="0"/>
              <a:t>/product-page/purple-hibiscus-full-scheme-of-work-</a:t>
            </a:r>
            <a:r>
              <a:rPr lang="en-US" dirty="0" err="1"/>
              <a:t>cie</a:t>
            </a:r>
            <a:r>
              <a:rPr lang="en-US" dirty="0"/>
              <a:t>-</a:t>
            </a:r>
            <a:r>
              <a:rPr lang="en-US" dirty="0" err="1"/>
              <a:t>igcse</a:t>
            </a:r>
            <a:endParaRPr lang="en-US" dirty="0"/>
          </a:p>
        </p:txBody>
      </p:sp>
      <p:sp>
        <p:nvSpPr>
          <p:cNvPr id="4" name="Slide Number Placeholder 3"/>
          <p:cNvSpPr>
            <a:spLocks noGrp="1"/>
          </p:cNvSpPr>
          <p:nvPr>
            <p:ph type="sldNum" sz="quarter" idx="5"/>
          </p:nvPr>
        </p:nvSpPr>
        <p:spPr/>
        <p:txBody>
          <a:bodyPr/>
          <a:lstStyle/>
          <a:p>
            <a:fld id="{56CBC1DD-1724-F741-8653-66928FF442AF}" type="slidenum">
              <a:rPr lang="en-GB" smtClean="0"/>
              <a:t>32</a:t>
            </a:fld>
            <a:endParaRPr lang="en-GB"/>
          </a:p>
        </p:txBody>
      </p:sp>
    </p:spTree>
    <p:extLst>
      <p:ext uri="{BB962C8B-B14F-4D97-AF65-F5344CB8AC3E}">
        <p14:creationId xmlns:p14="http://schemas.microsoft.com/office/powerpoint/2010/main" val="2692140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Pupils must write down anything they know already about these different aspects of the novel.</a:t>
            </a:r>
          </a:p>
          <a:p>
            <a:r>
              <a:rPr lang="en-GB" dirty="0"/>
              <a:t>Elicit ideas from pupils at the end of the sharing activity. You could write ideas on a white board so pupils have a clear idea of what to look out for when discussing and </a:t>
            </a:r>
            <a:r>
              <a:rPr lang="en-GB" dirty="0" err="1"/>
              <a:t>anlayisng</a:t>
            </a:r>
            <a:r>
              <a:rPr lang="en-GB" dirty="0"/>
              <a:t> the different aspects of the text.</a:t>
            </a:r>
          </a:p>
        </p:txBody>
      </p:sp>
      <p:sp>
        <p:nvSpPr>
          <p:cNvPr id="4" name="Slide Number Placeholder 3"/>
          <p:cNvSpPr>
            <a:spLocks noGrp="1"/>
          </p:cNvSpPr>
          <p:nvPr>
            <p:ph type="sldNum" sz="quarter" idx="5"/>
          </p:nvPr>
        </p:nvSpPr>
        <p:spPr/>
        <p:txBody>
          <a:bodyPr/>
          <a:lstStyle/>
          <a:p>
            <a:fld id="{32A0C9E2-0078-F14B-B6D6-24EAF26C7C76}" type="slidenum">
              <a:rPr lang="en-GB" smtClean="0"/>
              <a:t>4</a:t>
            </a:fld>
            <a:endParaRPr lang="en-GB"/>
          </a:p>
        </p:txBody>
      </p:sp>
    </p:spTree>
    <p:extLst>
      <p:ext uri="{BB962C8B-B14F-4D97-AF65-F5344CB8AC3E}">
        <p14:creationId xmlns:p14="http://schemas.microsoft.com/office/powerpoint/2010/main" val="4135342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Elicit discussion from pupils on how these different aspects of the novel link to what the pupils must understand/demonstrate when writing about the novel.</a:t>
            </a:r>
          </a:p>
        </p:txBody>
      </p:sp>
      <p:sp>
        <p:nvSpPr>
          <p:cNvPr id="4" name="Slide Number Placeholder 3"/>
          <p:cNvSpPr>
            <a:spLocks noGrp="1"/>
          </p:cNvSpPr>
          <p:nvPr>
            <p:ph type="sldNum" sz="quarter" idx="5"/>
          </p:nvPr>
        </p:nvSpPr>
        <p:spPr/>
        <p:txBody>
          <a:bodyPr/>
          <a:lstStyle/>
          <a:p>
            <a:fld id="{32A0C9E2-0078-F14B-B6D6-24EAF26C7C76}" type="slidenum">
              <a:rPr lang="en-GB" smtClean="0"/>
              <a:t>5</a:t>
            </a:fld>
            <a:endParaRPr lang="en-GB"/>
          </a:p>
        </p:txBody>
      </p:sp>
    </p:spTree>
    <p:extLst>
      <p:ext uri="{BB962C8B-B14F-4D97-AF65-F5344CB8AC3E}">
        <p14:creationId xmlns:p14="http://schemas.microsoft.com/office/powerpoint/2010/main" val="3395698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Pupils can add notes in the booklet</a:t>
            </a:r>
          </a:p>
        </p:txBody>
      </p:sp>
      <p:sp>
        <p:nvSpPr>
          <p:cNvPr id="4" name="Slide Number Placeholder 3"/>
          <p:cNvSpPr>
            <a:spLocks noGrp="1"/>
          </p:cNvSpPr>
          <p:nvPr>
            <p:ph type="sldNum" sz="quarter" idx="5"/>
          </p:nvPr>
        </p:nvSpPr>
        <p:spPr/>
        <p:txBody>
          <a:bodyPr/>
          <a:lstStyle/>
          <a:p>
            <a:fld id="{5D1962D3-2D1A-8646-9516-D2F0C0E2735F}" type="slidenum">
              <a:rPr lang="en-GB" smtClean="0"/>
              <a:t>6</a:t>
            </a:fld>
            <a:endParaRPr lang="en-GB"/>
          </a:p>
        </p:txBody>
      </p:sp>
    </p:spTree>
    <p:extLst>
      <p:ext uri="{BB962C8B-B14F-4D97-AF65-F5344CB8AC3E}">
        <p14:creationId xmlns:p14="http://schemas.microsoft.com/office/powerpoint/2010/main" val="1697126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1962D3-2D1A-8646-9516-D2F0C0E2735F}" type="slidenum">
              <a:rPr lang="en-GB" smtClean="0"/>
              <a:t>7</a:t>
            </a:fld>
            <a:endParaRPr lang="en-GB"/>
          </a:p>
        </p:txBody>
      </p:sp>
    </p:spTree>
    <p:extLst>
      <p:ext uri="{BB962C8B-B14F-4D97-AF65-F5344CB8AC3E}">
        <p14:creationId xmlns:p14="http://schemas.microsoft.com/office/powerpoint/2010/main" val="3019586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pupils through these so they understand each in detail. Encourage them to add to their notes.</a:t>
            </a:r>
          </a:p>
        </p:txBody>
      </p:sp>
      <p:sp>
        <p:nvSpPr>
          <p:cNvPr id="4" name="Slide Number Placeholder 3"/>
          <p:cNvSpPr>
            <a:spLocks noGrp="1"/>
          </p:cNvSpPr>
          <p:nvPr>
            <p:ph type="sldNum" sz="quarter" idx="5"/>
          </p:nvPr>
        </p:nvSpPr>
        <p:spPr/>
        <p:txBody>
          <a:bodyPr/>
          <a:lstStyle/>
          <a:p>
            <a:fld id="{32A0C9E2-0078-F14B-B6D6-24EAF26C7C76}" type="slidenum">
              <a:rPr lang="en-GB" smtClean="0"/>
              <a:t>8</a:t>
            </a:fld>
            <a:endParaRPr lang="en-GB"/>
          </a:p>
        </p:txBody>
      </p:sp>
    </p:spTree>
    <p:extLst>
      <p:ext uri="{BB962C8B-B14F-4D97-AF65-F5344CB8AC3E}">
        <p14:creationId xmlns:p14="http://schemas.microsoft.com/office/powerpoint/2010/main" val="893735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Class discussion</a:t>
            </a:r>
          </a:p>
        </p:txBody>
      </p:sp>
      <p:sp>
        <p:nvSpPr>
          <p:cNvPr id="4" name="Slide Number Placeholder 3"/>
          <p:cNvSpPr>
            <a:spLocks noGrp="1"/>
          </p:cNvSpPr>
          <p:nvPr>
            <p:ph type="sldNum" sz="quarter" idx="5"/>
          </p:nvPr>
        </p:nvSpPr>
        <p:spPr/>
        <p:txBody>
          <a:bodyPr/>
          <a:lstStyle/>
          <a:p>
            <a:fld id="{56CBC1DD-1724-F741-8653-66928FF442AF}" type="slidenum">
              <a:rPr lang="en-GB" smtClean="0"/>
              <a:t>9</a:t>
            </a:fld>
            <a:endParaRPr lang="en-GB"/>
          </a:p>
        </p:txBody>
      </p:sp>
    </p:spTree>
    <p:extLst>
      <p:ext uri="{BB962C8B-B14F-4D97-AF65-F5344CB8AC3E}">
        <p14:creationId xmlns:p14="http://schemas.microsoft.com/office/powerpoint/2010/main" val="1583852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Elicit responses from pupils then look at this guide in the booklet</a:t>
            </a:r>
          </a:p>
          <a:p>
            <a:endParaRPr lang="en-GB" dirty="0"/>
          </a:p>
        </p:txBody>
      </p:sp>
      <p:sp>
        <p:nvSpPr>
          <p:cNvPr id="4" name="Slide Number Placeholder 3"/>
          <p:cNvSpPr>
            <a:spLocks noGrp="1"/>
          </p:cNvSpPr>
          <p:nvPr>
            <p:ph type="sldNum" sz="quarter" idx="5"/>
          </p:nvPr>
        </p:nvSpPr>
        <p:spPr/>
        <p:txBody>
          <a:bodyPr/>
          <a:lstStyle/>
          <a:p>
            <a:fld id="{36FB917E-A03F-0E46-8246-B4AD03244AC6}" type="slidenum">
              <a:rPr lang="en-GB" smtClean="0"/>
              <a:t>13</a:t>
            </a:fld>
            <a:endParaRPr lang="en-GB"/>
          </a:p>
        </p:txBody>
      </p:sp>
    </p:spTree>
    <p:extLst>
      <p:ext uri="{BB962C8B-B14F-4D97-AF65-F5344CB8AC3E}">
        <p14:creationId xmlns:p14="http://schemas.microsoft.com/office/powerpoint/2010/main" val="1453891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context will be introduced later on. For today, the focus is on how to read, understand and interpret. </a:t>
            </a:r>
          </a:p>
        </p:txBody>
      </p:sp>
      <p:sp>
        <p:nvSpPr>
          <p:cNvPr id="4" name="Slide Number Placeholder 3"/>
          <p:cNvSpPr>
            <a:spLocks noGrp="1"/>
          </p:cNvSpPr>
          <p:nvPr>
            <p:ph type="sldNum" sz="quarter" idx="5"/>
          </p:nvPr>
        </p:nvSpPr>
        <p:spPr/>
        <p:txBody>
          <a:bodyPr/>
          <a:lstStyle/>
          <a:p>
            <a:fld id="{56CBC1DD-1724-F741-8653-66928FF442AF}" type="slidenum">
              <a:rPr lang="en-GB" smtClean="0"/>
              <a:t>14</a:t>
            </a:fld>
            <a:endParaRPr lang="en-GB"/>
          </a:p>
        </p:txBody>
      </p:sp>
    </p:spTree>
    <p:extLst>
      <p:ext uri="{BB962C8B-B14F-4D97-AF65-F5344CB8AC3E}">
        <p14:creationId xmlns:p14="http://schemas.microsoft.com/office/powerpoint/2010/main" val="2978307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EA1E-98C4-4A2E-AAC3-800E357DC9FE}"/>
              </a:ext>
            </a:extLst>
          </p:cNvPr>
          <p:cNvSpPr>
            <a:spLocks noGrp="1"/>
          </p:cNvSpPr>
          <p:nvPr>
            <p:ph type="ctrTitle"/>
          </p:nvPr>
        </p:nvSpPr>
        <p:spPr>
          <a:xfrm>
            <a:off x="1517904" y="1517904"/>
            <a:ext cx="9144000" cy="2798064"/>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A96B1FA-5AE6-4D57-B37B-4AA0216007F8}"/>
              </a:ext>
            </a:extLst>
          </p:cNvPr>
          <p:cNvSpPr>
            <a:spLocks noGrp="1"/>
          </p:cNvSpPr>
          <p:nvPr>
            <p:ph type="subTitle" idx="1"/>
          </p:nvPr>
        </p:nvSpPr>
        <p:spPr>
          <a:xfrm>
            <a:off x="1517904" y="4572000"/>
            <a:ext cx="9144000" cy="1527048"/>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id="{01F49B66-DBC3-45EE-A6E1-DE10A6C186C8}"/>
              </a:ext>
            </a:extLst>
          </p:cNvPr>
          <p:cNvSpPr>
            <a:spLocks noGrp="1"/>
          </p:cNvSpPr>
          <p:nvPr>
            <p:ph type="dt" sz="half" idx="10"/>
          </p:nvPr>
        </p:nvSpPr>
        <p:spPr/>
        <p:txBody>
          <a:bodyPr/>
          <a:lstStyle/>
          <a:p>
            <a:pPr algn="r"/>
            <a:fld id="{3F9AFA87-1417-4992-ABD9-27C3BC8CC883}" type="datetimeFigureOut">
              <a:rPr lang="en-US" smtClean="0"/>
              <a:pPr algn="r"/>
              <a:t>4/24/22</a:t>
            </a:fld>
            <a:endParaRPr lang="en-US" dirty="0"/>
          </a:p>
        </p:txBody>
      </p:sp>
      <p:sp>
        <p:nvSpPr>
          <p:cNvPr id="8" name="Footer Placeholder 7">
            <a:extLst>
              <a:ext uri="{FF2B5EF4-FFF2-40B4-BE49-F238E27FC236}">
                <a16:creationId xmlns:a16="http://schemas.microsoft.com/office/drawing/2014/main" id="{241085F0-1967-4B4F-9824-58E9F2E05125}"/>
              </a:ext>
            </a:extLst>
          </p:cNvPr>
          <p:cNvSpPr>
            <a:spLocks noGrp="1"/>
          </p:cNvSpPr>
          <p:nvPr>
            <p:ph type="ftr" sz="quarter" idx="11"/>
          </p:nvPr>
        </p:nvSpPr>
        <p:spPr/>
        <p:txBody>
          <a:bodyPr/>
          <a:lstStyle/>
          <a:p>
            <a:endParaRPr lang="en-US" sz="1000" dirty="0"/>
          </a:p>
        </p:txBody>
      </p:sp>
      <p:sp>
        <p:nvSpPr>
          <p:cNvPr id="9" name="Slide Number Placeholder 8">
            <a:extLst>
              <a:ext uri="{FF2B5EF4-FFF2-40B4-BE49-F238E27FC236}">
                <a16:creationId xmlns:a16="http://schemas.microsoft.com/office/drawing/2014/main" id="{40AEDEE5-31B5-4868-8C16-47FF43E276A4}"/>
              </a:ext>
            </a:extLst>
          </p:cNvPr>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3839108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9454-6F74-46A8-B299-4AF451BFB92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6F55CA9-A0BD-4609-9307-BAF987B262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25E4293-851E-4FA2-BFF2-B646A42369DE}"/>
              </a:ext>
            </a:extLst>
          </p:cNvPr>
          <p:cNvSpPr>
            <a:spLocks noGrp="1"/>
          </p:cNvSpPr>
          <p:nvPr>
            <p:ph type="dt" sz="half" idx="10"/>
          </p:nvPr>
        </p:nvSpPr>
        <p:spPr/>
        <p:txBody>
          <a:bodyPr/>
          <a:lstStyle/>
          <a:p>
            <a:fld id="{3F9AFA87-1417-4992-ABD9-27C3BC8CC883}" type="datetimeFigureOut">
              <a:rPr lang="en-US" smtClean="0"/>
              <a:t>4/24/22</a:t>
            </a:fld>
            <a:endParaRPr lang="en-US"/>
          </a:p>
        </p:txBody>
      </p:sp>
      <p:sp>
        <p:nvSpPr>
          <p:cNvPr id="5" name="Footer Placeholder 4">
            <a:extLst>
              <a:ext uri="{FF2B5EF4-FFF2-40B4-BE49-F238E27FC236}">
                <a16:creationId xmlns:a16="http://schemas.microsoft.com/office/drawing/2014/main" id="{59A907F5-F26D-4A91-8D70-AB54F8B43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ACBD8-D942-449E-A2B8-358CD1365C0A}"/>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98865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A50897-0C2E-420B-9A38-A8D5C1D72786}"/>
              </a:ext>
            </a:extLst>
          </p:cNvPr>
          <p:cNvSpPr>
            <a:spLocks noGrp="1"/>
          </p:cNvSpPr>
          <p:nvPr>
            <p:ph type="title" orient="vert"/>
          </p:nvPr>
        </p:nvSpPr>
        <p:spPr>
          <a:xfrm>
            <a:off x="8450317" y="1517904"/>
            <a:ext cx="2220731" cy="454678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EDB2173-32A5-4677-A08F-DAB8FD430D1A}"/>
              </a:ext>
            </a:extLst>
          </p:cNvPr>
          <p:cNvSpPr>
            <a:spLocks noGrp="1"/>
          </p:cNvSpPr>
          <p:nvPr>
            <p:ph type="body" orient="vert" idx="1"/>
          </p:nvPr>
        </p:nvSpPr>
        <p:spPr>
          <a:xfrm>
            <a:off x="1517904" y="1517904"/>
            <a:ext cx="6562553" cy="45467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3DB124D-B801-4A6A-9DAF-EBC1B98FE4F7}"/>
              </a:ext>
            </a:extLst>
          </p:cNvPr>
          <p:cNvSpPr>
            <a:spLocks noGrp="1"/>
          </p:cNvSpPr>
          <p:nvPr>
            <p:ph type="dt" sz="half" idx="10"/>
          </p:nvPr>
        </p:nvSpPr>
        <p:spPr/>
        <p:txBody>
          <a:bodyPr/>
          <a:lstStyle/>
          <a:p>
            <a:fld id="{3F9AFA87-1417-4992-ABD9-27C3BC8CC883}" type="datetimeFigureOut">
              <a:rPr lang="en-US" smtClean="0"/>
              <a:t>4/24/22</a:t>
            </a:fld>
            <a:endParaRPr lang="en-US"/>
          </a:p>
        </p:txBody>
      </p:sp>
      <p:sp>
        <p:nvSpPr>
          <p:cNvPr id="5" name="Footer Placeholder 4">
            <a:extLst>
              <a:ext uri="{FF2B5EF4-FFF2-40B4-BE49-F238E27FC236}">
                <a16:creationId xmlns:a16="http://schemas.microsoft.com/office/drawing/2014/main" id="{A8DAF8DF-2544-45A5-B62B-BB7948FCC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C232D-131E-4BE6-8E2E-BAF5A30846D6}"/>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778474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5BB2-C09C-49B0-BAFA-DE1801CD3E90}"/>
              </a:ext>
            </a:extLst>
          </p:cNvPr>
          <p:cNvSpPr>
            <a:spLocks noGrp="1"/>
          </p:cNvSpPr>
          <p:nvPr>
            <p:ph type="title"/>
          </p:nvPr>
        </p:nvSpPr>
        <p:spPr>
          <a:xfrm>
            <a:off x="1517904" y="298575"/>
            <a:ext cx="9144000" cy="1344168"/>
          </a:xfrm>
        </p:spPr>
        <p:style>
          <a:lnRef idx="2">
            <a:schemeClr val="accent3"/>
          </a:lnRef>
          <a:fillRef idx="1">
            <a:schemeClr val="lt1"/>
          </a:fillRef>
          <a:effectRef idx="0">
            <a:schemeClr val="accent3"/>
          </a:effectRef>
          <a:fontRef idx="minor">
            <a:schemeClr val="dk1"/>
          </a:fontRef>
        </p:style>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C3A47C21-944D-47FE-9519-A25518837115}"/>
              </a:ext>
            </a:extLst>
          </p:cNvPr>
          <p:cNvSpPr>
            <a:spLocks noGrp="1"/>
          </p:cNvSpPr>
          <p:nvPr>
            <p:ph idx="1"/>
          </p:nvPr>
        </p:nvSpPr>
        <p:spPr>
          <a:xfrm>
            <a:off x="1517904" y="2326341"/>
            <a:ext cx="9144000" cy="3127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CE36D-6B7B-4D5E-831E-34A4286D6E6A}"/>
              </a:ext>
            </a:extLst>
          </p:cNvPr>
          <p:cNvSpPr>
            <a:spLocks noGrp="1"/>
          </p:cNvSpPr>
          <p:nvPr>
            <p:ph type="dt" sz="half" idx="10"/>
          </p:nvPr>
        </p:nvSpPr>
        <p:spPr/>
        <p:txBody>
          <a:bodyPr/>
          <a:lstStyle/>
          <a:p>
            <a:fld id="{3F9AFA87-1417-4992-ABD9-27C3BC8CC883}" type="datetimeFigureOut">
              <a:rPr lang="en-US" smtClean="0"/>
              <a:t>4/24/22</a:t>
            </a:fld>
            <a:endParaRPr lang="en-US"/>
          </a:p>
        </p:txBody>
      </p:sp>
      <p:sp>
        <p:nvSpPr>
          <p:cNvPr id="5" name="Footer Placeholder 4">
            <a:extLst>
              <a:ext uri="{FF2B5EF4-FFF2-40B4-BE49-F238E27FC236}">
                <a16:creationId xmlns:a16="http://schemas.microsoft.com/office/drawing/2014/main" id="{BA2AD668-6E19-425C-88F7-AF4220662C0D}"/>
              </a:ext>
            </a:extLst>
          </p:cNvPr>
          <p:cNvSpPr>
            <a:spLocks noGrp="1"/>
          </p:cNvSpPr>
          <p:nvPr>
            <p:ph type="ftr" sz="quarter" idx="11"/>
          </p:nvPr>
        </p:nvSpPr>
        <p:spPr>
          <a:xfrm>
            <a:off x="0" y="6572604"/>
            <a:ext cx="6099048" cy="365125"/>
          </a:xfrm>
        </p:spPr>
        <p:txBody>
          <a:bodyPr/>
          <a:lstStyle/>
          <a:p>
            <a:r>
              <a:rPr lang="en-US" dirty="0" err="1"/>
              <a:t>www.msduckworthsclassroom.com</a:t>
            </a:r>
            <a:endParaRPr lang="en-US" dirty="0"/>
          </a:p>
        </p:txBody>
      </p:sp>
      <p:sp>
        <p:nvSpPr>
          <p:cNvPr id="6" name="Slide Number Placeholder 5">
            <a:extLst>
              <a:ext uri="{FF2B5EF4-FFF2-40B4-BE49-F238E27FC236}">
                <a16:creationId xmlns:a16="http://schemas.microsoft.com/office/drawing/2014/main" id="{36905C53-CF7C-4936-9E35-1BEBD683626E}"/>
              </a:ext>
            </a:extLst>
          </p:cNvPr>
          <p:cNvSpPr>
            <a:spLocks noGrp="1"/>
          </p:cNvSpPr>
          <p:nvPr>
            <p:ph type="sldNum" sz="quarter" idx="12"/>
          </p:nvPr>
        </p:nvSpPr>
        <p:spPr/>
        <p:txBody>
          <a:bodyPr/>
          <a:lstStyle>
            <a:lvl1pPr>
              <a:defRPr/>
            </a:lvl1pPr>
          </a:lstStyle>
          <a:p>
            <a:fld id="{F86E72CD-B8A1-474A-A2C2-4CE49D0D5B27}" type="slidenum">
              <a:rPr lang="en-US" smtClean="0"/>
              <a:pPr/>
              <a:t>‹#›</a:t>
            </a:fld>
            <a:endParaRPr lang="en-US" dirty="0"/>
          </a:p>
        </p:txBody>
      </p:sp>
    </p:spTree>
    <p:extLst>
      <p:ext uri="{BB962C8B-B14F-4D97-AF65-F5344CB8AC3E}">
        <p14:creationId xmlns:p14="http://schemas.microsoft.com/office/powerpoint/2010/main" val="1352779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46C78-A717-4E1F-A742-FD5AECA03B4B}"/>
              </a:ext>
            </a:extLst>
          </p:cNvPr>
          <p:cNvSpPr>
            <a:spLocks noGrp="1"/>
          </p:cNvSpPr>
          <p:nvPr>
            <p:ph type="title"/>
          </p:nvPr>
        </p:nvSpPr>
        <p:spPr>
          <a:xfrm>
            <a:off x="1517904" y="1517904"/>
            <a:ext cx="91440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DA1270D-CCAE-4437-A0C0-052D111DFC80}"/>
              </a:ext>
            </a:extLst>
          </p:cNvPr>
          <p:cNvSpPr>
            <a:spLocks noGrp="1"/>
          </p:cNvSpPr>
          <p:nvPr>
            <p:ph type="body" idx="1"/>
          </p:nvPr>
        </p:nvSpPr>
        <p:spPr>
          <a:xfrm>
            <a:off x="1517904" y="4572000"/>
            <a:ext cx="91440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9F006A-7EEE-4DB0-8F92-D34C0D46C38E}"/>
              </a:ext>
            </a:extLst>
          </p:cNvPr>
          <p:cNvSpPr>
            <a:spLocks noGrp="1"/>
          </p:cNvSpPr>
          <p:nvPr>
            <p:ph type="dt" sz="half" idx="10"/>
          </p:nvPr>
        </p:nvSpPr>
        <p:spPr/>
        <p:txBody>
          <a:bodyPr/>
          <a:lstStyle/>
          <a:p>
            <a:fld id="{3F9AFA87-1417-4992-ABD9-27C3BC8CC883}" type="datetimeFigureOut">
              <a:rPr lang="en-US" smtClean="0"/>
              <a:t>4/24/22</a:t>
            </a:fld>
            <a:endParaRPr lang="en-US"/>
          </a:p>
        </p:txBody>
      </p:sp>
      <p:sp>
        <p:nvSpPr>
          <p:cNvPr id="5" name="Footer Placeholder 4">
            <a:extLst>
              <a:ext uri="{FF2B5EF4-FFF2-40B4-BE49-F238E27FC236}">
                <a16:creationId xmlns:a16="http://schemas.microsoft.com/office/drawing/2014/main" id="{FDA3F2ED-2B0E-44A9-8603-286CA0634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D801C-6B4E-40B6-9D6E-558192264D2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688330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446AA-9418-4C3E-901B-8E2806122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997482-2CA6-4707-976E-6FD4B57BFE66}"/>
              </a:ext>
            </a:extLst>
          </p:cNvPr>
          <p:cNvSpPr>
            <a:spLocks noGrp="1"/>
          </p:cNvSpPr>
          <p:nvPr>
            <p:ph sz="half" idx="1"/>
          </p:nvPr>
        </p:nvSpPr>
        <p:spPr>
          <a:xfrm>
            <a:off x="1517904"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909652-DD12-479C-B639-9452CBA8C019}"/>
              </a:ext>
            </a:extLst>
          </p:cNvPr>
          <p:cNvSpPr>
            <a:spLocks noGrp="1"/>
          </p:cNvSpPr>
          <p:nvPr>
            <p:ph sz="half" idx="2"/>
          </p:nvPr>
        </p:nvSpPr>
        <p:spPr>
          <a:xfrm>
            <a:off x="6336792"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0EC7A6-AFB1-4989-A0B4-B422D5B2C69C}"/>
              </a:ext>
            </a:extLst>
          </p:cNvPr>
          <p:cNvSpPr>
            <a:spLocks noGrp="1"/>
          </p:cNvSpPr>
          <p:nvPr>
            <p:ph type="dt" sz="half" idx="10"/>
          </p:nvPr>
        </p:nvSpPr>
        <p:spPr/>
        <p:txBody>
          <a:bodyPr/>
          <a:lstStyle/>
          <a:p>
            <a:fld id="{3F9AFA87-1417-4992-ABD9-27C3BC8CC883}" type="datetimeFigureOut">
              <a:rPr lang="en-US" smtClean="0"/>
              <a:t>4/24/22</a:t>
            </a:fld>
            <a:endParaRPr lang="en-US" dirty="0"/>
          </a:p>
        </p:txBody>
      </p:sp>
      <p:sp>
        <p:nvSpPr>
          <p:cNvPr id="6" name="Footer Placeholder 5">
            <a:extLst>
              <a:ext uri="{FF2B5EF4-FFF2-40B4-BE49-F238E27FC236}">
                <a16:creationId xmlns:a16="http://schemas.microsoft.com/office/drawing/2014/main" id="{F8D2117C-B497-4647-A66B-1887750FB5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E8C7AF-5092-416B-B61C-F41D3C573E0C}"/>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2009736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90CDE0-3FEB-42A0-8BCC-7DADE7D4A621}"/>
              </a:ext>
            </a:extLst>
          </p:cNvPr>
          <p:cNvSpPr>
            <a:spLocks noGrp="1"/>
          </p:cNvSpPr>
          <p:nvPr>
            <p:ph type="body" idx="1"/>
          </p:nvPr>
        </p:nvSpPr>
        <p:spPr>
          <a:xfrm>
            <a:off x="1517905"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78B8B-E9A3-44BE-85A6-3E316659A9B4}"/>
              </a:ext>
            </a:extLst>
          </p:cNvPr>
          <p:cNvSpPr>
            <a:spLocks noGrp="1"/>
          </p:cNvSpPr>
          <p:nvPr>
            <p:ph sz="half" idx="2"/>
          </p:nvPr>
        </p:nvSpPr>
        <p:spPr>
          <a:xfrm>
            <a:off x="1517904"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0BF1BCA-A435-4779-A6FE-15207141F519}"/>
              </a:ext>
            </a:extLst>
          </p:cNvPr>
          <p:cNvSpPr>
            <a:spLocks noGrp="1"/>
          </p:cNvSpPr>
          <p:nvPr>
            <p:ph type="body" sz="quarter" idx="3"/>
          </p:nvPr>
        </p:nvSpPr>
        <p:spPr>
          <a:xfrm>
            <a:off x="6336792"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B1923-9749-49E3-88FA-75C326E6719A}"/>
              </a:ext>
            </a:extLst>
          </p:cNvPr>
          <p:cNvSpPr>
            <a:spLocks noGrp="1"/>
          </p:cNvSpPr>
          <p:nvPr>
            <p:ph sz="quarter" idx="4"/>
          </p:nvPr>
        </p:nvSpPr>
        <p:spPr>
          <a:xfrm>
            <a:off x="6336792"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fld id="{3F9AFA87-1417-4992-ABD9-27C3BC8CC883}" type="datetimeFigureOut">
              <a:rPr lang="en-US" smtClean="0"/>
              <a:t>4/24/22</a:t>
            </a:fld>
            <a:endParaRPr lang="en-US"/>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t>‹#›</a:t>
            </a:fld>
            <a:endParaRPr lang="en-US"/>
          </a:p>
        </p:txBody>
      </p:sp>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3469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A24A80-0792-4B3B-BB5A-8B2BD91095A7}"/>
              </a:ext>
            </a:extLst>
          </p:cNvPr>
          <p:cNvSpPr>
            <a:spLocks noGrp="1"/>
          </p:cNvSpPr>
          <p:nvPr>
            <p:ph type="dt" sz="half" idx="10"/>
          </p:nvPr>
        </p:nvSpPr>
        <p:spPr/>
        <p:txBody>
          <a:bodyPr/>
          <a:lstStyle/>
          <a:p>
            <a:fld id="{3F9AFA87-1417-4992-ABD9-27C3BC8CC883}" type="datetimeFigureOut">
              <a:rPr lang="en-US" smtClean="0"/>
              <a:t>4/24/22</a:t>
            </a:fld>
            <a:endParaRPr lang="en-US"/>
          </a:p>
        </p:txBody>
      </p:sp>
      <p:sp>
        <p:nvSpPr>
          <p:cNvPr id="4" name="Footer Placeholder 3">
            <a:extLst>
              <a:ext uri="{FF2B5EF4-FFF2-40B4-BE49-F238E27FC236}">
                <a16:creationId xmlns:a16="http://schemas.microsoft.com/office/drawing/2014/main" id="{4526116E-7A6D-485F-9FA2-25F94D4F40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09ADCC-C5F2-4D90-B153-93DF55858291}"/>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517133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fld id="{3F9AFA87-1417-4992-ABD9-27C3BC8CC883}" type="datetimeFigureOut">
              <a:rPr lang="en-US" smtClean="0"/>
              <a:t>4/24/22</a:t>
            </a:fld>
            <a:endParaRPr lang="en-US"/>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856919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1F683-796D-458C-9B32-A385D604DBFC}"/>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FB1F0BD-641B-4148-BCB3-2704218C80B8}"/>
              </a:ext>
            </a:extLst>
          </p:cNvPr>
          <p:cNvSpPr>
            <a:spLocks noGrp="1"/>
          </p:cNvSpPr>
          <p:nvPr>
            <p:ph idx="1"/>
          </p:nvPr>
        </p:nvSpPr>
        <p:spPr>
          <a:xfrm>
            <a:off x="5330952" y="1517904"/>
            <a:ext cx="5330952" cy="45811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B28C843-B846-4456-9720-71B7D4FF4062}"/>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3A3A03-31BD-4E7E-879A-A1C71849703C}"/>
              </a:ext>
            </a:extLst>
          </p:cNvPr>
          <p:cNvSpPr>
            <a:spLocks noGrp="1"/>
          </p:cNvSpPr>
          <p:nvPr>
            <p:ph type="dt" sz="half" idx="10"/>
          </p:nvPr>
        </p:nvSpPr>
        <p:spPr/>
        <p:txBody>
          <a:bodyPr/>
          <a:lstStyle/>
          <a:p>
            <a:fld id="{3F9AFA87-1417-4992-ABD9-27C3BC8CC883}" type="datetimeFigureOut">
              <a:rPr lang="en-US" smtClean="0"/>
              <a:t>4/24/22</a:t>
            </a:fld>
            <a:endParaRPr lang="en-US"/>
          </a:p>
        </p:txBody>
      </p:sp>
      <p:sp>
        <p:nvSpPr>
          <p:cNvPr id="6" name="Footer Placeholder 5">
            <a:extLst>
              <a:ext uri="{FF2B5EF4-FFF2-40B4-BE49-F238E27FC236}">
                <a16:creationId xmlns:a16="http://schemas.microsoft.com/office/drawing/2014/main" id="{4EA39078-7D38-4851-A363-B6BC179A5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1FF25E-A25D-47AA-94EB-580A74F01F1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507331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E83B4-9B31-4F73-9767-163636522F3A}"/>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C7CFC30-8163-47A0-A97F-3F2C3A3BE73A}"/>
              </a:ext>
            </a:extLst>
          </p:cNvPr>
          <p:cNvSpPr>
            <a:spLocks noGrp="1"/>
          </p:cNvSpPr>
          <p:nvPr>
            <p:ph type="pic" idx="1"/>
          </p:nvPr>
        </p:nvSpPr>
        <p:spPr>
          <a:xfrm>
            <a:off x="5349240" y="764032"/>
            <a:ext cx="6089904" cy="53309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AF1B390-0C23-466E-987C-26420A5F098D}"/>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C9CA7C-B9D0-4A72-8061-1E02AA15FE86}"/>
              </a:ext>
            </a:extLst>
          </p:cNvPr>
          <p:cNvSpPr>
            <a:spLocks noGrp="1"/>
          </p:cNvSpPr>
          <p:nvPr>
            <p:ph type="dt" sz="half" idx="10"/>
          </p:nvPr>
        </p:nvSpPr>
        <p:spPr/>
        <p:txBody>
          <a:bodyPr/>
          <a:lstStyle/>
          <a:p>
            <a:fld id="{3F9AFA87-1417-4992-ABD9-27C3BC8CC883}" type="datetimeFigureOut">
              <a:rPr lang="en-US" smtClean="0"/>
              <a:t>4/24/22</a:t>
            </a:fld>
            <a:endParaRPr lang="en-US"/>
          </a:p>
        </p:txBody>
      </p:sp>
      <p:sp>
        <p:nvSpPr>
          <p:cNvPr id="6" name="Footer Placeholder 5">
            <a:extLst>
              <a:ext uri="{FF2B5EF4-FFF2-40B4-BE49-F238E27FC236}">
                <a16:creationId xmlns:a16="http://schemas.microsoft.com/office/drawing/2014/main" id="{C53EFC84-C9FE-4BFA-9B4E-4516A13625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01A469-3EFC-4F94-8482-378582E1C14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053880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1D84C-7934-4E5B-B6E4-A1D6EC299551}"/>
              </a:ext>
            </a:extLst>
          </p:cNvPr>
          <p:cNvSpPr>
            <a:spLocks noGrp="1"/>
          </p:cNvSpPr>
          <p:nvPr>
            <p:ph type="title"/>
          </p:nvPr>
        </p:nvSpPr>
        <p:spPr>
          <a:xfrm>
            <a:off x="1517904" y="1517904"/>
            <a:ext cx="9144000" cy="13441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F6A990F-40AC-447A-964A-840C94A6471A}"/>
              </a:ext>
            </a:extLst>
          </p:cNvPr>
          <p:cNvSpPr>
            <a:spLocks noGrp="1"/>
          </p:cNvSpPr>
          <p:nvPr>
            <p:ph type="body" idx="1"/>
          </p:nvPr>
        </p:nvSpPr>
        <p:spPr>
          <a:xfrm>
            <a:off x="1517904" y="2971800"/>
            <a:ext cx="9144000" cy="31272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7D832A1-FFBA-48B6-B2D0-E5414F12838B}"/>
              </a:ext>
            </a:extLst>
          </p:cNvPr>
          <p:cNvSpPr>
            <a:spLocks noGrp="1"/>
          </p:cNvSpPr>
          <p:nvPr>
            <p:ph type="dt" sz="half" idx="2"/>
          </p:nvPr>
        </p:nvSpPr>
        <p:spPr>
          <a:xfrm>
            <a:off x="8805672" y="6400800"/>
            <a:ext cx="1865376" cy="365125"/>
          </a:xfrm>
          <a:prstGeom prst="rect">
            <a:avLst/>
          </a:prstGeom>
        </p:spPr>
        <p:txBody>
          <a:bodyPr vert="horz" lIns="91440" tIns="45720" rIns="91440" bIns="45720" rtlCol="0" anchor="ctr"/>
          <a:lstStyle>
            <a:lvl1pPr algn="r">
              <a:defRPr sz="1000">
                <a:solidFill>
                  <a:schemeClr val="tx1"/>
                </a:solidFill>
              </a:defRPr>
            </a:lvl1pPr>
          </a:lstStyle>
          <a:p>
            <a:pPr algn="r"/>
            <a:fld id="{3F9AFA87-1417-4992-ABD9-27C3BC8CC883}" type="datetimeFigureOut">
              <a:rPr lang="en-US" smtClean="0"/>
              <a:pPr algn="r"/>
              <a:t>4/24/22</a:t>
            </a:fld>
            <a:endParaRPr lang="en-US" dirty="0"/>
          </a:p>
        </p:txBody>
      </p:sp>
      <p:sp>
        <p:nvSpPr>
          <p:cNvPr id="5" name="Footer Placeholder 4">
            <a:extLst>
              <a:ext uri="{FF2B5EF4-FFF2-40B4-BE49-F238E27FC236}">
                <a16:creationId xmlns:a16="http://schemas.microsoft.com/office/drawing/2014/main" id="{0F933EC1-4EE2-4453-841C-CFDFE708948E}"/>
              </a:ext>
            </a:extLst>
          </p:cNvPr>
          <p:cNvSpPr>
            <a:spLocks noGrp="1"/>
          </p:cNvSpPr>
          <p:nvPr>
            <p:ph type="ftr" sz="quarter" idx="3"/>
          </p:nvPr>
        </p:nvSpPr>
        <p:spPr>
          <a:xfrm>
            <a:off x="758952" y="6400800"/>
            <a:ext cx="6099048" cy="365125"/>
          </a:xfrm>
          <a:prstGeom prst="rect">
            <a:avLst/>
          </a:prstGeom>
        </p:spPr>
        <p:txBody>
          <a:bodyPr vert="horz" lIns="91440" tIns="45720" rIns="91440" bIns="45720" rtlCol="0" anchor="ctr"/>
          <a:lstStyle>
            <a:lvl1pPr algn="l">
              <a:defRPr sz="1000">
                <a:solidFill>
                  <a:schemeClr val="tx1"/>
                </a:solidFill>
              </a:defRPr>
            </a:lvl1pPr>
          </a:lstStyle>
          <a:p>
            <a:endParaRPr lang="en-US" sz="1000" dirty="0"/>
          </a:p>
        </p:txBody>
      </p:sp>
      <p:sp>
        <p:nvSpPr>
          <p:cNvPr id="6" name="Slide Number Placeholder 5">
            <a:extLst>
              <a:ext uri="{FF2B5EF4-FFF2-40B4-BE49-F238E27FC236}">
                <a16:creationId xmlns:a16="http://schemas.microsoft.com/office/drawing/2014/main" id="{C3CEBA78-E732-44EF-BA0B-FC42F7931311}"/>
              </a:ext>
            </a:extLst>
          </p:cNvPr>
          <p:cNvSpPr>
            <a:spLocks noGrp="1"/>
          </p:cNvSpPr>
          <p:nvPr>
            <p:ph type="sldNum" sz="quarter" idx="4"/>
          </p:nvPr>
        </p:nvSpPr>
        <p:spPr>
          <a:xfrm>
            <a:off x="10899648" y="6400800"/>
            <a:ext cx="530352" cy="365125"/>
          </a:xfrm>
          <a:prstGeom prst="rect">
            <a:avLst/>
          </a:prstGeom>
        </p:spPr>
        <p:txBody>
          <a:bodyPr vert="horz" lIns="91440" tIns="45720" rIns="91440" bIns="45720" rtlCol="0" anchor="ctr"/>
          <a:lstStyle>
            <a:lvl1pPr algn="r">
              <a:defRPr sz="1000" b="1">
                <a:solidFill>
                  <a:schemeClr val="tx1"/>
                </a:solidFill>
              </a:defRPr>
            </a:lvl1pPr>
          </a:lstStyle>
          <a:p>
            <a:fld id="{CB1E4CB7-CB13-4810-BF18-BE31AFC64F93}" type="slidenum">
              <a:rPr lang="en-US" smtClean="0"/>
              <a:pPr/>
              <a:t>‹#›</a:t>
            </a:fld>
            <a:endParaRPr lang="en-US" sz="1000" dirty="0"/>
          </a:p>
        </p:txBody>
      </p:sp>
      <p:sp>
        <p:nvSpPr>
          <p:cNvPr id="8" name="Freeform: Shape 7">
            <a:extLst>
              <a:ext uri="{FF2B5EF4-FFF2-40B4-BE49-F238E27FC236}">
                <a16:creationId xmlns:a16="http://schemas.microsoft.com/office/drawing/2014/main" id="{49306479-8C4D-4E4A-A330-DFC80A8A01BE}"/>
              </a:ext>
            </a:extLst>
          </p:cNvPr>
          <p:cNvSpPr/>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0042438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p:titleStyle>
    <p:body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6.png"/><Relationship Id="rId4" Type="http://schemas.openxmlformats.org/officeDocument/2006/relationships/image" Target="../media/image15.svg"/></Relationships>
</file>

<file path=ppt/slides/_rels/slide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4.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5.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LvIF_TqcVa4?list=PLw8WoAh2Xt9UENcLDt68hU6Ab76j6yw2V" TargetMode="Externa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hyperlink" Target="https://twitter.com/duckworth_ms"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s://www.facebook.com/MsDuckworthsClassroom/" TargetMode="External"/><Relationship Id="rId5" Type="http://schemas.openxmlformats.org/officeDocument/2006/relationships/hyperlink" Target="https://www.instagram.com/msduckworths_classroom/" TargetMode="External"/><Relationship Id="rId4" Type="http://schemas.openxmlformats.org/officeDocument/2006/relationships/hyperlink" Target="https://www.msduckworthsclassroom.com/product-page/purple-hibiscus-full-scheme-of-work-cie-igcs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5E1BB9D-FAFF-4C3E-9E44-13F8FBABC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A8DDC302-DBEC-4742-B54B-5E9AAFE969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430001" cy="6858000"/>
          </a:xfrm>
          <a:custGeom>
            <a:avLst/>
            <a:gdLst>
              <a:gd name="connsiteX0" fmla="*/ 0 w 11430001"/>
              <a:gd name="connsiteY0" fmla="*/ 0 h 6858000"/>
              <a:gd name="connsiteX1" fmla="*/ 5330522 w 11430001"/>
              <a:gd name="connsiteY1" fmla="*/ 0 h 6858000"/>
              <a:gd name="connsiteX2" fmla="*/ 5334002 w 11430001"/>
              <a:gd name="connsiteY2" fmla="*/ 0 h 6858000"/>
              <a:gd name="connsiteX3" fmla="*/ 5334002 w 11430001"/>
              <a:gd name="connsiteY3" fmla="*/ 762270 h 6858000"/>
              <a:gd name="connsiteX4" fmla="*/ 11430001 w 11430001"/>
              <a:gd name="connsiteY4" fmla="*/ 762270 h 6858000"/>
              <a:gd name="connsiteX5" fmla="*/ 11430001 w 11430001"/>
              <a:gd name="connsiteY5" fmla="*/ 6094807 h 6858000"/>
              <a:gd name="connsiteX6" fmla="*/ 5330522 w 11430001"/>
              <a:gd name="connsiteY6" fmla="*/ 6094807 h 6858000"/>
              <a:gd name="connsiteX7" fmla="*/ 5330522 w 11430001"/>
              <a:gd name="connsiteY7" fmla="*/ 6858000 h 6858000"/>
              <a:gd name="connsiteX8" fmla="*/ 0 w 11430001"/>
              <a:gd name="connsiteY8" fmla="*/ 6858000 h 6858000"/>
              <a:gd name="connsiteX9" fmla="*/ 0 w 11430001"/>
              <a:gd name="connsiteY9" fmla="*/ 60948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30001" h="6858000">
                <a:moveTo>
                  <a:pt x="0" y="0"/>
                </a:moveTo>
                <a:lnTo>
                  <a:pt x="5330522" y="0"/>
                </a:lnTo>
                <a:lnTo>
                  <a:pt x="5334002" y="0"/>
                </a:lnTo>
                <a:lnTo>
                  <a:pt x="5334002" y="762270"/>
                </a:lnTo>
                <a:lnTo>
                  <a:pt x="11430001" y="762270"/>
                </a:lnTo>
                <a:lnTo>
                  <a:pt x="11430001" y="6094807"/>
                </a:lnTo>
                <a:lnTo>
                  <a:pt x="5330522" y="6094807"/>
                </a:lnTo>
                <a:lnTo>
                  <a:pt x="5330522" y="6858000"/>
                </a:lnTo>
                <a:lnTo>
                  <a:pt x="0" y="6858000"/>
                </a:lnTo>
                <a:lnTo>
                  <a:pt x="0" y="6094807"/>
                </a:lnTo>
                <a:close/>
              </a:path>
            </a:pathLst>
          </a:custGeom>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289DEAD-9640-8143-9A31-D38764747EC8}"/>
              </a:ext>
            </a:extLst>
          </p:cNvPr>
          <p:cNvSpPr>
            <a:spLocks noGrp="1"/>
          </p:cNvSpPr>
          <p:nvPr>
            <p:ph type="ctrTitle"/>
          </p:nvPr>
        </p:nvSpPr>
        <p:spPr>
          <a:xfrm>
            <a:off x="6082616" y="1517904"/>
            <a:ext cx="4579288" cy="2796945"/>
          </a:xfrm>
        </p:spPr>
        <p:txBody>
          <a:bodyPr>
            <a:normAutofit/>
          </a:bodyPr>
          <a:lstStyle/>
          <a:p>
            <a:r>
              <a:rPr lang="en-GB" dirty="0"/>
              <a:t>Purple Hibiscus</a:t>
            </a:r>
          </a:p>
        </p:txBody>
      </p:sp>
      <p:sp>
        <p:nvSpPr>
          <p:cNvPr id="3" name="Subtitle 2">
            <a:extLst>
              <a:ext uri="{FF2B5EF4-FFF2-40B4-BE49-F238E27FC236}">
                <a16:creationId xmlns:a16="http://schemas.microsoft.com/office/drawing/2014/main" id="{C668F8EF-F99A-A441-A80E-C83271D0D775}"/>
              </a:ext>
            </a:extLst>
          </p:cNvPr>
          <p:cNvSpPr>
            <a:spLocks noGrp="1"/>
          </p:cNvSpPr>
          <p:nvPr>
            <p:ph type="subTitle" idx="1"/>
          </p:nvPr>
        </p:nvSpPr>
        <p:spPr>
          <a:xfrm>
            <a:off x="6082616" y="4570807"/>
            <a:ext cx="4579288" cy="942889"/>
          </a:xfrm>
        </p:spPr>
        <p:txBody>
          <a:bodyPr>
            <a:normAutofit/>
          </a:bodyPr>
          <a:lstStyle/>
          <a:p>
            <a:r>
              <a:rPr lang="en-GB" dirty="0"/>
              <a:t>0475 / 0992</a:t>
            </a:r>
          </a:p>
        </p:txBody>
      </p:sp>
      <p:pic>
        <p:nvPicPr>
          <p:cNvPr id="6" name="Picture 5" descr="A purple flower with a white center&#10;&#10;Description automatically generated with low confidence">
            <a:extLst>
              <a:ext uri="{FF2B5EF4-FFF2-40B4-BE49-F238E27FC236}">
                <a16:creationId xmlns:a16="http://schemas.microsoft.com/office/drawing/2014/main" id="{CCF0F2A4-ECD0-1142-9A04-8348D8D3316A}"/>
              </a:ext>
            </a:extLst>
          </p:cNvPr>
          <p:cNvPicPr>
            <a:picLocks noChangeAspect="1"/>
          </p:cNvPicPr>
          <p:nvPr/>
        </p:nvPicPr>
        <p:blipFill>
          <a:blip r:embed="rId2"/>
          <a:stretch>
            <a:fillRect/>
          </a:stretch>
        </p:blipFill>
        <p:spPr>
          <a:xfrm>
            <a:off x="290285" y="1201800"/>
            <a:ext cx="5156117" cy="445439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Box 3">
            <a:extLst>
              <a:ext uri="{FF2B5EF4-FFF2-40B4-BE49-F238E27FC236}">
                <a16:creationId xmlns:a16="http://schemas.microsoft.com/office/drawing/2014/main" id="{C962028C-BC92-754A-931B-CBDAA7F3F929}"/>
              </a:ext>
            </a:extLst>
          </p:cNvPr>
          <p:cNvSpPr txBox="1"/>
          <p:nvPr/>
        </p:nvSpPr>
        <p:spPr>
          <a:xfrm>
            <a:off x="0" y="0"/>
            <a:ext cx="1102225"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dirty="0"/>
              <a:t>Lesson 1</a:t>
            </a:r>
          </a:p>
        </p:txBody>
      </p:sp>
    </p:spTree>
    <p:extLst>
      <p:ext uri="{BB962C8B-B14F-4D97-AF65-F5344CB8AC3E}">
        <p14:creationId xmlns:p14="http://schemas.microsoft.com/office/powerpoint/2010/main" val="3062528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D79345-D7F3-C641-A9E1-FCE51A802A0A}"/>
              </a:ext>
            </a:extLst>
          </p:cNvPr>
          <p:cNvSpPr>
            <a:spLocks noGrp="1"/>
          </p:cNvSpPr>
          <p:nvPr>
            <p:ph idx="1"/>
          </p:nvPr>
        </p:nvSpPr>
        <p:spPr>
          <a:xfrm>
            <a:off x="1517904" y="2326341"/>
            <a:ext cx="9144000" cy="3610996"/>
          </a:xfrm>
        </p:spPr>
        <p:style>
          <a:lnRef idx="2">
            <a:schemeClr val="accent2"/>
          </a:lnRef>
          <a:fillRef idx="1">
            <a:schemeClr val="lt1"/>
          </a:fillRef>
          <a:effectRef idx="0">
            <a:schemeClr val="accent2"/>
          </a:effectRef>
          <a:fontRef idx="minor">
            <a:schemeClr val="dk1"/>
          </a:fontRef>
        </p:style>
        <p:txBody>
          <a:bodyPr>
            <a:normAutofit lnSpcReduction="10000"/>
          </a:bodyPr>
          <a:lstStyle/>
          <a:p>
            <a:r>
              <a:rPr lang="en-GB" dirty="0"/>
              <a:t>The novel is divided into 4 sections with these titles:</a:t>
            </a:r>
          </a:p>
          <a:p>
            <a:pPr marL="822960" lvl="1" indent="-457200">
              <a:buFont typeface="+mj-lt"/>
              <a:buAutoNum type="arabicPeriod"/>
            </a:pPr>
            <a:r>
              <a:rPr lang="en-GB" dirty="0"/>
              <a:t>Breaking Gods: Palm Sunday</a:t>
            </a:r>
          </a:p>
          <a:p>
            <a:pPr marL="822960" lvl="1" indent="-457200">
              <a:buFont typeface="+mj-lt"/>
              <a:buAutoNum type="arabicPeriod"/>
            </a:pPr>
            <a:r>
              <a:rPr lang="en-GB" dirty="0"/>
              <a:t>Speaking With Our Spirits: Before Palm Sunday</a:t>
            </a:r>
          </a:p>
          <a:p>
            <a:pPr marL="822960" lvl="1" indent="-457200">
              <a:buFont typeface="+mj-lt"/>
              <a:buAutoNum type="arabicPeriod"/>
            </a:pPr>
            <a:r>
              <a:rPr lang="en-GB" dirty="0"/>
              <a:t>The Pieces of Gods: After Palm Sunday</a:t>
            </a:r>
          </a:p>
          <a:p>
            <a:pPr marL="822960" lvl="1" indent="-457200">
              <a:buFont typeface="+mj-lt"/>
              <a:buAutoNum type="arabicPeriod"/>
            </a:pPr>
            <a:r>
              <a:rPr lang="en-GB" dirty="0"/>
              <a:t>A Different Silence: The Present</a:t>
            </a:r>
          </a:p>
          <a:p>
            <a:r>
              <a:rPr lang="en-GB" dirty="0"/>
              <a:t>What do these titles reveal about the novel; the themes; chronology etc?</a:t>
            </a:r>
          </a:p>
          <a:p>
            <a:r>
              <a:rPr lang="en-GB" dirty="0"/>
              <a:t>What predictions can you make about the novel?</a:t>
            </a:r>
          </a:p>
        </p:txBody>
      </p:sp>
      <p:sp>
        <p:nvSpPr>
          <p:cNvPr id="6" name="Cloud 5">
            <a:extLst>
              <a:ext uri="{FF2B5EF4-FFF2-40B4-BE49-F238E27FC236}">
                <a16:creationId xmlns:a16="http://schemas.microsoft.com/office/drawing/2014/main" id="{F0514F3E-629F-6E41-93CF-9F20C28290DB}"/>
              </a:ext>
            </a:extLst>
          </p:cNvPr>
          <p:cNvSpPr/>
          <p:nvPr/>
        </p:nvSpPr>
        <p:spPr>
          <a:xfrm>
            <a:off x="2638602" y="289932"/>
            <a:ext cx="6902604" cy="1761892"/>
          </a:xfrm>
          <a:prstGeom prst="cloud">
            <a:avLst/>
          </a:prstGeom>
          <a:ln w="38100">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5400" dirty="0"/>
              <a:t>Final Task</a:t>
            </a:r>
          </a:p>
        </p:txBody>
      </p:sp>
    </p:spTree>
    <p:extLst>
      <p:ext uri="{BB962C8B-B14F-4D97-AF65-F5344CB8AC3E}">
        <p14:creationId xmlns:p14="http://schemas.microsoft.com/office/powerpoint/2010/main" val="664055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5E1BB9D-FAFF-4C3E-9E44-13F8FBABC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A8DDC302-DBEC-4742-B54B-5E9AAFE969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430001" cy="6858000"/>
          </a:xfrm>
          <a:custGeom>
            <a:avLst/>
            <a:gdLst>
              <a:gd name="connsiteX0" fmla="*/ 0 w 11430001"/>
              <a:gd name="connsiteY0" fmla="*/ 0 h 6858000"/>
              <a:gd name="connsiteX1" fmla="*/ 5330522 w 11430001"/>
              <a:gd name="connsiteY1" fmla="*/ 0 h 6858000"/>
              <a:gd name="connsiteX2" fmla="*/ 5334002 w 11430001"/>
              <a:gd name="connsiteY2" fmla="*/ 0 h 6858000"/>
              <a:gd name="connsiteX3" fmla="*/ 5334002 w 11430001"/>
              <a:gd name="connsiteY3" fmla="*/ 762270 h 6858000"/>
              <a:gd name="connsiteX4" fmla="*/ 11430001 w 11430001"/>
              <a:gd name="connsiteY4" fmla="*/ 762270 h 6858000"/>
              <a:gd name="connsiteX5" fmla="*/ 11430001 w 11430001"/>
              <a:gd name="connsiteY5" fmla="*/ 6094807 h 6858000"/>
              <a:gd name="connsiteX6" fmla="*/ 5330522 w 11430001"/>
              <a:gd name="connsiteY6" fmla="*/ 6094807 h 6858000"/>
              <a:gd name="connsiteX7" fmla="*/ 5330522 w 11430001"/>
              <a:gd name="connsiteY7" fmla="*/ 6858000 h 6858000"/>
              <a:gd name="connsiteX8" fmla="*/ 0 w 11430001"/>
              <a:gd name="connsiteY8" fmla="*/ 6858000 h 6858000"/>
              <a:gd name="connsiteX9" fmla="*/ 0 w 11430001"/>
              <a:gd name="connsiteY9" fmla="*/ 60948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30001" h="6858000">
                <a:moveTo>
                  <a:pt x="0" y="0"/>
                </a:moveTo>
                <a:lnTo>
                  <a:pt x="5330522" y="0"/>
                </a:lnTo>
                <a:lnTo>
                  <a:pt x="5334002" y="0"/>
                </a:lnTo>
                <a:lnTo>
                  <a:pt x="5334002" y="762270"/>
                </a:lnTo>
                <a:lnTo>
                  <a:pt x="11430001" y="762270"/>
                </a:lnTo>
                <a:lnTo>
                  <a:pt x="11430001" y="6094807"/>
                </a:lnTo>
                <a:lnTo>
                  <a:pt x="5330522" y="6094807"/>
                </a:lnTo>
                <a:lnTo>
                  <a:pt x="5330522" y="6858000"/>
                </a:lnTo>
                <a:lnTo>
                  <a:pt x="0" y="6858000"/>
                </a:lnTo>
                <a:lnTo>
                  <a:pt x="0" y="6094807"/>
                </a:lnTo>
                <a:close/>
              </a:path>
            </a:pathLst>
          </a:custGeom>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289DEAD-9640-8143-9A31-D38764747EC8}"/>
              </a:ext>
            </a:extLst>
          </p:cNvPr>
          <p:cNvSpPr>
            <a:spLocks noGrp="1"/>
          </p:cNvSpPr>
          <p:nvPr>
            <p:ph type="ctrTitle"/>
          </p:nvPr>
        </p:nvSpPr>
        <p:spPr>
          <a:xfrm>
            <a:off x="6096000" y="1015954"/>
            <a:ext cx="4579288" cy="2027656"/>
          </a:xfrm>
        </p:spPr>
        <p:txBody>
          <a:bodyPr>
            <a:normAutofit/>
          </a:bodyPr>
          <a:lstStyle/>
          <a:p>
            <a:r>
              <a:rPr lang="en-GB" dirty="0"/>
              <a:t>Reading the novel</a:t>
            </a:r>
          </a:p>
        </p:txBody>
      </p:sp>
      <p:sp>
        <p:nvSpPr>
          <p:cNvPr id="3" name="Subtitle 2">
            <a:extLst>
              <a:ext uri="{FF2B5EF4-FFF2-40B4-BE49-F238E27FC236}">
                <a16:creationId xmlns:a16="http://schemas.microsoft.com/office/drawing/2014/main" id="{C668F8EF-F99A-A441-A80E-C83271D0D775}"/>
              </a:ext>
            </a:extLst>
          </p:cNvPr>
          <p:cNvSpPr>
            <a:spLocks noGrp="1"/>
          </p:cNvSpPr>
          <p:nvPr>
            <p:ph type="subTitle" idx="1"/>
          </p:nvPr>
        </p:nvSpPr>
        <p:spPr>
          <a:xfrm>
            <a:off x="6096000" y="3536471"/>
            <a:ext cx="4579288" cy="3068226"/>
          </a:xfrm>
          <a:custGeom>
            <a:avLst/>
            <a:gdLst>
              <a:gd name="connsiteX0" fmla="*/ 0 w 4579288"/>
              <a:gd name="connsiteY0" fmla="*/ 0 h 3068226"/>
              <a:gd name="connsiteX1" fmla="*/ 516805 w 4579288"/>
              <a:gd name="connsiteY1" fmla="*/ 0 h 3068226"/>
              <a:gd name="connsiteX2" fmla="*/ 1262575 w 4579288"/>
              <a:gd name="connsiteY2" fmla="*/ 0 h 3068226"/>
              <a:gd name="connsiteX3" fmla="*/ 1962552 w 4579288"/>
              <a:gd name="connsiteY3" fmla="*/ 0 h 3068226"/>
              <a:gd name="connsiteX4" fmla="*/ 2479357 w 4579288"/>
              <a:gd name="connsiteY4" fmla="*/ 0 h 3068226"/>
              <a:gd name="connsiteX5" fmla="*/ 3087748 w 4579288"/>
              <a:gd name="connsiteY5" fmla="*/ 0 h 3068226"/>
              <a:gd name="connsiteX6" fmla="*/ 3833518 w 4579288"/>
              <a:gd name="connsiteY6" fmla="*/ 0 h 3068226"/>
              <a:gd name="connsiteX7" fmla="*/ 4579288 w 4579288"/>
              <a:gd name="connsiteY7" fmla="*/ 0 h 3068226"/>
              <a:gd name="connsiteX8" fmla="*/ 4579288 w 4579288"/>
              <a:gd name="connsiteY8" fmla="*/ 644327 h 3068226"/>
              <a:gd name="connsiteX9" fmla="*/ 4579288 w 4579288"/>
              <a:gd name="connsiteY9" fmla="*/ 1165926 h 3068226"/>
              <a:gd name="connsiteX10" fmla="*/ 4579288 w 4579288"/>
              <a:gd name="connsiteY10" fmla="*/ 1718207 h 3068226"/>
              <a:gd name="connsiteX11" fmla="*/ 4579288 w 4579288"/>
              <a:gd name="connsiteY11" fmla="*/ 2362534 h 3068226"/>
              <a:gd name="connsiteX12" fmla="*/ 4579288 w 4579288"/>
              <a:gd name="connsiteY12" fmla="*/ 3068226 h 3068226"/>
              <a:gd name="connsiteX13" fmla="*/ 4062483 w 4579288"/>
              <a:gd name="connsiteY13" fmla="*/ 3068226 h 3068226"/>
              <a:gd name="connsiteX14" fmla="*/ 3545677 w 4579288"/>
              <a:gd name="connsiteY14" fmla="*/ 3068226 h 3068226"/>
              <a:gd name="connsiteX15" fmla="*/ 2845700 w 4579288"/>
              <a:gd name="connsiteY15" fmla="*/ 3068226 h 3068226"/>
              <a:gd name="connsiteX16" fmla="*/ 2328895 w 4579288"/>
              <a:gd name="connsiteY16" fmla="*/ 3068226 h 3068226"/>
              <a:gd name="connsiteX17" fmla="*/ 1674711 w 4579288"/>
              <a:gd name="connsiteY17" fmla="*/ 3068226 h 3068226"/>
              <a:gd name="connsiteX18" fmla="*/ 1112113 w 4579288"/>
              <a:gd name="connsiteY18" fmla="*/ 3068226 h 3068226"/>
              <a:gd name="connsiteX19" fmla="*/ 0 w 4579288"/>
              <a:gd name="connsiteY19" fmla="*/ 3068226 h 3068226"/>
              <a:gd name="connsiteX20" fmla="*/ 0 w 4579288"/>
              <a:gd name="connsiteY20" fmla="*/ 2454581 h 3068226"/>
              <a:gd name="connsiteX21" fmla="*/ 0 w 4579288"/>
              <a:gd name="connsiteY21" fmla="*/ 1779571 h 3068226"/>
              <a:gd name="connsiteX22" fmla="*/ 0 w 4579288"/>
              <a:gd name="connsiteY22" fmla="*/ 1196608 h 3068226"/>
              <a:gd name="connsiteX23" fmla="*/ 0 w 4579288"/>
              <a:gd name="connsiteY23" fmla="*/ 613645 h 3068226"/>
              <a:gd name="connsiteX24" fmla="*/ 0 w 4579288"/>
              <a:gd name="connsiteY24" fmla="*/ 0 h 3068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79288" h="3068226" fill="none" extrusionOk="0">
                <a:moveTo>
                  <a:pt x="0" y="0"/>
                </a:moveTo>
                <a:cubicBezTo>
                  <a:pt x="121390" y="-22813"/>
                  <a:pt x="410920" y="5183"/>
                  <a:pt x="516805" y="0"/>
                </a:cubicBezTo>
                <a:cubicBezTo>
                  <a:pt x="622690" y="-5183"/>
                  <a:pt x="1104830" y="-17287"/>
                  <a:pt x="1262575" y="0"/>
                </a:cubicBezTo>
                <a:cubicBezTo>
                  <a:pt x="1420320" y="17287"/>
                  <a:pt x="1639093" y="28022"/>
                  <a:pt x="1962552" y="0"/>
                </a:cubicBezTo>
                <a:cubicBezTo>
                  <a:pt x="2286011" y="-28022"/>
                  <a:pt x="2279350" y="-24760"/>
                  <a:pt x="2479357" y="0"/>
                </a:cubicBezTo>
                <a:cubicBezTo>
                  <a:pt x="2679364" y="24760"/>
                  <a:pt x="2792171" y="-24759"/>
                  <a:pt x="3087748" y="0"/>
                </a:cubicBezTo>
                <a:cubicBezTo>
                  <a:pt x="3383325" y="24759"/>
                  <a:pt x="3554099" y="22793"/>
                  <a:pt x="3833518" y="0"/>
                </a:cubicBezTo>
                <a:cubicBezTo>
                  <a:pt x="4112937" y="-22793"/>
                  <a:pt x="4356929" y="26748"/>
                  <a:pt x="4579288" y="0"/>
                </a:cubicBezTo>
                <a:cubicBezTo>
                  <a:pt x="4590464" y="150808"/>
                  <a:pt x="4585747" y="505917"/>
                  <a:pt x="4579288" y="644327"/>
                </a:cubicBezTo>
                <a:cubicBezTo>
                  <a:pt x="4572829" y="782737"/>
                  <a:pt x="4567227" y="1042760"/>
                  <a:pt x="4579288" y="1165926"/>
                </a:cubicBezTo>
                <a:cubicBezTo>
                  <a:pt x="4591349" y="1289092"/>
                  <a:pt x="4590258" y="1480657"/>
                  <a:pt x="4579288" y="1718207"/>
                </a:cubicBezTo>
                <a:cubicBezTo>
                  <a:pt x="4568318" y="1955757"/>
                  <a:pt x="4609812" y="2066288"/>
                  <a:pt x="4579288" y="2362534"/>
                </a:cubicBezTo>
                <a:cubicBezTo>
                  <a:pt x="4548764" y="2658780"/>
                  <a:pt x="4582175" y="2769459"/>
                  <a:pt x="4579288" y="3068226"/>
                </a:cubicBezTo>
                <a:cubicBezTo>
                  <a:pt x="4393193" y="3087816"/>
                  <a:pt x="4273567" y="3087554"/>
                  <a:pt x="4062483" y="3068226"/>
                </a:cubicBezTo>
                <a:cubicBezTo>
                  <a:pt x="3851400" y="3048898"/>
                  <a:pt x="3723442" y="3085129"/>
                  <a:pt x="3545677" y="3068226"/>
                </a:cubicBezTo>
                <a:cubicBezTo>
                  <a:pt x="3367912" y="3051323"/>
                  <a:pt x="3165001" y="3062624"/>
                  <a:pt x="2845700" y="3068226"/>
                </a:cubicBezTo>
                <a:cubicBezTo>
                  <a:pt x="2526399" y="3073828"/>
                  <a:pt x="2534770" y="3077911"/>
                  <a:pt x="2328895" y="3068226"/>
                </a:cubicBezTo>
                <a:cubicBezTo>
                  <a:pt x="2123021" y="3058541"/>
                  <a:pt x="1820723" y="3037472"/>
                  <a:pt x="1674711" y="3068226"/>
                </a:cubicBezTo>
                <a:cubicBezTo>
                  <a:pt x="1528699" y="3098980"/>
                  <a:pt x="1369487" y="3060118"/>
                  <a:pt x="1112113" y="3068226"/>
                </a:cubicBezTo>
                <a:cubicBezTo>
                  <a:pt x="854739" y="3076334"/>
                  <a:pt x="252845" y="3068184"/>
                  <a:pt x="0" y="3068226"/>
                </a:cubicBezTo>
                <a:cubicBezTo>
                  <a:pt x="13778" y="2767502"/>
                  <a:pt x="-2040" y="2599157"/>
                  <a:pt x="0" y="2454581"/>
                </a:cubicBezTo>
                <a:cubicBezTo>
                  <a:pt x="2040" y="2310006"/>
                  <a:pt x="-29203" y="2039605"/>
                  <a:pt x="0" y="1779571"/>
                </a:cubicBezTo>
                <a:cubicBezTo>
                  <a:pt x="29203" y="1519537"/>
                  <a:pt x="-7730" y="1398040"/>
                  <a:pt x="0" y="1196608"/>
                </a:cubicBezTo>
                <a:cubicBezTo>
                  <a:pt x="7730" y="995176"/>
                  <a:pt x="-20191" y="787609"/>
                  <a:pt x="0" y="613645"/>
                </a:cubicBezTo>
                <a:cubicBezTo>
                  <a:pt x="20191" y="439681"/>
                  <a:pt x="837" y="239593"/>
                  <a:pt x="0" y="0"/>
                </a:cubicBezTo>
                <a:close/>
              </a:path>
              <a:path w="4579288" h="3068226" stroke="0" extrusionOk="0">
                <a:moveTo>
                  <a:pt x="0" y="0"/>
                </a:moveTo>
                <a:cubicBezTo>
                  <a:pt x="175224" y="22764"/>
                  <a:pt x="442960" y="21978"/>
                  <a:pt x="608391" y="0"/>
                </a:cubicBezTo>
                <a:cubicBezTo>
                  <a:pt x="773822" y="-21978"/>
                  <a:pt x="877924" y="-6987"/>
                  <a:pt x="1125196" y="0"/>
                </a:cubicBezTo>
                <a:cubicBezTo>
                  <a:pt x="1372468" y="6987"/>
                  <a:pt x="1662869" y="28939"/>
                  <a:pt x="1870966" y="0"/>
                </a:cubicBezTo>
                <a:cubicBezTo>
                  <a:pt x="2079063" y="-28939"/>
                  <a:pt x="2351733" y="12551"/>
                  <a:pt x="2479357" y="0"/>
                </a:cubicBezTo>
                <a:cubicBezTo>
                  <a:pt x="2606981" y="-12551"/>
                  <a:pt x="2788666" y="-25462"/>
                  <a:pt x="3087748" y="0"/>
                </a:cubicBezTo>
                <a:cubicBezTo>
                  <a:pt x="3386830" y="25462"/>
                  <a:pt x="3514585" y="-2233"/>
                  <a:pt x="3833518" y="0"/>
                </a:cubicBezTo>
                <a:cubicBezTo>
                  <a:pt x="4152451" y="2233"/>
                  <a:pt x="4280368" y="-17612"/>
                  <a:pt x="4579288" y="0"/>
                </a:cubicBezTo>
                <a:cubicBezTo>
                  <a:pt x="4595360" y="264587"/>
                  <a:pt x="4594483" y="464024"/>
                  <a:pt x="4579288" y="675010"/>
                </a:cubicBezTo>
                <a:cubicBezTo>
                  <a:pt x="4564094" y="885996"/>
                  <a:pt x="4571838" y="1112099"/>
                  <a:pt x="4579288" y="1227290"/>
                </a:cubicBezTo>
                <a:cubicBezTo>
                  <a:pt x="4586738" y="1342481"/>
                  <a:pt x="4566661" y="1583735"/>
                  <a:pt x="4579288" y="1779571"/>
                </a:cubicBezTo>
                <a:cubicBezTo>
                  <a:pt x="4591915" y="1975407"/>
                  <a:pt x="4567484" y="2253333"/>
                  <a:pt x="4579288" y="2393216"/>
                </a:cubicBezTo>
                <a:cubicBezTo>
                  <a:pt x="4591092" y="2533099"/>
                  <a:pt x="4572087" y="2830907"/>
                  <a:pt x="4579288" y="3068226"/>
                </a:cubicBezTo>
                <a:cubicBezTo>
                  <a:pt x="4444484" y="3091446"/>
                  <a:pt x="4210493" y="3065770"/>
                  <a:pt x="4062483" y="3068226"/>
                </a:cubicBezTo>
                <a:cubicBezTo>
                  <a:pt x="3914473" y="3070682"/>
                  <a:pt x="3587947" y="3082992"/>
                  <a:pt x="3316713" y="3068226"/>
                </a:cubicBezTo>
                <a:cubicBezTo>
                  <a:pt x="3045479" y="3053461"/>
                  <a:pt x="3024811" y="3054924"/>
                  <a:pt x="2754115" y="3068226"/>
                </a:cubicBezTo>
                <a:cubicBezTo>
                  <a:pt x="2483419" y="3081528"/>
                  <a:pt x="2351407" y="3057668"/>
                  <a:pt x="2099931" y="3068226"/>
                </a:cubicBezTo>
                <a:cubicBezTo>
                  <a:pt x="1848455" y="3078784"/>
                  <a:pt x="1685314" y="3081771"/>
                  <a:pt x="1354161" y="3068226"/>
                </a:cubicBezTo>
                <a:cubicBezTo>
                  <a:pt x="1023008" y="3054682"/>
                  <a:pt x="833248" y="3087624"/>
                  <a:pt x="699977" y="3068226"/>
                </a:cubicBezTo>
                <a:cubicBezTo>
                  <a:pt x="566706" y="3048828"/>
                  <a:pt x="163225" y="3073302"/>
                  <a:pt x="0" y="3068226"/>
                </a:cubicBezTo>
                <a:cubicBezTo>
                  <a:pt x="9410" y="2885320"/>
                  <a:pt x="-546" y="2662099"/>
                  <a:pt x="0" y="2515945"/>
                </a:cubicBezTo>
                <a:cubicBezTo>
                  <a:pt x="546" y="2369791"/>
                  <a:pt x="-25624" y="2071208"/>
                  <a:pt x="0" y="1932982"/>
                </a:cubicBezTo>
                <a:cubicBezTo>
                  <a:pt x="25624" y="1794756"/>
                  <a:pt x="-12811" y="1425394"/>
                  <a:pt x="0" y="1257973"/>
                </a:cubicBezTo>
                <a:cubicBezTo>
                  <a:pt x="12811" y="1090552"/>
                  <a:pt x="-11719" y="860838"/>
                  <a:pt x="0" y="644327"/>
                </a:cubicBezTo>
                <a:cubicBezTo>
                  <a:pt x="11719" y="427816"/>
                  <a:pt x="20802" y="205315"/>
                  <a:pt x="0" y="0"/>
                </a:cubicBezTo>
                <a:close/>
              </a:path>
            </a:pathLst>
          </a:custGeom>
          <a:ln>
            <a:extLst>
              <a:ext uri="{C807C97D-BFC1-408E-A445-0C87EB9F89A2}">
                <ask:lineSketchStyleProps xmlns:ask="http://schemas.microsoft.com/office/drawing/2018/sketchyshapes" sd="1219033472">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a:normAutofit fontScale="92500" lnSpcReduction="10000"/>
          </a:bodyPr>
          <a:lstStyle/>
          <a:p>
            <a:pPr algn="l"/>
            <a:r>
              <a:rPr lang="en-GB" dirty="0"/>
              <a:t>Do now:</a:t>
            </a:r>
          </a:p>
          <a:p>
            <a:pPr algn="l"/>
            <a:r>
              <a:rPr lang="en-GB" dirty="0"/>
              <a:t>The title of Section 1 is ‘</a:t>
            </a:r>
            <a:r>
              <a:rPr lang="en-GB" dirty="0">
                <a:solidFill>
                  <a:srgbClr val="FF0000"/>
                </a:solidFill>
              </a:rPr>
              <a:t>Breaking Gods: Palm Sunday’</a:t>
            </a:r>
          </a:p>
          <a:p>
            <a:pPr algn="l"/>
            <a:r>
              <a:rPr lang="en-GB" dirty="0"/>
              <a:t>What clues does this give you about what this section will be about?</a:t>
            </a:r>
          </a:p>
          <a:p>
            <a:pPr algn="l"/>
            <a:r>
              <a:rPr lang="en-GB" dirty="0"/>
              <a:t>What are thee connotations of the words used?</a:t>
            </a:r>
          </a:p>
          <a:p>
            <a:pPr algn="l"/>
            <a:endParaRPr lang="en-GB" i="1" dirty="0"/>
          </a:p>
          <a:p>
            <a:endParaRPr lang="en-GB" dirty="0"/>
          </a:p>
        </p:txBody>
      </p:sp>
      <p:pic>
        <p:nvPicPr>
          <p:cNvPr id="6" name="Picture 5" descr="A purple flower with a white center&#10;&#10;Description automatically generated with low confidence">
            <a:extLst>
              <a:ext uri="{FF2B5EF4-FFF2-40B4-BE49-F238E27FC236}">
                <a16:creationId xmlns:a16="http://schemas.microsoft.com/office/drawing/2014/main" id="{CCF0F2A4-ECD0-1142-9A04-8348D8D3316A}"/>
              </a:ext>
            </a:extLst>
          </p:cNvPr>
          <p:cNvPicPr>
            <a:picLocks noChangeAspect="1"/>
          </p:cNvPicPr>
          <p:nvPr/>
        </p:nvPicPr>
        <p:blipFill>
          <a:blip r:embed="rId2"/>
          <a:stretch>
            <a:fillRect/>
          </a:stretch>
        </p:blipFill>
        <p:spPr>
          <a:xfrm>
            <a:off x="374642" y="1653511"/>
            <a:ext cx="4572330" cy="39500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Box 3">
            <a:extLst>
              <a:ext uri="{FF2B5EF4-FFF2-40B4-BE49-F238E27FC236}">
                <a16:creationId xmlns:a16="http://schemas.microsoft.com/office/drawing/2014/main" id="{91136100-6EBB-6E48-BC10-498521C97218}"/>
              </a:ext>
            </a:extLst>
          </p:cNvPr>
          <p:cNvSpPr txBox="1"/>
          <p:nvPr/>
        </p:nvSpPr>
        <p:spPr>
          <a:xfrm>
            <a:off x="0" y="561080"/>
            <a:ext cx="2370521"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dirty="0"/>
              <a:t>Date:                            </a:t>
            </a:r>
          </a:p>
        </p:txBody>
      </p:sp>
      <p:sp>
        <p:nvSpPr>
          <p:cNvPr id="10" name="TextBox 9">
            <a:extLst>
              <a:ext uri="{FF2B5EF4-FFF2-40B4-BE49-F238E27FC236}">
                <a16:creationId xmlns:a16="http://schemas.microsoft.com/office/drawing/2014/main" id="{BB29106B-D94D-5A45-A006-8056A9F7DB6D}"/>
              </a:ext>
            </a:extLst>
          </p:cNvPr>
          <p:cNvSpPr txBox="1"/>
          <p:nvPr/>
        </p:nvSpPr>
        <p:spPr>
          <a:xfrm>
            <a:off x="5715000" y="253303"/>
            <a:ext cx="6190261"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dirty="0"/>
              <a:t>Learning question:  how do we effectively read and understand  a novel?                          </a:t>
            </a:r>
          </a:p>
        </p:txBody>
      </p:sp>
      <p:sp>
        <p:nvSpPr>
          <p:cNvPr id="12" name="TextBox 11">
            <a:extLst>
              <a:ext uri="{FF2B5EF4-FFF2-40B4-BE49-F238E27FC236}">
                <a16:creationId xmlns:a16="http://schemas.microsoft.com/office/drawing/2014/main" id="{B46EA2AA-667A-E24C-A5D7-8F2EDB8F8163}"/>
              </a:ext>
            </a:extLst>
          </p:cNvPr>
          <p:cNvSpPr txBox="1"/>
          <p:nvPr/>
        </p:nvSpPr>
        <p:spPr>
          <a:xfrm>
            <a:off x="0" y="0"/>
            <a:ext cx="1102225"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dirty="0"/>
              <a:t>Lesson 2</a:t>
            </a:r>
          </a:p>
        </p:txBody>
      </p:sp>
    </p:spTree>
    <p:extLst>
      <p:ext uri="{BB962C8B-B14F-4D97-AF65-F5344CB8AC3E}">
        <p14:creationId xmlns:p14="http://schemas.microsoft.com/office/powerpoint/2010/main" val="2325656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D2703-2F7C-AC40-9970-40778C962BA8}"/>
              </a:ext>
            </a:extLst>
          </p:cNvPr>
          <p:cNvSpPr>
            <a:spLocks noGrp="1"/>
          </p:cNvSpPr>
          <p:nvPr>
            <p:ph type="title"/>
          </p:nvPr>
        </p:nvSpPr>
        <p:spPr>
          <a:xfrm>
            <a:off x="1517904" y="298575"/>
            <a:ext cx="9144000" cy="1329504"/>
          </a:xfrm>
        </p:spPr>
        <p:txBody>
          <a:bodyPr>
            <a:normAutofit fontScale="90000"/>
          </a:bodyPr>
          <a:lstStyle/>
          <a:p>
            <a:r>
              <a:rPr lang="en-GB" dirty="0"/>
              <a:t>Why is it important for us to be exposed to literature from different authors?</a:t>
            </a:r>
          </a:p>
        </p:txBody>
      </p:sp>
      <p:sp>
        <p:nvSpPr>
          <p:cNvPr id="6" name="Rounded Rectangular Callout 5">
            <a:extLst>
              <a:ext uri="{FF2B5EF4-FFF2-40B4-BE49-F238E27FC236}">
                <a16:creationId xmlns:a16="http://schemas.microsoft.com/office/drawing/2014/main" id="{E482173F-54F0-6448-A0D2-17D62DA1AF9E}"/>
              </a:ext>
            </a:extLst>
          </p:cNvPr>
          <p:cNvSpPr/>
          <p:nvPr/>
        </p:nvSpPr>
        <p:spPr>
          <a:xfrm>
            <a:off x="6596419" y="2074607"/>
            <a:ext cx="4655349" cy="2141034"/>
          </a:xfrm>
          <a:prstGeom prst="wedgeRoundRectCallout">
            <a:avLst>
              <a:gd name="adj1" fmla="val -7036"/>
              <a:gd name="adj2" fmla="val 861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t>Discuss with a partner</a:t>
            </a:r>
          </a:p>
        </p:txBody>
      </p:sp>
      <p:pic>
        <p:nvPicPr>
          <p:cNvPr id="7" name="Picture 6" descr="Icon&#10;&#10;Description automatically generated">
            <a:extLst>
              <a:ext uri="{FF2B5EF4-FFF2-40B4-BE49-F238E27FC236}">
                <a16:creationId xmlns:a16="http://schemas.microsoft.com/office/drawing/2014/main" id="{F30B3416-824B-6C4D-BE13-080ED614EB4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64787" y1="25399" x2="64787" y2="25399"/>
                        <a14:foregroundMark x1="70427" y1="66294" x2="70427" y2="66294"/>
                        <a14:foregroundMark x1="18750" y1="64537" x2="18750" y2="64537"/>
                      </a14:backgroundRemoval>
                    </a14:imgEffect>
                  </a14:imgLayer>
                </a14:imgProps>
              </a:ext>
            </a:extLst>
          </a:blip>
          <a:stretch>
            <a:fillRect/>
          </a:stretch>
        </p:blipFill>
        <p:spPr>
          <a:xfrm>
            <a:off x="9143285" y="4547366"/>
            <a:ext cx="2108483" cy="2012059"/>
          </a:xfrm>
          <a:prstGeom prst="rect">
            <a:avLst/>
          </a:prstGeom>
        </p:spPr>
      </p:pic>
      <p:pic>
        <p:nvPicPr>
          <p:cNvPr id="9" name="Picture 8" descr="Text&#10;&#10;Description automatically generated">
            <a:extLst>
              <a:ext uri="{FF2B5EF4-FFF2-40B4-BE49-F238E27FC236}">
                <a16:creationId xmlns:a16="http://schemas.microsoft.com/office/drawing/2014/main" id="{7C6B2AB4-8552-5247-A225-F910A5DC5897}"/>
              </a:ext>
            </a:extLst>
          </p:cNvPr>
          <p:cNvPicPr>
            <a:picLocks noChangeAspect="1"/>
          </p:cNvPicPr>
          <p:nvPr/>
        </p:nvPicPr>
        <p:blipFill>
          <a:blip r:embed="rId4"/>
          <a:stretch>
            <a:fillRect/>
          </a:stretch>
        </p:blipFill>
        <p:spPr>
          <a:xfrm>
            <a:off x="1502080" y="2074607"/>
            <a:ext cx="4593920" cy="32344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20914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C0B81-04DB-2B49-95BC-0F315B665CF9}"/>
              </a:ext>
            </a:extLst>
          </p:cNvPr>
          <p:cNvSpPr>
            <a:spLocks noGrp="1"/>
          </p:cNvSpPr>
          <p:nvPr>
            <p:ph type="title"/>
          </p:nvPr>
        </p:nvSpPr>
        <p:spPr>
          <a:xfrm>
            <a:off x="1524000" y="344298"/>
            <a:ext cx="9144000" cy="779037"/>
          </a:xfrm>
        </p:spPr>
        <p:txBody>
          <a:bodyPr/>
          <a:lstStyle/>
          <a:p>
            <a:pPr algn="ctr"/>
            <a:r>
              <a:rPr lang="en-GB" dirty="0"/>
              <a:t>How should we read a novel?</a:t>
            </a:r>
          </a:p>
        </p:txBody>
      </p:sp>
      <p:sp>
        <p:nvSpPr>
          <p:cNvPr id="3" name="Content Placeholder 2">
            <a:extLst>
              <a:ext uri="{FF2B5EF4-FFF2-40B4-BE49-F238E27FC236}">
                <a16:creationId xmlns:a16="http://schemas.microsoft.com/office/drawing/2014/main" id="{88A5248C-E2FA-644E-95E6-B335196E0110}"/>
              </a:ext>
            </a:extLst>
          </p:cNvPr>
          <p:cNvSpPr>
            <a:spLocks noGrp="1"/>
          </p:cNvSpPr>
          <p:nvPr>
            <p:ph idx="1"/>
          </p:nvPr>
        </p:nvSpPr>
        <p:spPr>
          <a:xfrm>
            <a:off x="3908169" y="1620405"/>
            <a:ext cx="7456170" cy="4036534"/>
          </a:xfrm>
        </p:spPr>
        <p:txBody>
          <a:bodyPr>
            <a:normAutofit/>
          </a:bodyPr>
          <a:lstStyle/>
          <a:p>
            <a:r>
              <a:rPr lang="en-GB" sz="3600" dirty="0"/>
              <a:t>How will you know what the novel is about?</a:t>
            </a:r>
          </a:p>
          <a:p>
            <a:r>
              <a:rPr lang="en-GB" sz="3600" dirty="0"/>
              <a:t>What should you be looking for?</a:t>
            </a:r>
          </a:p>
        </p:txBody>
      </p:sp>
      <p:pic>
        <p:nvPicPr>
          <p:cNvPr id="5" name="Picture 4">
            <a:extLst>
              <a:ext uri="{FF2B5EF4-FFF2-40B4-BE49-F238E27FC236}">
                <a16:creationId xmlns:a16="http://schemas.microsoft.com/office/drawing/2014/main" id="{E5DF8415-C1BD-0945-A4C0-D7E80DAB028E}"/>
              </a:ext>
            </a:extLst>
          </p:cNvPr>
          <p:cNvPicPr>
            <a:picLocks noChangeAspect="1"/>
          </p:cNvPicPr>
          <p:nvPr/>
        </p:nvPicPr>
        <p:blipFill>
          <a:blip r:embed="rId3"/>
          <a:stretch>
            <a:fillRect/>
          </a:stretch>
        </p:blipFill>
        <p:spPr>
          <a:xfrm>
            <a:off x="9101872" y="4124471"/>
            <a:ext cx="1837416" cy="1713266"/>
          </a:xfrm>
          <a:prstGeom prst="rect">
            <a:avLst/>
          </a:prstGeom>
        </p:spPr>
      </p:pic>
      <p:sp>
        <p:nvSpPr>
          <p:cNvPr id="6" name="TextBox 5">
            <a:extLst>
              <a:ext uri="{FF2B5EF4-FFF2-40B4-BE49-F238E27FC236}">
                <a16:creationId xmlns:a16="http://schemas.microsoft.com/office/drawing/2014/main" id="{15A1B00C-76C6-184E-AF64-E4AA8327E6F2}"/>
              </a:ext>
            </a:extLst>
          </p:cNvPr>
          <p:cNvSpPr txBox="1"/>
          <p:nvPr/>
        </p:nvSpPr>
        <p:spPr>
          <a:xfrm>
            <a:off x="4520635" y="4271249"/>
            <a:ext cx="4495205" cy="1938992"/>
          </a:xfrm>
          <a:custGeom>
            <a:avLst/>
            <a:gdLst>
              <a:gd name="connsiteX0" fmla="*/ 0 w 4495205"/>
              <a:gd name="connsiteY0" fmla="*/ 0 h 1938992"/>
              <a:gd name="connsiteX1" fmla="*/ 516949 w 4495205"/>
              <a:gd name="connsiteY1" fmla="*/ 0 h 1938992"/>
              <a:gd name="connsiteX2" fmla="*/ 1078849 w 4495205"/>
              <a:gd name="connsiteY2" fmla="*/ 0 h 1938992"/>
              <a:gd name="connsiteX3" fmla="*/ 1730654 w 4495205"/>
              <a:gd name="connsiteY3" fmla="*/ 0 h 1938992"/>
              <a:gd name="connsiteX4" fmla="*/ 2337507 w 4495205"/>
              <a:gd name="connsiteY4" fmla="*/ 0 h 1938992"/>
              <a:gd name="connsiteX5" fmla="*/ 2764551 w 4495205"/>
              <a:gd name="connsiteY5" fmla="*/ 0 h 1938992"/>
              <a:gd name="connsiteX6" fmla="*/ 3281500 w 4495205"/>
              <a:gd name="connsiteY6" fmla="*/ 0 h 1938992"/>
              <a:gd name="connsiteX7" fmla="*/ 3933304 w 4495205"/>
              <a:gd name="connsiteY7" fmla="*/ 0 h 1938992"/>
              <a:gd name="connsiteX8" fmla="*/ 4495205 w 4495205"/>
              <a:gd name="connsiteY8" fmla="*/ 0 h 1938992"/>
              <a:gd name="connsiteX9" fmla="*/ 4495205 w 4495205"/>
              <a:gd name="connsiteY9" fmla="*/ 504138 h 1938992"/>
              <a:gd name="connsiteX10" fmla="*/ 4495205 w 4495205"/>
              <a:gd name="connsiteY10" fmla="*/ 930716 h 1938992"/>
              <a:gd name="connsiteX11" fmla="*/ 4495205 w 4495205"/>
              <a:gd name="connsiteY11" fmla="*/ 1376684 h 1938992"/>
              <a:gd name="connsiteX12" fmla="*/ 4495205 w 4495205"/>
              <a:gd name="connsiteY12" fmla="*/ 1938992 h 1938992"/>
              <a:gd name="connsiteX13" fmla="*/ 4023208 w 4495205"/>
              <a:gd name="connsiteY13" fmla="*/ 1938992 h 1938992"/>
              <a:gd name="connsiteX14" fmla="*/ 3596164 w 4495205"/>
              <a:gd name="connsiteY14" fmla="*/ 1938992 h 1938992"/>
              <a:gd name="connsiteX15" fmla="*/ 3169120 w 4495205"/>
              <a:gd name="connsiteY15" fmla="*/ 1938992 h 1938992"/>
              <a:gd name="connsiteX16" fmla="*/ 2562267 w 4495205"/>
              <a:gd name="connsiteY16" fmla="*/ 1938992 h 1938992"/>
              <a:gd name="connsiteX17" fmla="*/ 2135222 w 4495205"/>
              <a:gd name="connsiteY17" fmla="*/ 1938992 h 1938992"/>
              <a:gd name="connsiteX18" fmla="*/ 1573322 w 4495205"/>
              <a:gd name="connsiteY18" fmla="*/ 1938992 h 1938992"/>
              <a:gd name="connsiteX19" fmla="*/ 1101325 w 4495205"/>
              <a:gd name="connsiteY19" fmla="*/ 1938992 h 1938992"/>
              <a:gd name="connsiteX20" fmla="*/ 539425 w 4495205"/>
              <a:gd name="connsiteY20" fmla="*/ 1938992 h 1938992"/>
              <a:gd name="connsiteX21" fmla="*/ 0 w 4495205"/>
              <a:gd name="connsiteY21" fmla="*/ 1938992 h 1938992"/>
              <a:gd name="connsiteX22" fmla="*/ 0 w 4495205"/>
              <a:gd name="connsiteY22" fmla="*/ 1454244 h 1938992"/>
              <a:gd name="connsiteX23" fmla="*/ 0 w 4495205"/>
              <a:gd name="connsiteY23" fmla="*/ 988886 h 1938992"/>
              <a:gd name="connsiteX24" fmla="*/ 0 w 4495205"/>
              <a:gd name="connsiteY24" fmla="*/ 523528 h 1938992"/>
              <a:gd name="connsiteX25" fmla="*/ 0 w 4495205"/>
              <a:gd name="connsiteY25"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95205" h="1938992" fill="none" extrusionOk="0">
                <a:moveTo>
                  <a:pt x="0" y="0"/>
                </a:moveTo>
                <a:cubicBezTo>
                  <a:pt x="207350" y="-36888"/>
                  <a:pt x="294239" y="39887"/>
                  <a:pt x="516949" y="0"/>
                </a:cubicBezTo>
                <a:cubicBezTo>
                  <a:pt x="739659" y="-39887"/>
                  <a:pt x="818579" y="14499"/>
                  <a:pt x="1078849" y="0"/>
                </a:cubicBezTo>
                <a:cubicBezTo>
                  <a:pt x="1339119" y="-14499"/>
                  <a:pt x="1527317" y="68147"/>
                  <a:pt x="1730654" y="0"/>
                </a:cubicBezTo>
                <a:cubicBezTo>
                  <a:pt x="1933991" y="-68147"/>
                  <a:pt x="2037960" y="61480"/>
                  <a:pt x="2337507" y="0"/>
                </a:cubicBezTo>
                <a:cubicBezTo>
                  <a:pt x="2637054" y="-61480"/>
                  <a:pt x="2638003" y="14645"/>
                  <a:pt x="2764551" y="0"/>
                </a:cubicBezTo>
                <a:cubicBezTo>
                  <a:pt x="2891099" y="-14645"/>
                  <a:pt x="3056714" y="20232"/>
                  <a:pt x="3281500" y="0"/>
                </a:cubicBezTo>
                <a:cubicBezTo>
                  <a:pt x="3506286" y="-20232"/>
                  <a:pt x="3695468" y="58203"/>
                  <a:pt x="3933304" y="0"/>
                </a:cubicBezTo>
                <a:cubicBezTo>
                  <a:pt x="4171140" y="-58203"/>
                  <a:pt x="4327151" y="16657"/>
                  <a:pt x="4495205" y="0"/>
                </a:cubicBezTo>
                <a:cubicBezTo>
                  <a:pt x="4506678" y="156600"/>
                  <a:pt x="4454110" y="308663"/>
                  <a:pt x="4495205" y="504138"/>
                </a:cubicBezTo>
                <a:cubicBezTo>
                  <a:pt x="4536300" y="699613"/>
                  <a:pt x="4481297" y="837229"/>
                  <a:pt x="4495205" y="930716"/>
                </a:cubicBezTo>
                <a:cubicBezTo>
                  <a:pt x="4509113" y="1024203"/>
                  <a:pt x="4451553" y="1202872"/>
                  <a:pt x="4495205" y="1376684"/>
                </a:cubicBezTo>
                <a:cubicBezTo>
                  <a:pt x="4538857" y="1550496"/>
                  <a:pt x="4447990" y="1689690"/>
                  <a:pt x="4495205" y="1938992"/>
                </a:cubicBezTo>
                <a:cubicBezTo>
                  <a:pt x="4259246" y="1970681"/>
                  <a:pt x="4179824" y="1890386"/>
                  <a:pt x="4023208" y="1938992"/>
                </a:cubicBezTo>
                <a:cubicBezTo>
                  <a:pt x="3866592" y="1987598"/>
                  <a:pt x="3692383" y="1893977"/>
                  <a:pt x="3596164" y="1938992"/>
                </a:cubicBezTo>
                <a:cubicBezTo>
                  <a:pt x="3499945" y="1984007"/>
                  <a:pt x="3258187" y="1930336"/>
                  <a:pt x="3169120" y="1938992"/>
                </a:cubicBezTo>
                <a:cubicBezTo>
                  <a:pt x="3080053" y="1947648"/>
                  <a:pt x="2704634" y="1875961"/>
                  <a:pt x="2562267" y="1938992"/>
                </a:cubicBezTo>
                <a:cubicBezTo>
                  <a:pt x="2419900" y="2002023"/>
                  <a:pt x="2259280" y="1930449"/>
                  <a:pt x="2135222" y="1938992"/>
                </a:cubicBezTo>
                <a:cubicBezTo>
                  <a:pt x="2011164" y="1947535"/>
                  <a:pt x="1769851" y="1879341"/>
                  <a:pt x="1573322" y="1938992"/>
                </a:cubicBezTo>
                <a:cubicBezTo>
                  <a:pt x="1376793" y="1998643"/>
                  <a:pt x="1277070" y="1925667"/>
                  <a:pt x="1101325" y="1938992"/>
                </a:cubicBezTo>
                <a:cubicBezTo>
                  <a:pt x="925580" y="1952317"/>
                  <a:pt x="655822" y="1932836"/>
                  <a:pt x="539425" y="1938992"/>
                </a:cubicBezTo>
                <a:cubicBezTo>
                  <a:pt x="423028" y="1945148"/>
                  <a:pt x="208069" y="1921790"/>
                  <a:pt x="0" y="1938992"/>
                </a:cubicBezTo>
                <a:cubicBezTo>
                  <a:pt x="-45389" y="1828800"/>
                  <a:pt x="50621" y="1667962"/>
                  <a:pt x="0" y="1454244"/>
                </a:cubicBezTo>
                <a:cubicBezTo>
                  <a:pt x="-50621" y="1240526"/>
                  <a:pt x="51552" y="1168087"/>
                  <a:pt x="0" y="988886"/>
                </a:cubicBezTo>
                <a:cubicBezTo>
                  <a:pt x="-51552" y="809685"/>
                  <a:pt x="39522" y="656868"/>
                  <a:pt x="0" y="523528"/>
                </a:cubicBezTo>
                <a:cubicBezTo>
                  <a:pt x="-39522" y="390188"/>
                  <a:pt x="38035" y="162941"/>
                  <a:pt x="0" y="0"/>
                </a:cubicBezTo>
                <a:close/>
              </a:path>
              <a:path w="4495205" h="1938992" stroke="0" extrusionOk="0">
                <a:moveTo>
                  <a:pt x="0" y="0"/>
                </a:moveTo>
                <a:cubicBezTo>
                  <a:pt x="187578" y="-18512"/>
                  <a:pt x="285207" y="37006"/>
                  <a:pt x="516949" y="0"/>
                </a:cubicBezTo>
                <a:cubicBezTo>
                  <a:pt x="748691" y="-37006"/>
                  <a:pt x="788841" y="47711"/>
                  <a:pt x="943993" y="0"/>
                </a:cubicBezTo>
                <a:cubicBezTo>
                  <a:pt x="1099145" y="-47711"/>
                  <a:pt x="1278606" y="47115"/>
                  <a:pt x="1595798" y="0"/>
                </a:cubicBezTo>
                <a:cubicBezTo>
                  <a:pt x="1912991" y="-47115"/>
                  <a:pt x="1911725" y="20006"/>
                  <a:pt x="2112746" y="0"/>
                </a:cubicBezTo>
                <a:cubicBezTo>
                  <a:pt x="2313767" y="-20006"/>
                  <a:pt x="2509406" y="5572"/>
                  <a:pt x="2629695" y="0"/>
                </a:cubicBezTo>
                <a:cubicBezTo>
                  <a:pt x="2749984" y="-5572"/>
                  <a:pt x="3065618" y="64286"/>
                  <a:pt x="3281500" y="0"/>
                </a:cubicBezTo>
                <a:cubicBezTo>
                  <a:pt x="3497382" y="-64286"/>
                  <a:pt x="3585304" y="36267"/>
                  <a:pt x="3753496" y="0"/>
                </a:cubicBezTo>
                <a:cubicBezTo>
                  <a:pt x="3921688" y="-36267"/>
                  <a:pt x="4342923" y="74108"/>
                  <a:pt x="4495205" y="0"/>
                </a:cubicBezTo>
                <a:cubicBezTo>
                  <a:pt x="4539948" y="120716"/>
                  <a:pt x="4478969" y="400186"/>
                  <a:pt x="4495205" y="523528"/>
                </a:cubicBezTo>
                <a:cubicBezTo>
                  <a:pt x="4511441" y="646870"/>
                  <a:pt x="4474953" y="750926"/>
                  <a:pt x="4495205" y="969496"/>
                </a:cubicBezTo>
                <a:cubicBezTo>
                  <a:pt x="4515457" y="1188066"/>
                  <a:pt x="4460054" y="1213669"/>
                  <a:pt x="4495205" y="1454244"/>
                </a:cubicBezTo>
                <a:cubicBezTo>
                  <a:pt x="4530356" y="1694819"/>
                  <a:pt x="4440738" y="1774953"/>
                  <a:pt x="4495205" y="1938992"/>
                </a:cubicBezTo>
                <a:cubicBezTo>
                  <a:pt x="4347754" y="1983950"/>
                  <a:pt x="4265968" y="1899005"/>
                  <a:pt x="4068161" y="1938992"/>
                </a:cubicBezTo>
                <a:cubicBezTo>
                  <a:pt x="3870354" y="1978979"/>
                  <a:pt x="3691660" y="1896310"/>
                  <a:pt x="3416356" y="1938992"/>
                </a:cubicBezTo>
                <a:cubicBezTo>
                  <a:pt x="3141053" y="1981674"/>
                  <a:pt x="3052978" y="1934640"/>
                  <a:pt x="2944359" y="1938992"/>
                </a:cubicBezTo>
                <a:cubicBezTo>
                  <a:pt x="2835740" y="1943344"/>
                  <a:pt x="2516687" y="1930037"/>
                  <a:pt x="2382459" y="1938992"/>
                </a:cubicBezTo>
                <a:cubicBezTo>
                  <a:pt x="2248231" y="1947947"/>
                  <a:pt x="2042054" y="1913926"/>
                  <a:pt x="1730654" y="1938992"/>
                </a:cubicBezTo>
                <a:cubicBezTo>
                  <a:pt x="1419254" y="1964058"/>
                  <a:pt x="1449464" y="1884685"/>
                  <a:pt x="1168753" y="1938992"/>
                </a:cubicBezTo>
                <a:cubicBezTo>
                  <a:pt x="888042" y="1993299"/>
                  <a:pt x="887353" y="1931550"/>
                  <a:pt x="741709" y="1938992"/>
                </a:cubicBezTo>
                <a:cubicBezTo>
                  <a:pt x="596065" y="1946434"/>
                  <a:pt x="188664" y="1882639"/>
                  <a:pt x="0" y="1938992"/>
                </a:cubicBezTo>
                <a:cubicBezTo>
                  <a:pt x="-32613" y="1805465"/>
                  <a:pt x="54095" y="1566793"/>
                  <a:pt x="0" y="1415464"/>
                </a:cubicBezTo>
                <a:cubicBezTo>
                  <a:pt x="-54095" y="1264135"/>
                  <a:pt x="53508" y="1013018"/>
                  <a:pt x="0" y="891936"/>
                </a:cubicBezTo>
                <a:cubicBezTo>
                  <a:pt x="-53508" y="770854"/>
                  <a:pt x="102689" y="370407"/>
                  <a:pt x="0" y="0"/>
                </a:cubicBezTo>
                <a:close/>
              </a:path>
            </a:pathLst>
          </a:custGeom>
          <a:ln>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GB" sz="2000" b="1" dirty="0"/>
              <a:t>Guiding questions:</a:t>
            </a:r>
          </a:p>
          <a:p>
            <a:r>
              <a:rPr lang="en-GB" sz="2000" dirty="0"/>
              <a:t>What is the novel about?</a:t>
            </a:r>
          </a:p>
          <a:p>
            <a:r>
              <a:rPr lang="en-GB" sz="2000" dirty="0"/>
              <a:t>What is the writer’s message?</a:t>
            </a:r>
          </a:p>
          <a:p>
            <a:r>
              <a:rPr lang="en-GB" sz="2000" dirty="0"/>
              <a:t>What are the themes?</a:t>
            </a:r>
          </a:p>
          <a:p>
            <a:endParaRPr lang="en-GB" sz="2000" dirty="0"/>
          </a:p>
          <a:p>
            <a:r>
              <a:rPr lang="en-GB" sz="2000" dirty="0"/>
              <a:t>How is all of this expressed and why?</a:t>
            </a:r>
          </a:p>
        </p:txBody>
      </p:sp>
      <p:pic>
        <p:nvPicPr>
          <p:cNvPr id="11" name="Picture 10" descr="A picture containing text&#10;&#10;Description automatically generated">
            <a:extLst>
              <a:ext uri="{FF2B5EF4-FFF2-40B4-BE49-F238E27FC236}">
                <a16:creationId xmlns:a16="http://schemas.microsoft.com/office/drawing/2014/main" id="{96D94240-B309-D34B-B02A-D4A345CCD382}"/>
              </a:ext>
            </a:extLst>
          </p:cNvPr>
          <p:cNvPicPr>
            <a:picLocks noChangeAspect="1"/>
          </p:cNvPicPr>
          <p:nvPr/>
        </p:nvPicPr>
        <p:blipFill>
          <a:blip r:embed="rId4"/>
          <a:stretch>
            <a:fillRect/>
          </a:stretch>
        </p:blipFill>
        <p:spPr>
          <a:xfrm>
            <a:off x="815340" y="2038700"/>
            <a:ext cx="2920766" cy="417154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961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B1398-16DA-A348-9C61-EEA39A7E05A5}"/>
              </a:ext>
            </a:extLst>
          </p:cNvPr>
          <p:cNvSpPr>
            <a:spLocks noGrp="1"/>
          </p:cNvSpPr>
          <p:nvPr>
            <p:ph type="title"/>
          </p:nvPr>
        </p:nvSpPr>
        <p:spPr/>
        <p:txBody>
          <a:bodyPr/>
          <a:lstStyle/>
          <a:p>
            <a:r>
              <a:rPr lang="en-GB" dirty="0"/>
              <a:t>What should we know before we read?</a:t>
            </a:r>
          </a:p>
        </p:txBody>
      </p:sp>
      <p:sp>
        <p:nvSpPr>
          <p:cNvPr id="3" name="Content Placeholder 2">
            <a:extLst>
              <a:ext uri="{FF2B5EF4-FFF2-40B4-BE49-F238E27FC236}">
                <a16:creationId xmlns:a16="http://schemas.microsoft.com/office/drawing/2014/main" id="{1D6CE953-5214-B444-A293-51C697AD8F2B}"/>
              </a:ext>
            </a:extLst>
          </p:cNvPr>
          <p:cNvSpPr>
            <a:spLocks noGrp="1"/>
          </p:cNvSpPr>
          <p:nvPr>
            <p:ph idx="1"/>
          </p:nvPr>
        </p:nvSpPr>
        <p:spPr>
          <a:xfrm>
            <a:off x="1517904" y="1862878"/>
            <a:ext cx="9144000" cy="2258185"/>
          </a:xfrm>
        </p:spPr>
        <p:style>
          <a:lnRef idx="2">
            <a:schemeClr val="accent4"/>
          </a:lnRef>
          <a:fillRef idx="1">
            <a:schemeClr val="lt1"/>
          </a:fillRef>
          <a:effectRef idx="0">
            <a:schemeClr val="accent4"/>
          </a:effectRef>
          <a:fontRef idx="minor">
            <a:schemeClr val="dk1"/>
          </a:fontRef>
        </p:style>
        <p:txBody>
          <a:bodyPr/>
          <a:lstStyle/>
          <a:p>
            <a:r>
              <a:rPr lang="en-GB" dirty="0"/>
              <a:t>The narrator’s name is Kambili – she is 15.</a:t>
            </a:r>
          </a:p>
          <a:p>
            <a:r>
              <a:rPr lang="en-GB" dirty="0"/>
              <a:t>This novel can be classified as a coming-of-age novel.</a:t>
            </a:r>
          </a:p>
          <a:p>
            <a:r>
              <a:rPr lang="en-GB" dirty="0"/>
              <a:t>The novel was written in 2003.</a:t>
            </a:r>
          </a:p>
          <a:p>
            <a:r>
              <a:rPr lang="en-GB" dirty="0"/>
              <a:t>It is set in Enugu, Nigeria.</a:t>
            </a:r>
          </a:p>
        </p:txBody>
      </p:sp>
      <p:sp>
        <p:nvSpPr>
          <p:cNvPr id="4" name="TextBox 3">
            <a:extLst>
              <a:ext uri="{FF2B5EF4-FFF2-40B4-BE49-F238E27FC236}">
                <a16:creationId xmlns:a16="http://schemas.microsoft.com/office/drawing/2014/main" id="{9B5D4EC9-331E-3846-917A-9D319BA84A49}"/>
              </a:ext>
            </a:extLst>
          </p:cNvPr>
          <p:cNvSpPr txBox="1"/>
          <p:nvPr/>
        </p:nvSpPr>
        <p:spPr>
          <a:xfrm>
            <a:off x="1517905" y="4434214"/>
            <a:ext cx="9144000" cy="2031325"/>
          </a:xfrm>
          <a:prstGeom prst="rect">
            <a:avLst/>
          </a:prstGeom>
          <a:noFill/>
          <a:ln w="12700">
            <a:solidFill>
              <a:schemeClr val="accent1"/>
            </a:solidFill>
            <a:prstDash val="lgDash"/>
          </a:ln>
        </p:spPr>
        <p:txBody>
          <a:bodyPr wrap="square" rtlCol="0">
            <a:spAutoFit/>
          </a:bodyPr>
          <a:lstStyle/>
          <a:p>
            <a:r>
              <a:rPr lang="en-GB" dirty="0"/>
              <a:t>Context:</a:t>
            </a:r>
          </a:p>
          <a:p>
            <a:r>
              <a:rPr lang="en-GB" b="1" dirty="0"/>
              <a:t>Palm Sunday </a:t>
            </a:r>
            <a:r>
              <a:rPr lang="en-GB" dirty="0"/>
              <a:t>- Palm Sunday is a Christian moveable feast that falls on the Sunday before Easter. The feast commemorates Jesus' triumphal entry into Jerusalem, an event mentioned in each of the four canonical Gospels. Palm Sunday marks the first day of Holy Week.</a:t>
            </a:r>
          </a:p>
          <a:p>
            <a:r>
              <a:rPr lang="en-GB" b="1" dirty="0"/>
              <a:t>Ash Wednesday </a:t>
            </a:r>
            <a:r>
              <a:rPr lang="en-GB" dirty="0"/>
              <a:t>- Ash Wednesday is a Christian holy day of prayer and fasting. It is preceded by Shrove Tuesday and falls on the first day of Lent.</a:t>
            </a:r>
          </a:p>
        </p:txBody>
      </p:sp>
    </p:spTree>
    <p:extLst>
      <p:ext uri="{BB962C8B-B14F-4D97-AF65-F5344CB8AC3E}">
        <p14:creationId xmlns:p14="http://schemas.microsoft.com/office/powerpoint/2010/main" val="3721195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9">
            <a:extLst>
              <a:ext uri="{FF2B5EF4-FFF2-40B4-BE49-F238E27FC236}">
                <a16:creationId xmlns:a16="http://schemas.microsoft.com/office/drawing/2014/main" id="{FEB2C4B1-65BC-E14A-B089-1C1AD7C7DF11}"/>
              </a:ext>
            </a:extLst>
          </p:cNvPr>
          <p:cNvSpPr/>
          <p:nvPr/>
        </p:nvSpPr>
        <p:spPr>
          <a:xfrm>
            <a:off x="6555480" y="1452197"/>
            <a:ext cx="3585955" cy="967425"/>
          </a:xfrm>
          <a:custGeom>
            <a:avLst/>
            <a:gdLst>
              <a:gd name="connsiteX0" fmla="*/ 0 w 3585955"/>
              <a:gd name="connsiteY0" fmla="*/ 161241 h 967425"/>
              <a:gd name="connsiteX1" fmla="*/ 161241 w 3585955"/>
              <a:gd name="connsiteY1" fmla="*/ 0 h 967425"/>
              <a:gd name="connsiteX2" fmla="*/ 766152 w 3585955"/>
              <a:gd name="connsiteY2" fmla="*/ 0 h 967425"/>
              <a:gd name="connsiteX3" fmla="*/ 1448285 w 3585955"/>
              <a:gd name="connsiteY3" fmla="*/ 0 h 967425"/>
              <a:gd name="connsiteX4" fmla="*/ 2091807 w 3585955"/>
              <a:gd name="connsiteY4" fmla="*/ 0 h 967425"/>
              <a:gd name="connsiteX5" fmla="*/ 2091807 w 3585955"/>
              <a:gd name="connsiteY5" fmla="*/ 0 h 967425"/>
              <a:gd name="connsiteX6" fmla="*/ 2557981 w 3585955"/>
              <a:gd name="connsiteY6" fmla="*/ 0 h 967425"/>
              <a:gd name="connsiteX7" fmla="*/ 2988296 w 3585955"/>
              <a:gd name="connsiteY7" fmla="*/ 0 h 967425"/>
              <a:gd name="connsiteX8" fmla="*/ 3424714 w 3585955"/>
              <a:gd name="connsiteY8" fmla="*/ 0 h 967425"/>
              <a:gd name="connsiteX9" fmla="*/ 3585955 w 3585955"/>
              <a:gd name="connsiteY9" fmla="*/ 161241 h 967425"/>
              <a:gd name="connsiteX10" fmla="*/ 3585955 w 3585955"/>
              <a:gd name="connsiteY10" fmla="*/ 564331 h 967425"/>
              <a:gd name="connsiteX11" fmla="*/ 3585955 w 3585955"/>
              <a:gd name="connsiteY11" fmla="*/ 564331 h 967425"/>
              <a:gd name="connsiteX12" fmla="*/ 3585955 w 3585955"/>
              <a:gd name="connsiteY12" fmla="*/ 806188 h 967425"/>
              <a:gd name="connsiteX13" fmla="*/ 3585955 w 3585955"/>
              <a:gd name="connsiteY13" fmla="*/ 806184 h 967425"/>
              <a:gd name="connsiteX14" fmla="*/ 3424714 w 3585955"/>
              <a:gd name="connsiteY14" fmla="*/ 967425 h 967425"/>
              <a:gd name="connsiteX15" fmla="*/ 2988296 w 3585955"/>
              <a:gd name="connsiteY15" fmla="*/ 967425 h 967425"/>
              <a:gd name="connsiteX16" fmla="*/ 3470952 w 3585955"/>
              <a:gd name="connsiteY16" fmla="*/ 1060418 h 967425"/>
              <a:gd name="connsiteX17" fmla="*/ 3968535 w 3585955"/>
              <a:gd name="connsiteY17" fmla="*/ 1156286 h 967425"/>
              <a:gd name="connsiteX18" fmla="*/ 4481045 w 3585955"/>
              <a:gd name="connsiteY18" fmla="*/ 1255031 h 967425"/>
              <a:gd name="connsiteX19" fmla="*/ 3859843 w 3585955"/>
              <a:gd name="connsiteY19" fmla="*/ 1180253 h 967425"/>
              <a:gd name="connsiteX20" fmla="*/ 3214749 w 3585955"/>
              <a:gd name="connsiteY20" fmla="*/ 1102600 h 967425"/>
              <a:gd name="connsiteX21" fmla="*/ 2641332 w 3585955"/>
              <a:gd name="connsiteY21" fmla="*/ 1033574 h 967425"/>
              <a:gd name="connsiteX22" fmla="*/ 2091807 w 3585955"/>
              <a:gd name="connsiteY22" fmla="*/ 967425 h 967425"/>
              <a:gd name="connsiteX23" fmla="*/ 1448285 w 3585955"/>
              <a:gd name="connsiteY23" fmla="*/ 967425 h 967425"/>
              <a:gd name="connsiteX24" fmla="*/ 804763 w 3585955"/>
              <a:gd name="connsiteY24" fmla="*/ 967425 h 967425"/>
              <a:gd name="connsiteX25" fmla="*/ 161241 w 3585955"/>
              <a:gd name="connsiteY25" fmla="*/ 967425 h 967425"/>
              <a:gd name="connsiteX26" fmla="*/ 0 w 3585955"/>
              <a:gd name="connsiteY26" fmla="*/ 806184 h 967425"/>
              <a:gd name="connsiteX27" fmla="*/ 0 w 3585955"/>
              <a:gd name="connsiteY27" fmla="*/ 806188 h 967425"/>
              <a:gd name="connsiteX28" fmla="*/ 0 w 3585955"/>
              <a:gd name="connsiteY28" fmla="*/ 564331 h 967425"/>
              <a:gd name="connsiteX29" fmla="*/ 0 w 3585955"/>
              <a:gd name="connsiteY29" fmla="*/ 564331 h 967425"/>
              <a:gd name="connsiteX30" fmla="*/ 0 w 3585955"/>
              <a:gd name="connsiteY30" fmla="*/ 161241 h 967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585955" h="967425" fill="none" extrusionOk="0">
                <a:moveTo>
                  <a:pt x="0" y="161241"/>
                </a:moveTo>
                <a:cubicBezTo>
                  <a:pt x="-2276" y="77060"/>
                  <a:pt x="80388" y="-9790"/>
                  <a:pt x="161241" y="0"/>
                </a:cubicBezTo>
                <a:cubicBezTo>
                  <a:pt x="319463" y="608"/>
                  <a:pt x="589580" y="8995"/>
                  <a:pt x="766152" y="0"/>
                </a:cubicBezTo>
                <a:cubicBezTo>
                  <a:pt x="942724" y="-8995"/>
                  <a:pt x="1282879" y="17759"/>
                  <a:pt x="1448285" y="0"/>
                </a:cubicBezTo>
                <a:cubicBezTo>
                  <a:pt x="1613691" y="-17759"/>
                  <a:pt x="1934107" y="-13740"/>
                  <a:pt x="2091807" y="0"/>
                </a:cubicBezTo>
                <a:lnTo>
                  <a:pt x="2091807" y="0"/>
                </a:lnTo>
                <a:cubicBezTo>
                  <a:pt x="2319790" y="-18387"/>
                  <a:pt x="2355301" y="-7849"/>
                  <a:pt x="2557981" y="0"/>
                </a:cubicBezTo>
                <a:cubicBezTo>
                  <a:pt x="2760661" y="7849"/>
                  <a:pt x="2773576" y="16171"/>
                  <a:pt x="2988296" y="0"/>
                </a:cubicBezTo>
                <a:cubicBezTo>
                  <a:pt x="3116220" y="4746"/>
                  <a:pt x="3255811" y="-15642"/>
                  <a:pt x="3424714" y="0"/>
                </a:cubicBezTo>
                <a:cubicBezTo>
                  <a:pt x="3506483" y="873"/>
                  <a:pt x="3594473" y="81137"/>
                  <a:pt x="3585955" y="161241"/>
                </a:cubicBezTo>
                <a:cubicBezTo>
                  <a:pt x="3583912" y="292702"/>
                  <a:pt x="3581367" y="432001"/>
                  <a:pt x="3585955" y="564331"/>
                </a:cubicBezTo>
                <a:lnTo>
                  <a:pt x="3585955" y="564331"/>
                </a:lnTo>
                <a:cubicBezTo>
                  <a:pt x="3593381" y="639398"/>
                  <a:pt x="3592847" y="753787"/>
                  <a:pt x="3585955" y="806188"/>
                </a:cubicBezTo>
                <a:lnTo>
                  <a:pt x="3585955" y="806184"/>
                </a:lnTo>
                <a:cubicBezTo>
                  <a:pt x="3589551" y="896749"/>
                  <a:pt x="3510853" y="967963"/>
                  <a:pt x="3424714" y="967425"/>
                </a:cubicBezTo>
                <a:cubicBezTo>
                  <a:pt x="3261799" y="989226"/>
                  <a:pt x="3176955" y="951425"/>
                  <a:pt x="2988296" y="967425"/>
                </a:cubicBezTo>
                <a:cubicBezTo>
                  <a:pt x="3165321" y="980719"/>
                  <a:pt x="3265801" y="999592"/>
                  <a:pt x="3470952" y="1060418"/>
                </a:cubicBezTo>
                <a:cubicBezTo>
                  <a:pt x="3676103" y="1121244"/>
                  <a:pt x="3795070" y="1131423"/>
                  <a:pt x="3968535" y="1156286"/>
                </a:cubicBezTo>
                <a:cubicBezTo>
                  <a:pt x="4142000" y="1181150"/>
                  <a:pt x="4287735" y="1219303"/>
                  <a:pt x="4481045" y="1255031"/>
                </a:cubicBezTo>
                <a:cubicBezTo>
                  <a:pt x="4245291" y="1254979"/>
                  <a:pt x="4064176" y="1201379"/>
                  <a:pt x="3859843" y="1180253"/>
                </a:cubicBezTo>
                <a:cubicBezTo>
                  <a:pt x="3655510" y="1159128"/>
                  <a:pt x="3460960" y="1132564"/>
                  <a:pt x="3214749" y="1102600"/>
                </a:cubicBezTo>
                <a:cubicBezTo>
                  <a:pt x="2968539" y="1072635"/>
                  <a:pt x="2832778" y="1058850"/>
                  <a:pt x="2641332" y="1033574"/>
                </a:cubicBezTo>
                <a:cubicBezTo>
                  <a:pt x="2449886" y="1008298"/>
                  <a:pt x="2203609" y="992274"/>
                  <a:pt x="2091807" y="967425"/>
                </a:cubicBezTo>
                <a:cubicBezTo>
                  <a:pt x="1853951" y="954040"/>
                  <a:pt x="1708022" y="985045"/>
                  <a:pt x="1448285" y="967425"/>
                </a:cubicBezTo>
                <a:cubicBezTo>
                  <a:pt x="1188548" y="949805"/>
                  <a:pt x="1063975" y="955538"/>
                  <a:pt x="804763" y="967425"/>
                </a:cubicBezTo>
                <a:cubicBezTo>
                  <a:pt x="545551" y="979312"/>
                  <a:pt x="419857" y="998077"/>
                  <a:pt x="161241" y="967425"/>
                </a:cubicBezTo>
                <a:cubicBezTo>
                  <a:pt x="69652" y="965200"/>
                  <a:pt x="3520" y="895554"/>
                  <a:pt x="0" y="806184"/>
                </a:cubicBezTo>
                <a:lnTo>
                  <a:pt x="0" y="806188"/>
                </a:lnTo>
                <a:cubicBezTo>
                  <a:pt x="-3703" y="738196"/>
                  <a:pt x="7295" y="632014"/>
                  <a:pt x="0" y="564331"/>
                </a:cubicBezTo>
                <a:lnTo>
                  <a:pt x="0" y="564331"/>
                </a:lnTo>
                <a:cubicBezTo>
                  <a:pt x="2419" y="454329"/>
                  <a:pt x="3860" y="283306"/>
                  <a:pt x="0" y="161241"/>
                </a:cubicBezTo>
                <a:close/>
              </a:path>
              <a:path w="3585955" h="967425" stroke="0" extrusionOk="0">
                <a:moveTo>
                  <a:pt x="0" y="161241"/>
                </a:moveTo>
                <a:cubicBezTo>
                  <a:pt x="-13716" y="63730"/>
                  <a:pt x="61107" y="4160"/>
                  <a:pt x="161241" y="0"/>
                </a:cubicBezTo>
                <a:cubicBezTo>
                  <a:pt x="401673" y="-11453"/>
                  <a:pt x="666577" y="8157"/>
                  <a:pt x="843374" y="0"/>
                </a:cubicBezTo>
                <a:cubicBezTo>
                  <a:pt x="1020171" y="-8157"/>
                  <a:pt x="1168777" y="-13346"/>
                  <a:pt x="1467591" y="0"/>
                </a:cubicBezTo>
                <a:cubicBezTo>
                  <a:pt x="1766405" y="13346"/>
                  <a:pt x="1795361" y="27393"/>
                  <a:pt x="2091807" y="0"/>
                </a:cubicBezTo>
                <a:lnTo>
                  <a:pt x="2091807" y="0"/>
                </a:lnTo>
                <a:cubicBezTo>
                  <a:pt x="2260394" y="-18180"/>
                  <a:pt x="2440273" y="-22617"/>
                  <a:pt x="2549016" y="0"/>
                </a:cubicBezTo>
                <a:cubicBezTo>
                  <a:pt x="2657759" y="22617"/>
                  <a:pt x="2815702" y="18479"/>
                  <a:pt x="2988296" y="0"/>
                </a:cubicBezTo>
                <a:cubicBezTo>
                  <a:pt x="3156441" y="-13687"/>
                  <a:pt x="3231560" y="-14695"/>
                  <a:pt x="3424714" y="0"/>
                </a:cubicBezTo>
                <a:cubicBezTo>
                  <a:pt x="3526058" y="6882"/>
                  <a:pt x="3605904" y="76986"/>
                  <a:pt x="3585955" y="161241"/>
                </a:cubicBezTo>
                <a:cubicBezTo>
                  <a:pt x="3588256" y="340798"/>
                  <a:pt x="3600189" y="372464"/>
                  <a:pt x="3585955" y="564331"/>
                </a:cubicBezTo>
                <a:lnTo>
                  <a:pt x="3585955" y="564331"/>
                </a:lnTo>
                <a:cubicBezTo>
                  <a:pt x="3594232" y="647171"/>
                  <a:pt x="3596933" y="727777"/>
                  <a:pt x="3585955" y="806188"/>
                </a:cubicBezTo>
                <a:lnTo>
                  <a:pt x="3585955" y="806184"/>
                </a:lnTo>
                <a:cubicBezTo>
                  <a:pt x="3587242" y="896812"/>
                  <a:pt x="3523257" y="959114"/>
                  <a:pt x="3424714" y="967425"/>
                </a:cubicBezTo>
                <a:cubicBezTo>
                  <a:pt x="3295409" y="967382"/>
                  <a:pt x="3149241" y="968205"/>
                  <a:pt x="2988296" y="967425"/>
                </a:cubicBezTo>
                <a:cubicBezTo>
                  <a:pt x="3172106" y="1018974"/>
                  <a:pt x="3270378" y="1011238"/>
                  <a:pt x="3485879" y="1063294"/>
                </a:cubicBezTo>
                <a:cubicBezTo>
                  <a:pt x="3701380" y="1115350"/>
                  <a:pt x="3831226" y="1133085"/>
                  <a:pt x="3968535" y="1156286"/>
                </a:cubicBezTo>
                <a:cubicBezTo>
                  <a:pt x="4105844" y="1179487"/>
                  <a:pt x="4246988" y="1223524"/>
                  <a:pt x="4481045" y="1255031"/>
                </a:cubicBezTo>
                <a:cubicBezTo>
                  <a:pt x="4286714" y="1225081"/>
                  <a:pt x="4174376" y="1208036"/>
                  <a:pt x="3931520" y="1188882"/>
                </a:cubicBezTo>
                <a:cubicBezTo>
                  <a:pt x="3688664" y="1169728"/>
                  <a:pt x="3483676" y="1136138"/>
                  <a:pt x="3310318" y="1114104"/>
                </a:cubicBezTo>
                <a:cubicBezTo>
                  <a:pt x="3136960" y="1092070"/>
                  <a:pt x="2901037" y="1082612"/>
                  <a:pt x="2736901" y="1045079"/>
                </a:cubicBezTo>
                <a:cubicBezTo>
                  <a:pt x="2572765" y="1007546"/>
                  <a:pt x="2294893" y="982857"/>
                  <a:pt x="2091807" y="967425"/>
                </a:cubicBezTo>
                <a:cubicBezTo>
                  <a:pt x="1831361" y="947205"/>
                  <a:pt x="1671225" y="946013"/>
                  <a:pt x="1428979" y="967425"/>
                </a:cubicBezTo>
                <a:cubicBezTo>
                  <a:pt x="1186733" y="988837"/>
                  <a:pt x="1076900" y="993033"/>
                  <a:pt x="843374" y="967425"/>
                </a:cubicBezTo>
                <a:cubicBezTo>
                  <a:pt x="609848" y="941817"/>
                  <a:pt x="370110" y="957552"/>
                  <a:pt x="161241" y="967425"/>
                </a:cubicBezTo>
                <a:cubicBezTo>
                  <a:pt x="78431" y="969609"/>
                  <a:pt x="4515" y="910442"/>
                  <a:pt x="0" y="806184"/>
                </a:cubicBezTo>
                <a:lnTo>
                  <a:pt x="0" y="806188"/>
                </a:lnTo>
                <a:cubicBezTo>
                  <a:pt x="7180" y="716014"/>
                  <a:pt x="-534" y="664000"/>
                  <a:pt x="0" y="564331"/>
                </a:cubicBezTo>
                <a:lnTo>
                  <a:pt x="0" y="564331"/>
                </a:lnTo>
                <a:cubicBezTo>
                  <a:pt x="7652" y="374010"/>
                  <a:pt x="16367" y="289780"/>
                  <a:pt x="0" y="161241"/>
                </a:cubicBezTo>
                <a:close/>
              </a:path>
            </a:pathLst>
          </a:cu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8100000" scaled="1"/>
            <a:tileRect/>
          </a:gradFill>
          <a:ln>
            <a:extLst>
              <a:ext uri="{C807C97D-BFC1-408E-A445-0C87EB9F89A2}">
                <ask:lineSketchStyleProps xmlns:ask="http://schemas.microsoft.com/office/drawing/2018/sketchyshapes" sd="1219033472">
                  <a:prstGeom prst="wedgeRoundRectCallout">
                    <a:avLst>
                      <a:gd name="adj1" fmla="val 74961"/>
                      <a:gd name="adj2" fmla="val 79729"/>
                      <a:gd name="adj3" fmla="val 16667"/>
                    </a:avLst>
                  </a:prstGeom>
                  <ask:type>
                    <ask:lineSketchFreehand/>
                  </ask:type>
                </ask:lineSketchStyleProps>
              </a:ext>
            </a:extLst>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a:p>
            <a:pPr algn="ctr"/>
            <a:r>
              <a:rPr lang="en-US" dirty="0"/>
              <a:t>I am the writer…why did I make the authorial choices I did?</a:t>
            </a:r>
          </a:p>
          <a:p>
            <a:pPr algn="ctr"/>
            <a:endParaRPr lang="en-US" dirty="0"/>
          </a:p>
        </p:txBody>
      </p:sp>
      <p:pic>
        <p:nvPicPr>
          <p:cNvPr id="12" name="Picture 11">
            <a:extLst>
              <a:ext uri="{FF2B5EF4-FFF2-40B4-BE49-F238E27FC236}">
                <a16:creationId xmlns:a16="http://schemas.microsoft.com/office/drawing/2014/main" id="{C0143E08-1B46-1944-A9A3-9993CD4311D8}"/>
              </a:ext>
            </a:extLst>
          </p:cNvPr>
          <p:cNvPicPr>
            <a:picLocks noChangeAspect="1"/>
          </p:cNvPicPr>
          <p:nvPr/>
        </p:nvPicPr>
        <p:blipFill>
          <a:blip r:embed="rId2"/>
          <a:stretch>
            <a:fillRect/>
          </a:stretch>
        </p:blipFill>
        <p:spPr>
          <a:xfrm rot="20931642">
            <a:off x="10981074" y="2162314"/>
            <a:ext cx="745448" cy="8298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itle 1">
            <a:extLst>
              <a:ext uri="{FF2B5EF4-FFF2-40B4-BE49-F238E27FC236}">
                <a16:creationId xmlns:a16="http://schemas.microsoft.com/office/drawing/2014/main" id="{E3391D9D-A33F-DB4A-8F04-A0D0702FF828}"/>
              </a:ext>
            </a:extLst>
          </p:cNvPr>
          <p:cNvSpPr>
            <a:spLocks noGrp="1"/>
          </p:cNvSpPr>
          <p:nvPr>
            <p:ph type="title"/>
          </p:nvPr>
        </p:nvSpPr>
        <p:spPr>
          <a:xfrm>
            <a:off x="1524000" y="0"/>
            <a:ext cx="9144000" cy="1344168"/>
          </a:xfrm>
        </p:spPr>
        <p:txBody>
          <a:bodyPr/>
          <a:lstStyle/>
          <a:p>
            <a:r>
              <a:rPr lang="en-GB" dirty="0"/>
              <a:t>When analysing, we are looking at the choices made by the writer: AO3</a:t>
            </a:r>
          </a:p>
        </p:txBody>
      </p:sp>
      <p:pic>
        <p:nvPicPr>
          <p:cNvPr id="4" name="Picture 3" descr="Text&#10;&#10;Description automatically generated">
            <a:extLst>
              <a:ext uri="{FF2B5EF4-FFF2-40B4-BE49-F238E27FC236}">
                <a16:creationId xmlns:a16="http://schemas.microsoft.com/office/drawing/2014/main" id="{AAEBA050-5DF3-4E43-9A3E-AAD82EFB12E4}"/>
              </a:ext>
            </a:extLst>
          </p:cNvPr>
          <p:cNvPicPr>
            <a:picLocks noChangeAspect="1"/>
          </p:cNvPicPr>
          <p:nvPr/>
        </p:nvPicPr>
        <p:blipFill>
          <a:blip r:embed="rId3"/>
          <a:stretch>
            <a:fillRect/>
          </a:stretch>
        </p:blipFill>
        <p:spPr>
          <a:xfrm>
            <a:off x="1933199" y="1452197"/>
            <a:ext cx="3855781" cy="5453176"/>
          </a:xfrm>
          <a:prstGeom prst="rect">
            <a:avLst/>
          </a:prstGeom>
        </p:spPr>
      </p:pic>
    </p:spTree>
    <p:extLst>
      <p:ext uri="{BB962C8B-B14F-4D97-AF65-F5344CB8AC3E}">
        <p14:creationId xmlns:p14="http://schemas.microsoft.com/office/powerpoint/2010/main" val="1540621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DCAB3BD6-AB72-A149-ACF2-8ED26C1DCEBD}"/>
              </a:ext>
            </a:extLst>
          </p:cNvPr>
          <p:cNvPicPr>
            <a:picLocks noChangeAspect="1"/>
          </p:cNvPicPr>
          <p:nvPr/>
        </p:nvPicPr>
        <p:blipFill>
          <a:blip r:embed="rId2"/>
          <a:stretch>
            <a:fillRect/>
          </a:stretch>
        </p:blipFill>
        <p:spPr>
          <a:xfrm>
            <a:off x="804794" y="1579329"/>
            <a:ext cx="3140195" cy="448493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le 1">
            <a:extLst>
              <a:ext uri="{FF2B5EF4-FFF2-40B4-BE49-F238E27FC236}">
                <a16:creationId xmlns:a16="http://schemas.microsoft.com/office/drawing/2014/main" id="{6EE3E72E-6A8F-FF46-8334-01B1E503B3CD}"/>
              </a:ext>
            </a:extLst>
          </p:cNvPr>
          <p:cNvSpPr>
            <a:spLocks noGrp="1"/>
          </p:cNvSpPr>
          <p:nvPr>
            <p:ph type="title"/>
          </p:nvPr>
        </p:nvSpPr>
        <p:spPr>
          <a:xfrm>
            <a:off x="1524000" y="190827"/>
            <a:ext cx="9144000" cy="1344168"/>
          </a:xfrm>
        </p:spPr>
        <p:txBody>
          <a:bodyPr/>
          <a:lstStyle/>
          <a:p>
            <a:pPr algn="ctr"/>
            <a:r>
              <a:rPr lang="en-GB" dirty="0"/>
              <a:t>Read the first paragraph – what can you say about narrative style?</a:t>
            </a:r>
          </a:p>
        </p:txBody>
      </p:sp>
      <p:sp>
        <p:nvSpPr>
          <p:cNvPr id="3" name="Content Placeholder 2">
            <a:extLst>
              <a:ext uri="{FF2B5EF4-FFF2-40B4-BE49-F238E27FC236}">
                <a16:creationId xmlns:a16="http://schemas.microsoft.com/office/drawing/2014/main" id="{4F4FA214-CF0F-174C-8770-02709B67FCA4}"/>
              </a:ext>
            </a:extLst>
          </p:cNvPr>
          <p:cNvSpPr>
            <a:spLocks noGrp="1"/>
          </p:cNvSpPr>
          <p:nvPr>
            <p:ph idx="1"/>
          </p:nvPr>
        </p:nvSpPr>
        <p:spPr>
          <a:xfrm>
            <a:off x="4414062" y="2960026"/>
            <a:ext cx="5421853" cy="3491498"/>
          </a:xfrm>
          <a:ln>
            <a:prstDash val="dash"/>
          </a:ln>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r>
              <a:rPr lang="en-GB" sz="1400" dirty="0"/>
              <a:t>Things started to fall apart at home when my brother, Jaja, did not go to communion and Papa flung his heavy missal across the room and broke the figurines on the étagère. We had just returned from church. Mama placed the fresh palm fronds, which were wet with holy water, on the dining table and then went upstairs to change. Later, she would knot the palm fronds into sagging cross shapes and hang them on the wall beside our gold-framed family photo. They would stay there until next Ash Wednesday, when we would take the fronds to church, to have them burned for ash. Papa, wearing a long, gray robe like the rest of the oblates, helped distribute ash every year. His line moved the slowest because he pressed hard on each forehead to make a perfect cross with his ash-covered thumb and slowly, meaningfully enunciated every word of "dust and unto dust you shall return."</a:t>
            </a:r>
            <a:endParaRPr lang="en-GB" sz="1400" b="1" i="1" u="sng" dirty="0">
              <a:solidFill>
                <a:schemeClr val="accent4">
                  <a:lumMod val="75000"/>
                </a:schemeClr>
              </a:solidFill>
              <a:effectLst>
                <a:outerShdw blurRad="38100" dist="38100" dir="2700000" algn="tl">
                  <a:srgbClr val="000000">
                    <a:alpha val="43137"/>
                  </a:srgbClr>
                </a:outerShdw>
              </a:effectLst>
            </a:endParaRPr>
          </a:p>
          <a:p>
            <a:pPr marL="0" indent="0">
              <a:buNone/>
            </a:pPr>
            <a:endParaRPr lang="en-GB" sz="1400" dirty="0"/>
          </a:p>
        </p:txBody>
      </p:sp>
      <p:sp>
        <p:nvSpPr>
          <p:cNvPr id="5" name="Left Arrow 4">
            <a:extLst>
              <a:ext uri="{FF2B5EF4-FFF2-40B4-BE49-F238E27FC236}">
                <a16:creationId xmlns:a16="http://schemas.microsoft.com/office/drawing/2014/main" id="{59B2EEFB-58DE-6F40-82B3-988558DA5B30}"/>
              </a:ext>
            </a:extLst>
          </p:cNvPr>
          <p:cNvSpPr/>
          <p:nvPr/>
        </p:nvSpPr>
        <p:spPr>
          <a:xfrm>
            <a:off x="2374891" y="4525662"/>
            <a:ext cx="914400" cy="22591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loud 5">
            <a:extLst>
              <a:ext uri="{FF2B5EF4-FFF2-40B4-BE49-F238E27FC236}">
                <a16:creationId xmlns:a16="http://schemas.microsoft.com/office/drawing/2014/main" id="{FAF91951-AD98-D54A-8F99-E4EA00B35F63}"/>
              </a:ext>
            </a:extLst>
          </p:cNvPr>
          <p:cNvSpPr/>
          <p:nvPr/>
        </p:nvSpPr>
        <p:spPr>
          <a:xfrm>
            <a:off x="9681883" y="1534995"/>
            <a:ext cx="2510118" cy="950021"/>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a:t>Perspective</a:t>
            </a:r>
          </a:p>
        </p:txBody>
      </p:sp>
      <p:sp>
        <p:nvSpPr>
          <p:cNvPr id="7" name="Cloud 6">
            <a:extLst>
              <a:ext uri="{FF2B5EF4-FFF2-40B4-BE49-F238E27FC236}">
                <a16:creationId xmlns:a16="http://schemas.microsoft.com/office/drawing/2014/main" id="{462D8BF0-C55E-7A41-B2B4-57048F76190F}"/>
              </a:ext>
            </a:extLst>
          </p:cNvPr>
          <p:cNvSpPr/>
          <p:nvPr/>
        </p:nvSpPr>
        <p:spPr>
          <a:xfrm>
            <a:off x="4260027" y="1579329"/>
            <a:ext cx="2510118" cy="950021"/>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a:t>Tense</a:t>
            </a:r>
          </a:p>
        </p:txBody>
      </p:sp>
      <p:sp>
        <p:nvSpPr>
          <p:cNvPr id="8" name="Cloud 7">
            <a:extLst>
              <a:ext uri="{FF2B5EF4-FFF2-40B4-BE49-F238E27FC236}">
                <a16:creationId xmlns:a16="http://schemas.microsoft.com/office/drawing/2014/main" id="{B54A7510-B93D-E44D-A12C-F158588D0AE9}"/>
              </a:ext>
            </a:extLst>
          </p:cNvPr>
          <p:cNvSpPr/>
          <p:nvPr/>
        </p:nvSpPr>
        <p:spPr>
          <a:xfrm>
            <a:off x="6970955" y="2010005"/>
            <a:ext cx="2510118" cy="950021"/>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a:t>Narrative voice </a:t>
            </a:r>
          </a:p>
        </p:txBody>
      </p:sp>
      <p:sp>
        <p:nvSpPr>
          <p:cNvPr id="9" name="TextBox 8">
            <a:extLst>
              <a:ext uri="{FF2B5EF4-FFF2-40B4-BE49-F238E27FC236}">
                <a16:creationId xmlns:a16="http://schemas.microsoft.com/office/drawing/2014/main" id="{65E5ACD3-EB61-6541-BF34-6A9470F07574}"/>
              </a:ext>
            </a:extLst>
          </p:cNvPr>
          <p:cNvSpPr txBox="1"/>
          <p:nvPr/>
        </p:nvSpPr>
        <p:spPr>
          <a:xfrm>
            <a:off x="10304987" y="3569543"/>
            <a:ext cx="1649119" cy="25545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dirty="0"/>
              <a:t>Glossary:</a:t>
            </a:r>
          </a:p>
          <a:p>
            <a:r>
              <a:rPr lang="en-GB" sz="1000" b="1" dirty="0"/>
              <a:t>missal </a:t>
            </a:r>
            <a:r>
              <a:rPr lang="en-GB" sz="1000" dirty="0"/>
              <a:t>- a book containing the texts used in the Catholic Mass throughout the year.</a:t>
            </a:r>
          </a:p>
          <a:p>
            <a:r>
              <a:rPr lang="en-GB" sz="1000" b="1" dirty="0"/>
              <a:t>‘etagere’ </a:t>
            </a:r>
            <a:r>
              <a:rPr lang="en-GB" sz="1000" dirty="0"/>
              <a:t>- a piece of furniture consisting of a set of open shelves for displaying small objects and sometimes having an enclosed cabinet as a base</a:t>
            </a:r>
          </a:p>
          <a:p>
            <a:r>
              <a:rPr lang="en-GB" sz="1000" b="1" dirty="0"/>
              <a:t>oblate</a:t>
            </a:r>
            <a:r>
              <a:rPr lang="en-GB" sz="1000" dirty="0"/>
              <a:t> - person serving in a church or monastery </a:t>
            </a:r>
            <a:endParaRPr lang="en-GB" sz="1000" dirty="0">
              <a:effectLst/>
            </a:endParaRPr>
          </a:p>
          <a:p>
            <a:endParaRPr lang="en-GB" sz="1000" dirty="0"/>
          </a:p>
          <a:p>
            <a:endParaRPr lang="en-GB" sz="1000" dirty="0"/>
          </a:p>
        </p:txBody>
      </p:sp>
    </p:spTree>
    <p:extLst>
      <p:ext uri="{BB962C8B-B14F-4D97-AF65-F5344CB8AC3E}">
        <p14:creationId xmlns:p14="http://schemas.microsoft.com/office/powerpoint/2010/main" val="2990811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3E72E-6A8F-FF46-8334-01B1E503B3CD}"/>
              </a:ext>
            </a:extLst>
          </p:cNvPr>
          <p:cNvSpPr>
            <a:spLocks noGrp="1"/>
          </p:cNvSpPr>
          <p:nvPr>
            <p:ph type="title"/>
          </p:nvPr>
        </p:nvSpPr>
        <p:spPr>
          <a:xfrm>
            <a:off x="1754198" y="276416"/>
            <a:ext cx="8358364" cy="735946"/>
          </a:xfrm>
        </p:spPr>
        <p:txBody>
          <a:bodyPr/>
          <a:lstStyle/>
          <a:p>
            <a:pPr algn="ctr"/>
            <a:r>
              <a:rPr lang="en-GB" dirty="0"/>
              <a:t>What else can you comment on?</a:t>
            </a:r>
          </a:p>
        </p:txBody>
      </p:sp>
      <p:sp>
        <p:nvSpPr>
          <p:cNvPr id="3" name="Content Placeholder 2">
            <a:extLst>
              <a:ext uri="{FF2B5EF4-FFF2-40B4-BE49-F238E27FC236}">
                <a16:creationId xmlns:a16="http://schemas.microsoft.com/office/drawing/2014/main" id="{4F4FA214-CF0F-174C-8770-02709B67FCA4}"/>
              </a:ext>
            </a:extLst>
          </p:cNvPr>
          <p:cNvSpPr>
            <a:spLocks noGrp="1"/>
          </p:cNvSpPr>
          <p:nvPr>
            <p:ph idx="1"/>
          </p:nvPr>
        </p:nvSpPr>
        <p:spPr>
          <a:xfrm>
            <a:off x="2281697" y="2326341"/>
            <a:ext cx="7303367" cy="2607665"/>
          </a:xfrm>
          <a:ln>
            <a:prstDash val="dash"/>
          </a:ln>
        </p:spPr>
        <p:style>
          <a:lnRef idx="2">
            <a:schemeClr val="accent6"/>
          </a:lnRef>
          <a:fillRef idx="1">
            <a:schemeClr val="lt1"/>
          </a:fillRef>
          <a:effectRef idx="0">
            <a:schemeClr val="accent6"/>
          </a:effectRef>
          <a:fontRef idx="minor">
            <a:schemeClr val="dk1"/>
          </a:fontRef>
        </p:style>
        <p:txBody>
          <a:bodyPr>
            <a:normAutofit fontScale="55000" lnSpcReduction="20000"/>
          </a:bodyPr>
          <a:lstStyle/>
          <a:p>
            <a:pPr marL="0" indent="0">
              <a:buNone/>
            </a:pPr>
            <a:r>
              <a:rPr lang="en-GB" sz="2800" dirty="0"/>
              <a:t>Things started to fall apart at home when my brother, Jaja, did not go to communion and Papa flung his heavy missal across the room and broke the figurines on the étagère. We had just returned from church. Mama placed the fresh palm fronds, which were wet with holy water, on the dining table and then went upstairs to change. Later, she would knot the palm fronds into sagging cross shapes and hang them on the wall beside our gold-framed family photo. They would stay there until next Ash Wednesday, when we would take the fronds to church, to have them burned for ash. Papa, wearing a long, gray robe like the rest of the oblates, helped distribute ash every year. His line moved the slowest because he pressed hard on each forehead to make a perfect cross with his ash-covered thumb and slowly, meaningfully enunciated every word of "dust and unto dust you shall return."</a:t>
            </a:r>
            <a:endParaRPr lang="en-GB" sz="2800" b="1" i="1" u="sng" dirty="0">
              <a:solidFill>
                <a:schemeClr val="accent4">
                  <a:lumMod val="75000"/>
                </a:schemeClr>
              </a:solidFill>
              <a:effectLst>
                <a:outerShdw blurRad="38100" dist="38100" dir="2700000" algn="tl">
                  <a:srgbClr val="000000">
                    <a:alpha val="43137"/>
                  </a:srgbClr>
                </a:outerShdw>
              </a:effectLst>
            </a:endParaRPr>
          </a:p>
        </p:txBody>
      </p:sp>
      <p:sp>
        <p:nvSpPr>
          <p:cNvPr id="4" name="Cloud 3">
            <a:extLst>
              <a:ext uri="{FF2B5EF4-FFF2-40B4-BE49-F238E27FC236}">
                <a16:creationId xmlns:a16="http://schemas.microsoft.com/office/drawing/2014/main" id="{2D28B7BC-AC80-E54C-A104-6ED8901F6A22}"/>
              </a:ext>
            </a:extLst>
          </p:cNvPr>
          <p:cNvSpPr/>
          <p:nvPr/>
        </p:nvSpPr>
        <p:spPr>
          <a:xfrm>
            <a:off x="173604" y="1299368"/>
            <a:ext cx="3371806" cy="950021"/>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a:t>How does Chapter 1 begin?</a:t>
            </a:r>
          </a:p>
        </p:txBody>
      </p:sp>
      <p:sp>
        <p:nvSpPr>
          <p:cNvPr id="5" name="Cloud 4">
            <a:extLst>
              <a:ext uri="{FF2B5EF4-FFF2-40B4-BE49-F238E27FC236}">
                <a16:creationId xmlns:a16="http://schemas.microsoft.com/office/drawing/2014/main" id="{68C88DF3-BEFD-2848-B1CF-F3B25EAE74C2}"/>
              </a:ext>
            </a:extLst>
          </p:cNvPr>
          <p:cNvSpPr/>
          <p:nvPr/>
        </p:nvSpPr>
        <p:spPr>
          <a:xfrm>
            <a:off x="7826205" y="1162529"/>
            <a:ext cx="2952257" cy="950021"/>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a:t>What is happening?</a:t>
            </a:r>
          </a:p>
        </p:txBody>
      </p:sp>
      <p:sp>
        <p:nvSpPr>
          <p:cNvPr id="6" name="Cloud 5">
            <a:extLst>
              <a:ext uri="{FF2B5EF4-FFF2-40B4-BE49-F238E27FC236}">
                <a16:creationId xmlns:a16="http://schemas.microsoft.com/office/drawing/2014/main" id="{E7D0EDB1-A0F6-144D-9BB4-7DD4DF444C86}"/>
              </a:ext>
            </a:extLst>
          </p:cNvPr>
          <p:cNvSpPr/>
          <p:nvPr/>
        </p:nvSpPr>
        <p:spPr>
          <a:xfrm>
            <a:off x="4255891" y="1063392"/>
            <a:ext cx="2994648" cy="1049158"/>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a:t>What do you learn about the setting? How?</a:t>
            </a:r>
          </a:p>
        </p:txBody>
      </p:sp>
      <p:sp>
        <p:nvSpPr>
          <p:cNvPr id="7" name="Cloud 6">
            <a:extLst>
              <a:ext uri="{FF2B5EF4-FFF2-40B4-BE49-F238E27FC236}">
                <a16:creationId xmlns:a16="http://schemas.microsoft.com/office/drawing/2014/main" id="{0567E38D-F583-6340-950E-63E3DF1F50A1}"/>
              </a:ext>
            </a:extLst>
          </p:cNvPr>
          <p:cNvSpPr/>
          <p:nvPr/>
        </p:nvSpPr>
        <p:spPr>
          <a:xfrm>
            <a:off x="8603302" y="5304618"/>
            <a:ext cx="3550024" cy="1077745"/>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a:t>Who are we introduced to? What do you learn? How?</a:t>
            </a:r>
          </a:p>
        </p:txBody>
      </p:sp>
      <p:sp>
        <p:nvSpPr>
          <p:cNvPr id="8" name="Cloud 7">
            <a:extLst>
              <a:ext uri="{FF2B5EF4-FFF2-40B4-BE49-F238E27FC236}">
                <a16:creationId xmlns:a16="http://schemas.microsoft.com/office/drawing/2014/main" id="{5FB857A2-444B-BC41-89AC-A54A0176F728}"/>
              </a:ext>
            </a:extLst>
          </p:cNvPr>
          <p:cNvSpPr/>
          <p:nvPr/>
        </p:nvSpPr>
        <p:spPr>
          <a:xfrm>
            <a:off x="4042005" y="4722608"/>
            <a:ext cx="4295171" cy="2269864"/>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a:t>What clues are we given about:</a:t>
            </a:r>
          </a:p>
          <a:p>
            <a:pPr algn="ctr"/>
            <a:r>
              <a:rPr lang="en-GB" dirty="0"/>
              <a:t>Time period</a:t>
            </a:r>
          </a:p>
          <a:p>
            <a:pPr algn="ctr"/>
            <a:r>
              <a:rPr lang="en-GB" dirty="0"/>
              <a:t>Country</a:t>
            </a:r>
          </a:p>
          <a:p>
            <a:pPr algn="ctr"/>
            <a:r>
              <a:rPr lang="en-GB" dirty="0"/>
              <a:t>Culture</a:t>
            </a:r>
          </a:p>
          <a:p>
            <a:pPr algn="ctr"/>
            <a:r>
              <a:rPr lang="en-GB" dirty="0"/>
              <a:t>Relationships</a:t>
            </a:r>
          </a:p>
        </p:txBody>
      </p:sp>
      <p:sp>
        <p:nvSpPr>
          <p:cNvPr id="9" name="Cloud 8">
            <a:extLst>
              <a:ext uri="{FF2B5EF4-FFF2-40B4-BE49-F238E27FC236}">
                <a16:creationId xmlns:a16="http://schemas.microsoft.com/office/drawing/2014/main" id="{D0352782-B6EF-DE42-BAD2-A612F7D603C6}"/>
              </a:ext>
            </a:extLst>
          </p:cNvPr>
          <p:cNvSpPr/>
          <p:nvPr/>
        </p:nvSpPr>
        <p:spPr>
          <a:xfrm>
            <a:off x="9735016" y="2052246"/>
            <a:ext cx="2285400" cy="1804015"/>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a:t>What kind of atmosphere is created? How?</a:t>
            </a:r>
          </a:p>
        </p:txBody>
      </p:sp>
      <p:sp>
        <p:nvSpPr>
          <p:cNvPr id="10" name="Cloud 9">
            <a:extLst>
              <a:ext uri="{FF2B5EF4-FFF2-40B4-BE49-F238E27FC236}">
                <a16:creationId xmlns:a16="http://schemas.microsoft.com/office/drawing/2014/main" id="{D001A931-A45C-794F-80EA-F1ED632AB92E}"/>
              </a:ext>
            </a:extLst>
          </p:cNvPr>
          <p:cNvSpPr/>
          <p:nvPr/>
        </p:nvSpPr>
        <p:spPr>
          <a:xfrm>
            <a:off x="-107913" y="2514236"/>
            <a:ext cx="2389610" cy="1533657"/>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a:t>What do we learn about the narrator? How?</a:t>
            </a:r>
          </a:p>
        </p:txBody>
      </p:sp>
      <p:sp>
        <p:nvSpPr>
          <p:cNvPr id="11" name="TextBox 10">
            <a:extLst>
              <a:ext uri="{FF2B5EF4-FFF2-40B4-BE49-F238E27FC236}">
                <a16:creationId xmlns:a16="http://schemas.microsoft.com/office/drawing/2014/main" id="{667C27B2-F344-2B4C-A439-AE46AFBA2E97}"/>
              </a:ext>
            </a:extLst>
          </p:cNvPr>
          <p:cNvSpPr txBox="1"/>
          <p:nvPr/>
        </p:nvSpPr>
        <p:spPr>
          <a:xfrm>
            <a:off x="10688228" y="61984"/>
            <a:ext cx="1378904" cy="1200329"/>
          </a:xfrm>
          <a:prstGeom prst="rect">
            <a:avLst/>
          </a:prstGeom>
          <a:ln w="28575"/>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GB" dirty="0"/>
              <a:t>Skills check</a:t>
            </a:r>
          </a:p>
          <a:p>
            <a:r>
              <a:rPr lang="en-GB" i="1" dirty="0"/>
              <a:t>What</a:t>
            </a:r>
          </a:p>
          <a:p>
            <a:r>
              <a:rPr lang="en-GB" i="1" dirty="0"/>
              <a:t>How</a:t>
            </a:r>
          </a:p>
          <a:p>
            <a:r>
              <a:rPr lang="en-GB" i="1" dirty="0"/>
              <a:t>Why</a:t>
            </a:r>
          </a:p>
        </p:txBody>
      </p:sp>
      <p:pic>
        <p:nvPicPr>
          <p:cNvPr id="13" name="Graphic 12" descr="Checkbox Ticked with solid fill">
            <a:extLst>
              <a:ext uri="{FF2B5EF4-FFF2-40B4-BE49-F238E27FC236}">
                <a16:creationId xmlns:a16="http://schemas.microsoft.com/office/drawing/2014/main" id="{5BD2193D-4387-9845-B1C0-688FDE927C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287911"/>
            <a:ext cx="914400" cy="914400"/>
          </a:xfrm>
          <a:prstGeom prst="rect">
            <a:avLst/>
          </a:prstGeom>
        </p:spPr>
      </p:pic>
      <p:sp>
        <p:nvSpPr>
          <p:cNvPr id="14" name="Rounded Rectangular Callout 13">
            <a:extLst>
              <a:ext uri="{FF2B5EF4-FFF2-40B4-BE49-F238E27FC236}">
                <a16:creationId xmlns:a16="http://schemas.microsoft.com/office/drawing/2014/main" id="{248E4330-15FB-1248-B683-840DD0EF0792}"/>
              </a:ext>
            </a:extLst>
          </p:cNvPr>
          <p:cNvSpPr/>
          <p:nvPr/>
        </p:nvSpPr>
        <p:spPr>
          <a:xfrm>
            <a:off x="196" y="4934006"/>
            <a:ext cx="2107770" cy="1203323"/>
          </a:xfrm>
          <a:prstGeom prst="wedgeRoundRectCallout">
            <a:avLst>
              <a:gd name="adj1" fmla="val -245"/>
              <a:gd name="adj2" fmla="val 70228"/>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Challenge: Can you use the term media res?</a:t>
            </a:r>
          </a:p>
        </p:txBody>
      </p:sp>
      <p:pic>
        <p:nvPicPr>
          <p:cNvPr id="15" name="Picture 14" descr="Icon&#10;&#10;Description automatically generated">
            <a:extLst>
              <a:ext uri="{FF2B5EF4-FFF2-40B4-BE49-F238E27FC236}">
                <a16:creationId xmlns:a16="http://schemas.microsoft.com/office/drawing/2014/main" id="{4CA98E6E-F9B7-024B-A7BE-AF9231BAC62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41" b="96291" l="9934" r="89404">
                        <a14:foregroundMark x1="30795" y1="33086" x2="30795" y2="33086"/>
                        <a14:foregroundMark x1="46689" y1="16914" x2="46689" y2="16914"/>
                        <a14:foregroundMark x1="35762" y1="94807" x2="35762" y2="94807"/>
                        <a14:foregroundMark x1="60927" y1="95401" x2="60927" y2="95401"/>
                        <a14:foregroundMark x1="38411" y1="96291" x2="38411" y2="96291"/>
                      </a14:backgroundRemoval>
                    </a14:imgEffect>
                  </a14:imgLayer>
                </a14:imgProps>
              </a:ext>
            </a:extLst>
          </a:blip>
          <a:stretch>
            <a:fillRect/>
          </a:stretch>
        </p:blipFill>
        <p:spPr>
          <a:xfrm>
            <a:off x="1505833" y="5599205"/>
            <a:ext cx="602133" cy="1343833"/>
          </a:xfrm>
          <a:prstGeom prst="rect">
            <a:avLst/>
          </a:prstGeom>
        </p:spPr>
      </p:pic>
    </p:spTree>
    <p:extLst>
      <p:ext uri="{BB962C8B-B14F-4D97-AF65-F5344CB8AC3E}">
        <p14:creationId xmlns:p14="http://schemas.microsoft.com/office/powerpoint/2010/main" val="3787916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3E72E-6A8F-FF46-8334-01B1E503B3CD}"/>
              </a:ext>
            </a:extLst>
          </p:cNvPr>
          <p:cNvSpPr>
            <a:spLocks noGrp="1"/>
          </p:cNvSpPr>
          <p:nvPr>
            <p:ph type="title"/>
          </p:nvPr>
        </p:nvSpPr>
        <p:spPr>
          <a:xfrm>
            <a:off x="1734135" y="61984"/>
            <a:ext cx="8358364" cy="735946"/>
          </a:xfrm>
          <a:ln w="38100">
            <a:prstDash val="lgDashDotDot"/>
          </a:ln>
        </p:spPr>
        <p:txBody>
          <a:bodyPr>
            <a:noAutofit/>
          </a:bodyPr>
          <a:lstStyle/>
          <a:p>
            <a:pPr algn="ctr"/>
            <a:r>
              <a:rPr lang="en-GB" sz="3200" dirty="0"/>
              <a:t>Looking closely at language and structure</a:t>
            </a:r>
          </a:p>
        </p:txBody>
      </p:sp>
      <p:sp>
        <p:nvSpPr>
          <p:cNvPr id="3" name="Content Placeholder 2">
            <a:extLst>
              <a:ext uri="{FF2B5EF4-FFF2-40B4-BE49-F238E27FC236}">
                <a16:creationId xmlns:a16="http://schemas.microsoft.com/office/drawing/2014/main" id="{4F4FA214-CF0F-174C-8770-02709B67FCA4}"/>
              </a:ext>
            </a:extLst>
          </p:cNvPr>
          <p:cNvSpPr>
            <a:spLocks noGrp="1"/>
          </p:cNvSpPr>
          <p:nvPr>
            <p:ph idx="1"/>
          </p:nvPr>
        </p:nvSpPr>
        <p:spPr>
          <a:xfrm>
            <a:off x="2281697" y="2326341"/>
            <a:ext cx="7303367" cy="3779991"/>
          </a:xfrm>
          <a:ln>
            <a:prstDash val="dash"/>
          </a:ln>
        </p:spPr>
        <p:style>
          <a:lnRef idx="2">
            <a:schemeClr val="accent6"/>
          </a:lnRef>
          <a:fillRef idx="1">
            <a:schemeClr val="lt1"/>
          </a:fillRef>
          <a:effectRef idx="0">
            <a:schemeClr val="accent6"/>
          </a:effectRef>
          <a:fontRef idx="minor">
            <a:schemeClr val="dk1"/>
          </a:fontRef>
        </p:style>
        <p:txBody>
          <a:bodyPr>
            <a:normAutofit/>
          </a:bodyPr>
          <a:lstStyle/>
          <a:p>
            <a:pPr marL="0" indent="0">
              <a:buNone/>
            </a:pPr>
            <a:r>
              <a:rPr lang="en-GB" sz="1600" b="1" dirty="0"/>
              <a:t>Things started to fall apart at home </a:t>
            </a:r>
            <a:r>
              <a:rPr lang="en-GB" sz="1600" u="sng" dirty="0"/>
              <a:t>when</a:t>
            </a:r>
            <a:r>
              <a:rPr lang="en-GB" sz="1600" dirty="0"/>
              <a:t> my brother, Jaja, did not go to communion and Papa </a:t>
            </a:r>
            <a:r>
              <a:rPr lang="en-GB" sz="1600" b="1" dirty="0"/>
              <a:t>flung</a:t>
            </a:r>
            <a:r>
              <a:rPr lang="en-GB" sz="1600" dirty="0"/>
              <a:t> his heavy missal across the room and </a:t>
            </a:r>
            <a:r>
              <a:rPr lang="en-GB" sz="1600" b="1" dirty="0"/>
              <a:t>broke</a:t>
            </a:r>
            <a:r>
              <a:rPr lang="en-GB" sz="1600" dirty="0"/>
              <a:t> the figurines on the étagère. </a:t>
            </a:r>
            <a:r>
              <a:rPr lang="en-GB" sz="1600" u="sng" dirty="0"/>
              <a:t>We had just returned from church</a:t>
            </a:r>
            <a:r>
              <a:rPr lang="en-GB" sz="1600" dirty="0"/>
              <a:t>. Mama </a:t>
            </a:r>
            <a:r>
              <a:rPr lang="en-GB" sz="1600" b="1" dirty="0"/>
              <a:t>placed</a:t>
            </a:r>
            <a:r>
              <a:rPr lang="en-GB" sz="1600" dirty="0"/>
              <a:t> the fresh palm fronds, which were wet with holy water, on the dining table and then went upstairs to change. </a:t>
            </a:r>
            <a:r>
              <a:rPr lang="en-GB" sz="1600" u="sng" dirty="0"/>
              <a:t>Later</a:t>
            </a:r>
            <a:r>
              <a:rPr lang="en-GB" sz="1600" dirty="0"/>
              <a:t>, she would knot the palm fronds into sagging cross shapes and </a:t>
            </a:r>
            <a:r>
              <a:rPr lang="en-GB" sz="1600" b="1" dirty="0"/>
              <a:t>hang</a:t>
            </a:r>
            <a:r>
              <a:rPr lang="en-GB" sz="1600" dirty="0"/>
              <a:t> them on the wall beside our gold-framed family photo. They would stay there until next Ash Wednesday, when we would take the fronds to church, to have them burned for ash. Papa, wearing a long, gray robe like the rest of the oblates, helped distribute ash every year. His line moved the slowest </a:t>
            </a:r>
            <a:r>
              <a:rPr lang="en-GB" sz="1600" b="1" dirty="0"/>
              <a:t>because he pressed </a:t>
            </a:r>
            <a:r>
              <a:rPr lang="en-GB" sz="1600" b="1" u="sng" dirty="0"/>
              <a:t>hard</a:t>
            </a:r>
            <a:r>
              <a:rPr lang="en-GB" sz="1600" b="1" dirty="0"/>
              <a:t> on each forehead to make a </a:t>
            </a:r>
            <a:r>
              <a:rPr lang="en-GB" sz="1600" b="1" u="sng" dirty="0"/>
              <a:t>perfect</a:t>
            </a:r>
            <a:r>
              <a:rPr lang="en-GB" sz="1600" b="1" dirty="0"/>
              <a:t> cross </a:t>
            </a:r>
            <a:r>
              <a:rPr lang="en-GB" sz="1600" dirty="0"/>
              <a:t>with his ash-covered thumb and </a:t>
            </a:r>
            <a:r>
              <a:rPr lang="en-GB" sz="1600" b="1" dirty="0"/>
              <a:t>slowly, meaningfully </a:t>
            </a:r>
            <a:r>
              <a:rPr lang="en-GB" sz="1600" dirty="0"/>
              <a:t>enunciated every word of "dust and unto dust you shall return."</a:t>
            </a:r>
            <a:endParaRPr lang="en-GB" sz="1600" b="1" i="1" u="sng" dirty="0">
              <a:solidFill>
                <a:schemeClr val="accent4">
                  <a:lumMod val="75000"/>
                </a:schemeClr>
              </a:solidFill>
              <a:effectLst>
                <a:outerShdw blurRad="38100" dist="38100" dir="2700000" algn="tl">
                  <a:srgbClr val="000000">
                    <a:alpha val="43137"/>
                  </a:srgbClr>
                </a:outerShdw>
              </a:effectLst>
            </a:endParaRPr>
          </a:p>
        </p:txBody>
      </p:sp>
      <p:sp>
        <p:nvSpPr>
          <p:cNvPr id="11" name="TextBox 10">
            <a:extLst>
              <a:ext uri="{FF2B5EF4-FFF2-40B4-BE49-F238E27FC236}">
                <a16:creationId xmlns:a16="http://schemas.microsoft.com/office/drawing/2014/main" id="{667C27B2-F344-2B4C-A439-AE46AFBA2E97}"/>
              </a:ext>
            </a:extLst>
          </p:cNvPr>
          <p:cNvSpPr txBox="1"/>
          <p:nvPr/>
        </p:nvSpPr>
        <p:spPr>
          <a:xfrm>
            <a:off x="10688228" y="61984"/>
            <a:ext cx="1378904" cy="1200329"/>
          </a:xfrm>
          <a:prstGeom prst="rect">
            <a:avLst/>
          </a:prstGeom>
          <a:ln w="28575"/>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GB" dirty="0"/>
              <a:t>Skills check</a:t>
            </a:r>
          </a:p>
          <a:p>
            <a:r>
              <a:rPr lang="en-GB" i="1" dirty="0"/>
              <a:t>What</a:t>
            </a:r>
          </a:p>
          <a:p>
            <a:r>
              <a:rPr lang="en-GB" i="1" dirty="0"/>
              <a:t>How</a:t>
            </a:r>
          </a:p>
          <a:p>
            <a:r>
              <a:rPr lang="en-GB" i="1" dirty="0"/>
              <a:t>Why</a:t>
            </a:r>
          </a:p>
        </p:txBody>
      </p:sp>
      <p:pic>
        <p:nvPicPr>
          <p:cNvPr id="13" name="Graphic 12" descr="Checkbox Ticked with solid fill">
            <a:extLst>
              <a:ext uri="{FF2B5EF4-FFF2-40B4-BE49-F238E27FC236}">
                <a16:creationId xmlns:a16="http://schemas.microsoft.com/office/drawing/2014/main" id="{5BD2193D-4387-9845-B1C0-688FDE927C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77600" y="287911"/>
            <a:ext cx="914400" cy="914400"/>
          </a:xfrm>
          <a:prstGeom prst="rect">
            <a:avLst/>
          </a:prstGeom>
        </p:spPr>
      </p:pic>
      <p:cxnSp>
        <p:nvCxnSpPr>
          <p:cNvPr id="16" name="Straight Arrow Connector 15">
            <a:extLst>
              <a:ext uri="{FF2B5EF4-FFF2-40B4-BE49-F238E27FC236}">
                <a16:creationId xmlns:a16="http://schemas.microsoft.com/office/drawing/2014/main" id="{1A7DE6C9-66AC-D840-991F-B04AA94149FA}"/>
              </a:ext>
            </a:extLst>
          </p:cNvPr>
          <p:cNvCxnSpPr>
            <a:cxnSpLocks/>
          </p:cNvCxnSpPr>
          <p:nvPr/>
        </p:nvCxnSpPr>
        <p:spPr>
          <a:xfrm flipV="1">
            <a:off x="5954751" y="1955938"/>
            <a:ext cx="141249" cy="452634"/>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D934B00-D48A-BD4F-BFCF-8AB25C0E0AA4}"/>
              </a:ext>
            </a:extLst>
          </p:cNvPr>
          <p:cNvSpPr txBox="1"/>
          <p:nvPr/>
        </p:nvSpPr>
        <p:spPr>
          <a:xfrm>
            <a:off x="5031423" y="1152235"/>
            <a:ext cx="5081139"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a:t>What is the importance of the words ‘when’ and ‘later’? Think about narrative style.</a:t>
            </a:r>
          </a:p>
        </p:txBody>
      </p:sp>
      <p:sp>
        <p:nvSpPr>
          <p:cNvPr id="18" name="TextBox 17">
            <a:extLst>
              <a:ext uri="{FF2B5EF4-FFF2-40B4-BE49-F238E27FC236}">
                <a16:creationId xmlns:a16="http://schemas.microsoft.com/office/drawing/2014/main" id="{856103F6-C526-B54A-8DE9-00E336DD738B}"/>
              </a:ext>
            </a:extLst>
          </p:cNvPr>
          <p:cNvSpPr txBox="1"/>
          <p:nvPr/>
        </p:nvSpPr>
        <p:spPr>
          <a:xfrm>
            <a:off x="379787" y="1338275"/>
            <a:ext cx="3857676" cy="73866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1400" dirty="0"/>
              <a:t>What does this suggest about the story we are about to hear? What kind of conflict is introduced?</a:t>
            </a:r>
          </a:p>
        </p:txBody>
      </p:sp>
      <p:cxnSp>
        <p:nvCxnSpPr>
          <p:cNvPr id="19" name="Straight Arrow Connector 18">
            <a:extLst>
              <a:ext uri="{FF2B5EF4-FFF2-40B4-BE49-F238E27FC236}">
                <a16:creationId xmlns:a16="http://schemas.microsoft.com/office/drawing/2014/main" id="{4E099C94-74A1-8F4F-B380-5A026007844A}"/>
              </a:ext>
            </a:extLst>
          </p:cNvPr>
          <p:cNvCxnSpPr>
            <a:cxnSpLocks/>
          </p:cNvCxnSpPr>
          <p:nvPr/>
        </p:nvCxnSpPr>
        <p:spPr>
          <a:xfrm flipH="1" flipV="1">
            <a:off x="1754198" y="2035006"/>
            <a:ext cx="527499" cy="452634"/>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DA00244-56FD-714B-A96D-A0FF38C2AEF1}"/>
              </a:ext>
            </a:extLst>
          </p:cNvPr>
          <p:cNvSpPr txBox="1"/>
          <p:nvPr/>
        </p:nvSpPr>
        <p:spPr>
          <a:xfrm>
            <a:off x="266869" y="2649507"/>
            <a:ext cx="1751078" cy="95410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400" dirty="0"/>
              <a:t>This is the first description of Papa – what does it tell us about him?</a:t>
            </a:r>
          </a:p>
        </p:txBody>
      </p:sp>
      <p:cxnSp>
        <p:nvCxnSpPr>
          <p:cNvPr id="22" name="Straight Arrow Connector 21">
            <a:extLst>
              <a:ext uri="{FF2B5EF4-FFF2-40B4-BE49-F238E27FC236}">
                <a16:creationId xmlns:a16="http://schemas.microsoft.com/office/drawing/2014/main" id="{11B8A042-E2FB-0347-A9C5-B6825E5BB5C6}"/>
              </a:ext>
            </a:extLst>
          </p:cNvPr>
          <p:cNvCxnSpPr>
            <a:cxnSpLocks/>
          </p:cNvCxnSpPr>
          <p:nvPr/>
        </p:nvCxnSpPr>
        <p:spPr>
          <a:xfrm flipV="1">
            <a:off x="2017947" y="2765502"/>
            <a:ext cx="2442541" cy="304734"/>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5A1B878-ED83-3443-8E4C-A790E559D682}"/>
              </a:ext>
            </a:extLst>
          </p:cNvPr>
          <p:cNvCxnSpPr>
            <a:cxnSpLocks/>
          </p:cNvCxnSpPr>
          <p:nvPr/>
        </p:nvCxnSpPr>
        <p:spPr>
          <a:xfrm flipV="1">
            <a:off x="7659674" y="2718541"/>
            <a:ext cx="2432825" cy="264639"/>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B0F8FBA-E66A-4E45-BD41-B27D11EAAB2E}"/>
              </a:ext>
            </a:extLst>
          </p:cNvPr>
          <p:cNvSpPr txBox="1"/>
          <p:nvPr/>
        </p:nvSpPr>
        <p:spPr>
          <a:xfrm>
            <a:off x="10092499" y="1797142"/>
            <a:ext cx="2099501" cy="95410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400" dirty="0"/>
              <a:t>Why is this a short sentence?</a:t>
            </a:r>
          </a:p>
          <a:p>
            <a:r>
              <a:rPr lang="en-GB" sz="1400" dirty="0"/>
              <a:t>What impact does it have here?</a:t>
            </a:r>
          </a:p>
        </p:txBody>
      </p:sp>
      <p:sp>
        <p:nvSpPr>
          <p:cNvPr id="27" name="TextBox 26">
            <a:extLst>
              <a:ext uri="{FF2B5EF4-FFF2-40B4-BE49-F238E27FC236}">
                <a16:creationId xmlns:a16="http://schemas.microsoft.com/office/drawing/2014/main" id="{1DC92C1E-8C71-294C-AA79-F19757430354}"/>
              </a:ext>
            </a:extLst>
          </p:cNvPr>
          <p:cNvSpPr txBox="1"/>
          <p:nvPr/>
        </p:nvSpPr>
        <p:spPr>
          <a:xfrm>
            <a:off x="9967631" y="3170854"/>
            <a:ext cx="2099501" cy="95410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400" dirty="0"/>
              <a:t>Compare the verbs used for Mama and Papa. What does this tell us?</a:t>
            </a:r>
          </a:p>
        </p:txBody>
      </p:sp>
      <p:cxnSp>
        <p:nvCxnSpPr>
          <p:cNvPr id="28" name="Straight Arrow Connector 27">
            <a:extLst>
              <a:ext uri="{FF2B5EF4-FFF2-40B4-BE49-F238E27FC236}">
                <a16:creationId xmlns:a16="http://schemas.microsoft.com/office/drawing/2014/main" id="{26821907-0454-EC48-A625-CCFCB78D8F6A}"/>
              </a:ext>
            </a:extLst>
          </p:cNvPr>
          <p:cNvCxnSpPr>
            <a:cxnSpLocks/>
          </p:cNvCxnSpPr>
          <p:nvPr/>
        </p:nvCxnSpPr>
        <p:spPr>
          <a:xfrm>
            <a:off x="9161336" y="3078544"/>
            <a:ext cx="748967" cy="196208"/>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A8FDAB4-F1B6-6A42-9A2D-CF9B72702AB7}"/>
              </a:ext>
            </a:extLst>
          </p:cNvPr>
          <p:cNvCxnSpPr>
            <a:cxnSpLocks/>
          </p:cNvCxnSpPr>
          <p:nvPr/>
        </p:nvCxnSpPr>
        <p:spPr>
          <a:xfrm flipV="1">
            <a:off x="5963897" y="1797142"/>
            <a:ext cx="437299" cy="164666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F1E5A8A-8F99-D340-8131-8A337B9E8A34}"/>
              </a:ext>
            </a:extLst>
          </p:cNvPr>
          <p:cNvCxnSpPr>
            <a:cxnSpLocks/>
            <a:endCxn id="27" idx="1"/>
          </p:cNvCxnSpPr>
          <p:nvPr/>
        </p:nvCxnSpPr>
        <p:spPr>
          <a:xfrm flipV="1">
            <a:off x="5361140" y="3647908"/>
            <a:ext cx="4606491" cy="10990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C6DDB962-A7A4-4541-A232-DBCF4A2EFE7D}"/>
              </a:ext>
            </a:extLst>
          </p:cNvPr>
          <p:cNvCxnSpPr>
            <a:cxnSpLocks/>
          </p:cNvCxnSpPr>
          <p:nvPr/>
        </p:nvCxnSpPr>
        <p:spPr>
          <a:xfrm flipH="1">
            <a:off x="1817009" y="4800734"/>
            <a:ext cx="3050779" cy="184625"/>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CD60354D-2E8C-F346-AFA7-D2D662293FDE}"/>
              </a:ext>
            </a:extLst>
          </p:cNvPr>
          <p:cNvSpPr txBox="1"/>
          <p:nvPr/>
        </p:nvSpPr>
        <p:spPr>
          <a:xfrm>
            <a:off x="266869" y="4508305"/>
            <a:ext cx="1751078" cy="73866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400" dirty="0"/>
              <a:t>What do we learn about the public version of Papa?</a:t>
            </a:r>
          </a:p>
        </p:txBody>
      </p:sp>
      <p:sp>
        <p:nvSpPr>
          <p:cNvPr id="40" name="TextBox 39">
            <a:extLst>
              <a:ext uri="{FF2B5EF4-FFF2-40B4-BE49-F238E27FC236}">
                <a16:creationId xmlns:a16="http://schemas.microsoft.com/office/drawing/2014/main" id="{CF66321C-99BA-7743-A86A-10347FA35302}"/>
              </a:ext>
            </a:extLst>
          </p:cNvPr>
          <p:cNvSpPr txBox="1"/>
          <p:nvPr/>
        </p:nvSpPr>
        <p:spPr>
          <a:xfrm>
            <a:off x="9811971" y="4789689"/>
            <a:ext cx="1751078"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400" dirty="0"/>
              <a:t>What do these adverbs suggest?</a:t>
            </a:r>
          </a:p>
        </p:txBody>
      </p:sp>
      <p:cxnSp>
        <p:nvCxnSpPr>
          <p:cNvPr id="41" name="Straight Arrow Connector 40">
            <a:extLst>
              <a:ext uri="{FF2B5EF4-FFF2-40B4-BE49-F238E27FC236}">
                <a16:creationId xmlns:a16="http://schemas.microsoft.com/office/drawing/2014/main" id="{61F7D09E-E22E-7440-80CD-2E4D6B571985}"/>
              </a:ext>
            </a:extLst>
          </p:cNvPr>
          <p:cNvCxnSpPr>
            <a:cxnSpLocks/>
          </p:cNvCxnSpPr>
          <p:nvPr/>
        </p:nvCxnSpPr>
        <p:spPr>
          <a:xfrm flipH="1" flipV="1">
            <a:off x="9535819" y="5079375"/>
            <a:ext cx="273503" cy="2364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6445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3E72E-6A8F-FF46-8334-01B1E503B3CD}"/>
              </a:ext>
            </a:extLst>
          </p:cNvPr>
          <p:cNvSpPr>
            <a:spLocks noGrp="1"/>
          </p:cNvSpPr>
          <p:nvPr>
            <p:ph type="title"/>
          </p:nvPr>
        </p:nvSpPr>
        <p:spPr>
          <a:xfrm>
            <a:off x="1524000" y="190827"/>
            <a:ext cx="9144000" cy="723573"/>
          </a:xfrm>
        </p:spPr>
        <p:txBody>
          <a:bodyPr/>
          <a:lstStyle/>
          <a:p>
            <a:pPr algn="ctr"/>
            <a:r>
              <a:rPr lang="en-GB" dirty="0"/>
              <a:t>Literary term: allusion</a:t>
            </a:r>
          </a:p>
        </p:txBody>
      </p:sp>
      <p:sp>
        <p:nvSpPr>
          <p:cNvPr id="3" name="Content Placeholder 2">
            <a:extLst>
              <a:ext uri="{FF2B5EF4-FFF2-40B4-BE49-F238E27FC236}">
                <a16:creationId xmlns:a16="http://schemas.microsoft.com/office/drawing/2014/main" id="{4F4FA214-CF0F-174C-8770-02709B67FCA4}"/>
              </a:ext>
            </a:extLst>
          </p:cNvPr>
          <p:cNvSpPr>
            <a:spLocks noGrp="1"/>
          </p:cNvSpPr>
          <p:nvPr>
            <p:ph idx="1"/>
          </p:nvPr>
        </p:nvSpPr>
        <p:spPr>
          <a:xfrm>
            <a:off x="6096000" y="986289"/>
            <a:ext cx="5421853" cy="3491498"/>
          </a:xfrm>
          <a:ln>
            <a:prstDash val="dash"/>
          </a:ln>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r>
              <a:rPr lang="en-GB" sz="1400" b="1" dirty="0"/>
              <a:t>Things started to fall apart </a:t>
            </a:r>
            <a:r>
              <a:rPr lang="en-GB" sz="1400" dirty="0"/>
              <a:t>at home when my brother, Jaja, did not go to communion and Papa flung his heavy missal across the room and broke the figurines on the étagère. We had just returned from church. Mama placed the fresh palm fronds, which were wet with holy water, on the dining table and then went upstairs to change. Later, she would knot the palm fronds into sagging cross shapes and hang them on the wall beside our gold-framed family photo. They would stay there until next Ash Wednesday, when we would take the fronds to church, to have them burned for ash. Papa, wearing a long, gray robe like the rest of the oblates, helped distribute ash every year. His line moved the slowest because he pressed hard on each forehead to make a perfect cross with his ash-covered thumb and slowly, meaningfully enunciated every word of "dust and unto dust you shall return."</a:t>
            </a:r>
            <a:endParaRPr lang="en-GB" sz="1400" b="1" i="1" u="sng" dirty="0">
              <a:solidFill>
                <a:schemeClr val="accent4">
                  <a:lumMod val="75000"/>
                </a:schemeClr>
              </a:solidFill>
              <a:effectLst>
                <a:outerShdw blurRad="38100" dist="38100" dir="2700000" algn="tl">
                  <a:srgbClr val="000000">
                    <a:alpha val="43137"/>
                  </a:srgbClr>
                </a:outerShdw>
              </a:effectLst>
            </a:endParaRPr>
          </a:p>
          <a:p>
            <a:pPr marL="0" indent="0">
              <a:buNone/>
            </a:pPr>
            <a:endParaRPr lang="en-GB" sz="1400" dirty="0"/>
          </a:p>
        </p:txBody>
      </p:sp>
      <p:sp>
        <p:nvSpPr>
          <p:cNvPr id="5" name="Left Arrow 4">
            <a:extLst>
              <a:ext uri="{FF2B5EF4-FFF2-40B4-BE49-F238E27FC236}">
                <a16:creationId xmlns:a16="http://schemas.microsoft.com/office/drawing/2014/main" id="{59B2EEFB-58DE-6F40-82B3-988558DA5B30}"/>
              </a:ext>
            </a:extLst>
          </p:cNvPr>
          <p:cNvSpPr/>
          <p:nvPr/>
        </p:nvSpPr>
        <p:spPr>
          <a:xfrm>
            <a:off x="4146115" y="1216693"/>
            <a:ext cx="1711778" cy="1759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8B7C9439-E7E6-E84F-B890-73E5503FE98F}"/>
              </a:ext>
            </a:extLst>
          </p:cNvPr>
          <p:cNvPicPr>
            <a:picLocks noChangeAspect="1"/>
          </p:cNvPicPr>
          <p:nvPr/>
        </p:nvPicPr>
        <p:blipFill>
          <a:blip r:embed="rId2"/>
          <a:stretch>
            <a:fillRect/>
          </a:stretch>
        </p:blipFill>
        <p:spPr>
          <a:xfrm>
            <a:off x="1928549" y="1162221"/>
            <a:ext cx="1613948" cy="24948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a:extLst>
              <a:ext uri="{FF2B5EF4-FFF2-40B4-BE49-F238E27FC236}">
                <a16:creationId xmlns:a16="http://schemas.microsoft.com/office/drawing/2014/main" id="{15A2C439-87AE-9643-A8DA-2C876339B003}"/>
              </a:ext>
            </a:extLst>
          </p:cNvPr>
          <p:cNvSpPr txBox="1"/>
          <p:nvPr/>
        </p:nvSpPr>
        <p:spPr>
          <a:xfrm>
            <a:off x="6668193" y="4821156"/>
            <a:ext cx="4392460" cy="1815882"/>
          </a:xfrm>
          <a:prstGeom prst="rect">
            <a:avLst/>
          </a:prstGeom>
          <a:ln w="19050"/>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600" b="1" dirty="0"/>
              <a:t>Thinking questions: </a:t>
            </a:r>
          </a:p>
          <a:p>
            <a:pPr marL="285750" indent="-285750">
              <a:buFont typeface="Courier New" panose="02070309020205020404" pitchFamily="49" charset="0"/>
              <a:buChar char="o"/>
            </a:pPr>
            <a:r>
              <a:rPr lang="en-GB" sz="1600" dirty="0"/>
              <a:t>What is the significance of this allusion? Think about where it is and why. </a:t>
            </a:r>
          </a:p>
          <a:p>
            <a:pPr marL="285750" indent="-285750">
              <a:buFont typeface="Courier New" panose="02070309020205020404" pitchFamily="49" charset="0"/>
              <a:buChar char="o"/>
            </a:pPr>
            <a:r>
              <a:rPr lang="en-GB" sz="1600" dirty="0"/>
              <a:t>How does this link to what we learned in Adiche’s TED talk?</a:t>
            </a:r>
          </a:p>
          <a:p>
            <a:pPr marL="285750" indent="-285750">
              <a:buFont typeface="Courier New" panose="02070309020205020404" pitchFamily="49" charset="0"/>
              <a:buChar char="o"/>
            </a:pPr>
            <a:r>
              <a:rPr lang="en-GB" sz="1600" dirty="0"/>
              <a:t>Why would Adiche want to reference this author and novel?</a:t>
            </a:r>
          </a:p>
        </p:txBody>
      </p:sp>
      <p:sp>
        <p:nvSpPr>
          <p:cNvPr id="12" name="TextBox 11">
            <a:extLst>
              <a:ext uri="{FF2B5EF4-FFF2-40B4-BE49-F238E27FC236}">
                <a16:creationId xmlns:a16="http://schemas.microsoft.com/office/drawing/2014/main" id="{CFD62D42-C7DA-CD4A-A1AA-1CFEB33A1745}"/>
              </a:ext>
            </a:extLst>
          </p:cNvPr>
          <p:cNvSpPr txBox="1"/>
          <p:nvPr/>
        </p:nvSpPr>
        <p:spPr>
          <a:xfrm>
            <a:off x="102239" y="3959381"/>
            <a:ext cx="5874707" cy="2893100"/>
          </a:xfrm>
          <a:custGeom>
            <a:avLst/>
            <a:gdLst>
              <a:gd name="connsiteX0" fmla="*/ 0 w 5874707"/>
              <a:gd name="connsiteY0" fmla="*/ 0 h 2893100"/>
              <a:gd name="connsiteX1" fmla="*/ 411229 w 5874707"/>
              <a:gd name="connsiteY1" fmla="*/ 0 h 2893100"/>
              <a:gd name="connsiteX2" fmla="*/ 1057447 w 5874707"/>
              <a:gd name="connsiteY2" fmla="*/ 0 h 2893100"/>
              <a:gd name="connsiteX3" fmla="*/ 1468677 w 5874707"/>
              <a:gd name="connsiteY3" fmla="*/ 0 h 2893100"/>
              <a:gd name="connsiteX4" fmla="*/ 1879906 w 5874707"/>
              <a:gd name="connsiteY4" fmla="*/ 0 h 2893100"/>
              <a:gd name="connsiteX5" fmla="*/ 2291136 w 5874707"/>
              <a:gd name="connsiteY5" fmla="*/ 0 h 2893100"/>
              <a:gd name="connsiteX6" fmla="*/ 2996101 w 5874707"/>
              <a:gd name="connsiteY6" fmla="*/ 0 h 2893100"/>
              <a:gd name="connsiteX7" fmla="*/ 3524824 w 5874707"/>
              <a:gd name="connsiteY7" fmla="*/ 0 h 2893100"/>
              <a:gd name="connsiteX8" fmla="*/ 3936054 w 5874707"/>
              <a:gd name="connsiteY8" fmla="*/ 0 h 2893100"/>
              <a:gd name="connsiteX9" fmla="*/ 4582271 w 5874707"/>
              <a:gd name="connsiteY9" fmla="*/ 0 h 2893100"/>
              <a:gd name="connsiteX10" fmla="*/ 4993501 w 5874707"/>
              <a:gd name="connsiteY10" fmla="*/ 0 h 2893100"/>
              <a:gd name="connsiteX11" fmla="*/ 5874707 w 5874707"/>
              <a:gd name="connsiteY11" fmla="*/ 0 h 2893100"/>
              <a:gd name="connsiteX12" fmla="*/ 5874707 w 5874707"/>
              <a:gd name="connsiteY12" fmla="*/ 549689 h 2893100"/>
              <a:gd name="connsiteX13" fmla="*/ 5874707 w 5874707"/>
              <a:gd name="connsiteY13" fmla="*/ 1070447 h 2893100"/>
              <a:gd name="connsiteX14" fmla="*/ 5874707 w 5874707"/>
              <a:gd name="connsiteY14" fmla="*/ 1591205 h 2893100"/>
              <a:gd name="connsiteX15" fmla="*/ 5874707 w 5874707"/>
              <a:gd name="connsiteY15" fmla="*/ 2083032 h 2893100"/>
              <a:gd name="connsiteX16" fmla="*/ 5874707 w 5874707"/>
              <a:gd name="connsiteY16" fmla="*/ 2893100 h 2893100"/>
              <a:gd name="connsiteX17" fmla="*/ 5463478 w 5874707"/>
              <a:gd name="connsiteY17" fmla="*/ 2893100 h 2893100"/>
              <a:gd name="connsiteX18" fmla="*/ 4993501 w 5874707"/>
              <a:gd name="connsiteY18" fmla="*/ 2893100 h 2893100"/>
              <a:gd name="connsiteX19" fmla="*/ 4347283 w 5874707"/>
              <a:gd name="connsiteY19" fmla="*/ 2893100 h 2893100"/>
              <a:gd name="connsiteX20" fmla="*/ 3818560 w 5874707"/>
              <a:gd name="connsiteY20" fmla="*/ 2893100 h 2893100"/>
              <a:gd name="connsiteX21" fmla="*/ 3231089 w 5874707"/>
              <a:gd name="connsiteY21" fmla="*/ 2893100 h 2893100"/>
              <a:gd name="connsiteX22" fmla="*/ 2584871 w 5874707"/>
              <a:gd name="connsiteY22" fmla="*/ 2893100 h 2893100"/>
              <a:gd name="connsiteX23" fmla="*/ 2114895 w 5874707"/>
              <a:gd name="connsiteY23" fmla="*/ 2893100 h 2893100"/>
              <a:gd name="connsiteX24" fmla="*/ 1527424 w 5874707"/>
              <a:gd name="connsiteY24" fmla="*/ 2893100 h 2893100"/>
              <a:gd name="connsiteX25" fmla="*/ 881206 w 5874707"/>
              <a:gd name="connsiteY25" fmla="*/ 2893100 h 2893100"/>
              <a:gd name="connsiteX26" fmla="*/ 0 w 5874707"/>
              <a:gd name="connsiteY26" fmla="*/ 2893100 h 2893100"/>
              <a:gd name="connsiteX27" fmla="*/ 0 w 5874707"/>
              <a:gd name="connsiteY27" fmla="*/ 2401273 h 2893100"/>
              <a:gd name="connsiteX28" fmla="*/ 0 w 5874707"/>
              <a:gd name="connsiteY28" fmla="*/ 1851584 h 2893100"/>
              <a:gd name="connsiteX29" fmla="*/ 0 w 5874707"/>
              <a:gd name="connsiteY29" fmla="*/ 1359757 h 2893100"/>
              <a:gd name="connsiteX30" fmla="*/ 0 w 5874707"/>
              <a:gd name="connsiteY30" fmla="*/ 867930 h 2893100"/>
              <a:gd name="connsiteX31" fmla="*/ 0 w 5874707"/>
              <a:gd name="connsiteY31" fmla="*/ 0 h 289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874707" h="2893100" fill="none" extrusionOk="0">
                <a:moveTo>
                  <a:pt x="0" y="0"/>
                </a:moveTo>
                <a:cubicBezTo>
                  <a:pt x="101846" y="-46716"/>
                  <a:pt x="248051" y="48432"/>
                  <a:pt x="411229" y="0"/>
                </a:cubicBezTo>
                <a:cubicBezTo>
                  <a:pt x="574407" y="-48432"/>
                  <a:pt x="886127" y="3294"/>
                  <a:pt x="1057447" y="0"/>
                </a:cubicBezTo>
                <a:cubicBezTo>
                  <a:pt x="1228767" y="-3294"/>
                  <a:pt x="1286843" y="38555"/>
                  <a:pt x="1468677" y="0"/>
                </a:cubicBezTo>
                <a:cubicBezTo>
                  <a:pt x="1650511" y="-38555"/>
                  <a:pt x="1745987" y="8163"/>
                  <a:pt x="1879906" y="0"/>
                </a:cubicBezTo>
                <a:cubicBezTo>
                  <a:pt x="2013825" y="-8163"/>
                  <a:pt x="2103454" y="46417"/>
                  <a:pt x="2291136" y="0"/>
                </a:cubicBezTo>
                <a:cubicBezTo>
                  <a:pt x="2478818" y="-46417"/>
                  <a:pt x="2749545" y="66697"/>
                  <a:pt x="2996101" y="0"/>
                </a:cubicBezTo>
                <a:cubicBezTo>
                  <a:pt x="3242658" y="-66697"/>
                  <a:pt x="3416904" y="28137"/>
                  <a:pt x="3524824" y="0"/>
                </a:cubicBezTo>
                <a:cubicBezTo>
                  <a:pt x="3632744" y="-28137"/>
                  <a:pt x="3804893" y="28556"/>
                  <a:pt x="3936054" y="0"/>
                </a:cubicBezTo>
                <a:cubicBezTo>
                  <a:pt x="4067215" y="-28556"/>
                  <a:pt x="4287401" y="19649"/>
                  <a:pt x="4582271" y="0"/>
                </a:cubicBezTo>
                <a:cubicBezTo>
                  <a:pt x="4877141" y="-19649"/>
                  <a:pt x="4874946" y="46051"/>
                  <a:pt x="4993501" y="0"/>
                </a:cubicBezTo>
                <a:cubicBezTo>
                  <a:pt x="5112056" y="-46051"/>
                  <a:pt x="5677639" y="14668"/>
                  <a:pt x="5874707" y="0"/>
                </a:cubicBezTo>
                <a:cubicBezTo>
                  <a:pt x="5894908" y="143716"/>
                  <a:pt x="5861456" y="286748"/>
                  <a:pt x="5874707" y="549689"/>
                </a:cubicBezTo>
                <a:cubicBezTo>
                  <a:pt x="5887958" y="812630"/>
                  <a:pt x="5818779" y="820128"/>
                  <a:pt x="5874707" y="1070447"/>
                </a:cubicBezTo>
                <a:cubicBezTo>
                  <a:pt x="5930635" y="1320766"/>
                  <a:pt x="5813509" y="1483930"/>
                  <a:pt x="5874707" y="1591205"/>
                </a:cubicBezTo>
                <a:cubicBezTo>
                  <a:pt x="5935905" y="1698480"/>
                  <a:pt x="5824746" y="1954398"/>
                  <a:pt x="5874707" y="2083032"/>
                </a:cubicBezTo>
                <a:cubicBezTo>
                  <a:pt x="5924668" y="2211666"/>
                  <a:pt x="5856610" y="2514681"/>
                  <a:pt x="5874707" y="2893100"/>
                </a:cubicBezTo>
                <a:cubicBezTo>
                  <a:pt x="5688584" y="2941838"/>
                  <a:pt x="5575582" y="2884589"/>
                  <a:pt x="5463478" y="2893100"/>
                </a:cubicBezTo>
                <a:cubicBezTo>
                  <a:pt x="5351374" y="2901611"/>
                  <a:pt x="5162903" y="2851067"/>
                  <a:pt x="4993501" y="2893100"/>
                </a:cubicBezTo>
                <a:cubicBezTo>
                  <a:pt x="4824099" y="2935133"/>
                  <a:pt x="4570929" y="2836471"/>
                  <a:pt x="4347283" y="2893100"/>
                </a:cubicBezTo>
                <a:cubicBezTo>
                  <a:pt x="4123637" y="2949729"/>
                  <a:pt x="3935043" y="2873958"/>
                  <a:pt x="3818560" y="2893100"/>
                </a:cubicBezTo>
                <a:cubicBezTo>
                  <a:pt x="3702077" y="2912242"/>
                  <a:pt x="3369353" y="2847766"/>
                  <a:pt x="3231089" y="2893100"/>
                </a:cubicBezTo>
                <a:cubicBezTo>
                  <a:pt x="3092825" y="2938434"/>
                  <a:pt x="2887721" y="2850049"/>
                  <a:pt x="2584871" y="2893100"/>
                </a:cubicBezTo>
                <a:cubicBezTo>
                  <a:pt x="2282021" y="2936151"/>
                  <a:pt x="2313971" y="2848187"/>
                  <a:pt x="2114895" y="2893100"/>
                </a:cubicBezTo>
                <a:cubicBezTo>
                  <a:pt x="1915819" y="2938013"/>
                  <a:pt x="1703662" y="2849335"/>
                  <a:pt x="1527424" y="2893100"/>
                </a:cubicBezTo>
                <a:cubicBezTo>
                  <a:pt x="1351186" y="2936865"/>
                  <a:pt x="1171187" y="2836150"/>
                  <a:pt x="881206" y="2893100"/>
                </a:cubicBezTo>
                <a:cubicBezTo>
                  <a:pt x="591225" y="2950050"/>
                  <a:pt x="201271" y="2798012"/>
                  <a:pt x="0" y="2893100"/>
                </a:cubicBezTo>
                <a:cubicBezTo>
                  <a:pt x="-11365" y="2696308"/>
                  <a:pt x="58733" y="2614451"/>
                  <a:pt x="0" y="2401273"/>
                </a:cubicBezTo>
                <a:cubicBezTo>
                  <a:pt x="-58733" y="2188095"/>
                  <a:pt x="46961" y="1989039"/>
                  <a:pt x="0" y="1851584"/>
                </a:cubicBezTo>
                <a:cubicBezTo>
                  <a:pt x="-46961" y="1714129"/>
                  <a:pt x="55210" y="1483396"/>
                  <a:pt x="0" y="1359757"/>
                </a:cubicBezTo>
                <a:cubicBezTo>
                  <a:pt x="-55210" y="1236118"/>
                  <a:pt x="5681" y="1082385"/>
                  <a:pt x="0" y="867930"/>
                </a:cubicBezTo>
                <a:cubicBezTo>
                  <a:pt x="-5681" y="653475"/>
                  <a:pt x="44487" y="302868"/>
                  <a:pt x="0" y="0"/>
                </a:cubicBezTo>
                <a:close/>
              </a:path>
              <a:path w="5874707" h="2893100" stroke="0" extrusionOk="0">
                <a:moveTo>
                  <a:pt x="0" y="0"/>
                </a:moveTo>
                <a:cubicBezTo>
                  <a:pt x="137672" y="-60678"/>
                  <a:pt x="390278" y="58943"/>
                  <a:pt x="646218" y="0"/>
                </a:cubicBezTo>
                <a:cubicBezTo>
                  <a:pt x="902158" y="-58943"/>
                  <a:pt x="955209" y="13499"/>
                  <a:pt x="1174941" y="0"/>
                </a:cubicBezTo>
                <a:cubicBezTo>
                  <a:pt x="1394673" y="-13499"/>
                  <a:pt x="1485981" y="24127"/>
                  <a:pt x="1762412" y="0"/>
                </a:cubicBezTo>
                <a:cubicBezTo>
                  <a:pt x="2038843" y="-24127"/>
                  <a:pt x="2017338" y="32790"/>
                  <a:pt x="2232389" y="0"/>
                </a:cubicBezTo>
                <a:cubicBezTo>
                  <a:pt x="2447440" y="-32790"/>
                  <a:pt x="2549649" y="50652"/>
                  <a:pt x="2819859" y="0"/>
                </a:cubicBezTo>
                <a:cubicBezTo>
                  <a:pt x="3090069" y="-50652"/>
                  <a:pt x="3096658" y="24896"/>
                  <a:pt x="3289836" y="0"/>
                </a:cubicBezTo>
                <a:cubicBezTo>
                  <a:pt x="3483014" y="-24896"/>
                  <a:pt x="3614739" y="38007"/>
                  <a:pt x="3877307" y="0"/>
                </a:cubicBezTo>
                <a:cubicBezTo>
                  <a:pt x="4139875" y="-38007"/>
                  <a:pt x="4175043" y="13119"/>
                  <a:pt x="4406030" y="0"/>
                </a:cubicBezTo>
                <a:cubicBezTo>
                  <a:pt x="4637017" y="-13119"/>
                  <a:pt x="4710662" y="6381"/>
                  <a:pt x="4876007" y="0"/>
                </a:cubicBezTo>
                <a:cubicBezTo>
                  <a:pt x="5041352" y="-6381"/>
                  <a:pt x="5626838" y="38210"/>
                  <a:pt x="5874707" y="0"/>
                </a:cubicBezTo>
                <a:cubicBezTo>
                  <a:pt x="5928077" y="269134"/>
                  <a:pt x="5841300" y="504900"/>
                  <a:pt x="5874707" y="636482"/>
                </a:cubicBezTo>
                <a:cubicBezTo>
                  <a:pt x="5908114" y="768064"/>
                  <a:pt x="5867435" y="1056842"/>
                  <a:pt x="5874707" y="1186171"/>
                </a:cubicBezTo>
                <a:cubicBezTo>
                  <a:pt x="5881979" y="1315500"/>
                  <a:pt x="5863381" y="1478949"/>
                  <a:pt x="5874707" y="1764791"/>
                </a:cubicBezTo>
                <a:cubicBezTo>
                  <a:pt x="5886033" y="2050633"/>
                  <a:pt x="5850102" y="2231222"/>
                  <a:pt x="5874707" y="2372342"/>
                </a:cubicBezTo>
                <a:cubicBezTo>
                  <a:pt x="5899312" y="2513462"/>
                  <a:pt x="5874505" y="2748429"/>
                  <a:pt x="5874707" y="2893100"/>
                </a:cubicBezTo>
                <a:cubicBezTo>
                  <a:pt x="5731996" y="2950164"/>
                  <a:pt x="5502260" y="2850506"/>
                  <a:pt x="5345983" y="2893100"/>
                </a:cubicBezTo>
                <a:cubicBezTo>
                  <a:pt x="5189706" y="2935694"/>
                  <a:pt x="4986417" y="2824045"/>
                  <a:pt x="4641019" y="2893100"/>
                </a:cubicBezTo>
                <a:cubicBezTo>
                  <a:pt x="4295621" y="2962155"/>
                  <a:pt x="4435191" y="2855502"/>
                  <a:pt x="4229789" y="2893100"/>
                </a:cubicBezTo>
                <a:cubicBezTo>
                  <a:pt x="4024387" y="2930698"/>
                  <a:pt x="3961831" y="2881122"/>
                  <a:pt x="3818560" y="2893100"/>
                </a:cubicBezTo>
                <a:cubicBezTo>
                  <a:pt x="3675289" y="2905078"/>
                  <a:pt x="3493932" y="2853242"/>
                  <a:pt x="3289836" y="2893100"/>
                </a:cubicBezTo>
                <a:cubicBezTo>
                  <a:pt x="3085740" y="2932958"/>
                  <a:pt x="2921679" y="2847792"/>
                  <a:pt x="2584871" y="2893100"/>
                </a:cubicBezTo>
                <a:cubicBezTo>
                  <a:pt x="2248064" y="2938408"/>
                  <a:pt x="2276650" y="2877878"/>
                  <a:pt x="2114895" y="2893100"/>
                </a:cubicBezTo>
                <a:cubicBezTo>
                  <a:pt x="1953140" y="2908322"/>
                  <a:pt x="1838057" y="2845742"/>
                  <a:pt x="1644918" y="2893100"/>
                </a:cubicBezTo>
                <a:cubicBezTo>
                  <a:pt x="1451779" y="2940458"/>
                  <a:pt x="1307393" y="2857288"/>
                  <a:pt x="1057447" y="2893100"/>
                </a:cubicBezTo>
                <a:cubicBezTo>
                  <a:pt x="807501" y="2928912"/>
                  <a:pt x="645626" y="2832247"/>
                  <a:pt x="528724" y="2893100"/>
                </a:cubicBezTo>
                <a:cubicBezTo>
                  <a:pt x="411822" y="2953953"/>
                  <a:pt x="213313" y="2832129"/>
                  <a:pt x="0" y="2893100"/>
                </a:cubicBezTo>
                <a:cubicBezTo>
                  <a:pt x="-49182" y="2628591"/>
                  <a:pt x="63892" y="2448381"/>
                  <a:pt x="0" y="2285549"/>
                </a:cubicBezTo>
                <a:cubicBezTo>
                  <a:pt x="-63892" y="2122717"/>
                  <a:pt x="47362" y="1902589"/>
                  <a:pt x="0" y="1649067"/>
                </a:cubicBezTo>
                <a:cubicBezTo>
                  <a:pt x="-47362" y="1395545"/>
                  <a:pt x="48632" y="1251067"/>
                  <a:pt x="0" y="1041516"/>
                </a:cubicBezTo>
                <a:cubicBezTo>
                  <a:pt x="-48632" y="831965"/>
                  <a:pt x="204" y="306823"/>
                  <a:pt x="0" y="0"/>
                </a:cubicBezTo>
                <a:close/>
              </a:path>
            </a:pathLst>
          </a:custGeom>
          <a:ln w="19050">
            <a:solidFill>
              <a:schemeClr val="accent1"/>
            </a:solidFill>
            <a:extLst>
              <a:ext uri="{C807C97D-BFC1-408E-A445-0C87EB9F89A2}">
                <ask:lineSketchStyleProps xmlns:ask="http://schemas.microsoft.com/office/drawing/2018/sketchyshapes" sd="2512980468">
                  <a:prstGeom prst="rect">
                    <a:avLst/>
                  </a:prstGeom>
                  <ask:type>
                    <ask:lineSketchScribble/>
                  </ask:type>
                </ask:lineSketchStyleProps>
              </a:ext>
            </a:extLst>
          </a:ln>
        </p:spPr>
        <p:style>
          <a:lnRef idx="2">
            <a:schemeClr val="accent4"/>
          </a:lnRef>
          <a:fillRef idx="1">
            <a:schemeClr val="lt1"/>
          </a:fillRef>
          <a:effectRef idx="0">
            <a:schemeClr val="accent4"/>
          </a:effectRef>
          <a:fontRef idx="minor">
            <a:schemeClr val="dk1"/>
          </a:fontRef>
        </p:style>
        <p:txBody>
          <a:bodyPr wrap="square">
            <a:spAutoFit/>
          </a:bodyPr>
          <a:lstStyle/>
          <a:p>
            <a:r>
              <a:rPr lang="en-GB" sz="1400" b="1" i="0" u="none" strike="noStrike" dirty="0">
                <a:solidFill>
                  <a:srgbClr val="1A1A1A"/>
                </a:solidFill>
                <a:effectLst/>
                <a:latin typeface="Avenir Next" panose="020B0503020202020204" pitchFamily="34" charset="0"/>
              </a:rPr>
              <a:t>Things Fall Apart</a:t>
            </a:r>
            <a:r>
              <a:rPr lang="en-GB" sz="1400" b="0" i="0" u="none" strike="noStrike" dirty="0">
                <a:solidFill>
                  <a:srgbClr val="1A1A1A"/>
                </a:solidFill>
                <a:effectLst/>
                <a:latin typeface="Avenir Next" panose="020B0503020202020204" pitchFamily="34" charset="0"/>
              </a:rPr>
              <a:t>, </a:t>
            </a:r>
            <a:r>
              <a:rPr lang="en-GB" sz="1400" b="0" i="0" u="none" strike="noStrike" dirty="0">
                <a:solidFill>
                  <a:schemeClr val="tx1"/>
                </a:solidFill>
                <a:effectLst/>
                <a:latin typeface="Avenir Next" panose="020B0503020202020204" pitchFamily="34" charset="0"/>
              </a:rPr>
              <a:t>first novel by Chinua Achebe, </a:t>
            </a:r>
            <a:r>
              <a:rPr lang="en-GB" sz="1400" b="0" i="0" u="none" strike="noStrike" dirty="0">
                <a:solidFill>
                  <a:srgbClr val="1A1A1A"/>
                </a:solidFill>
                <a:effectLst/>
                <a:latin typeface="Avenir Next" panose="020B0503020202020204" pitchFamily="34" charset="0"/>
              </a:rPr>
              <a:t>written in English and published in 1958. </a:t>
            </a:r>
            <a:r>
              <a:rPr lang="en-GB" sz="1400" b="0" i="1" u="none" strike="noStrike" dirty="0">
                <a:solidFill>
                  <a:srgbClr val="1A1A1A"/>
                </a:solidFill>
                <a:effectLst/>
                <a:latin typeface="Avenir Next" panose="020B0503020202020204" pitchFamily="34" charset="0"/>
              </a:rPr>
              <a:t>Things Fall Apart</a:t>
            </a:r>
            <a:r>
              <a:rPr lang="en-GB" sz="1400" b="0" i="0" u="none" strike="noStrike" dirty="0">
                <a:solidFill>
                  <a:srgbClr val="1A1A1A"/>
                </a:solidFill>
                <a:effectLst/>
                <a:latin typeface="Avenir Next" panose="020B0503020202020204" pitchFamily="34" charset="0"/>
              </a:rPr>
              <a:t> helped create the Nigerian literary renaissance of the 1960s. </a:t>
            </a:r>
            <a:r>
              <a:rPr lang="en-GB" sz="1400" dirty="0">
                <a:latin typeface="Avenir Next" panose="020B0503020202020204" pitchFamily="34" charset="0"/>
              </a:rPr>
              <a:t>The novel chronicles the life of Okonkwo, the leader of an Igbo community, from the events leading up to his banishment from the community for accidentally killing a clansman, through the seven years of his exile, to his return, and it addresses a particular problem of emergent Africa—the intrusion in the 1890s of white missionaries and colonial government into tribal Igbo society. Traditionally structured, and peppered with Igbo proverbs, it describes the simultaneous disintegration of its protagonist Okonkwo and of his village. The novel was praised for its intelligent and realistic treatment of tribal beliefs and of psychological disintegration coincident with social unravelling.</a:t>
            </a:r>
          </a:p>
        </p:txBody>
      </p:sp>
      <p:pic>
        <p:nvPicPr>
          <p:cNvPr id="14" name="Graphic 13" descr="Head with gears with solid fill">
            <a:extLst>
              <a:ext uri="{FF2B5EF4-FFF2-40B4-BE49-F238E27FC236}">
                <a16:creationId xmlns:a16="http://schemas.microsoft.com/office/drawing/2014/main" id="{B1BC4CE3-2ABD-2545-AAB4-6B173469EE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03453" y="4299425"/>
            <a:ext cx="914400" cy="914400"/>
          </a:xfrm>
          <a:prstGeom prst="rect">
            <a:avLst/>
          </a:prstGeom>
        </p:spPr>
      </p:pic>
    </p:spTree>
    <p:extLst>
      <p:ext uri="{BB962C8B-B14F-4D97-AF65-F5344CB8AC3E}">
        <p14:creationId xmlns:p14="http://schemas.microsoft.com/office/powerpoint/2010/main" val="1809795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7764D-79DA-9C44-A50D-6FF314EBF695}"/>
              </a:ext>
            </a:extLst>
          </p:cNvPr>
          <p:cNvSpPr>
            <a:spLocks noGrp="1"/>
          </p:cNvSpPr>
          <p:nvPr>
            <p:ph type="title"/>
          </p:nvPr>
        </p:nvSpPr>
        <p:spPr>
          <a:xfrm>
            <a:off x="1591076" y="302194"/>
            <a:ext cx="8697873" cy="744240"/>
          </a:xfrm>
        </p:spPr>
        <p:txBody>
          <a:bodyPr vert="horz" lIns="91440" tIns="45720" rIns="91440" bIns="45720" rtlCol="0" anchor="b">
            <a:noAutofit/>
          </a:bodyPr>
          <a:lstStyle/>
          <a:p>
            <a:pPr algn="ctr"/>
            <a:r>
              <a:rPr lang="en-US" sz="3200" dirty="0"/>
              <a:t>What does this section of your exam look like?</a:t>
            </a:r>
          </a:p>
        </p:txBody>
      </p:sp>
      <p:pic>
        <p:nvPicPr>
          <p:cNvPr id="5" name="Content Placeholder 4" descr="A picture containing game&#10;&#10;Description automatically generated">
            <a:extLst>
              <a:ext uri="{FF2B5EF4-FFF2-40B4-BE49-F238E27FC236}">
                <a16:creationId xmlns:a16="http://schemas.microsoft.com/office/drawing/2014/main" id="{C05BB4B2-32C7-734B-A2A1-C9B6169441A6}"/>
              </a:ext>
            </a:extLst>
          </p:cNvPr>
          <p:cNvPicPr>
            <a:picLocks noGrp="1" noChangeAspect="1"/>
          </p:cNvPicPr>
          <p:nvPr>
            <p:ph idx="1"/>
          </p:nvPr>
        </p:nvPicPr>
        <p:blipFill>
          <a:blip r:embed="rId2"/>
          <a:stretch>
            <a:fillRect/>
          </a:stretch>
        </p:blipFill>
        <p:spPr>
          <a:xfrm>
            <a:off x="3204254" y="1354248"/>
            <a:ext cx="1824678" cy="24825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TextBox 8">
            <a:extLst>
              <a:ext uri="{FF2B5EF4-FFF2-40B4-BE49-F238E27FC236}">
                <a16:creationId xmlns:a16="http://schemas.microsoft.com/office/drawing/2014/main" id="{4DE6E3B2-5354-924B-A9AD-E48FC92980A8}"/>
              </a:ext>
            </a:extLst>
          </p:cNvPr>
          <p:cNvSpPr txBox="1"/>
          <p:nvPr/>
        </p:nvSpPr>
        <p:spPr>
          <a:xfrm>
            <a:off x="6409687" y="1848112"/>
            <a:ext cx="3879262" cy="163121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000" b="1" dirty="0"/>
              <a:t>Paper 1 Poetry &amp; Prose</a:t>
            </a:r>
          </a:p>
          <a:p>
            <a:r>
              <a:rPr lang="en-GB" sz="2000" dirty="0"/>
              <a:t>1 hour 30 minutes</a:t>
            </a:r>
          </a:p>
          <a:p>
            <a:r>
              <a:rPr lang="en-GB" sz="2000" dirty="0"/>
              <a:t>50 marks</a:t>
            </a:r>
          </a:p>
          <a:p>
            <a:r>
              <a:rPr lang="en-GB" sz="2000" dirty="0"/>
              <a:t>Section A: Poetry (25 marks)</a:t>
            </a:r>
          </a:p>
          <a:p>
            <a:r>
              <a:rPr lang="en-GB" sz="2000" dirty="0"/>
              <a:t>Section B: Prose (25 marks)</a:t>
            </a:r>
          </a:p>
        </p:txBody>
      </p:sp>
      <p:sp>
        <p:nvSpPr>
          <p:cNvPr id="11" name="Rectangle 10">
            <a:extLst>
              <a:ext uri="{FF2B5EF4-FFF2-40B4-BE49-F238E27FC236}">
                <a16:creationId xmlns:a16="http://schemas.microsoft.com/office/drawing/2014/main" id="{3A220204-D3EB-F449-9998-BA7EBE894FD3}"/>
              </a:ext>
            </a:extLst>
          </p:cNvPr>
          <p:cNvSpPr/>
          <p:nvPr/>
        </p:nvSpPr>
        <p:spPr>
          <a:xfrm>
            <a:off x="43815" y="4180344"/>
            <a:ext cx="12104370" cy="267765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GB" sz="2800" b="1" u="sng" dirty="0">
                <a:latin typeface="The Hand Black" panose="03070502030502020204" pitchFamily="66" charset="0"/>
              </a:rPr>
              <a:t>Assessment Objectives:</a:t>
            </a:r>
          </a:p>
          <a:p>
            <a:r>
              <a:rPr lang="en-GB" sz="2800" b="1" dirty="0">
                <a:latin typeface="The Hand Black" panose="03070502030502020204" pitchFamily="66" charset="0"/>
              </a:rPr>
              <a:t>AO1: show detailed knowledge of the content of literary texts, supported by reference to the text </a:t>
            </a:r>
          </a:p>
          <a:p>
            <a:r>
              <a:rPr lang="en-GB" sz="2800" b="1" dirty="0">
                <a:latin typeface="The Hand Black" panose="03070502030502020204" pitchFamily="66" charset="0"/>
              </a:rPr>
              <a:t>AO2: understand the meanings of literary texts and their contexts, and explore texts beyond surface meanings to show deeper awareness of ideas and attitudes</a:t>
            </a:r>
            <a:br>
              <a:rPr lang="en-GB" sz="2800" b="1" dirty="0">
                <a:latin typeface="The Hand Black" panose="03070502030502020204" pitchFamily="66" charset="0"/>
              </a:rPr>
            </a:br>
            <a:r>
              <a:rPr lang="en-GB" sz="2800" b="1" dirty="0">
                <a:latin typeface="The Hand Black" panose="03070502030502020204" pitchFamily="66" charset="0"/>
              </a:rPr>
              <a:t>AO3: recognise and appreciate ways in which writers use language, structure and form to create and shape meanings and effects</a:t>
            </a:r>
            <a:br>
              <a:rPr lang="en-GB" sz="2800" b="1" dirty="0">
                <a:latin typeface="The Hand Black" panose="03070502030502020204" pitchFamily="66" charset="0"/>
              </a:rPr>
            </a:br>
            <a:r>
              <a:rPr lang="en-GB" sz="2800" b="1" dirty="0">
                <a:latin typeface="The Hand Black" panose="03070502030502020204" pitchFamily="66" charset="0"/>
              </a:rPr>
              <a:t>AO4: communicate a sensitive and informed personal response to literary texts. </a:t>
            </a:r>
          </a:p>
        </p:txBody>
      </p:sp>
    </p:spTree>
    <p:extLst>
      <p:ext uri="{BB962C8B-B14F-4D97-AF65-F5344CB8AC3E}">
        <p14:creationId xmlns:p14="http://schemas.microsoft.com/office/powerpoint/2010/main" val="2261887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D79345-D7F3-C641-A9E1-FCE51A802A0A}"/>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lnSpcReduction="10000"/>
          </a:bodyPr>
          <a:lstStyle/>
          <a:p>
            <a:pPr marL="514350" indent="-514350">
              <a:buFont typeface="+mj-lt"/>
              <a:buAutoNum type="arabicPeriod"/>
            </a:pPr>
            <a:r>
              <a:rPr lang="en-GB" dirty="0"/>
              <a:t>What is the title of Section 1?</a:t>
            </a:r>
          </a:p>
          <a:p>
            <a:pPr marL="514350" indent="-514350">
              <a:buFont typeface="+mj-lt"/>
              <a:buAutoNum type="arabicPeriod"/>
            </a:pPr>
            <a:r>
              <a:rPr lang="en-GB" dirty="0"/>
              <a:t>How does chapter 1 begin?</a:t>
            </a:r>
          </a:p>
          <a:p>
            <a:pPr marL="514350" indent="-514350">
              <a:buFont typeface="+mj-lt"/>
              <a:buAutoNum type="arabicPeriod"/>
            </a:pPr>
            <a:r>
              <a:rPr lang="en-GB" dirty="0"/>
              <a:t>What does Papa throw across the room?</a:t>
            </a:r>
          </a:p>
          <a:p>
            <a:pPr marL="514350" indent="-514350">
              <a:buFont typeface="+mj-lt"/>
              <a:buAutoNum type="arabicPeriod"/>
            </a:pPr>
            <a:r>
              <a:rPr lang="en-GB" dirty="0"/>
              <a:t>Where had the family returned from?</a:t>
            </a:r>
          </a:p>
          <a:p>
            <a:pPr marL="514350" indent="-514350">
              <a:buFont typeface="+mj-lt"/>
              <a:buAutoNum type="arabicPeriod"/>
            </a:pPr>
            <a:r>
              <a:rPr lang="en-GB" dirty="0"/>
              <a:t>What day is it?</a:t>
            </a:r>
          </a:p>
          <a:p>
            <a:pPr marL="514350" indent="-514350">
              <a:buFont typeface="+mj-lt"/>
              <a:buAutoNum type="arabicPeriod"/>
            </a:pPr>
            <a:r>
              <a:rPr lang="en-GB" dirty="0"/>
              <a:t>What is Papa’s role?</a:t>
            </a:r>
          </a:p>
        </p:txBody>
      </p:sp>
      <p:sp>
        <p:nvSpPr>
          <p:cNvPr id="6" name="Cloud 5">
            <a:extLst>
              <a:ext uri="{FF2B5EF4-FFF2-40B4-BE49-F238E27FC236}">
                <a16:creationId xmlns:a16="http://schemas.microsoft.com/office/drawing/2014/main" id="{F0514F3E-629F-6E41-93CF-9F20C28290DB}"/>
              </a:ext>
            </a:extLst>
          </p:cNvPr>
          <p:cNvSpPr/>
          <p:nvPr/>
        </p:nvSpPr>
        <p:spPr>
          <a:xfrm>
            <a:off x="1718626" y="211873"/>
            <a:ext cx="8742556" cy="1761892"/>
          </a:xfrm>
          <a:prstGeom prst="cloud">
            <a:avLst/>
          </a:prstGeom>
          <a:ln w="38100">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4400" dirty="0"/>
              <a:t>Final Task: quick quiz</a:t>
            </a:r>
          </a:p>
        </p:txBody>
      </p:sp>
      <p:sp>
        <p:nvSpPr>
          <p:cNvPr id="4" name="Content Placeholder 2">
            <a:extLst>
              <a:ext uri="{FF2B5EF4-FFF2-40B4-BE49-F238E27FC236}">
                <a16:creationId xmlns:a16="http://schemas.microsoft.com/office/drawing/2014/main" id="{A3790219-714A-E344-B868-79E5A9A3E9C5}"/>
              </a:ext>
            </a:extLst>
          </p:cNvPr>
          <p:cNvSpPr txBox="1">
            <a:spLocks/>
          </p:cNvSpPr>
          <p:nvPr/>
        </p:nvSpPr>
        <p:spPr>
          <a:xfrm>
            <a:off x="1517904" y="2320299"/>
            <a:ext cx="9144000" cy="3127248"/>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92500" lnSpcReduction="10000"/>
          </a:bodyPr>
          <a:lst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dk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dk1"/>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dk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dk1"/>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514350" indent="-514350">
              <a:buFont typeface="+mj-lt"/>
              <a:buAutoNum type="arabicPeriod"/>
            </a:pPr>
            <a:r>
              <a:rPr lang="en-GB" dirty="0"/>
              <a:t>What is the title of Section 1? </a:t>
            </a:r>
            <a:r>
              <a:rPr lang="en-GB" dirty="0">
                <a:solidFill>
                  <a:srgbClr val="FF0000"/>
                </a:solidFill>
              </a:rPr>
              <a:t>Breaking Gods: Palm Sunday</a:t>
            </a:r>
          </a:p>
          <a:p>
            <a:pPr marL="514350" indent="-514350">
              <a:buFont typeface="+mj-lt"/>
              <a:buAutoNum type="arabicPeriod"/>
            </a:pPr>
            <a:r>
              <a:rPr lang="en-GB" dirty="0"/>
              <a:t>How does chapter 1 begin? </a:t>
            </a:r>
            <a:r>
              <a:rPr lang="en-GB" dirty="0">
                <a:solidFill>
                  <a:srgbClr val="FF0000"/>
                </a:solidFill>
              </a:rPr>
              <a:t>Media res; with an allusion; conflict.</a:t>
            </a:r>
          </a:p>
          <a:p>
            <a:pPr marL="514350" indent="-514350">
              <a:buFont typeface="+mj-lt"/>
              <a:buAutoNum type="arabicPeriod"/>
            </a:pPr>
            <a:r>
              <a:rPr lang="en-GB" dirty="0"/>
              <a:t>What does Papa throw across the room? </a:t>
            </a:r>
            <a:r>
              <a:rPr lang="en-GB" dirty="0">
                <a:solidFill>
                  <a:srgbClr val="FF0000"/>
                </a:solidFill>
              </a:rPr>
              <a:t>Missal</a:t>
            </a:r>
          </a:p>
          <a:p>
            <a:pPr marL="514350" indent="-514350">
              <a:buFont typeface="+mj-lt"/>
              <a:buAutoNum type="arabicPeriod"/>
            </a:pPr>
            <a:r>
              <a:rPr lang="en-GB" dirty="0"/>
              <a:t>Where had the family returned from? </a:t>
            </a:r>
            <a:r>
              <a:rPr lang="en-GB" dirty="0">
                <a:solidFill>
                  <a:srgbClr val="FF0000"/>
                </a:solidFill>
              </a:rPr>
              <a:t>Church</a:t>
            </a:r>
          </a:p>
          <a:p>
            <a:pPr marL="514350" indent="-514350">
              <a:buFont typeface="+mj-lt"/>
              <a:buAutoNum type="arabicPeriod"/>
            </a:pPr>
            <a:r>
              <a:rPr lang="en-GB" dirty="0"/>
              <a:t>What day is it? </a:t>
            </a:r>
            <a:r>
              <a:rPr lang="en-GB" dirty="0">
                <a:solidFill>
                  <a:srgbClr val="FF0000"/>
                </a:solidFill>
              </a:rPr>
              <a:t>Palm Sunday</a:t>
            </a:r>
          </a:p>
          <a:p>
            <a:pPr marL="514350" indent="-514350">
              <a:buFont typeface="+mj-lt"/>
              <a:buAutoNum type="arabicPeriod"/>
            </a:pPr>
            <a:r>
              <a:rPr lang="en-GB" dirty="0"/>
              <a:t>What is Papa’s role? </a:t>
            </a:r>
            <a:r>
              <a:rPr lang="en-GB" dirty="0">
                <a:solidFill>
                  <a:srgbClr val="FF0000"/>
                </a:solidFill>
              </a:rPr>
              <a:t>He is an oblate.</a:t>
            </a:r>
          </a:p>
        </p:txBody>
      </p:sp>
    </p:spTree>
    <p:extLst>
      <p:ext uri="{BB962C8B-B14F-4D97-AF65-F5344CB8AC3E}">
        <p14:creationId xmlns:p14="http://schemas.microsoft.com/office/powerpoint/2010/main" val="344087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9DEAD-9640-8143-9A31-D38764747EC8}"/>
              </a:ext>
            </a:extLst>
          </p:cNvPr>
          <p:cNvSpPr>
            <a:spLocks noGrp="1"/>
          </p:cNvSpPr>
          <p:nvPr>
            <p:ph type="ctrTitle"/>
          </p:nvPr>
        </p:nvSpPr>
        <p:spPr>
          <a:xfrm>
            <a:off x="5715000" y="1034947"/>
            <a:ext cx="5221357" cy="2027656"/>
          </a:xfrm>
        </p:spPr>
        <p:txBody>
          <a:bodyPr>
            <a:normAutofit/>
          </a:bodyPr>
          <a:lstStyle/>
          <a:p>
            <a:r>
              <a:rPr lang="en-GB" dirty="0"/>
              <a:t>Chapter 1</a:t>
            </a:r>
          </a:p>
        </p:txBody>
      </p:sp>
      <p:sp>
        <p:nvSpPr>
          <p:cNvPr id="3" name="Subtitle 2">
            <a:extLst>
              <a:ext uri="{FF2B5EF4-FFF2-40B4-BE49-F238E27FC236}">
                <a16:creationId xmlns:a16="http://schemas.microsoft.com/office/drawing/2014/main" id="{C668F8EF-F99A-A441-A80E-C83271D0D775}"/>
              </a:ext>
            </a:extLst>
          </p:cNvPr>
          <p:cNvSpPr>
            <a:spLocks noGrp="1"/>
          </p:cNvSpPr>
          <p:nvPr>
            <p:ph type="subTitle" idx="1"/>
          </p:nvPr>
        </p:nvSpPr>
        <p:spPr>
          <a:xfrm>
            <a:off x="6036034" y="3258175"/>
            <a:ext cx="4579288" cy="3068226"/>
          </a:xfrm>
          <a:custGeom>
            <a:avLst/>
            <a:gdLst>
              <a:gd name="connsiteX0" fmla="*/ 0 w 4579288"/>
              <a:gd name="connsiteY0" fmla="*/ 0 h 3068226"/>
              <a:gd name="connsiteX1" fmla="*/ 516805 w 4579288"/>
              <a:gd name="connsiteY1" fmla="*/ 0 h 3068226"/>
              <a:gd name="connsiteX2" fmla="*/ 1262575 w 4579288"/>
              <a:gd name="connsiteY2" fmla="*/ 0 h 3068226"/>
              <a:gd name="connsiteX3" fmla="*/ 1962552 w 4579288"/>
              <a:gd name="connsiteY3" fmla="*/ 0 h 3068226"/>
              <a:gd name="connsiteX4" fmla="*/ 2479357 w 4579288"/>
              <a:gd name="connsiteY4" fmla="*/ 0 h 3068226"/>
              <a:gd name="connsiteX5" fmla="*/ 3087748 w 4579288"/>
              <a:gd name="connsiteY5" fmla="*/ 0 h 3068226"/>
              <a:gd name="connsiteX6" fmla="*/ 3833518 w 4579288"/>
              <a:gd name="connsiteY6" fmla="*/ 0 h 3068226"/>
              <a:gd name="connsiteX7" fmla="*/ 4579288 w 4579288"/>
              <a:gd name="connsiteY7" fmla="*/ 0 h 3068226"/>
              <a:gd name="connsiteX8" fmla="*/ 4579288 w 4579288"/>
              <a:gd name="connsiteY8" fmla="*/ 644327 h 3068226"/>
              <a:gd name="connsiteX9" fmla="*/ 4579288 w 4579288"/>
              <a:gd name="connsiteY9" fmla="*/ 1165926 h 3068226"/>
              <a:gd name="connsiteX10" fmla="*/ 4579288 w 4579288"/>
              <a:gd name="connsiteY10" fmla="*/ 1718207 h 3068226"/>
              <a:gd name="connsiteX11" fmla="*/ 4579288 w 4579288"/>
              <a:gd name="connsiteY11" fmla="*/ 2362534 h 3068226"/>
              <a:gd name="connsiteX12" fmla="*/ 4579288 w 4579288"/>
              <a:gd name="connsiteY12" fmla="*/ 3068226 h 3068226"/>
              <a:gd name="connsiteX13" fmla="*/ 4062483 w 4579288"/>
              <a:gd name="connsiteY13" fmla="*/ 3068226 h 3068226"/>
              <a:gd name="connsiteX14" fmla="*/ 3545677 w 4579288"/>
              <a:gd name="connsiteY14" fmla="*/ 3068226 h 3068226"/>
              <a:gd name="connsiteX15" fmla="*/ 2845700 w 4579288"/>
              <a:gd name="connsiteY15" fmla="*/ 3068226 h 3068226"/>
              <a:gd name="connsiteX16" fmla="*/ 2328895 w 4579288"/>
              <a:gd name="connsiteY16" fmla="*/ 3068226 h 3068226"/>
              <a:gd name="connsiteX17" fmla="*/ 1674711 w 4579288"/>
              <a:gd name="connsiteY17" fmla="*/ 3068226 h 3068226"/>
              <a:gd name="connsiteX18" fmla="*/ 1112113 w 4579288"/>
              <a:gd name="connsiteY18" fmla="*/ 3068226 h 3068226"/>
              <a:gd name="connsiteX19" fmla="*/ 0 w 4579288"/>
              <a:gd name="connsiteY19" fmla="*/ 3068226 h 3068226"/>
              <a:gd name="connsiteX20" fmla="*/ 0 w 4579288"/>
              <a:gd name="connsiteY20" fmla="*/ 2454581 h 3068226"/>
              <a:gd name="connsiteX21" fmla="*/ 0 w 4579288"/>
              <a:gd name="connsiteY21" fmla="*/ 1779571 h 3068226"/>
              <a:gd name="connsiteX22" fmla="*/ 0 w 4579288"/>
              <a:gd name="connsiteY22" fmla="*/ 1196608 h 3068226"/>
              <a:gd name="connsiteX23" fmla="*/ 0 w 4579288"/>
              <a:gd name="connsiteY23" fmla="*/ 613645 h 3068226"/>
              <a:gd name="connsiteX24" fmla="*/ 0 w 4579288"/>
              <a:gd name="connsiteY24" fmla="*/ 0 h 3068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79288" h="3068226" fill="none" extrusionOk="0">
                <a:moveTo>
                  <a:pt x="0" y="0"/>
                </a:moveTo>
                <a:cubicBezTo>
                  <a:pt x="121390" y="-22813"/>
                  <a:pt x="410920" y="5183"/>
                  <a:pt x="516805" y="0"/>
                </a:cubicBezTo>
                <a:cubicBezTo>
                  <a:pt x="622690" y="-5183"/>
                  <a:pt x="1104830" y="-17287"/>
                  <a:pt x="1262575" y="0"/>
                </a:cubicBezTo>
                <a:cubicBezTo>
                  <a:pt x="1420320" y="17287"/>
                  <a:pt x="1639093" y="28022"/>
                  <a:pt x="1962552" y="0"/>
                </a:cubicBezTo>
                <a:cubicBezTo>
                  <a:pt x="2286011" y="-28022"/>
                  <a:pt x="2279350" y="-24760"/>
                  <a:pt x="2479357" y="0"/>
                </a:cubicBezTo>
                <a:cubicBezTo>
                  <a:pt x="2679364" y="24760"/>
                  <a:pt x="2792171" y="-24759"/>
                  <a:pt x="3087748" y="0"/>
                </a:cubicBezTo>
                <a:cubicBezTo>
                  <a:pt x="3383325" y="24759"/>
                  <a:pt x="3554099" y="22793"/>
                  <a:pt x="3833518" y="0"/>
                </a:cubicBezTo>
                <a:cubicBezTo>
                  <a:pt x="4112937" y="-22793"/>
                  <a:pt x="4356929" y="26748"/>
                  <a:pt x="4579288" y="0"/>
                </a:cubicBezTo>
                <a:cubicBezTo>
                  <a:pt x="4590464" y="150808"/>
                  <a:pt x="4585747" y="505917"/>
                  <a:pt x="4579288" y="644327"/>
                </a:cubicBezTo>
                <a:cubicBezTo>
                  <a:pt x="4572829" y="782737"/>
                  <a:pt x="4567227" y="1042760"/>
                  <a:pt x="4579288" y="1165926"/>
                </a:cubicBezTo>
                <a:cubicBezTo>
                  <a:pt x="4591349" y="1289092"/>
                  <a:pt x="4590258" y="1480657"/>
                  <a:pt x="4579288" y="1718207"/>
                </a:cubicBezTo>
                <a:cubicBezTo>
                  <a:pt x="4568318" y="1955757"/>
                  <a:pt x="4609812" y="2066288"/>
                  <a:pt x="4579288" y="2362534"/>
                </a:cubicBezTo>
                <a:cubicBezTo>
                  <a:pt x="4548764" y="2658780"/>
                  <a:pt x="4582175" y="2769459"/>
                  <a:pt x="4579288" y="3068226"/>
                </a:cubicBezTo>
                <a:cubicBezTo>
                  <a:pt x="4393193" y="3087816"/>
                  <a:pt x="4273567" y="3087554"/>
                  <a:pt x="4062483" y="3068226"/>
                </a:cubicBezTo>
                <a:cubicBezTo>
                  <a:pt x="3851400" y="3048898"/>
                  <a:pt x="3723442" y="3085129"/>
                  <a:pt x="3545677" y="3068226"/>
                </a:cubicBezTo>
                <a:cubicBezTo>
                  <a:pt x="3367912" y="3051323"/>
                  <a:pt x="3165001" y="3062624"/>
                  <a:pt x="2845700" y="3068226"/>
                </a:cubicBezTo>
                <a:cubicBezTo>
                  <a:pt x="2526399" y="3073828"/>
                  <a:pt x="2534770" y="3077911"/>
                  <a:pt x="2328895" y="3068226"/>
                </a:cubicBezTo>
                <a:cubicBezTo>
                  <a:pt x="2123021" y="3058541"/>
                  <a:pt x="1820723" y="3037472"/>
                  <a:pt x="1674711" y="3068226"/>
                </a:cubicBezTo>
                <a:cubicBezTo>
                  <a:pt x="1528699" y="3098980"/>
                  <a:pt x="1369487" y="3060118"/>
                  <a:pt x="1112113" y="3068226"/>
                </a:cubicBezTo>
                <a:cubicBezTo>
                  <a:pt x="854739" y="3076334"/>
                  <a:pt x="252845" y="3068184"/>
                  <a:pt x="0" y="3068226"/>
                </a:cubicBezTo>
                <a:cubicBezTo>
                  <a:pt x="13778" y="2767502"/>
                  <a:pt x="-2040" y="2599157"/>
                  <a:pt x="0" y="2454581"/>
                </a:cubicBezTo>
                <a:cubicBezTo>
                  <a:pt x="2040" y="2310006"/>
                  <a:pt x="-29203" y="2039605"/>
                  <a:pt x="0" y="1779571"/>
                </a:cubicBezTo>
                <a:cubicBezTo>
                  <a:pt x="29203" y="1519537"/>
                  <a:pt x="-7730" y="1398040"/>
                  <a:pt x="0" y="1196608"/>
                </a:cubicBezTo>
                <a:cubicBezTo>
                  <a:pt x="7730" y="995176"/>
                  <a:pt x="-20191" y="787609"/>
                  <a:pt x="0" y="613645"/>
                </a:cubicBezTo>
                <a:cubicBezTo>
                  <a:pt x="20191" y="439681"/>
                  <a:pt x="837" y="239593"/>
                  <a:pt x="0" y="0"/>
                </a:cubicBezTo>
                <a:close/>
              </a:path>
              <a:path w="4579288" h="3068226" stroke="0" extrusionOk="0">
                <a:moveTo>
                  <a:pt x="0" y="0"/>
                </a:moveTo>
                <a:cubicBezTo>
                  <a:pt x="175224" y="22764"/>
                  <a:pt x="442960" y="21978"/>
                  <a:pt x="608391" y="0"/>
                </a:cubicBezTo>
                <a:cubicBezTo>
                  <a:pt x="773822" y="-21978"/>
                  <a:pt x="877924" y="-6987"/>
                  <a:pt x="1125196" y="0"/>
                </a:cubicBezTo>
                <a:cubicBezTo>
                  <a:pt x="1372468" y="6987"/>
                  <a:pt x="1662869" y="28939"/>
                  <a:pt x="1870966" y="0"/>
                </a:cubicBezTo>
                <a:cubicBezTo>
                  <a:pt x="2079063" y="-28939"/>
                  <a:pt x="2351733" y="12551"/>
                  <a:pt x="2479357" y="0"/>
                </a:cubicBezTo>
                <a:cubicBezTo>
                  <a:pt x="2606981" y="-12551"/>
                  <a:pt x="2788666" y="-25462"/>
                  <a:pt x="3087748" y="0"/>
                </a:cubicBezTo>
                <a:cubicBezTo>
                  <a:pt x="3386830" y="25462"/>
                  <a:pt x="3514585" y="-2233"/>
                  <a:pt x="3833518" y="0"/>
                </a:cubicBezTo>
                <a:cubicBezTo>
                  <a:pt x="4152451" y="2233"/>
                  <a:pt x="4280368" y="-17612"/>
                  <a:pt x="4579288" y="0"/>
                </a:cubicBezTo>
                <a:cubicBezTo>
                  <a:pt x="4595360" y="264587"/>
                  <a:pt x="4594483" y="464024"/>
                  <a:pt x="4579288" y="675010"/>
                </a:cubicBezTo>
                <a:cubicBezTo>
                  <a:pt x="4564094" y="885996"/>
                  <a:pt x="4571838" y="1112099"/>
                  <a:pt x="4579288" y="1227290"/>
                </a:cubicBezTo>
                <a:cubicBezTo>
                  <a:pt x="4586738" y="1342481"/>
                  <a:pt x="4566661" y="1583735"/>
                  <a:pt x="4579288" y="1779571"/>
                </a:cubicBezTo>
                <a:cubicBezTo>
                  <a:pt x="4591915" y="1975407"/>
                  <a:pt x="4567484" y="2253333"/>
                  <a:pt x="4579288" y="2393216"/>
                </a:cubicBezTo>
                <a:cubicBezTo>
                  <a:pt x="4591092" y="2533099"/>
                  <a:pt x="4572087" y="2830907"/>
                  <a:pt x="4579288" y="3068226"/>
                </a:cubicBezTo>
                <a:cubicBezTo>
                  <a:pt x="4444484" y="3091446"/>
                  <a:pt x="4210493" y="3065770"/>
                  <a:pt x="4062483" y="3068226"/>
                </a:cubicBezTo>
                <a:cubicBezTo>
                  <a:pt x="3914473" y="3070682"/>
                  <a:pt x="3587947" y="3082992"/>
                  <a:pt x="3316713" y="3068226"/>
                </a:cubicBezTo>
                <a:cubicBezTo>
                  <a:pt x="3045479" y="3053461"/>
                  <a:pt x="3024811" y="3054924"/>
                  <a:pt x="2754115" y="3068226"/>
                </a:cubicBezTo>
                <a:cubicBezTo>
                  <a:pt x="2483419" y="3081528"/>
                  <a:pt x="2351407" y="3057668"/>
                  <a:pt x="2099931" y="3068226"/>
                </a:cubicBezTo>
                <a:cubicBezTo>
                  <a:pt x="1848455" y="3078784"/>
                  <a:pt x="1685314" y="3081771"/>
                  <a:pt x="1354161" y="3068226"/>
                </a:cubicBezTo>
                <a:cubicBezTo>
                  <a:pt x="1023008" y="3054682"/>
                  <a:pt x="833248" y="3087624"/>
                  <a:pt x="699977" y="3068226"/>
                </a:cubicBezTo>
                <a:cubicBezTo>
                  <a:pt x="566706" y="3048828"/>
                  <a:pt x="163225" y="3073302"/>
                  <a:pt x="0" y="3068226"/>
                </a:cubicBezTo>
                <a:cubicBezTo>
                  <a:pt x="9410" y="2885320"/>
                  <a:pt x="-546" y="2662099"/>
                  <a:pt x="0" y="2515945"/>
                </a:cubicBezTo>
                <a:cubicBezTo>
                  <a:pt x="546" y="2369791"/>
                  <a:pt x="-25624" y="2071208"/>
                  <a:pt x="0" y="1932982"/>
                </a:cubicBezTo>
                <a:cubicBezTo>
                  <a:pt x="25624" y="1794756"/>
                  <a:pt x="-12811" y="1425394"/>
                  <a:pt x="0" y="1257973"/>
                </a:cubicBezTo>
                <a:cubicBezTo>
                  <a:pt x="12811" y="1090552"/>
                  <a:pt x="-11719" y="860838"/>
                  <a:pt x="0" y="644327"/>
                </a:cubicBezTo>
                <a:cubicBezTo>
                  <a:pt x="11719" y="427816"/>
                  <a:pt x="20802" y="205315"/>
                  <a:pt x="0" y="0"/>
                </a:cubicBezTo>
                <a:close/>
              </a:path>
            </a:pathLst>
          </a:custGeom>
          <a:ln>
            <a:extLst>
              <a:ext uri="{C807C97D-BFC1-408E-A445-0C87EB9F89A2}">
                <ask:lineSketchStyleProps xmlns:ask="http://schemas.microsoft.com/office/drawing/2018/sketchyshapes" sd="1219033472">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a:normAutofit fontScale="92500"/>
          </a:bodyPr>
          <a:lstStyle/>
          <a:p>
            <a:pPr algn="l"/>
            <a:r>
              <a:rPr lang="en-GB" dirty="0"/>
              <a:t>Do now:</a:t>
            </a:r>
          </a:p>
          <a:p>
            <a:pPr marL="457200" indent="-457200" algn="l">
              <a:buAutoNum type="arabicPeriod"/>
            </a:pPr>
            <a:r>
              <a:rPr lang="en-GB" dirty="0"/>
              <a:t>Who wrote ‘Things Fall Apart’?</a:t>
            </a:r>
          </a:p>
          <a:p>
            <a:pPr marL="457200" indent="-457200" algn="l">
              <a:buAutoNum type="arabicPeriod"/>
            </a:pPr>
            <a:r>
              <a:rPr lang="en-GB" dirty="0"/>
              <a:t>Who is the narrator? </a:t>
            </a:r>
          </a:p>
          <a:p>
            <a:pPr marL="457200" indent="-457200" algn="l">
              <a:buAutoNum type="arabicPeriod"/>
            </a:pPr>
            <a:r>
              <a:rPr lang="en-GB" dirty="0"/>
              <a:t>What is the narrator’s brother called? </a:t>
            </a:r>
            <a:endParaRPr lang="en-GB" b="1" dirty="0"/>
          </a:p>
          <a:p>
            <a:pPr marL="457200" indent="-457200" algn="l">
              <a:buAutoNum type="arabicPeriod"/>
            </a:pPr>
            <a:r>
              <a:rPr lang="en-GB" dirty="0"/>
              <a:t>Which religious festival is being celebrated? </a:t>
            </a:r>
          </a:p>
          <a:p>
            <a:pPr marL="457200" indent="-457200" algn="l">
              <a:buAutoNum type="arabicPeriod"/>
            </a:pPr>
            <a:endParaRPr lang="en-GB" dirty="0"/>
          </a:p>
          <a:p>
            <a:endParaRPr lang="en-GB" dirty="0"/>
          </a:p>
        </p:txBody>
      </p:sp>
      <p:pic>
        <p:nvPicPr>
          <p:cNvPr id="6" name="Picture 5" descr="A purple flower with a white center&#10;&#10;Description automatically generated with low confidence">
            <a:extLst>
              <a:ext uri="{FF2B5EF4-FFF2-40B4-BE49-F238E27FC236}">
                <a16:creationId xmlns:a16="http://schemas.microsoft.com/office/drawing/2014/main" id="{CCF0F2A4-ECD0-1142-9A04-8348D8D3316A}"/>
              </a:ext>
            </a:extLst>
          </p:cNvPr>
          <p:cNvPicPr>
            <a:picLocks noChangeAspect="1"/>
          </p:cNvPicPr>
          <p:nvPr/>
        </p:nvPicPr>
        <p:blipFill>
          <a:blip r:embed="rId3"/>
          <a:stretch>
            <a:fillRect/>
          </a:stretch>
        </p:blipFill>
        <p:spPr>
          <a:xfrm>
            <a:off x="374642" y="1653511"/>
            <a:ext cx="4572330" cy="39500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Box 3">
            <a:extLst>
              <a:ext uri="{FF2B5EF4-FFF2-40B4-BE49-F238E27FC236}">
                <a16:creationId xmlns:a16="http://schemas.microsoft.com/office/drawing/2014/main" id="{91136100-6EBB-6E48-BC10-498521C97218}"/>
              </a:ext>
            </a:extLst>
          </p:cNvPr>
          <p:cNvSpPr txBox="1"/>
          <p:nvPr/>
        </p:nvSpPr>
        <p:spPr>
          <a:xfrm>
            <a:off x="0" y="459592"/>
            <a:ext cx="2370521"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dirty="0"/>
              <a:t>Date:                            </a:t>
            </a:r>
          </a:p>
        </p:txBody>
      </p:sp>
      <p:sp>
        <p:nvSpPr>
          <p:cNvPr id="10" name="TextBox 9">
            <a:extLst>
              <a:ext uri="{FF2B5EF4-FFF2-40B4-BE49-F238E27FC236}">
                <a16:creationId xmlns:a16="http://schemas.microsoft.com/office/drawing/2014/main" id="{BB29106B-D94D-5A45-A006-8056A9F7DB6D}"/>
              </a:ext>
            </a:extLst>
          </p:cNvPr>
          <p:cNvSpPr txBox="1"/>
          <p:nvPr/>
        </p:nvSpPr>
        <p:spPr>
          <a:xfrm>
            <a:off x="4675032" y="253303"/>
            <a:ext cx="7230230"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dirty="0"/>
              <a:t>Learning question:  how are the themes established at the beginning of the novel?                          </a:t>
            </a:r>
          </a:p>
        </p:txBody>
      </p:sp>
      <p:sp>
        <p:nvSpPr>
          <p:cNvPr id="12" name="TextBox 11">
            <a:extLst>
              <a:ext uri="{FF2B5EF4-FFF2-40B4-BE49-F238E27FC236}">
                <a16:creationId xmlns:a16="http://schemas.microsoft.com/office/drawing/2014/main" id="{5D2AC61E-76D3-3249-992F-24DD6848603D}"/>
              </a:ext>
            </a:extLst>
          </p:cNvPr>
          <p:cNvSpPr txBox="1"/>
          <p:nvPr/>
        </p:nvSpPr>
        <p:spPr>
          <a:xfrm>
            <a:off x="0" y="0"/>
            <a:ext cx="1102225"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dirty="0"/>
              <a:t>Lesson 2</a:t>
            </a:r>
          </a:p>
        </p:txBody>
      </p:sp>
    </p:spTree>
    <p:extLst>
      <p:ext uri="{BB962C8B-B14F-4D97-AF65-F5344CB8AC3E}">
        <p14:creationId xmlns:p14="http://schemas.microsoft.com/office/powerpoint/2010/main" val="1778121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E1457-6E3B-4C42-907C-9DE7CA79AA63}"/>
              </a:ext>
            </a:extLst>
          </p:cNvPr>
          <p:cNvSpPr>
            <a:spLocks noGrp="1"/>
          </p:cNvSpPr>
          <p:nvPr>
            <p:ph type="title"/>
          </p:nvPr>
        </p:nvSpPr>
        <p:spPr>
          <a:xfrm>
            <a:off x="1517904" y="298574"/>
            <a:ext cx="9144000" cy="1835025"/>
          </a:xfrm>
        </p:spPr>
        <p:txBody>
          <a:bodyPr>
            <a:normAutofit fontScale="90000"/>
          </a:bodyPr>
          <a:lstStyle/>
          <a:p>
            <a:r>
              <a:rPr lang="en-GB" dirty="0"/>
              <a:t>Quick re-cap – can you answer the question based on our work on paragraph 1?</a:t>
            </a:r>
          </a:p>
        </p:txBody>
      </p:sp>
      <p:sp>
        <p:nvSpPr>
          <p:cNvPr id="3" name="Content Placeholder 2">
            <a:extLst>
              <a:ext uri="{FF2B5EF4-FFF2-40B4-BE49-F238E27FC236}">
                <a16:creationId xmlns:a16="http://schemas.microsoft.com/office/drawing/2014/main" id="{DECFA718-786F-4F44-AA50-C4B2EACAB0FE}"/>
              </a:ext>
            </a:extLst>
          </p:cNvPr>
          <p:cNvSpPr>
            <a:spLocks noGrp="1"/>
          </p:cNvSpPr>
          <p:nvPr>
            <p:ph idx="1"/>
          </p:nvPr>
        </p:nvSpPr>
        <p:spPr>
          <a:xfrm>
            <a:off x="1517904" y="3058707"/>
            <a:ext cx="9144000" cy="1102659"/>
          </a:xfrm>
        </p:spPr>
        <p:txBody>
          <a:bodyPr/>
          <a:lstStyle/>
          <a:p>
            <a:pPr algn="ctr"/>
            <a:r>
              <a:rPr lang="en-GB" dirty="0"/>
              <a:t>What are our first impressions of the family based on paragraph 1?</a:t>
            </a:r>
          </a:p>
        </p:txBody>
      </p:sp>
      <p:pic>
        <p:nvPicPr>
          <p:cNvPr id="4" name="Picture 3" descr="A picture containing drawing&#10;&#10;Description automatically generated">
            <a:extLst>
              <a:ext uri="{FF2B5EF4-FFF2-40B4-BE49-F238E27FC236}">
                <a16:creationId xmlns:a16="http://schemas.microsoft.com/office/drawing/2014/main" id="{1E0092BC-DD63-6342-BFBE-FFCC1CED3D6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808" b="89904" l="9756" r="89837">
                        <a14:foregroundMark x1="67480" y1="11538" x2="67480" y2="11538"/>
                        <a14:foregroundMark x1="56504" y1="4808" x2="56504" y2="4808"/>
                      </a14:backgroundRemoval>
                    </a14:imgEffect>
                  </a14:imgLayer>
                </a14:imgProps>
              </a:ext>
            </a:extLst>
          </a:blip>
          <a:stretch>
            <a:fillRect/>
          </a:stretch>
        </p:blipFill>
        <p:spPr>
          <a:xfrm>
            <a:off x="5360229" y="4502810"/>
            <a:ext cx="1974355" cy="1669374"/>
          </a:xfrm>
          <a:prstGeom prst="rect">
            <a:avLst/>
          </a:prstGeom>
        </p:spPr>
      </p:pic>
      <p:sp>
        <p:nvSpPr>
          <p:cNvPr id="5" name="TextBox 4">
            <a:extLst>
              <a:ext uri="{FF2B5EF4-FFF2-40B4-BE49-F238E27FC236}">
                <a16:creationId xmlns:a16="http://schemas.microsoft.com/office/drawing/2014/main" id="{470E1BDF-1F2D-A34E-A873-763F19F3615F}"/>
              </a:ext>
            </a:extLst>
          </p:cNvPr>
          <p:cNvSpPr txBox="1"/>
          <p:nvPr/>
        </p:nvSpPr>
        <p:spPr>
          <a:xfrm>
            <a:off x="0" y="5337497"/>
            <a:ext cx="1951112" cy="1477328"/>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GB" dirty="0"/>
              <a:t>Vocabulary help:</a:t>
            </a:r>
          </a:p>
          <a:p>
            <a:pPr marL="285750" indent="-285750">
              <a:buFont typeface="Wingdings" pitchFamily="2" charset="2"/>
              <a:buChar char="ü"/>
            </a:pPr>
            <a:r>
              <a:rPr lang="en-GB" dirty="0"/>
              <a:t>Implies</a:t>
            </a:r>
          </a:p>
          <a:p>
            <a:pPr marL="285750" indent="-285750">
              <a:buFont typeface="Wingdings" pitchFamily="2" charset="2"/>
              <a:buChar char="ü"/>
            </a:pPr>
            <a:r>
              <a:rPr lang="en-GB" dirty="0"/>
              <a:t>Suggests</a:t>
            </a:r>
          </a:p>
          <a:p>
            <a:pPr marL="285750" indent="-285750">
              <a:buFont typeface="Wingdings" pitchFamily="2" charset="2"/>
              <a:buChar char="ü"/>
            </a:pPr>
            <a:r>
              <a:rPr lang="en-GB" dirty="0"/>
              <a:t>Reveals </a:t>
            </a:r>
          </a:p>
          <a:p>
            <a:pPr marL="285750" indent="-285750">
              <a:buFont typeface="Wingdings" pitchFamily="2" charset="2"/>
              <a:buChar char="ü"/>
            </a:pPr>
            <a:r>
              <a:rPr lang="en-GB" dirty="0"/>
              <a:t>Foreshadows</a:t>
            </a:r>
          </a:p>
        </p:txBody>
      </p:sp>
    </p:spTree>
    <p:extLst>
      <p:ext uri="{BB962C8B-B14F-4D97-AF65-F5344CB8AC3E}">
        <p14:creationId xmlns:p14="http://schemas.microsoft.com/office/powerpoint/2010/main" val="1181405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9CA74-471A-4B4E-BDB6-CA8E107D3F67}"/>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algn="ctr"/>
            <a:r>
              <a:rPr lang="en-US" dirty="0"/>
              <a:t>As we study this text, think about the following:</a:t>
            </a:r>
          </a:p>
        </p:txBody>
      </p:sp>
      <p:sp>
        <p:nvSpPr>
          <p:cNvPr id="3" name="Content Placeholder 2">
            <a:extLst>
              <a:ext uri="{FF2B5EF4-FFF2-40B4-BE49-F238E27FC236}">
                <a16:creationId xmlns:a16="http://schemas.microsoft.com/office/drawing/2014/main" id="{1E4525A7-D542-E241-AF68-567EDB36B434}"/>
              </a:ext>
            </a:extLst>
          </p:cNvPr>
          <p:cNvSpPr>
            <a:spLocks noGrp="1"/>
          </p:cNvSpPr>
          <p:nvPr>
            <p:ph idx="1"/>
          </p:nvPr>
        </p:nvSpPr>
        <p:spPr>
          <a:xfrm>
            <a:off x="838200" y="2667836"/>
            <a:ext cx="10515600" cy="2734018"/>
          </a:xfrm>
        </p:spPr>
        <p:style>
          <a:lnRef idx="1">
            <a:schemeClr val="accent3"/>
          </a:lnRef>
          <a:fillRef idx="2">
            <a:schemeClr val="accent3"/>
          </a:fillRef>
          <a:effectRef idx="1">
            <a:schemeClr val="accent3"/>
          </a:effectRef>
          <a:fontRef idx="minor">
            <a:schemeClr val="dk1"/>
          </a:fontRef>
        </p:style>
        <p:txBody>
          <a:bodyPr/>
          <a:lstStyle/>
          <a:p>
            <a:r>
              <a:rPr lang="en-US" dirty="0"/>
              <a:t>How are you responding to a text that is potentially different to your own reality?</a:t>
            </a:r>
          </a:p>
          <a:p>
            <a:r>
              <a:rPr lang="en-US" dirty="0"/>
              <a:t>How does this text offer you an insight into a different time period and culture?</a:t>
            </a:r>
          </a:p>
          <a:p>
            <a:r>
              <a:rPr lang="en-US" dirty="0"/>
              <a:t>What kind of perspective are you being given?</a:t>
            </a:r>
          </a:p>
        </p:txBody>
      </p:sp>
    </p:spTree>
    <p:extLst>
      <p:ext uri="{BB962C8B-B14F-4D97-AF65-F5344CB8AC3E}">
        <p14:creationId xmlns:p14="http://schemas.microsoft.com/office/powerpoint/2010/main" val="1142922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BC030-8212-C842-9CD7-553CB01F9AF1}"/>
              </a:ext>
            </a:extLst>
          </p:cNvPr>
          <p:cNvSpPr>
            <a:spLocks noGrp="1"/>
          </p:cNvSpPr>
          <p:nvPr>
            <p:ph type="title"/>
          </p:nvPr>
        </p:nvSpPr>
        <p:spPr/>
        <p:txBody>
          <a:bodyPr/>
          <a:lstStyle/>
          <a:p>
            <a:r>
              <a:rPr lang="en-GB" dirty="0"/>
              <a:t>What are themes and big ideas?</a:t>
            </a:r>
          </a:p>
        </p:txBody>
      </p:sp>
      <p:sp>
        <p:nvSpPr>
          <p:cNvPr id="3" name="Content Placeholder 2">
            <a:extLst>
              <a:ext uri="{FF2B5EF4-FFF2-40B4-BE49-F238E27FC236}">
                <a16:creationId xmlns:a16="http://schemas.microsoft.com/office/drawing/2014/main" id="{7C493584-663D-B544-864E-96EF4D0CE989}"/>
              </a:ext>
            </a:extLst>
          </p:cNvPr>
          <p:cNvSpPr>
            <a:spLocks noGrp="1"/>
          </p:cNvSpPr>
          <p:nvPr>
            <p:ph idx="1"/>
          </p:nvPr>
        </p:nvSpPr>
        <p:spPr>
          <a:xfrm>
            <a:off x="1517904" y="1865376"/>
            <a:ext cx="9144000" cy="3127248"/>
          </a:xfrm>
        </p:spPr>
        <p:style>
          <a:lnRef idx="2">
            <a:schemeClr val="accent6"/>
          </a:lnRef>
          <a:fillRef idx="1">
            <a:schemeClr val="lt1"/>
          </a:fillRef>
          <a:effectRef idx="0">
            <a:schemeClr val="accent6"/>
          </a:effectRef>
          <a:fontRef idx="minor">
            <a:schemeClr val="dk1"/>
          </a:fontRef>
        </p:style>
        <p:txBody>
          <a:bodyPr>
            <a:normAutofit fontScale="85000" lnSpcReduction="10000"/>
          </a:bodyPr>
          <a:lstStyle/>
          <a:p>
            <a:pPr marL="0" indent="0" algn="ctr">
              <a:buNone/>
            </a:pPr>
            <a:r>
              <a:rPr lang="en-GB" sz="2800" b="1" dirty="0">
                <a:latin typeface="Shree Devanagari 714" panose="02000600000000000000" pitchFamily="2" charset="0"/>
                <a:cs typeface="Shree Devanagari 714" panose="02000600000000000000" pitchFamily="2" charset="0"/>
              </a:rPr>
              <a:t>What are ‘big ideas’?</a:t>
            </a:r>
          </a:p>
          <a:p>
            <a:r>
              <a:rPr lang="en-GB" sz="2800" dirty="0">
                <a:latin typeface="Shree Devanagari 714" panose="02000600000000000000" pitchFamily="2" charset="0"/>
                <a:cs typeface="Shree Devanagari 714" panose="02000600000000000000" pitchFamily="2" charset="0"/>
              </a:rPr>
              <a:t>These are the bigger issues that are being presented in the novel. These can be </a:t>
            </a:r>
            <a:r>
              <a:rPr lang="en-GB" sz="2800" i="1" dirty="0">
                <a:latin typeface="Shree Devanagari 714" panose="02000600000000000000" pitchFamily="2" charset="0"/>
                <a:cs typeface="Shree Devanagari 714" panose="02000600000000000000" pitchFamily="2" charset="0"/>
              </a:rPr>
              <a:t>social, political, environmental, moral, existential or religious.</a:t>
            </a:r>
            <a:r>
              <a:rPr lang="en-GB" sz="2800" dirty="0">
                <a:latin typeface="Shree Devanagari 714" panose="02000600000000000000" pitchFamily="2" charset="0"/>
                <a:cs typeface="Shree Devanagari 714" panose="02000600000000000000" pitchFamily="2" charset="0"/>
              </a:rPr>
              <a:t> These are often ideas that go beyond what is merely written on the page e.g. a novel about a family may actually be about wider societal issues. Try and think about what is being suggested in the novel and see if you can spot any </a:t>
            </a:r>
            <a:r>
              <a:rPr lang="en-GB" sz="2800" i="1" dirty="0">
                <a:latin typeface="Shree Devanagari 714" panose="02000600000000000000" pitchFamily="2" charset="0"/>
                <a:cs typeface="Shree Devanagari 714" panose="02000600000000000000" pitchFamily="2" charset="0"/>
              </a:rPr>
              <a:t>wider issues </a:t>
            </a:r>
            <a:r>
              <a:rPr lang="en-GB" sz="2800" dirty="0">
                <a:latin typeface="Shree Devanagari 714" panose="02000600000000000000" pitchFamily="2" charset="0"/>
                <a:cs typeface="Shree Devanagari 714" panose="02000600000000000000" pitchFamily="2" charset="0"/>
              </a:rPr>
              <a:t>that the writer may be alluding to.</a:t>
            </a:r>
          </a:p>
          <a:p>
            <a:pPr marL="0" indent="0">
              <a:buNone/>
            </a:pPr>
            <a:endParaRPr lang="en-GB" sz="8000" dirty="0"/>
          </a:p>
        </p:txBody>
      </p:sp>
      <p:sp>
        <p:nvSpPr>
          <p:cNvPr id="4" name="Content Placeholder 2">
            <a:extLst>
              <a:ext uri="{FF2B5EF4-FFF2-40B4-BE49-F238E27FC236}">
                <a16:creationId xmlns:a16="http://schemas.microsoft.com/office/drawing/2014/main" id="{E0311564-6C83-694A-8BED-F489CCF2EB6E}"/>
              </a:ext>
            </a:extLst>
          </p:cNvPr>
          <p:cNvSpPr txBox="1">
            <a:spLocks/>
          </p:cNvSpPr>
          <p:nvPr/>
        </p:nvSpPr>
        <p:spPr>
          <a:xfrm>
            <a:off x="1517904" y="5215257"/>
            <a:ext cx="9144000" cy="1520554"/>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a:bodyPr>
          <a:lst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dk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dk1"/>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dk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dk1"/>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GB" sz="2800" b="1" dirty="0">
                <a:latin typeface="Shree Devanagari 714" panose="02000600000000000000" pitchFamily="2" charset="0"/>
                <a:cs typeface="Shree Devanagari 714" panose="02000600000000000000" pitchFamily="2" charset="0"/>
              </a:rPr>
              <a:t>What are themes?</a:t>
            </a:r>
          </a:p>
          <a:p>
            <a:pPr algn="ctr"/>
            <a:r>
              <a:rPr lang="en-GB" dirty="0"/>
              <a:t>A theme is a universal idea, lesson, or message explored throughout a work of literature.</a:t>
            </a:r>
            <a:endParaRPr lang="en-GB" sz="8000" dirty="0"/>
          </a:p>
        </p:txBody>
      </p:sp>
      <p:sp>
        <p:nvSpPr>
          <p:cNvPr id="5" name="Cloud 4">
            <a:extLst>
              <a:ext uri="{FF2B5EF4-FFF2-40B4-BE49-F238E27FC236}">
                <a16:creationId xmlns:a16="http://schemas.microsoft.com/office/drawing/2014/main" id="{6BC52861-2270-4144-9246-0BBBE950F344}"/>
              </a:ext>
            </a:extLst>
          </p:cNvPr>
          <p:cNvSpPr/>
          <p:nvPr/>
        </p:nvSpPr>
        <p:spPr>
          <a:xfrm>
            <a:off x="9275991" y="913873"/>
            <a:ext cx="2796209" cy="1457739"/>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a:t>As we read, see if you can identify what these are.</a:t>
            </a:r>
          </a:p>
        </p:txBody>
      </p:sp>
    </p:spTree>
    <p:extLst>
      <p:ext uri="{BB962C8B-B14F-4D97-AF65-F5344CB8AC3E}">
        <p14:creationId xmlns:p14="http://schemas.microsoft.com/office/powerpoint/2010/main" val="1407053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5C424-3DD2-F343-89A6-FA20ADEFB493}"/>
              </a:ext>
            </a:extLst>
          </p:cNvPr>
          <p:cNvSpPr>
            <a:spLocks noGrp="1"/>
          </p:cNvSpPr>
          <p:nvPr>
            <p:ph type="title"/>
          </p:nvPr>
        </p:nvSpPr>
        <p:spPr/>
        <p:txBody>
          <a:bodyPr/>
          <a:lstStyle/>
          <a:p>
            <a:r>
              <a:rPr lang="en-GB" dirty="0"/>
              <a:t>Today we will read chapter 1 and analyse this together.</a:t>
            </a:r>
          </a:p>
        </p:txBody>
      </p:sp>
      <p:sp>
        <p:nvSpPr>
          <p:cNvPr id="3" name="Content Placeholder 2">
            <a:extLst>
              <a:ext uri="{FF2B5EF4-FFF2-40B4-BE49-F238E27FC236}">
                <a16:creationId xmlns:a16="http://schemas.microsoft.com/office/drawing/2014/main" id="{6A2F488F-B159-E047-B071-658170C2D9D1}"/>
              </a:ext>
            </a:extLst>
          </p:cNvPr>
          <p:cNvSpPr>
            <a:spLocks noGrp="1"/>
          </p:cNvSpPr>
          <p:nvPr>
            <p:ph idx="1"/>
          </p:nvPr>
        </p:nvSpPr>
        <p:spPr>
          <a:xfrm>
            <a:off x="390525" y="2011679"/>
            <a:ext cx="5791200" cy="4160520"/>
          </a:xfrm>
        </p:spPr>
        <p:style>
          <a:lnRef idx="2">
            <a:schemeClr val="accent2"/>
          </a:lnRef>
          <a:fillRef idx="1">
            <a:schemeClr val="lt1"/>
          </a:fillRef>
          <a:effectRef idx="0">
            <a:schemeClr val="accent2"/>
          </a:effectRef>
          <a:fontRef idx="minor">
            <a:schemeClr val="dk1"/>
          </a:fontRef>
        </p:style>
        <p:txBody>
          <a:bodyPr/>
          <a:lstStyle/>
          <a:p>
            <a:r>
              <a:rPr lang="en-GB" dirty="0"/>
              <a:t>We will be looking at:</a:t>
            </a:r>
          </a:p>
          <a:p>
            <a:pPr lvl="1"/>
            <a:r>
              <a:rPr lang="en-GB" dirty="0"/>
              <a:t>Language</a:t>
            </a:r>
          </a:p>
          <a:p>
            <a:pPr lvl="1"/>
            <a:r>
              <a:rPr lang="en-GB" dirty="0"/>
              <a:t>Setting</a:t>
            </a:r>
          </a:p>
          <a:p>
            <a:pPr lvl="1"/>
            <a:r>
              <a:rPr lang="en-GB" dirty="0"/>
              <a:t>Character</a:t>
            </a:r>
          </a:p>
          <a:p>
            <a:pPr lvl="1"/>
            <a:r>
              <a:rPr lang="en-GB" dirty="0"/>
              <a:t>Themes</a:t>
            </a:r>
          </a:p>
          <a:p>
            <a:pPr lvl="1"/>
            <a:r>
              <a:rPr lang="en-GB" dirty="0"/>
              <a:t>Big ideas</a:t>
            </a:r>
          </a:p>
          <a:p>
            <a:pPr lvl="1"/>
            <a:r>
              <a:rPr lang="en-GB" dirty="0"/>
              <a:t>Symbols</a:t>
            </a:r>
          </a:p>
          <a:p>
            <a:pPr lvl="1"/>
            <a:r>
              <a:rPr lang="en-GB" dirty="0"/>
              <a:t>How Adiche tries to engage us</a:t>
            </a:r>
          </a:p>
        </p:txBody>
      </p:sp>
      <p:sp>
        <p:nvSpPr>
          <p:cNvPr id="4" name="Rectangle 3">
            <a:extLst>
              <a:ext uri="{FF2B5EF4-FFF2-40B4-BE49-F238E27FC236}">
                <a16:creationId xmlns:a16="http://schemas.microsoft.com/office/drawing/2014/main" id="{155BCD3B-F568-014F-A6E3-D5640FB4A4BE}"/>
              </a:ext>
            </a:extLst>
          </p:cNvPr>
          <p:cNvSpPr/>
          <p:nvPr/>
        </p:nvSpPr>
        <p:spPr>
          <a:xfrm>
            <a:off x="7200899" y="1829782"/>
            <a:ext cx="4795839" cy="452431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GB" dirty="0">
                <a:latin typeface="ArialMT"/>
              </a:rPr>
              <a:t>AO1: show detailed knowledge of the content of literary texts, supported by reference to the text </a:t>
            </a:r>
          </a:p>
          <a:p>
            <a:endParaRPr lang="en-GB" dirty="0">
              <a:latin typeface="ArialMT"/>
            </a:endParaRPr>
          </a:p>
          <a:p>
            <a:r>
              <a:rPr lang="en-GB" dirty="0">
                <a:latin typeface="ArialMT"/>
              </a:rPr>
              <a:t>AO2: understand the meanings of literary texts and their contexts, and explore texts beyond surface meanings to show deeper awareness of ideas and attitudes</a:t>
            </a:r>
          </a:p>
          <a:p>
            <a:br>
              <a:rPr lang="en-GB" dirty="0">
                <a:latin typeface="ArialMT"/>
              </a:rPr>
            </a:br>
            <a:r>
              <a:rPr lang="en-GB" dirty="0">
                <a:latin typeface="ArialMT"/>
              </a:rPr>
              <a:t>AO3: recognise and appreciate ways in which writers use language, structure and form to create and shape meanings and effects</a:t>
            </a:r>
          </a:p>
          <a:p>
            <a:br>
              <a:rPr lang="en-GB" dirty="0">
                <a:latin typeface="ArialMT"/>
              </a:rPr>
            </a:br>
            <a:r>
              <a:rPr lang="en-GB" dirty="0">
                <a:latin typeface="ArialMT"/>
              </a:rPr>
              <a:t>AO4: communicate a sensitive and informed personal response to literary texts. </a:t>
            </a:r>
            <a:endParaRPr lang="en-GB" dirty="0"/>
          </a:p>
        </p:txBody>
      </p:sp>
      <p:sp>
        <p:nvSpPr>
          <p:cNvPr id="5" name="Right Arrow 4">
            <a:extLst>
              <a:ext uri="{FF2B5EF4-FFF2-40B4-BE49-F238E27FC236}">
                <a16:creationId xmlns:a16="http://schemas.microsoft.com/office/drawing/2014/main" id="{D06FF37D-6235-AD48-A477-CBB16995C647}"/>
              </a:ext>
            </a:extLst>
          </p:cNvPr>
          <p:cNvSpPr/>
          <p:nvPr/>
        </p:nvSpPr>
        <p:spPr>
          <a:xfrm>
            <a:off x="5943600" y="4672013"/>
            <a:ext cx="1042988"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Arrow 5">
            <a:extLst>
              <a:ext uri="{FF2B5EF4-FFF2-40B4-BE49-F238E27FC236}">
                <a16:creationId xmlns:a16="http://schemas.microsoft.com/office/drawing/2014/main" id="{4525DAC1-2435-9048-B212-84314AADACD4}"/>
              </a:ext>
            </a:extLst>
          </p:cNvPr>
          <p:cNvSpPr/>
          <p:nvPr/>
        </p:nvSpPr>
        <p:spPr>
          <a:xfrm rot="20344916">
            <a:off x="5874543" y="2399178"/>
            <a:ext cx="1042988"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Arrow 6">
            <a:extLst>
              <a:ext uri="{FF2B5EF4-FFF2-40B4-BE49-F238E27FC236}">
                <a16:creationId xmlns:a16="http://schemas.microsoft.com/office/drawing/2014/main" id="{182BBA19-8AF9-304A-A240-06203880BF87}"/>
              </a:ext>
            </a:extLst>
          </p:cNvPr>
          <p:cNvSpPr/>
          <p:nvPr/>
        </p:nvSpPr>
        <p:spPr>
          <a:xfrm>
            <a:off x="6036455" y="3350556"/>
            <a:ext cx="1042988"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00769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FC283-565E-E443-A386-AD805A6B709A}"/>
              </a:ext>
            </a:extLst>
          </p:cNvPr>
          <p:cNvSpPr>
            <a:spLocks noGrp="1"/>
          </p:cNvSpPr>
          <p:nvPr>
            <p:ph type="title"/>
          </p:nvPr>
        </p:nvSpPr>
        <p:spPr>
          <a:xfrm>
            <a:off x="1419225" y="0"/>
            <a:ext cx="9353550" cy="935038"/>
          </a:xfrm>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a:lstStyle/>
          <a:p>
            <a:pPr algn="ctr"/>
            <a:r>
              <a:rPr lang="en-GB" dirty="0">
                <a:latin typeface="Berlin Sans FB" panose="020E0602020502020306" pitchFamily="34" charset="77"/>
              </a:rPr>
              <a:t>What are symbols in literature?</a:t>
            </a:r>
          </a:p>
        </p:txBody>
      </p:sp>
      <p:pic>
        <p:nvPicPr>
          <p:cNvPr id="5" name="Content Placeholder 4" descr="A picture containing food, light&#10;&#10;Description automatically generated">
            <a:extLst>
              <a:ext uri="{FF2B5EF4-FFF2-40B4-BE49-F238E27FC236}">
                <a16:creationId xmlns:a16="http://schemas.microsoft.com/office/drawing/2014/main" id="{C53C1325-D3E9-FE46-AD71-DE84D453777A}"/>
              </a:ext>
            </a:extLst>
          </p:cNvPr>
          <p:cNvPicPr>
            <a:picLocks noGrp="1" noChangeAspect="1"/>
          </p:cNvPicPr>
          <p:nvPr>
            <p:ph idx="1"/>
          </p:nvPr>
        </p:nvPicPr>
        <p:blipFill>
          <a:blip r:embed="rId3"/>
          <a:stretch>
            <a:fillRect/>
          </a:stretch>
        </p:blipFill>
        <p:spPr>
          <a:xfrm>
            <a:off x="3864827" y="2011363"/>
            <a:ext cx="4462346" cy="4160837"/>
          </a:xfrm>
        </p:spPr>
      </p:pic>
      <p:grpSp>
        <p:nvGrpSpPr>
          <p:cNvPr id="11" name="Group 10">
            <a:extLst>
              <a:ext uri="{FF2B5EF4-FFF2-40B4-BE49-F238E27FC236}">
                <a16:creationId xmlns:a16="http://schemas.microsoft.com/office/drawing/2014/main" id="{159E8E29-EEC1-0D46-B539-3B077D32BC05}"/>
              </a:ext>
            </a:extLst>
          </p:cNvPr>
          <p:cNvGrpSpPr/>
          <p:nvPr/>
        </p:nvGrpSpPr>
        <p:grpSpPr>
          <a:xfrm>
            <a:off x="3332862" y="931365"/>
            <a:ext cx="5294348" cy="5926635"/>
            <a:chOff x="3332862" y="931365"/>
            <a:chExt cx="5294348" cy="5926635"/>
          </a:xfrm>
        </p:grpSpPr>
        <p:pic>
          <p:nvPicPr>
            <p:cNvPr id="7" name="Picture 6" descr="A close up of a logo&#10;&#10;Description automatically generated">
              <a:extLst>
                <a:ext uri="{FF2B5EF4-FFF2-40B4-BE49-F238E27FC236}">
                  <a16:creationId xmlns:a16="http://schemas.microsoft.com/office/drawing/2014/main" id="{332165D6-74EA-6B45-B8C5-CD43B2C9F50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707" b="98649" l="159" r="96975">
                          <a14:foregroundMark x1="8758" y1="20484" x2="19984" y2="21195"/>
                          <a14:foregroundMark x1="19984" y1="21195" x2="32803" y2="20839"/>
                          <a14:foregroundMark x1="32803" y1="20839" x2="42516" y2="20839"/>
                          <a14:foregroundMark x1="42516" y1="20839" x2="52468" y2="23329"/>
                          <a14:foregroundMark x1="52468" y1="23329" x2="56051" y2="38336"/>
                          <a14:foregroundMark x1="56051" y1="38336" x2="55414" y2="48293"/>
                          <a14:foregroundMark x1="55414" y1="48293" x2="55334" y2="48009"/>
                          <a14:foregroundMark x1="49283" y1="10811" x2="69506" y2="10100"/>
                          <a14:foregroundMark x1="69506" y1="10100" x2="79538" y2="10171"/>
                          <a14:foregroundMark x1="79538" y1="10171" x2="89570" y2="17141"/>
                          <a14:foregroundMark x1="89570" y1="17141" x2="91720" y2="32504"/>
                          <a14:foregroundMark x1="91720" y1="32504" x2="82723" y2="62802"/>
                          <a14:foregroundMark x1="85748" y1="57041" x2="86704" y2="16785"/>
                          <a14:foregroundMark x1="86704" y1="16785" x2="91879" y2="27525"/>
                          <a14:foregroundMark x1="91879" y1="27525" x2="92118" y2="29232"/>
                          <a14:foregroundMark x1="84952" y1="68492" x2="95143" y2="24467"/>
                          <a14:foregroundMark x1="95143" y1="24467" x2="90764" y2="16074"/>
                          <a14:foregroundMark x1="90764" y1="16074" x2="82245" y2="8535"/>
                          <a14:foregroundMark x1="82245" y1="8535" x2="73408" y2="5619"/>
                          <a14:foregroundMark x1="73408" y1="5619" x2="48965" y2="7255"/>
                          <a14:foregroundMark x1="48965" y1="7255" x2="38694" y2="10811"/>
                          <a14:foregroundMark x1="38694" y1="10811" x2="31290" y2="16287"/>
                          <a14:foregroundMark x1="31290" y1="16287" x2="31290" y2="16501"/>
                          <a14:foregroundMark x1="31290" y1="10100" x2="48408" y2="2418"/>
                          <a14:foregroundMark x1="48408" y1="2418" x2="57723" y2="2418"/>
                          <a14:foregroundMark x1="57723" y1="2418" x2="79220" y2="1707"/>
                          <a14:foregroundMark x1="79220" y1="1707" x2="79379" y2="1707"/>
                          <a14:foregroundMark x1="76354" y1="28876" x2="77866" y2="25889"/>
                          <a14:foregroundMark x1="78981" y1="41607" x2="69268" y2="44950"/>
                          <a14:foregroundMark x1="69268" y1="44950" x2="59713" y2="51138"/>
                          <a14:foregroundMark x1="59713" y1="51138" x2="56608" y2="60811"/>
                          <a14:foregroundMark x1="56608" y1="60811" x2="57723" y2="69844"/>
                          <a14:foregroundMark x1="57723" y1="69844" x2="69904" y2="57752"/>
                          <a14:foregroundMark x1="69904" y1="57752" x2="71656" y2="49573"/>
                          <a14:foregroundMark x1="71656" y1="49573" x2="71497" y2="49004"/>
                          <a14:foregroundMark x1="65844" y1="50356" x2="7006" y2="53129"/>
                          <a14:foregroundMark x1="7006" y1="53129" x2="5494" y2="42176"/>
                          <a14:foregroundMark x1="5494" y1="42176" x2="13296" y2="37553"/>
                          <a14:foregroundMark x1="13296" y1="37553" x2="24920" y2="39545"/>
                          <a14:foregroundMark x1="24920" y1="39545" x2="29857" y2="52347"/>
                          <a14:foregroundMark x1="29857" y1="52347" x2="26831" y2="71622"/>
                          <a14:foregroundMark x1="26831" y1="71622" x2="18631" y2="78663"/>
                          <a14:foregroundMark x1="18631" y1="78663" x2="12818" y2="67283"/>
                          <a14:foregroundMark x1="12818" y1="67283" x2="19108" y2="58321"/>
                          <a14:foregroundMark x1="19108" y1="58321" x2="33519" y2="66358"/>
                          <a14:foregroundMark x1="33519" y1="66358" x2="31449" y2="85633"/>
                          <a14:foregroundMark x1="31449" y1="85633" x2="31688" y2="86273"/>
                          <a14:foregroundMark x1="32006" y1="85917" x2="32484" y2="67496"/>
                          <a14:foregroundMark x1="32484" y1="67496" x2="23885" y2="48862"/>
                          <a14:foregroundMark x1="23885" y1="48862" x2="12978" y2="46799"/>
                          <a14:foregroundMark x1="12978" y1="46799" x2="11385" y2="59175"/>
                          <a14:foregroundMark x1="11385" y1="59175" x2="22293" y2="67496"/>
                          <a14:foregroundMark x1="22293" y1="67496" x2="36704" y2="57041"/>
                          <a14:foregroundMark x1="36704" y1="57041" x2="36545" y2="42390"/>
                          <a14:foregroundMark x1="36545" y1="42390" x2="46656" y2="40327"/>
                          <a14:foregroundMark x1="46656" y1="40327" x2="40446" y2="33570"/>
                          <a14:foregroundMark x1="40446" y1="33570" x2="25318" y2="30939"/>
                          <a14:foregroundMark x1="25318" y1="30939" x2="7803" y2="37767"/>
                          <a14:foregroundMark x1="7803" y1="37767" x2="2787" y2="55761"/>
                          <a14:foregroundMark x1="2787" y1="55761" x2="11783" y2="84922"/>
                          <a14:foregroundMark x1="11783" y1="84922" x2="29777" y2="90469"/>
                          <a14:foregroundMark x1="29777" y1="90469" x2="44904" y2="82788"/>
                          <a14:foregroundMark x1="44904" y1="82788" x2="51990" y2="58393"/>
                          <a14:foregroundMark x1="51990" y1="58393" x2="51592" y2="52063"/>
                          <a14:foregroundMark x1="50796" y1="94666" x2="15207" y2="92461"/>
                          <a14:foregroundMark x1="15207" y1="92461" x2="56847" y2="94666"/>
                          <a14:foregroundMark x1="49283" y1="77525" x2="40446" y2="69559"/>
                          <a14:foregroundMark x1="40446" y1="69559" x2="38296" y2="59957"/>
                          <a14:foregroundMark x1="38296" y1="59957" x2="48089" y2="62447"/>
                          <a14:foregroundMark x1="48089" y1="62447" x2="53264" y2="72688"/>
                          <a14:foregroundMark x1="53264" y1="72688" x2="54220" y2="90612"/>
                          <a14:foregroundMark x1="39172" y1="38620" x2="49522" y2="41679"/>
                          <a14:foregroundMark x1="49522" y1="41679" x2="52309" y2="49644"/>
                          <a14:foregroundMark x1="52309" y1="49644" x2="51990" y2="33713"/>
                          <a14:foregroundMark x1="51990" y1="33713" x2="42914" y2="24253"/>
                          <a14:foregroundMark x1="42914" y1="24253" x2="29777" y2="21977"/>
                          <a14:foregroundMark x1="29777" y1="21977" x2="14092" y2="24680"/>
                          <a14:foregroundMark x1="14092" y1="24680" x2="6927" y2="30939"/>
                          <a14:foregroundMark x1="6927" y1="30939" x2="5016" y2="37980"/>
                          <a14:foregroundMark x1="29379" y1="20484" x2="1592" y2="20199"/>
                          <a14:foregroundMark x1="1274" y1="98293" x2="29538" y2="97297"/>
                          <a14:foregroundMark x1="29538" y1="97297" x2="40127" y2="97297"/>
                          <a14:foregroundMark x1="40127" y1="97297" x2="59076" y2="96657"/>
                          <a14:foregroundMark x1="96656" y1="17141" x2="96975" y2="63087"/>
                          <a14:foregroundMark x1="69586" y1="98009" x2="69586" y2="98009"/>
                          <a14:foregroundMark x1="76354" y1="97653" x2="76354" y2="97653"/>
                          <a14:foregroundMark x1="76354" y1="98009" x2="76354" y2="98009"/>
                          <a14:foregroundMark x1="76354" y1="98009" x2="76831" y2="72262"/>
                          <a14:foregroundMark x1="76831" y1="72262" x2="76354" y2="71124"/>
                          <a14:foregroundMark x1="69984" y1="98649" x2="67357" y2="98649"/>
                          <a14:foregroundMark x1="75557" y1="98293" x2="75557" y2="98293"/>
                          <a14:foregroundMark x1="26752" y1="10811" x2="53583" y2="15149"/>
                          <a14:foregroundMark x1="53583" y1="15149" x2="64968" y2="34139"/>
                          <a14:foregroundMark x1="64968" y1="34139" x2="65048" y2="37269"/>
                          <a14:foregroundMark x1="65048" y1="34922" x2="64889" y2="61664"/>
                          <a14:foregroundMark x1="64889" y1="61664" x2="72452" y2="66003"/>
                          <a14:foregroundMark x1="72452" y1="66003" x2="84395" y2="64794"/>
                          <a14:foregroundMark x1="84395" y1="64794" x2="78344" y2="71835"/>
                          <a14:foregroundMark x1="78344" y1="71835" x2="69108" y2="70626"/>
                          <a14:foregroundMark x1="69108" y1="70626" x2="61863" y2="58250"/>
                          <a14:foregroundMark x1="61863" y1="58250" x2="66481" y2="37269"/>
                          <a14:foregroundMark x1="66481" y1="37269" x2="64092" y2="15292"/>
                          <a14:foregroundMark x1="64092" y1="15292" x2="63615" y2="16501"/>
                          <a14:foregroundMark x1="62102" y1="28876" x2="59475" y2="52703"/>
                          <a14:foregroundMark x1="76354" y1="47013" x2="89729" y2="23542"/>
                          <a14:foregroundMark x1="89729" y1="23542" x2="90048" y2="11522"/>
                          <a14:foregroundMark x1="90048" y1="11522" x2="85748" y2="8464"/>
                          <a14:foregroundMark x1="65048" y1="66145" x2="63774" y2="75605"/>
                          <a14:foregroundMark x1="63774" y1="75605" x2="60987" y2="81579"/>
                          <a14:foregroundMark x1="59076" y1="45661" x2="85748" y2="50000"/>
                          <a14:foregroundMark x1="58678" y1="30939" x2="58360" y2="55477"/>
                          <a14:foregroundMark x1="58360" y1="55477" x2="53105" y2="15505"/>
                          <a14:foregroundMark x1="53105" y1="15505" x2="70701" y2="35917"/>
                          <a14:foregroundMark x1="35032" y1="18492" x2="25239" y2="18137"/>
                          <a14:foregroundMark x1="25239" y1="18137" x2="16640" y2="21693"/>
                          <a14:foregroundMark x1="16640" y1="21693" x2="15127" y2="22831"/>
                          <a14:foregroundMark x1="24522" y1="20199" x2="42596" y2="20484"/>
                          <a14:foregroundMark x1="42596" y1="20484" x2="61306" y2="19488"/>
                          <a14:foregroundMark x1="57564" y1="23542" x2="59076" y2="44666"/>
                          <a14:foregroundMark x1="59076" y1="44666" x2="57723" y2="27098"/>
                          <a14:foregroundMark x1="57723" y1="27098" x2="54777" y2="19132"/>
                          <a14:foregroundMark x1="54777" y1="19132" x2="23646" y2="20768"/>
                          <a14:foregroundMark x1="23646" y1="20768" x2="39411" y2="20626"/>
                          <a14:foregroundMark x1="39411" y1="20626" x2="56847" y2="22191"/>
                          <a14:foregroundMark x1="50080" y1="20839" x2="28344" y2="18065"/>
                          <a14:foregroundMark x1="28344" y1="18065" x2="26752" y2="20199"/>
                          <a14:foregroundMark x1="26433" y1="19844" x2="159" y2="19132"/>
                          <a14:foregroundMark x1="91401" y1="64083" x2="84634" y2="70270"/>
                          <a14:foregroundMark x1="84634" y1="70270" x2="91720" y2="64936"/>
                          <a14:foregroundMark x1="91720" y1="64936" x2="92834" y2="64438"/>
                          <a14:backgroundMark x1="17436" y1="5761" x2="23806" y2="3770"/>
                          <a14:backgroundMark x1="23806" y1="3414" x2="18710" y2="10953"/>
                          <a14:backgroundMark x1="18710" y1="10953" x2="9793" y2="12304"/>
                          <a14:backgroundMark x1="9793" y1="12304" x2="1990" y2="6686"/>
                          <a14:backgroundMark x1="1990" y1="6686" x2="13217" y2="2063"/>
                          <a14:backgroundMark x1="13217" y1="2063" x2="33280" y2="2418"/>
                          <a14:backgroundMark x1="33280" y1="2418" x2="15844" y2="16643"/>
                          <a14:backgroundMark x1="15844" y1="16643" x2="6688" y2="17141"/>
                          <a14:backgroundMark x1="6688" y1="17141" x2="3503" y2="9531"/>
                          <a14:backgroundMark x1="3503" y1="9531" x2="3503" y2="8464"/>
                          <a14:backgroundMark x1="95860" y1="74182" x2="89490" y2="90825"/>
                          <a14:backgroundMark x1="89490" y1="90825" x2="93790" y2="98009"/>
                          <a14:backgroundMark x1="93790" y1="98009" x2="97850" y2="89545"/>
                          <a14:backgroundMark x1="97850" y1="89545" x2="97213" y2="81294"/>
                          <a14:backgroundMark x1="97213" y1="81294" x2="87420" y2="79303"/>
                          <a14:backgroundMark x1="87420" y1="79303" x2="85350" y2="91394"/>
                          <a14:backgroundMark x1="85350" y1="91394" x2="88376" y2="99004"/>
                          <a14:backgroundMark x1="88376" y1="99004" x2="88376" y2="99004"/>
                          <a14:backgroundMark x1="63615" y1="87624" x2="64729" y2="97297"/>
                          <a14:backgroundMark x1="73726" y1="79730" x2="74204" y2="97653"/>
                        </a14:backgroundRemoval>
                      </a14:imgEffect>
                    </a14:imgLayer>
                  </a14:imgProps>
                </a:ext>
              </a:extLst>
            </a:blip>
            <a:stretch>
              <a:fillRect/>
            </a:stretch>
          </p:blipFill>
          <p:spPr>
            <a:xfrm>
              <a:off x="3332862" y="931365"/>
              <a:ext cx="5294348" cy="5926635"/>
            </a:xfrm>
            <a:prstGeom prst="rect">
              <a:avLst/>
            </a:prstGeom>
          </p:spPr>
        </p:pic>
        <p:sp>
          <p:nvSpPr>
            <p:cNvPr id="8" name="TextBox 7">
              <a:extLst>
                <a:ext uri="{FF2B5EF4-FFF2-40B4-BE49-F238E27FC236}">
                  <a16:creationId xmlns:a16="http://schemas.microsoft.com/office/drawing/2014/main" id="{E328FC82-B4BD-F747-8539-C83AECCFC279}"/>
                </a:ext>
              </a:extLst>
            </p:cNvPr>
            <p:cNvSpPr txBox="1"/>
            <p:nvPr/>
          </p:nvSpPr>
          <p:spPr>
            <a:xfrm>
              <a:off x="3461450" y="2198955"/>
              <a:ext cx="3096513" cy="3785652"/>
            </a:xfrm>
            <a:prstGeom prst="rect">
              <a:avLst/>
            </a:prstGeom>
            <a:noFill/>
          </p:spPr>
          <p:txBody>
            <a:bodyPr wrap="square" rtlCol="0">
              <a:spAutoFit/>
            </a:bodyPr>
            <a:lstStyle/>
            <a:p>
              <a:r>
                <a:rPr lang="en-GB" sz="2000" b="1" dirty="0"/>
                <a:t>A symbol is represents something else with a completely </a:t>
              </a:r>
            </a:p>
            <a:p>
              <a:r>
                <a:rPr lang="en-GB" sz="2000" b="1" dirty="0"/>
                <a:t>different meaning.</a:t>
              </a:r>
            </a:p>
            <a:p>
              <a:endParaRPr lang="en-GB" sz="2000" b="1" dirty="0"/>
            </a:p>
            <a:p>
              <a:r>
                <a:rPr lang="en-GB" sz="2000" b="1" dirty="0"/>
                <a:t>Symbols are used to express ideas or qualities and the meaning is different from the literal sense.</a:t>
              </a:r>
            </a:p>
            <a:p>
              <a:endParaRPr lang="en-GB" sz="2000" b="1" dirty="0"/>
            </a:p>
            <a:p>
              <a:endParaRPr lang="en-GB" sz="2000" b="1" dirty="0"/>
            </a:p>
          </p:txBody>
        </p:sp>
      </p:grpSp>
      <p:sp>
        <p:nvSpPr>
          <p:cNvPr id="12" name="TextBox 11">
            <a:extLst>
              <a:ext uri="{FF2B5EF4-FFF2-40B4-BE49-F238E27FC236}">
                <a16:creationId xmlns:a16="http://schemas.microsoft.com/office/drawing/2014/main" id="{E4D485DC-03D4-DF43-8080-A5058617D88F}"/>
              </a:ext>
            </a:extLst>
          </p:cNvPr>
          <p:cNvSpPr txBox="1"/>
          <p:nvPr/>
        </p:nvSpPr>
        <p:spPr>
          <a:xfrm>
            <a:off x="9829800" y="725488"/>
            <a:ext cx="2200275" cy="147732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dirty="0"/>
              <a:t>This is a literary device so is AO3!</a:t>
            </a:r>
          </a:p>
          <a:p>
            <a:endParaRPr lang="en-GB" dirty="0"/>
          </a:p>
          <a:p>
            <a:r>
              <a:rPr lang="en-GB" dirty="0"/>
              <a:t>As we read, we will look out for these.</a:t>
            </a:r>
          </a:p>
        </p:txBody>
      </p:sp>
    </p:spTree>
    <p:extLst>
      <p:ext uri="{BB962C8B-B14F-4D97-AF65-F5344CB8AC3E}">
        <p14:creationId xmlns:p14="http://schemas.microsoft.com/office/powerpoint/2010/main" val="164017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CCBAACD3-5272-C241-88B5-4599EBB3B02F}"/>
              </a:ext>
            </a:extLst>
          </p:cNvPr>
          <p:cNvPicPr>
            <a:picLocks noChangeAspect="1"/>
          </p:cNvPicPr>
          <p:nvPr/>
        </p:nvPicPr>
        <p:blipFill>
          <a:blip r:embed="rId3"/>
          <a:stretch>
            <a:fillRect/>
          </a:stretch>
        </p:blipFill>
        <p:spPr>
          <a:xfrm>
            <a:off x="8557875" y="4220542"/>
            <a:ext cx="2176800" cy="865186"/>
          </a:xfrm>
          <a:prstGeom prst="rect">
            <a:avLst/>
          </a:prstGeom>
          <a:effectLst>
            <a:softEdge rad="31750"/>
          </a:effectLst>
        </p:spPr>
      </p:pic>
      <p:sp>
        <p:nvSpPr>
          <p:cNvPr id="2" name="Title 1"/>
          <p:cNvSpPr>
            <a:spLocks noGrp="1"/>
          </p:cNvSpPr>
          <p:nvPr>
            <p:ph type="title"/>
          </p:nvPr>
        </p:nvSpPr>
        <p:spPr>
          <a:xfrm>
            <a:off x="1590328" y="111112"/>
            <a:ext cx="8867328" cy="789001"/>
          </a:xfrm>
          <a:custGeom>
            <a:avLst/>
            <a:gdLst>
              <a:gd name="connsiteX0" fmla="*/ 0 w 8867328"/>
              <a:gd name="connsiteY0" fmla="*/ 0 h 789001"/>
              <a:gd name="connsiteX1" fmla="*/ 768502 w 8867328"/>
              <a:gd name="connsiteY1" fmla="*/ 0 h 789001"/>
              <a:gd name="connsiteX2" fmla="*/ 1182310 w 8867328"/>
              <a:gd name="connsiteY2" fmla="*/ 0 h 789001"/>
              <a:gd name="connsiteX3" fmla="*/ 1773466 w 8867328"/>
              <a:gd name="connsiteY3" fmla="*/ 0 h 789001"/>
              <a:gd name="connsiteX4" fmla="*/ 2453294 w 8867328"/>
              <a:gd name="connsiteY4" fmla="*/ 0 h 789001"/>
              <a:gd name="connsiteX5" fmla="*/ 2778429 w 8867328"/>
              <a:gd name="connsiteY5" fmla="*/ 0 h 789001"/>
              <a:gd name="connsiteX6" fmla="*/ 3103565 w 8867328"/>
              <a:gd name="connsiteY6" fmla="*/ 0 h 789001"/>
              <a:gd name="connsiteX7" fmla="*/ 3872067 w 8867328"/>
              <a:gd name="connsiteY7" fmla="*/ 0 h 789001"/>
              <a:gd name="connsiteX8" fmla="*/ 4463222 w 8867328"/>
              <a:gd name="connsiteY8" fmla="*/ 0 h 789001"/>
              <a:gd name="connsiteX9" fmla="*/ 4788357 w 8867328"/>
              <a:gd name="connsiteY9" fmla="*/ 0 h 789001"/>
              <a:gd name="connsiteX10" fmla="*/ 5379512 w 8867328"/>
              <a:gd name="connsiteY10" fmla="*/ 0 h 789001"/>
              <a:gd name="connsiteX11" fmla="*/ 6148014 w 8867328"/>
              <a:gd name="connsiteY11" fmla="*/ 0 h 789001"/>
              <a:gd name="connsiteX12" fmla="*/ 6650496 w 8867328"/>
              <a:gd name="connsiteY12" fmla="*/ 0 h 789001"/>
              <a:gd name="connsiteX13" fmla="*/ 7152978 w 8867328"/>
              <a:gd name="connsiteY13" fmla="*/ 0 h 789001"/>
              <a:gd name="connsiteX14" fmla="*/ 7744133 w 8867328"/>
              <a:gd name="connsiteY14" fmla="*/ 0 h 789001"/>
              <a:gd name="connsiteX15" fmla="*/ 8867328 w 8867328"/>
              <a:gd name="connsiteY15" fmla="*/ 0 h 789001"/>
              <a:gd name="connsiteX16" fmla="*/ 8867328 w 8867328"/>
              <a:gd name="connsiteY16" fmla="*/ 402391 h 789001"/>
              <a:gd name="connsiteX17" fmla="*/ 8867328 w 8867328"/>
              <a:gd name="connsiteY17" fmla="*/ 789001 h 789001"/>
              <a:gd name="connsiteX18" fmla="*/ 8364846 w 8867328"/>
              <a:gd name="connsiteY18" fmla="*/ 789001 h 789001"/>
              <a:gd name="connsiteX19" fmla="*/ 7951037 w 8867328"/>
              <a:gd name="connsiteY19" fmla="*/ 789001 h 789001"/>
              <a:gd name="connsiteX20" fmla="*/ 7182536 w 8867328"/>
              <a:gd name="connsiteY20" fmla="*/ 789001 h 789001"/>
              <a:gd name="connsiteX21" fmla="*/ 6591380 w 8867328"/>
              <a:gd name="connsiteY21" fmla="*/ 789001 h 789001"/>
              <a:gd name="connsiteX22" fmla="*/ 6266245 w 8867328"/>
              <a:gd name="connsiteY22" fmla="*/ 789001 h 789001"/>
              <a:gd name="connsiteX23" fmla="*/ 5675090 w 8867328"/>
              <a:gd name="connsiteY23" fmla="*/ 789001 h 789001"/>
              <a:gd name="connsiteX24" fmla="*/ 5172608 w 8867328"/>
              <a:gd name="connsiteY24" fmla="*/ 789001 h 789001"/>
              <a:gd name="connsiteX25" fmla="*/ 4670126 w 8867328"/>
              <a:gd name="connsiteY25" fmla="*/ 789001 h 789001"/>
              <a:gd name="connsiteX26" fmla="*/ 4167644 w 8867328"/>
              <a:gd name="connsiteY26" fmla="*/ 789001 h 789001"/>
              <a:gd name="connsiteX27" fmla="*/ 3665162 w 8867328"/>
              <a:gd name="connsiteY27" fmla="*/ 789001 h 789001"/>
              <a:gd name="connsiteX28" fmla="*/ 2985334 w 8867328"/>
              <a:gd name="connsiteY28" fmla="*/ 789001 h 789001"/>
              <a:gd name="connsiteX29" fmla="*/ 2394179 w 8867328"/>
              <a:gd name="connsiteY29" fmla="*/ 789001 h 789001"/>
              <a:gd name="connsiteX30" fmla="*/ 2069043 w 8867328"/>
              <a:gd name="connsiteY30" fmla="*/ 789001 h 789001"/>
              <a:gd name="connsiteX31" fmla="*/ 1566561 w 8867328"/>
              <a:gd name="connsiteY31" fmla="*/ 789001 h 789001"/>
              <a:gd name="connsiteX32" fmla="*/ 886733 w 8867328"/>
              <a:gd name="connsiteY32" fmla="*/ 789001 h 789001"/>
              <a:gd name="connsiteX33" fmla="*/ 0 w 8867328"/>
              <a:gd name="connsiteY33" fmla="*/ 789001 h 789001"/>
              <a:gd name="connsiteX34" fmla="*/ 0 w 8867328"/>
              <a:gd name="connsiteY34" fmla="*/ 378720 h 789001"/>
              <a:gd name="connsiteX35" fmla="*/ 0 w 8867328"/>
              <a:gd name="connsiteY35" fmla="*/ 0 h 78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867328" h="789001" fill="none" extrusionOk="0">
                <a:moveTo>
                  <a:pt x="0" y="0"/>
                </a:moveTo>
                <a:cubicBezTo>
                  <a:pt x="376071" y="-83439"/>
                  <a:pt x="525834" y="5953"/>
                  <a:pt x="768502" y="0"/>
                </a:cubicBezTo>
                <a:cubicBezTo>
                  <a:pt x="1011170" y="-5953"/>
                  <a:pt x="1089709" y="34774"/>
                  <a:pt x="1182310" y="0"/>
                </a:cubicBezTo>
                <a:cubicBezTo>
                  <a:pt x="1274911" y="-34774"/>
                  <a:pt x="1544176" y="9128"/>
                  <a:pt x="1773466" y="0"/>
                </a:cubicBezTo>
                <a:cubicBezTo>
                  <a:pt x="2002756" y="-9128"/>
                  <a:pt x="2227875" y="42336"/>
                  <a:pt x="2453294" y="0"/>
                </a:cubicBezTo>
                <a:cubicBezTo>
                  <a:pt x="2678713" y="-42336"/>
                  <a:pt x="2636772" y="17909"/>
                  <a:pt x="2778429" y="0"/>
                </a:cubicBezTo>
                <a:cubicBezTo>
                  <a:pt x="2920087" y="-17909"/>
                  <a:pt x="2942984" y="29819"/>
                  <a:pt x="3103565" y="0"/>
                </a:cubicBezTo>
                <a:cubicBezTo>
                  <a:pt x="3264146" y="-29819"/>
                  <a:pt x="3575568" y="77166"/>
                  <a:pt x="3872067" y="0"/>
                </a:cubicBezTo>
                <a:cubicBezTo>
                  <a:pt x="4168566" y="-77166"/>
                  <a:pt x="4333956" y="20968"/>
                  <a:pt x="4463222" y="0"/>
                </a:cubicBezTo>
                <a:cubicBezTo>
                  <a:pt x="4592488" y="-20968"/>
                  <a:pt x="4722771" y="30666"/>
                  <a:pt x="4788357" y="0"/>
                </a:cubicBezTo>
                <a:cubicBezTo>
                  <a:pt x="4853944" y="-30666"/>
                  <a:pt x="5143352" y="1144"/>
                  <a:pt x="5379512" y="0"/>
                </a:cubicBezTo>
                <a:cubicBezTo>
                  <a:pt x="5615673" y="-1144"/>
                  <a:pt x="5840200" y="17142"/>
                  <a:pt x="6148014" y="0"/>
                </a:cubicBezTo>
                <a:cubicBezTo>
                  <a:pt x="6455828" y="-17142"/>
                  <a:pt x="6409785" y="37111"/>
                  <a:pt x="6650496" y="0"/>
                </a:cubicBezTo>
                <a:cubicBezTo>
                  <a:pt x="6891207" y="-37111"/>
                  <a:pt x="7039629" y="52748"/>
                  <a:pt x="7152978" y="0"/>
                </a:cubicBezTo>
                <a:cubicBezTo>
                  <a:pt x="7266327" y="-52748"/>
                  <a:pt x="7525806" y="56146"/>
                  <a:pt x="7744133" y="0"/>
                </a:cubicBezTo>
                <a:cubicBezTo>
                  <a:pt x="7962460" y="-56146"/>
                  <a:pt x="8449572" y="75941"/>
                  <a:pt x="8867328" y="0"/>
                </a:cubicBezTo>
                <a:cubicBezTo>
                  <a:pt x="8895321" y="171757"/>
                  <a:pt x="8839888" y="282696"/>
                  <a:pt x="8867328" y="402391"/>
                </a:cubicBezTo>
                <a:cubicBezTo>
                  <a:pt x="8894768" y="522086"/>
                  <a:pt x="8850542" y="606299"/>
                  <a:pt x="8867328" y="789001"/>
                </a:cubicBezTo>
                <a:cubicBezTo>
                  <a:pt x="8723929" y="802142"/>
                  <a:pt x="8476584" y="745281"/>
                  <a:pt x="8364846" y="789001"/>
                </a:cubicBezTo>
                <a:cubicBezTo>
                  <a:pt x="8253108" y="832721"/>
                  <a:pt x="8041386" y="764549"/>
                  <a:pt x="7951037" y="789001"/>
                </a:cubicBezTo>
                <a:cubicBezTo>
                  <a:pt x="7860688" y="813453"/>
                  <a:pt x="7413052" y="728154"/>
                  <a:pt x="7182536" y="789001"/>
                </a:cubicBezTo>
                <a:cubicBezTo>
                  <a:pt x="6952020" y="849848"/>
                  <a:pt x="6846122" y="747363"/>
                  <a:pt x="6591380" y="789001"/>
                </a:cubicBezTo>
                <a:cubicBezTo>
                  <a:pt x="6336638" y="830639"/>
                  <a:pt x="6414274" y="781158"/>
                  <a:pt x="6266245" y="789001"/>
                </a:cubicBezTo>
                <a:cubicBezTo>
                  <a:pt x="6118217" y="796844"/>
                  <a:pt x="5876045" y="753324"/>
                  <a:pt x="5675090" y="789001"/>
                </a:cubicBezTo>
                <a:cubicBezTo>
                  <a:pt x="5474136" y="824678"/>
                  <a:pt x="5304869" y="751686"/>
                  <a:pt x="5172608" y="789001"/>
                </a:cubicBezTo>
                <a:cubicBezTo>
                  <a:pt x="5040347" y="826316"/>
                  <a:pt x="4879577" y="772850"/>
                  <a:pt x="4670126" y="789001"/>
                </a:cubicBezTo>
                <a:cubicBezTo>
                  <a:pt x="4460675" y="805152"/>
                  <a:pt x="4396234" y="754101"/>
                  <a:pt x="4167644" y="789001"/>
                </a:cubicBezTo>
                <a:cubicBezTo>
                  <a:pt x="3939054" y="823901"/>
                  <a:pt x="3800700" y="738825"/>
                  <a:pt x="3665162" y="789001"/>
                </a:cubicBezTo>
                <a:cubicBezTo>
                  <a:pt x="3529624" y="839177"/>
                  <a:pt x="3208645" y="742817"/>
                  <a:pt x="2985334" y="789001"/>
                </a:cubicBezTo>
                <a:cubicBezTo>
                  <a:pt x="2762023" y="835185"/>
                  <a:pt x="2680700" y="761343"/>
                  <a:pt x="2394179" y="789001"/>
                </a:cubicBezTo>
                <a:cubicBezTo>
                  <a:pt x="2107659" y="816659"/>
                  <a:pt x="2138223" y="782827"/>
                  <a:pt x="2069043" y="789001"/>
                </a:cubicBezTo>
                <a:cubicBezTo>
                  <a:pt x="1999863" y="795175"/>
                  <a:pt x="1689199" y="736216"/>
                  <a:pt x="1566561" y="789001"/>
                </a:cubicBezTo>
                <a:cubicBezTo>
                  <a:pt x="1443923" y="841786"/>
                  <a:pt x="1120139" y="748533"/>
                  <a:pt x="886733" y="789001"/>
                </a:cubicBezTo>
                <a:cubicBezTo>
                  <a:pt x="653327" y="829469"/>
                  <a:pt x="253804" y="752779"/>
                  <a:pt x="0" y="789001"/>
                </a:cubicBezTo>
                <a:cubicBezTo>
                  <a:pt x="-18980" y="622392"/>
                  <a:pt x="35934" y="513649"/>
                  <a:pt x="0" y="378720"/>
                </a:cubicBezTo>
                <a:cubicBezTo>
                  <a:pt x="-35934" y="243791"/>
                  <a:pt x="6421" y="112023"/>
                  <a:pt x="0" y="0"/>
                </a:cubicBezTo>
                <a:close/>
              </a:path>
              <a:path w="8867328" h="789001" stroke="0" extrusionOk="0">
                <a:moveTo>
                  <a:pt x="0" y="0"/>
                </a:moveTo>
                <a:cubicBezTo>
                  <a:pt x="127810" y="-55935"/>
                  <a:pt x="343237" y="20639"/>
                  <a:pt x="502482" y="0"/>
                </a:cubicBezTo>
                <a:cubicBezTo>
                  <a:pt x="661727" y="-20639"/>
                  <a:pt x="704270" y="21424"/>
                  <a:pt x="827617" y="0"/>
                </a:cubicBezTo>
                <a:cubicBezTo>
                  <a:pt x="950964" y="-21424"/>
                  <a:pt x="1295196" y="56726"/>
                  <a:pt x="1596119" y="0"/>
                </a:cubicBezTo>
                <a:cubicBezTo>
                  <a:pt x="1897042" y="-56726"/>
                  <a:pt x="1980012" y="17095"/>
                  <a:pt x="2098601" y="0"/>
                </a:cubicBezTo>
                <a:cubicBezTo>
                  <a:pt x="2217190" y="-17095"/>
                  <a:pt x="2425922" y="6329"/>
                  <a:pt x="2601083" y="0"/>
                </a:cubicBezTo>
                <a:cubicBezTo>
                  <a:pt x="2776244" y="-6329"/>
                  <a:pt x="3104446" y="23672"/>
                  <a:pt x="3369585" y="0"/>
                </a:cubicBezTo>
                <a:cubicBezTo>
                  <a:pt x="3634724" y="-23672"/>
                  <a:pt x="3659187" y="40007"/>
                  <a:pt x="3783393" y="0"/>
                </a:cubicBezTo>
                <a:cubicBezTo>
                  <a:pt x="3907599" y="-40007"/>
                  <a:pt x="4372394" y="21254"/>
                  <a:pt x="4551895" y="0"/>
                </a:cubicBezTo>
                <a:cubicBezTo>
                  <a:pt x="4731396" y="-21254"/>
                  <a:pt x="4954261" y="68131"/>
                  <a:pt x="5320397" y="0"/>
                </a:cubicBezTo>
                <a:cubicBezTo>
                  <a:pt x="5686533" y="-68131"/>
                  <a:pt x="5654710" y="53498"/>
                  <a:pt x="5911552" y="0"/>
                </a:cubicBezTo>
                <a:cubicBezTo>
                  <a:pt x="6168395" y="-53498"/>
                  <a:pt x="6318782" y="17887"/>
                  <a:pt x="6680054" y="0"/>
                </a:cubicBezTo>
                <a:cubicBezTo>
                  <a:pt x="7041326" y="-17887"/>
                  <a:pt x="6977316" y="16746"/>
                  <a:pt x="7182536" y="0"/>
                </a:cubicBezTo>
                <a:cubicBezTo>
                  <a:pt x="7387756" y="-16746"/>
                  <a:pt x="7508177" y="31774"/>
                  <a:pt x="7685018" y="0"/>
                </a:cubicBezTo>
                <a:cubicBezTo>
                  <a:pt x="7861859" y="-31774"/>
                  <a:pt x="8134907" y="20819"/>
                  <a:pt x="8364846" y="0"/>
                </a:cubicBezTo>
                <a:cubicBezTo>
                  <a:pt x="8594785" y="-20819"/>
                  <a:pt x="8647240" y="47378"/>
                  <a:pt x="8867328" y="0"/>
                </a:cubicBezTo>
                <a:cubicBezTo>
                  <a:pt x="8889031" y="89182"/>
                  <a:pt x="8845105" y="247657"/>
                  <a:pt x="8867328" y="410281"/>
                </a:cubicBezTo>
                <a:cubicBezTo>
                  <a:pt x="8889551" y="572905"/>
                  <a:pt x="8860817" y="636450"/>
                  <a:pt x="8867328" y="789001"/>
                </a:cubicBezTo>
                <a:cubicBezTo>
                  <a:pt x="8653080" y="802203"/>
                  <a:pt x="8324088" y="768427"/>
                  <a:pt x="8187500" y="789001"/>
                </a:cubicBezTo>
                <a:cubicBezTo>
                  <a:pt x="8050912" y="809575"/>
                  <a:pt x="7947547" y="772626"/>
                  <a:pt x="7862364" y="789001"/>
                </a:cubicBezTo>
                <a:cubicBezTo>
                  <a:pt x="7777181" y="805376"/>
                  <a:pt x="7541786" y="740217"/>
                  <a:pt x="7448556" y="789001"/>
                </a:cubicBezTo>
                <a:cubicBezTo>
                  <a:pt x="7355326" y="837785"/>
                  <a:pt x="7059489" y="781163"/>
                  <a:pt x="6680054" y="789001"/>
                </a:cubicBezTo>
                <a:cubicBezTo>
                  <a:pt x="6300619" y="796839"/>
                  <a:pt x="6323085" y="775912"/>
                  <a:pt x="6088899" y="789001"/>
                </a:cubicBezTo>
                <a:cubicBezTo>
                  <a:pt x="5854714" y="802090"/>
                  <a:pt x="5845938" y="782404"/>
                  <a:pt x="5675090" y="789001"/>
                </a:cubicBezTo>
                <a:cubicBezTo>
                  <a:pt x="5504242" y="795598"/>
                  <a:pt x="5364451" y="765706"/>
                  <a:pt x="5083935" y="789001"/>
                </a:cubicBezTo>
                <a:cubicBezTo>
                  <a:pt x="4803419" y="812296"/>
                  <a:pt x="4862425" y="783205"/>
                  <a:pt x="4758799" y="789001"/>
                </a:cubicBezTo>
                <a:cubicBezTo>
                  <a:pt x="4655173" y="794797"/>
                  <a:pt x="4522749" y="766902"/>
                  <a:pt x="4433664" y="789001"/>
                </a:cubicBezTo>
                <a:cubicBezTo>
                  <a:pt x="4344580" y="811100"/>
                  <a:pt x="4136272" y="740332"/>
                  <a:pt x="3842509" y="789001"/>
                </a:cubicBezTo>
                <a:cubicBezTo>
                  <a:pt x="3548746" y="837670"/>
                  <a:pt x="3542768" y="781151"/>
                  <a:pt x="3428700" y="789001"/>
                </a:cubicBezTo>
                <a:cubicBezTo>
                  <a:pt x="3314632" y="796851"/>
                  <a:pt x="2985154" y="737262"/>
                  <a:pt x="2748872" y="789001"/>
                </a:cubicBezTo>
                <a:cubicBezTo>
                  <a:pt x="2512590" y="840740"/>
                  <a:pt x="2479855" y="763237"/>
                  <a:pt x="2335063" y="789001"/>
                </a:cubicBezTo>
                <a:cubicBezTo>
                  <a:pt x="2190271" y="814765"/>
                  <a:pt x="1989334" y="785799"/>
                  <a:pt x="1655235" y="789001"/>
                </a:cubicBezTo>
                <a:cubicBezTo>
                  <a:pt x="1321136" y="792203"/>
                  <a:pt x="1471728" y="777668"/>
                  <a:pt x="1330099" y="789001"/>
                </a:cubicBezTo>
                <a:cubicBezTo>
                  <a:pt x="1188470" y="800334"/>
                  <a:pt x="823162" y="729059"/>
                  <a:pt x="650271" y="789001"/>
                </a:cubicBezTo>
                <a:cubicBezTo>
                  <a:pt x="477380" y="848943"/>
                  <a:pt x="179150" y="737757"/>
                  <a:pt x="0" y="789001"/>
                </a:cubicBezTo>
                <a:cubicBezTo>
                  <a:pt x="-31029" y="662536"/>
                  <a:pt x="7791" y="534657"/>
                  <a:pt x="0" y="418171"/>
                </a:cubicBezTo>
                <a:cubicBezTo>
                  <a:pt x="-7791" y="301685"/>
                  <a:pt x="40395" y="92698"/>
                  <a:pt x="0" y="0"/>
                </a:cubicBezTo>
                <a:close/>
              </a:path>
            </a:pathLst>
          </a:cu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extLst>
              <a:ext uri="{C807C97D-BFC1-408E-A445-0C87EB9F89A2}">
                <ask:lineSketchStyleProps xmlns:ask="http://schemas.microsoft.com/office/drawing/2018/sketchyshapes" sd="1219033472">
                  <ask:type>
                    <ask:lineSketchScribble/>
                  </ask:type>
                </ask:lineSketchStyleProps>
              </a:ext>
            </a:extLst>
          </a:ln>
        </p:spPr>
        <p:style>
          <a:lnRef idx="1">
            <a:schemeClr val="accent4"/>
          </a:lnRef>
          <a:fillRef idx="2">
            <a:schemeClr val="accent4"/>
          </a:fillRef>
          <a:effectRef idx="1">
            <a:schemeClr val="accent4"/>
          </a:effectRef>
          <a:fontRef idx="minor">
            <a:schemeClr val="dk1"/>
          </a:fontRef>
        </p:style>
        <p:txBody>
          <a:bodyPr>
            <a:normAutofit/>
          </a:bodyPr>
          <a:lstStyle/>
          <a:p>
            <a:r>
              <a:rPr lang="en-US" dirty="0"/>
              <a:t>We will read and </a:t>
            </a:r>
            <a:r>
              <a:rPr lang="en-US" dirty="0" err="1"/>
              <a:t>analyse</a:t>
            </a:r>
            <a:r>
              <a:rPr lang="en-US" dirty="0"/>
              <a:t> Chapter 1</a:t>
            </a:r>
            <a:endParaRPr lang="en-GB" dirty="0"/>
          </a:p>
        </p:txBody>
      </p:sp>
      <p:sp>
        <p:nvSpPr>
          <p:cNvPr id="3" name="Content Placeholder 2"/>
          <p:cNvSpPr>
            <a:spLocks noGrp="1"/>
          </p:cNvSpPr>
          <p:nvPr>
            <p:ph idx="1"/>
          </p:nvPr>
        </p:nvSpPr>
        <p:spPr>
          <a:xfrm>
            <a:off x="6456039" y="1083204"/>
            <a:ext cx="5544616" cy="2801977"/>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US" sz="1100" u="sng" dirty="0"/>
              <a:t>A03 – writer’s method</a:t>
            </a:r>
          </a:p>
          <a:p>
            <a:r>
              <a:rPr lang="en-US" sz="1400" dirty="0"/>
              <a:t>Language/structure/form</a:t>
            </a:r>
          </a:p>
          <a:p>
            <a:r>
              <a:rPr lang="en-US" sz="1400" dirty="0"/>
              <a:t>How are these pages </a:t>
            </a:r>
            <a:r>
              <a:rPr lang="en-US" sz="1400" dirty="0" err="1"/>
              <a:t>organised</a:t>
            </a:r>
            <a:r>
              <a:rPr lang="en-US" sz="1400" dirty="0"/>
              <a:t>? Why?</a:t>
            </a:r>
          </a:p>
          <a:p>
            <a:r>
              <a:rPr lang="en-US" sz="1400" dirty="0"/>
              <a:t>How is information revealed to us? What is the effect?</a:t>
            </a:r>
          </a:p>
          <a:p>
            <a:r>
              <a:rPr lang="en-US" sz="1400" dirty="0"/>
              <a:t>How are people/places/events described? What is the effect?</a:t>
            </a:r>
          </a:p>
          <a:p>
            <a:r>
              <a:rPr lang="en-US" sz="1400" dirty="0"/>
              <a:t>What kind of language is used? What is the effect?</a:t>
            </a:r>
          </a:p>
          <a:p>
            <a:r>
              <a:rPr lang="en-US" sz="1400" dirty="0"/>
              <a:t>What is the effect of the narrative style?</a:t>
            </a:r>
          </a:p>
          <a:p>
            <a:r>
              <a:rPr lang="en-US" sz="1400" dirty="0"/>
              <a:t>Are any symbols introduced?</a:t>
            </a:r>
          </a:p>
          <a:p>
            <a:pPr marL="342900" indent="-342900"/>
            <a:endParaRPr lang="en-US" sz="1400" dirty="0"/>
          </a:p>
        </p:txBody>
      </p:sp>
      <p:sp>
        <p:nvSpPr>
          <p:cNvPr id="4" name="Content Placeholder 2"/>
          <p:cNvSpPr txBox="1">
            <a:spLocks/>
          </p:cNvSpPr>
          <p:nvPr/>
        </p:nvSpPr>
        <p:spPr>
          <a:xfrm>
            <a:off x="278185" y="4653135"/>
            <a:ext cx="5544616" cy="2016224"/>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lnSpcReduction="10000"/>
          </a:bodyPr>
          <a:lstStyle>
            <a:lvl1pPr marL="0" indent="0" algn="l" defTabSz="914400" rtl="0" eaLnBrk="1" latinLnBrk="0" hangingPunct="1">
              <a:spcBef>
                <a:spcPct val="20000"/>
              </a:spcBef>
              <a:spcAft>
                <a:spcPts val="600"/>
              </a:spcAft>
              <a:buFont typeface="Arial" pitchFamily="34" charset="0"/>
              <a:buNone/>
              <a:defRPr sz="2000" b="1" kern="1200">
                <a:solidFill>
                  <a:schemeClr val="dk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dk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dk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dk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dk1"/>
                </a:solidFill>
                <a:latin typeface="+mn-lt"/>
                <a:ea typeface="+mn-ea"/>
                <a:cs typeface="+mn-cs"/>
              </a:defRPr>
            </a:lvl9pPr>
          </a:lstStyle>
          <a:p>
            <a:r>
              <a:rPr lang="en-US" b="0" u="sng" dirty="0"/>
              <a:t>A04 – personal response</a:t>
            </a:r>
          </a:p>
          <a:p>
            <a:pPr marL="342900" indent="-342900">
              <a:buFont typeface="Arial" panose="020B0604020202020204" pitchFamily="34" charset="0"/>
              <a:buChar char="•"/>
            </a:pPr>
            <a:r>
              <a:rPr lang="en-US" b="0" dirty="0"/>
              <a:t>What is your opinion of the family?</a:t>
            </a:r>
          </a:p>
          <a:p>
            <a:pPr marL="342900" indent="-342900">
              <a:buFont typeface="Arial" panose="020B0604020202020204" pitchFamily="34" charset="0"/>
              <a:buChar char="•"/>
            </a:pPr>
            <a:r>
              <a:rPr lang="en-US" b="0" dirty="0"/>
              <a:t>How does the narrative make you feel about them and their relationship?</a:t>
            </a:r>
          </a:p>
          <a:p>
            <a:pPr marL="342900" indent="-342900">
              <a:buFont typeface="Arial" panose="020B0604020202020204" pitchFamily="34" charset="0"/>
              <a:buChar char="•"/>
            </a:pPr>
            <a:r>
              <a:rPr lang="en-US" b="0" dirty="0"/>
              <a:t>What are you expecting? Why?</a:t>
            </a:r>
            <a:endParaRPr lang="en-GB" b="0" dirty="0"/>
          </a:p>
        </p:txBody>
      </p:sp>
      <p:sp>
        <p:nvSpPr>
          <p:cNvPr id="5" name="Content Placeholder 2"/>
          <p:cNvSpPr txBox="1">
            <a:spLocks/>
          </p:cNvSpPr>
          <p:nvPr/>
        </p:nvSpPr>
        <p:spPr>
          <a:xfrm>
            <a:off x="292471" y="1486525"/>
            <a:ext cx="4545335" cy="2232248"/>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70000" lnSpcReduction="20000"/>
          </a:bodyPr>
          <a:lstStyle>
            <a:lvl1pPr marL="0" indent="0" algn="l" defTabSz="914400" rtl="0" eaLnBrk="1" latinLnBrk="0" hangingPunct="1">
              <a:spcBef>
                <a:spcPct val="20000"/>
              </a:spcBef>
              <a:spcAft>
                <a:spcPts val="600"/>
              </a:spcAft>
              <a:buFont typeface="Arial" pitchFamily="34" charset="0"/>
              <a:buNone/>
              <a:defRPr sz="2000" b="1" kern="1200">
                <a:solidFill>
                  <a:schemeClr val="dk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dk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dk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dk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dk1"/>
                </a:solidFill>
                <a:latin typeface="+mn-lt"/>
                <a:ea typeface="+mn-ea"/>
                <a:cs typeface="+mn-cs"/>
              </a:defRPr>
            </a:lvl9pPr>
          </a:lstStyle>
          <a:p>
            <a:r>
              <a:rPr lang="en-US" b="0" u="sng" dirty="0"/>
              <a:t>A02 – understanding of the text.</a:t>
            </a:r>
          </a:p>
          <a:p>
            <a:pPr marL="342900" indent="-342900">
              <a:buFont typeface="Arial" panose="020B0604020202020204" pitchFamily="34" charset="0"/>
              <a:buChar char="•"/>
            </a:pPr>
            <a:r>
              <a:rPr lang="en-US" b="0" dirty="0"/>
              <a:t>What happens?</a:t>
            </a:r>
          </a:p>
          <a:p>
            <a:pPr marL="342900" indent="-342900">
              <a:buFont typeface="Arial" panose="020B0604020202020204" pitchFamily="34" charset="0"/>
              <a:buChar char="•"/>
            </a:pPr>
            <a:r>
              <a:rPr lang="en-US" b="0" dirty="0"/>
              <a:t>Who do we meet? What are they like? What are your first impressions of Winston?</a:t>
            </a:r>
          </a:p>
          <a:p>
            <a:pPr marL="342900" indent="-342900">
              <a:buFont typeface="Arial" panose="020B0604020202020204" pitchFamily="34" charset="0"/>
              <a:buChar char="•"/>
            </a:pPr>
            <a:r>
              <a:rPr lang="en-US" b="0" dirty="0"/>
              <a:t>What do we learn?</a:t>
            </a:r>
          </a:p>
          <a:p>
            <a:pPr marL="342900" indent="-342900">
              <a:buFont typeface="Arial" panose="020B0604020202020204" pitchFamily="34" charset="0"/>
              <a:buChar char="•"/>
            </a:pPr>
            <a:r>
              <a:rPr lang="en-US" b="0" dirty="0"/>
              <a:t>How is the setting described? Why? What does it represent?</a:t>
            </a:r>
          </a:p>
          <a:p>
            <a:pPr marL="342900" indent="-342900">
              <a:buFont typeface="Arial" panose="020B0604020202020204" pitchFamily="34" charset="0"/>
              <a:buChar char="•"/>
            </a:pPr>
            <a:r>
              <a:rPr lang="en-US" b="0" dirty="0"/>
              <a:t>Which themes are established?</a:t>
            </a:r>
          </a:p>
        </p:txBody>
      </p:sp>
      <p:sp>
        <p:nvSpPr>
          <p:cNvPr id="6" name="TextBox 5"/>
          <p:cNvSpPr txBox="1"/>
          <p:nvPr/>
        </p:nvSpPr>
        <p:spPr>
          <a:xfrm>
            <a:off x="4029414" y="3862788"/>
            <a:ext cx="3413096"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dirty="0"/>
              <a:t>Think about these questions as we read.</a:t>
            </a:r>
            <a:endParaRPr lang="en-GB" dirty="0"/>
          </a:p>
        </p:txBody>
      </p:sp>
      <p:sp>
        <p:nvSpPr>
          <p:cNvPr id="7" name="Rectangle 6">
            <a:extLst>
              <a:ext uri="{FF2B5EF4-FFF2-40B4-BE49-F238E27FC236}">
                <a16:creationId xmlns:a16="http://schemas.microsoft.com/office/drawing/2014/main" id="{D3C2AA0C-C5CB-554E-A062-125C023D9777}"/>
              </a:ext>
            </a:extLst>
          </p:cNvPr>
          <p:cNvSpPr/>
          <p:nvPr/>
        </p:nvSpPr>
        <p:spPr>
          <a:xfrm>
            <a:off x="7966869" y="5061082"/>
            <a:ext cx="3620294" cy="120032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b="1" dirty="0"/>
              <a:t>Always ask yourself: </a:t>
            </a:r>
            <a:br>
              <a:rPr lang="en-US" dirty="0"/>
            </a:br>
            <a:r>
              <a:rPr lang="en-US" dirty="0"/>
              <a:t>What does Adiche show you? </a:t>
            </a:r>
            <a:br>
              <a:rPr lang="en-US" dirty="0"/>
            </a:br>
            <a:r>
              <a:rPr lang="en-US" dirty="0"/>
              <a:t>How does she show you? </a:t>
            </a:r>
            <a:br>
              <a:rPr lang="en-US" dirty="0"/>
            </a:br>
            <a:r>
              <a:rPr lang="en-US" dirty="0"/>
              <a:t>Why does she show you this?</a:t>
            </a:r>
            <a:endParaRPr lang="en-GB" dirty="0"/>
          </a:p>
        </p:txBody>
      </p:sp>
    </p:spTree>
    <p:extLst>
      <p:ext uri="{BB962C8B-B14F-4D97-AF65-F5344CB8AC3E}">
        <p14:creationId xmlns:p14="http://schemas.microsoft.com/office/powerpoint/2010/main" val="385190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ABEF6-F9D3-0042-85AF-37B44051FFFC}"/>
              </a:ext>
            </a:extLst>
          </p:cNvPr>
          <p:cNvSpPr>
            <a:spLocks noGrp="1"/>
          </p:cNvSpPr>
          <p:nvPr>
            <p:ph type="title"/>
          </p:nvPr>
        </p:nvSpPr>
        <p:spPr>
          <a:xfrm>
            <a:off x="1517904" y="298575"/>
            <a:ext cx="9144000" cy="814608"/>
          </a:xfrm>
        </p:spPr>
        <p:txBody>
          <a:bodyPr/>
          <a:lstStyle/>
          <a:p>
            <a:r>
              <a:rPr lang="en-GB" dirty="0"/>
              <a:t>Reading Chapter 1</a:t>
            </a:r>
          </a:p>
        </p:txBody>
      </p:sp>
      <p:sp>
        <p:nvSpPr>
          <p:cNvPr id="3" name="Content Placeholder 2">
            <a:extLst>
              <a:ext uri="{FF2B5EF4-FFF2-40B4-BE49-F238E27FC236}">
                <a16:creationId xmlns:a16="http://schemas.microsoft.com/office/drawing/2014/main" id="{C5F2064A-FA0B-5A49-ABE2-87DEA97208BB}"/>
              </a:ext>
            </a:extLst>
          </p:cNvPr>
          <p:cNvSpPr>
            <a:spLocks noGrp="1"/>
          </p:cNvSpPr>
          <p:nvPr>
            <p:ph idx="1"/>
          </p:nvPr>
        </p:nvSpPr>
        <p:spPr>
          <a:xfrm>
            <a:off x="728869" y="1385436"/>
            <a:ext cx="10760765" cy="5472564"/>
          </a:xfrm>
        </p:spPr>
        <p:txBody>
          <a:bodyPr>
            <a:normAutofit fontScale="92500" lnSpcReduction="20000"/>
          </a:bodyPr>
          <a:lstStyle/>
          <a:p>
            <a:pPr marL="0" indent="0">
              <a:buNone/>
            </a:pPr>
            <a:r>
              <a:rPr lang="en-GB" sz="1400" dirty="0"/>
              <a:t>As we read, consider the following:</a:t>
            </a:r>
          </a:p>
          <a:p>
            <a:r>
              <a:rPr lang="en-GB" sz="1400" dirty="0"/>
              <a:t>How is religion presented? Think about what you know about Christianity from your contextual notes.</a:t>
            </a:r>
          </a:p>
          <a:p>
            <a:r>
              <a:rPr lang="en-GB" sz="1400" dirty="0"/>
              <a:t>What do we learn about Father Benedict?</a:t>
            </a:r>
          </a:p>
          <a:p>
            <a:r>
              <a:rPr lang="en-GB" sz="1400" dirty="0"/>
              <a:t>Where do we see evidence of a clash of culture within the church? How is Igbo viewed?</a:t>
            </a:r>
          </a:p>
          <a:p>
            <a:r>
              <a:rPr lang="en-GB" sz="1400" dirty="0"/>
              <a:t>How is Papa viewed by Father Benedict? How does he present himself at church? What is the irony here?</a:t>
            </a:r>
          </a:p>
          <a:p>
            <a:r>
              <a:rPr lang="en-GB" sz="1400" dirty="0"/>
              <a:t>How does Kambili feel about her father’s role in the church? </a:t>
            </a:r>
          </a:p>
          <a:p>
            <a:r>
              <a:rPr lang="en-GB" sz="1400" dirty="0"/>
              <a:t>What is the source of conflict between Papa and Jaya?</a:t>
            </a:r>
          </a:p>
          <a:p>
            <a:r>
              <a:rPr lang="en-GB" sz="1400" dirty="0"/>
              <a:t>What is the change in mood after Papa throws the missal?</a:t>
            </a:r>
          </a:p>
          <a:p>
            <a:r>
              <a:rPr lang="en-GB" sz="1400" dirty="0"/>
              <a:t>Why does Mama speak in Igbo? </a:t>
            </a:r>
          </a:p>
          <a:p>
            <a:r>
              <a:rPr lang="en-GB" sz="1400" dirty="0"/>
              <a:t>Why are we given such intricate descriptions of the nature outside? What does this add to the pace of this chapter?</a:t>
            </a:r>
          </a:p>
          <a:p>
            <a:r>
              <a:rPr lang="en-GB" sz="1400" dirty="0"/>
              <a:t>What hints are we given of corruption?</a:t>
            </a:r>
          </a:p>
          <a:p>
            <a:r>
              <a:rPr lang="en-GB" sz="1400" dirty="0"/>
              <a:t>What do we learn about Mama’s figurines?</a:t>
            </a:r>
          </a:p>
          <a:p>
            <a:r>
              <a:rPr lang="en-GB" sz="1400" dirty="0"/>
              <a:t>How would you describe the atmosphere at lunch?</a:t>
            </a:r>
          </a:p>
          <a:p>
            <a:r>
              <a:rPr lang="en-GB" sz="1400" dirty="0"/>
              <a:t>What class are the family? How do you know?</a:t>
            </a:r>
          </a:p>
          <a:p>
            <a:r>
              <a:rPr lang="en-GB" sz="1400" dirty="0"/>
              <a:t>How is speaking Igbo viewed by Papa? Why do you think he speaks to Jaya in Igbo at lunch?</a:t>
            </a:r>
          </a:p>
          <a:p>
            <a:r>
              <a:rPr lang="en-GB" sz="1400" dirty="0"/>
              <a:t>How does Papa’s religious devotion contrast with his behaviour towards his family?</a:t>
            </a:r>
          </a:p>
          <a:p>
            <a:r>
              <a:rPr lang="en-GB" sz="1400" dirty="0"/>
              <a:t>Why does Kambili react the way that she does at lunch?</a:t>
            </a:r>
          </a:p>
          <a:p>
            <a:r>
              <a:rPr lang="en-GB" sz="1400" dirty="0"/>
              <a:t>How does the chapter end? What is the significance of this?</a:t>
            </a:r>
          </a:p>
          <a:p>
            <a:r>
              <a:rPr lang="en-GB" sz="1400" dirty="0"/>
              <a:t>How is tension created throughout this chapter?</a:t>
            </a:r>
          </a:p>
        </p:txBody>
      </p:sp>
      <p:pic>
        <p:nvPicPr>
          <p:cNvPr id="5" name="Graphic 4" descr="Storytelling outline">
            <a:extLst>
              <a:ext uri="{FF2B5EF4-FFF2-40B4-BE49-F238E27FC236}">
                <a16:creationId xmlns:a16="http://schemas.microsoft.com/office/drawing/2014/main" id="{3B4A6F49-902D-6041-A226-D066DB29FB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65026" y="1385436"/>
            <a:ext cx="914400" cy="914400"/>
          </a:xfrm>
          <a:prstGeom prst="rect">
            <a:avLst/>
          </a:prstGeom>
        </p:spPr>
      </p:pic>
      <p:sp>
        <p:nvSpPr>
          <p:cNvPr id="6" name="Cloud 5">
            <a:extLst>
              <a:ext uri="{FF2B5EF4-FFF2-40B4-BE49-F238E27FC236}">
                <a16:creationId xmlns:a16="http://schemas.microsoft.com/office/drawing/2014/main" id="{677BB739-D8D7-0844-8D84-C7BB824E2916}"/>
              </a:ext>
            </a:extLst>
          </p:cNvPr>
          <p:cNvSpPr/>
          <p:nvPr/>
        </p:nvSpPr>
        <p:spPr>
          <a:xfrm>
            <a:off x="8335618" y="4823791"/>
            <a:ext cx="3856382" cy="1921565"/>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t>Look out for any symbols. What stands out? What do you think holds significant meaning?</a:t>
            </a:r>
          </a:p>
        </p:txBody>
      </p:sp>
    </p:spTree>
    <p:extLst>
      <p:ext uri="{BB962C8B-B14F-4D97-AF65-F5344CB8AC3E}">
        <p14:creationId xmlns:p14="http://schemas.microsoft.com/office/powerpoint/2010/main" val="2170870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B101E-5D80-6648-8EE9-B47B3EA53436}"/>
              </a:ext>
            </a:extLst>
          </p:cNvPr>
          <p:cNvSpPr>
            <a:spLocks noGrp="1"/>
          </p:cNvSpPr>
          <p:nvPr>
            <p:ph type="title"/>
          </p:nvPr>
        </p:nvSpPr>
        <p:spPr>
          <a:xfrm>
            <a:off x="1517904" y="298575"/>
            <a:ext cx="9144000" cy="642329"/>
          </a:xfrm>
        </p:spPr>
        <p:txBody>
          <a:bodyPr>
            <a:normAutofit fontScale="90000"/>
          </a:bodyPr>
          <a:lstStyle/>
          <a:p>
            <a:r>
              <a:rPr lang="en-GB" dirty="0"/>
              <a:t>Key quotation analysis</a:t>
            </a:r>
          </a:p>
        </p:txBody>
      </p:sp>
      <p:sp>
        <p:nvSpPr>
          <p:cNvPr id="3" name="Content Placeholder 2">
            <a:extLst>
              <a:ext uri="{FF2B5EF4-FFF2-40B4-BE49-F238E27FC236}">
                <a16:creationId xmlns:a16="http://schemas.microsoft.com/office/drawing/2014/main" id="{CFE35EE7-DBA5-C641-959E-6595E3BF175E}"/>
              </a:ext>
            </a:extLst>
          </p:cNvPr>
          <p:cNvSpPr>
            <a:spLocks noGrp="1"/>
          </p:cNvSpPr>
          <p:nvPr>
            <p:ph idx="1"/>
          </p:nvPr>
        </p:nvSpPr>
        <p:spPr>
          <a:xfrm>
            <a:off x="227658" y="1030356"/>
            <a:ext cx="9422296" cy="5663582"/>
          </a:xfrm>
        </p:spPr>
        <p:style>
          <a:lnRef idx="2">
            <a:schemeClr val="accent6"/>
          </a:lnRef>
          <a:fillRef idx="1">
            <a:schemeClr val="lt1"/>
          </a:fillRef>
          <a:effectRef idx="0">
            <a:schemeClr val="accent6"/>
          </a:effectRef>
          <a:fontRef idx="minor">
            <a:schemeClr val="dk1"/>
          </a:fontRef>
        </p:style>
        <p:txBody>
          <a:bodyPr>
            <a:normAutofit fontScale="85000" lnSpcReduction="10000"/>
          </a:bodyPr>
          <a:lstStyle/>
          <a:p>
            <a:pPr>
              <a:buFont typeface="Wingdings" pitchFamily="2" charset="2"/>
              <a:buChar char="q"/>
            </a:pPr>
            <a:r>
              <a:rPr lang="en-GB" sz="1600" dirty="0"/>
              <a:t>Jaya – ‘Fear had darkened Jaya’s eyes to the colour of coal tar, but he looked Papa in the face now.’</a:t>
            </a:r>
          </a:p>
          <a:p>
            <a:pPr>
              <a:buFont typeface="Wingdings" pitchFamily="2" charset="2"/>
              <a:buChar char="q"/>
            </a:pPr>
            <a:r>
              <a:rPr lang="en-GB" sz="1600" dirty="0"/>
              <a:t>Atmosphere – ‘The silence was broken only by the whir of the ceiling fan as it sliced through the still air.’</a:t>
            </a:r>
          </a:p>
          <a:p>
            <a:pPr>
              <a:buFont typeface="Wingdings" pitchFamily="2" charset="2"/>
              <a:buChar char="q"/>
            </a:pPr>
            <a:r>
              <a:rPr lang="en-GB" sz="1600" dirty="0"/>
              <a:t>Kambili – ‘I meant to say I am sorry Papa broke your figurines, but the words that came out were, “I’m sorry your figurines broke Mama.” ‘</a:t>
            </a:r>
          </a:p>
          <a:p>
            <a:pPr>
              <a:buFont typeface="Wingdings" pitchFamily="2" charset="2"/>
              <a:buChar char="q"/>
            </a:pPr>
            <a:r>
              <a:rPr lang="en-GB" sz="1600" dirty="0"/>
              <a:t>Mama – ‘There were never tears on her face…The last time, only two weeks ago, when her swollen eye was still the black-purple </a:t>
            </a:r>
            <a:r>
              <a:rPr lang="en-GB" sz="1600" dirty="0" err="1"/>
              <a:t>color</a:t>
            </a:r>
            <a:r>
              <a:rPr lang="en-GB" sz="1600" dirty="0"/>
              <a:t> of an overripe avocado, she had arranged them after she polished them.’</a:t>
            </a:r>
          </a:p>
          <a:p>
            <a:pPr>
              <a:buFont typeface="Wingdings" pitchFamily="2" charset="2"/>
              <a:buChar char="q"/>
            </a:pPr>
            <a:r>
              <a:rPr lang="en-GB" sz="1600" dirty="0"/>
              <a:t>Papa – ‘Aunty Ifeoma, said once that Papa was too much of a colonial product.’</a:t>
            </a:r>
          </a:p>
          <a:p>
            <a:pPr>
              <a:buFont typeface="Wingdings" pitchFamily="2" charset="2"/>
              <a:buChar char="q"/>
            </a:pPr>
            <a:r>
              <a:rPr lang="en-GB" sz="1600" dirty="0"/>
              <a:t>Papa – ‘There was a shadow clouding Papa’s eyes, a shadow that had been in Jaya’s eyes. Fear. It had left Jaya’s eyes and entered Papa’s.’</a:t>
            </a:r>
          </a:p>
          <a:p>
            <a:pPr>
              <a:buFont typeface="Wingdings" pitchFamily="2" charset="2"/>
              <a:buChar char="q"/>
            </a:pPr>
            <a:r>
              <a:rPr lang="en-GB" sz="1600" dirty="0"/>
              <a:t>Papa – ‘The shadow grew, enveloping the whites of Papa’s eyes. Jaja was walking out of the dining room with his plate. Papa made to get up and then slumped back on his seat. His cheeks drooped, bulldog-like.’</a:t>
            </a:r>
          </a:p>
          <a:p>
            <a:pPr>
              <a:buFont typeface="Wingdings" pitchFamily="2" charset="2"/>
              <a:buChar char="q"/>
            </a:pPr>
            <a:r>
              <a:rPr lang="en-GB" sz="1600" dirty="0"/>
              <a:t>Kambili – ‘The compound walls would crumble, I was sure, and squash the frangipani trees. The sky would cave in. The Persian rugs on the stretches of gleaming marble floor would shrink. Something would happen. But the only thing that happened was my choking. My body shook from the coughing.’</a:t>
            </a:r>
          </a:p>
          <a:p>
            <a:pPr>
              <a:buFont typeface="Wingdings" pitchFamily="2" charset="2"/>
              <a:buChar char="q"/>
            </a:pPr>
            <a:r>
              <a:rPr lang="en-GB" sz="1600" dirty="0"/>
              <a:t>Kambili – ‘Inside my head, thousands of monsters played a painful game of catch, but instead of a ball, it was a brown leather-bound missal that they threw to each other.’</a:t>
            </a:r>
          </a:p>
          <a:p>
            <a:pPr>
              <a:buFont typeface="Wingdings" pitchFamily="2" charset="2"/>
              <a:buChar char="q"/>
            </a:pPr>
            <a:r>
              <a:rPr lang="en-GB" sz="1600" dirty="0"/>
              <a:t>Kambili - ‘I lay in bed after Mama left and let my mind rake through the past, through the years when Jaja and Mama and I spoke more with our spirits than with our lips.’</a:t>
            </a:r>
          </a:p>
          <a:p>
            <a:pPr>
              <a:buFont typeface="Wingdings" pitchFamily="2" charset="2"/>
              <a:buChar char="q"/>
            </a:pPr>
            <a:r>
              <a:rPr lang="en-GB" sz="1600" dirty="0"/>
              <a:t>Kambili – ‘ “Jaja’s defiance seemed to me now like Aunty Ifeoma’s experimental purple hibiscus: rare, fragrant with the undertones of freedom, a different kind of freedom from the one the crowds waving green leaves chanted at Government Square after the coup. A freedom to be, to do. ‘</a:t>
            </a:r>
          </a:p>
          <a:p>
            <a:pPr>
              <a:buFont typeface="Wingdings" pitchFamily="2" charset="2"/>
              <a:buChar char="q"/>
            </a:pPr>
            <a:endParaRPr lang="en-GB" sz="1600" dirty="0"/>
          </a:p>
          <a:p>
            <a:pPr marL="0" indent="0">
              <a:buNone/>
            </a:pPr>
            <a:endParaRPr lang="en-GB" sz="1600" dirty="0"/>
          </a:p>
        </p:txBody>
      </p:sp>
      <p:grpSp>
        <p:nvGrpSpPr>
          <p:cNvPr id="4" name="Group 3">
            <a:extLst>
              <a:ext uri="{FF2B5EF4-FFF2-40B4-BE49-F238E27FC236}">
                <a16:creationId xmlns:a16="http://schemas.microsoft.com/office/drawing/2014/main" id="{121839F7-218D-954E-AD45-1283829EB6C2}"/>
              </a:ext>
            </a:extLst>
          </p:cNvPr>
          <p:cNvGrpSpPr/>
          <p:nvPr/>
        </p:nvGrpSpPr>
        <p:grpSpPr>
          <a:xfrm>
            <a:off x="10886280" y="0"/>
            <a:ext cx="1078062" cy="1892734"/>
            <a:chOff x="11319092" y="-57667"/>
            <a:chExt cx="1078062" cy="1892734"/>
          </a:xfrm>
        </p:grpSpPr>
        <p:pic>
          <p:nvPicPr>
            <p:cNvPr id="5" name="Picture 4">
              <a:extLst>
                <a:ext uri="{FF2B5EF4-FFF2-40B4-BE49-F238E27FC236}">
                  <a16:creationId xmlns:a16="http://schemas.microsoft.com/office/drawing/2014/main" id="{84095365-D46D-2B42-A0FF-C36FCB42E8F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91" b="97249" l="9375" r="89773">
                          <a14:foregroundMark x1="31818" y1="8414" x2="31818" y2="8414"/>
                          <a14:foregroundMark x1="46591" y1="47411" x2="46591" y2="47411"/>
                          <a14:foregroundMark x1="63068" y1="91586" x2="63068" y2="91586"/>
                          <a14:foregroundMark x1="35511" y1="97249" x2="35511" y2="97249"/>
                        </a14:backgroundRemoval>
                      </a14:imgEffect>
                    </a14:imgLayer>
                  </a14:imgProps>
                </a:ext>
              </a:extLst>
            </a:blip>
            <a:stretch>
              <a:fillRect/>
            </a:stretch>
          </p:blipFill>
          <p:spPr>
            <a:xfrm>
              <a:off x="11319092" y="-57667"/>
              <a:ext cx="1078062" cy="1892734"/>
            </a:xfrm>
            <a:prstGeom prst="rect">
              <a:avLst/>
            </a:prstGeom>
          </p:spPr>
        </p:pic>
        <p:sp>
          <p:nvSpPr>
            <p:cNvPr id="6" name="TextBox 5">
              <a:extLst>
                <a:ext uri="{FF2B5EF4-FFF2-40B4-BE49-F238E27FC236}">
                  <a16:creationId xmlns:a16="http://schemas.microsoft.com/office/drawing/2014/main" id="{5A8CFD2A-05E2-6F48-A90D-5CB9FA5D0012}"/>
                </a:ext>
              </a:extLst>
            </p:cNvPr>
            <p:cNvSpPr txBox="1"/>
            <p:nvPr/>
          </p:nvSpPr>
          <p:spPr>
            <a:xfrm>
              <a:off x="11501956" y="81912"/>
              <a:ext cx="758989"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200" b="1" dirty="0">
                  <a:latin typeface="The Hand Black" panose="03070502030502020204" pitchFamily="66" charset="0"/>
                </a:rPr>
                <a:t>Page 50 in the booklet</a:t>
              </a:r>
            </a:p>
          </p:txBody>
        </p:sp>
      </p:grpSp>
      <p:pic>
        <p:nvPicPr>
          <p:cNvPr id="8" name="Picture 7" descr="Diagram&#10;&#10;Description automatically generated">
            <a:extLst>
              <a:ext uri="{FF2B5EF4-FFF2-40B4-BE49-F238E27FC236}">
                <a16:creationId xmlns:a16="http://schemas.microsoft.com/office/drawing/2014/main" id="{265C053E-4903-8347-84A3-958EAFFB6491}"/>
              </a:ext>
            </a:extLst>
          </p:cNvPr>
          <p:cNvPicPr>
            <a:picLocks noChangeAspect="1"/>
          </p:cNvPicPr>
          <p:nvPr/>
        </p:nvPicPr>
        <p:blipFill>
          <a:blip r:embed="rId5"/>
          <a:stretch>
            <a:fillRect/>
          </a:stretch>
        </p:blipFill>
        <p:spPr>
          <a:xfrm>
            <a:off x="9865670" y="2666146"/>
            <a:ext cx="2127113" cy="30583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19940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4A20D-2CE9-0548-BE6C-CE8FA4BD5F46}"/>
              </a:ext>
            </a:extLst>
          </p:cNvPr>
          <p:cNvSpPr>
            <a:spLocks noGrp="1"/>
          </p:cNvSpPr>
          <p:nvPr>
            <p:ph type="title"/>
          </p:nvPr>
        </p:nvSpPr>
        <p:spPr>
          <a:xfrm>
            <a:off x="1524000" y="399185"/>
            <a:ext cx="9144000" cy="1344168"/>
          </a:xfrm>
        </p:spPr>
        <p:txBody>
          <a:bodyPr>
            <a:normAutofit/>
          </a:bodyPr>
          <a:lstStyle/>
          <a:p>
            <a:pPr algn="ctr"/>
            <a:r>
              <a:rPr lang="en-GB" dirty="0"/>
              <a:t>Watch this video for an overview of the exam</a:t>
            </a:r>
          </a:p>
        </p:txBody>
      </p:sp>
      <p:pic>
        <p:nvPicPr>
          <p:cNvPr id="6" name="Online Media 5" descr="Exam Overview Literature Paper 1: CIE IGCSE 0475/0992">
            <a:hlinkClick r:id="" action="ppaction://media"/>
            <a:extLst>
              <a:ext uri="{FF2B5EF4-FFF2-40B4-BE49-F238E27FC236}">
                <a16:creationId xmlns:a16="http://schemas.microsoft.com/office/drawing/2014/main" id="{6836532E-E1B7-524C-8DA6-49872C930A98}"/>
              </a:ext>
            </a:extLst>
          </p:cNvPr>
          <p:cNvPicPr>
            <a:picLocks noRot="1" noChangeAspect="1"/>
          </p:cNvPicPr>
          <p:nvPr>
            <a:videoFile r:link="rId1"/>
          </p:nvPr>
        </p:nvPicPr>
        <p:blipFill>
          <a:blip r:embed="rId4"/>
          <a:stretch>
            <a:fillRect/>
          </a:stretch>
        </p:blipFill>
        <p:spPr>
          <a:xfrm>
            <a:off x="3374572" y="1968500"/>
            <a:ext cx="5842000" cy="4381500"/>
          </a:xfrm>
          <a:prstGeom prst="rect">
            <a:avLst/>
          </a:prstGeom>
        </p:spPr>
      </p:pic>
    </p:spTree>
    <p:extLst>
      <p:ext uri="{BB962C8B-B14F-4D97-AF65-F5344CB8AC3E}">
        <p14:creationId xmlns:p14="http://schemas.microsoft.com/office/powerpoint/2010/main" val="205572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244ADD-84A3-924E-8F82-0A93D80E0964}"/>
              </a:ext>
            </a:extLst>
          </p:cNvPr>
          <p:cNvSpPr>
            <a:spLocks noGrp="1"/>
          </p:cNvSpPr>
          <p:nvPr>
            <p:ph idx="1"/>
          </p:nvPr>
        </p:nvSpPr>
        <p:spPr>
          <a:xfrm>
            <a:off x="1517904" y="981939"/>
            <a:ext cx="9144000" cy="3703398"/>
          </a:xfrm>
        </p:spPr>
        <p:style>
          <a:lnRef idx="2">
            <a:schemeClr val="accent6"/>
          </a:lnRef>
          <a:fillRef idx="1">
            <a:schemeClr val="lt1"/>
          </a:fillRef>
          <a:effectRef idx="0">
            <a:schemeClr val="accent6"/>
          </a:effectRef>
          <a:fontRef idx="minor">
            <a:schemeClr val="dk1"/>
          </a:fontRef>
        </p:style>
        <p:txBody>
          <a:bodyPr>
            <a:normAutofit/>
          </a:bodyPr>
          <a:lstStyle/>
          <a:p>
            <a:r>
              <a:rPr lang="en-GB" dirty="0"/>
              <a:t>What should you be looking out for?</a:t>
            </a:r>
          </a:p>
          <a:p>
            <a:pPr marL="708660" lvl="1" indent="-342900">
              <a:buFont typeface="Wingdings" pitchFamily="2" charset="2"/>
              <a:buChar char="ü"/>
            </a:pPr>
            <a:r>
              <a:rPr lang="en-GB" dirty="0"/>
              <a:t>Interesting word choice</a:t>
            </a:r>
          </a:p>
          <a:p>
            <a:pPr marL="708660" lvl="1" indent="-342900">
              <a:buFont typeface="Wingdings" pitchFamily="2" charset="2"/>
              <a:buChar char="ü"/>
            </a:pPr>
            <a:r>
              <a:rPr lang="en-GB" dirty="0"/>
              <a:t>Imagery and figurative language</a:t>
            </a:r>
          </a:p>
          <a:p>
            <a:pPr marL="708660" lvl="1" indent="-342900">
              <a:buFont typeface="Wingdings" pitchFamily="2" charset="2"/>
              <a:buChar char="ü"/>
            </a:pPr>
            <a:r>
              <a:rPr lang="en-GB" dirty="0"/>
              <a:t>Structural choices</a:t>
            </a:r>
          </a:p>
          <a:p>
            <a:pPr marL="708660" lvl="1" indent="-342900">
              <a:buFont typeface="Wingdings" pitchFamily="2" charset="2"/>
              <a:buChar char="ü"/>
            </a:pPr>
            <a:r>
              <a:rPr lang="en-GB" dirty="0"/>
              <a:t>Sentence types</a:t>
            </a:r>
          </a:p>
          <a:p>
            <a:pPr marL="708660" lvl="1" indent="-342900">
              <a:buFont typeface="Wingdings" pitchFamily="2" charset="2"/>
              <a:buChar char="ü"/>
            </a:pPr>
            <a:r>
              <a:rPr lang="en-GB" dirty="0"/>
              <a:t>Contrasts</a:t>
            </a:r>
          </a:p>
          <a:p>
            <a:pPr marL="708660" lvl="1" indent="-342900">
              <a:buFont typeface="Wingdings" pitchFamily="2" charset="2"/>
              <a:buChar char="ü"/>
            </a:pPr>
            <a:r>
              <a:rPr lang="en-GB" dirty="0"/>
              <a:t>Shifts</a:t>
            </a:r>
          </a:p>
          <a:p>
            <a:pPr marL="708660" lvl="1" indent="-342900">
              <a:buFont typeface="Wingdings" pitchFamily="2" charset="2"/>
              <a:buChar char="ü"/>
            </a:pPr>
            <a:r>
              <a:rPr lang="en-GB" dirty="0"/>
              <a:t>Juxtapositions</a:t>
            </a:r>
          </a:p>
          <a:p>
            <a:pPr marL="708660" lvl="1" indent="-342900">
              <a:buFont typeface="Wingdings" pitchFamily="2" charset="2"/>
              <a:buChar char="ü"/>
            </a:pPr>
            <a:endParaRPr lang="en-GB" dirty="0"/>
          </a:p>
        </p:txBody>
      </p:sp>
      <p:sp>
        <p:nvSpPr>
          <p:cNvPr id="4" name="Title 1">
            <a:extLst>
              <a:ext uri="{FF2B5EF4-FFF2-40B4-BE49-F238E27FC236}">
                <a16:creationId xmlns:a16="http://schemas.microsoft.com/office/drawing/2014/main" id="{F41436CA-AEE1-A146-AD80-E3569B5A9562}"/>
              </a:ext>
            </a:extLst>
          </p:cNvPr>
          <p:cNvSpPr>
            <a:spLocks noGrp="1"/>
          </p:cNvSpPr>
          <p:nvPr>
            <p:ph type="title"/>
          </p:nvPr>
        </p:nvSpPr>
        <p:spPr>
          <a:xfrm>
            <a:off x="1517904" y="298575"/>
            <a:ext cx="9144000" cy="642329"/>
          </a:xfrm>
        </p:spPr>
        <p:txBody>
          <a:bodyPr>
            <a:normAutofit fontScale="90000"/>
          </a:bodyPr>
          <a:lstStyle/>
          <a:p>
            <a:r>
              <a:rPr lang="en-GB" dirty="0"/>
              <a:t>Key quotation analysis</a:t>
            </a:r>
          </a:p>
        </p:txBody>
      </p:sp>
      <p:pic>
        <p:nvPicPr>
          <p:cNvPr id="8" name="Picture 7" descr="Diagram&#10;&#10;Description automatically generated">
            <a:extLst>
              <a:ext uri="{FF2B5EF4-FFF2-40B4-BE49-F238E27FC236}">
                <a16:creationId xmlns:a16="http://schemas.microsoft.com/office/drawing/2014/main" id="{7EFFE032-ED88-844D-825A-D80CBE362158}"/>
              </a:ext>
            </a:extLst>
          </p:cNvPr>
          <p:cNvPicPr>
            <a:picLocks noChangeAspect="1"/>
          </p:cNvPicPr>
          <p:nvPr/>
        </p:nvPicPr>
        <p:blipFill>
          <a:blip r:embed="rId3"/>
          <a:stretch>
            <a:fillRect/>
          </a:stretch>
        </p:blipFill>
        <p:spPr>
          <a:xfrm>
            <a:off x="8841684" y="1386825"/>
            <a:ext cx="3350316" cy="48170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Content Placeholder 5" descr="Icon&#10;&#10;Description automatically generated">
            <a:extLst>
              <a:ext uri="{FF2B5EF4-FFF2-40B4-BE49-F238E27FC236}">
                <a16:creationId xmlns:a16="http://schemas.microsoft.com/office/drawing/2014/main" id="{20893C99-1F4C-EC43-B1B8-F08EF0F2B8B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683" b="95556" l="9731" r="89820">
                        <a14:foregroundMark x1="38174" y1="40159" x2="38174" y2="40159"/>
                        <a14:foregroundMark x1="50449" y1="37143" x2="50449" y2="37143"/>
                        <a14:foregroundMark x1="50449" y1="46349" x2="50449" y2="46349"/>
                        <a14:foregroundMark x1="40120" y1="95714" x2="40120" y2="95714"/>
                        <a14:foregroundMark x1="57635" y1="9683" x2="57635" y2="9683"/>
                      </a14:backgroundRemoval>
                    </a14:imgEffect>
                  </a14:imgLayer>
                </a14:imgProps>
              </a:ext>
            </a:extLst>
          </a:blip>
          <a:stretch>
            <a:fillRect/>
          </a:stretch>
        </p:blipFill>
        <p:spPr>
          <a:xfrm>
            <a:off x="-136471" y="5181600"/>
            <a:ext cx="1441448" cy="1359449"/>
          </a:xfrm>
          <a:prstGeom prst="rect">
            <a:avLst/>
          </a:prstGeom>
        </p:spPr>
      </p:pic>
      <p:sp>
        <p:nvSpPr>
          <p:cNvPr id="12" name="TextBox 11">
            <a:extLst>
              <a:ext uri="{FF2B5EF4-FFF2-40B4-BE49-F238E27FC236}">
                <a16:creationId xmlns:a16="http://schemas.microsoft.com/office/drawing/2014/main" id="{2EF4F6D7-FA60-6D4A-9C4C-7EDE3AF947F8}"/>
              </a:ext>
            </a:extLst>
          </p:cNvPr>
          <p:cNvSpPr txBox="1"/>
          <p:nvPr/>
        </p:nvSpPr>
        <p:spPr>
          <a:xfrm>
            <a:off x="-90772" y="6488668"/>
            <a:ext cx="1350050"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GB" dirty="0"/>
              <a:t>20 minutes</a:t>
            </a:r>
          </a:p>
        </p:txBody>
      </p:sp>
      <p:sp>
        <p:nvSpPr>
          <p:cNvPr id="14" name="TextBox 13">
            <a:extLst>
              <a:ext uri="{FF2B5EF4-FFF2-40B4-BE49-F238E27FC236}">
                <a16:creationId xmlns:a16="http://schemas.microsoft.com/office/drawing/2014/main" id="{4E86DDF7-0297-1C49-8695-4DFB70D79F4B}"/>
              </a:ext>
            </a:extLst>
          </p:cNvPr>
          <p:cNvSpPr txBox="1"/>
          <p:nvPr/>
        </p:nvSpPr>
        <p:spPr>
          <a:xfrm>
            <a:off x="2246068" y="5552895"/>
            <a:ext cx="6168886" cy="646331"/>
          </a:xfrm>
          <a:prstGeom prst="rect">
            <a:avLst/>
          </a:prstGeom>
          <a:noFill/>
        </p:spPr>
        <p:txBody>
          <a:bodyPr wrap="square">
            <a:spAutoFit/>
          </a:bodyPr>
          <a:lstStyle/>
          <a:p>
            <a:r>
              <a:rPr lang="en-GB" dirty="0"/>
              <a:t>Jaya – ‘</a:t>
            </a:r>
            <a:r>
              <a:rPr lang="en-GB" u="sng" dirty="0"/>
              <a:t>Fear</a:t>
            </a:r>
            <a:r>
              <a:rPr lang="en-GB" dirty="0"/>
              <a:t> had </a:t>
            </a:r>
            <a:r>
              <a:rPr lang="en-GB" u="sng" dirty="0"/>
              <a:t>darkened</a:t>
            </a:r>
            <a:r>
              <a:rPr lang="en-GB" dirty="0"/>
              <a:t> Jaya’s eyes to the colour of coal tar, but he looked Papa in the face now.’</a:t>
            </a:r>
          </a:p>
        </p:txBody>
      </p:sp>
      <p:cxnSp>
        <p:nvCxnSpPr>
          <p:cNvPr id="9" name="Straight Arrow Connector 8">
            <a:extLst>
              <a:ext uri="{FF2B5EF4-FFF2-40B4-BE49-F238E27FC236}">
                <a16:creationId xmlns:a16="http://schemas.microsoft.com/office/drawing/2014/main" id="{74031909-5960-9CDC-164B-814F43EF7052}"/>
              </a:ext>
            </a:extLst>
          </p:cNvPr>
          <p:cNvCxnSpPr>
            <a:cxnSpLocks/>
          </p:cNvCxnSpPr>
          <p:nvPr/>
        </p:nvCxnSpPr>
        <p:spPr>
          <a:xfrm flipV="1">
            <a:off x="4760566" y="5250872"/>
            <a:ext cx="462598" cy="3020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28344DB-6503-C72C-98F3-F8EFDB0ADE95}"/>
              </a:ext>
            </a:extLst>
          </p:cNvPr>
          <p:cNvSpPr txBox="1"/>
          <p:nvPr/>
        </p:nvSpPr>
        <p:spPr>
          <a:xfrm>
            <a:off x="4259236" y="4873823"/>
            <a:ext cx="5828775" cy="30777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400" dirty="0"/>
              <a:t>Verb highlights the change in Jaja and the significance of his actions</a:t>
            </a:r>
          </a:p>
        </p:txBody>
      </p:sp>
      <p:sp>
        <p:nvSpPr>
          <p:cNvPr id="15" name="TextBox 14">
            <a:extLst>
              <a:ext uri="{FF2B5EF4-FFF2-40B4-BE49-F238E27FC236}">
                <a16:creationId xmlns:a16="http://schemas.microsoft.com/office/drawing/2014/main" id="{4C693004-0959-BA9E-9218-3DA9D5DBFC73}"/>
              </a:ext>
            </a:extLst>
          </p:cNvPr>
          <p:cNvSpPr txBox="1"/>
          <p:nvPr/>
        </p:nvSpPr>
        <p:spPr>
          <a:xfrm>
            <a:off x="292854" y="4713007"/>
            <a:ext cx="3350316"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a:t>Noun placed at the beginning of the sentence highlights the impact this has as well as its presence in their lives</a:t>
            </a:r>
          </a:p>
        </p:txBody>
      </p:sp>
      <p:cxnSp>
        <p:nvCxnSpPr>
          <p:cNvPr id="17" name="Straight Arrow Connector 16">
            <a:extLst>
              <a:ext uri="{FF2B5EF4-FFF2-40B4-BE49-F238E27FC236}">
                <a16:creationId xmlns:a16="http://schemas.microsoft.com/office/drawing/2014/main" id="{B57E76EB-C56F-D2D7-CB79-D00D54DE1ABD}"/>
              </a:ext>
            </a:extLst>
          </p:cNvPr>
          <p:cNvCxnSpPr>
            <a:cxnSpLocks/>
          </p:cNvCxnSpPr>
          <p:nvPr/>
        </p:nvCxnSpPr>
        <p:spPr>
          <a:xfrm flipH="1" flipV="1">
            <a:off x="3283527" y="5301072"/>
            <a:ext cx="166255" cy="452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26653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8F22A2-D5B2-D547-BFF8-7775356150A2}"/>
              </a:ext>
            </a:extLst>
          </p:cNvPr>
          <p:cNvSpPr>
            <a:spLocks noGrp="1"/>
          </p:cNvSpPr>
          <p:nvPr>
            <p:ph idx="1"/>
          </p:nvPr>
        </p:nvSpPr>
        <p:spPr>
          <a:xfrm>
            <a:off x="1517903" y="2540265"/>
            <a:ext cx="9144000" cy="1102659"/>
          </a:xfrm>
        </p:spPr>
        <p:txBody>
          <a:bodyPr>
            <a:normAutofit fontScale="92500" lnSpcReduction="20000"/>
          </a:bodyPr>
          <a:lstStyle/>
          <a:p>
            <a:r>
              <a:rPr lang="en-GB" dirty="0"/>
              <a:t>What is the contrast between the Papa we see at Church and the Papa we see at home? Why is he a contradictory character?</a:t>
            </a:r>
          </a:p>
        </p:txBody>
      </p:sp>
      <p:sp>
        <p:nvSpPr>
          <p:cNvPr id="8" name="Cloud 7">
            <a:extLst>
              <a:ext uri="{FF2B5EF4-FFF2-40B4-BE49-F238E27FC236}">
                <a16:creationId xmlns:a16="http://schemas.microsoft.com/office/drawing/2014/main" id="{20015A0E-E443-C747-A1D6-CB6D39BB8D0C}"/>
              </a:ext>
            </a:extLst>
          </p:cNvPr>
          <p:cNvSpPr/>
          <p:nvPr/>
        </p:nvSpPr>
        <p:spPr>
          <a:xfrm>
            <a:off x="2638602" y="289932"/>
            <a:ext cx="6902604" cy="1761892"/>
          </a:xfrm>
          <a:prstGeom prst="cloud">
            <a:avLst/>
          </a:prstGeom>
          <a:ln w="38100">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5400" dirty="0"/>
              <a:t>Final Task</a:t>
            </a:r>
          </a:p>
        </p:txBody>
      </p:sp>
      <p:pic>
        <p:nvPicPr>
          <p:cNvPr id="6" name="Graphic 5" descr="Thought outline">
            <a:extLst>
              <a:ext uri="{FF2B5EF4-FFF2-40B4-BE49-F238E27FC236}">
                <a16:creationId xmlns:a16="http://schemas.microsoft.com/office/drawing/2014/main" id="{E4B21BE4-6028-A94B-B044-619F79B3A86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31212" y="4131365"/>
            <a:ext cx="2517383" cy="2517383"/>
          </a:xfrm>
          <a:prstGeom prst="rect">
            <a:avLst/>
          </a:prstGeom>
        </p:spPr>
      </p:pic>
    </p:spTree>
    <p:extLst>
      <p:ext uri="{BB962C8B-B14F-4D97-AF65-F5344CB8AC3E}">
        <p14:creationId xmlns:p14="http://schemas.microsoft.com/office/powerpoint/2010/main" val="21971032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0E638F-6AA7-8C44-B763-52CAC149B6F8}"/>
              </a:ext>
            </a:extLst>
          </p:cNvPr>
          <p:cNvPicPr>
            <a:picLocks noChangeAspect="1"/>
          </p:cNvPicPr>
          <p:nvPr/>
        </p:nvPicPr>
        <p:blipFill>
          <a:blip r:embed="rId3"/>
          <a:stretch>
            <a:fillRect/>
          </a:stretch>
        </p:blipFill>
        <p:spPr>
          <a:xfrm>
            <a:off x="3578815" y="3597176"/>
            <a:ext cx="5404393" cy="2331481"/>
          </a:xfrm>
          <a:prstGeom prst="rect">
            <a:avLst/>
          </a:prstGeom>
        </p:spPr>
      </p:pic>
      <p:sp>
        <p:nvSpPr>
          <p:cNvPr id="5" name="TextBox 4">
            <a:extLst>
              <a:ext uri="{FF2B5EF4-FFF2-40B4-BE49-F238E27FC236}">
                <a16:creationId xmlns:a16="http://schemas.microsoft.com/office/drawing/2014/main" id="{77C0585D-D94B-FC4F-9EDE-44D72DB15AD6}"/>
              </a:ext>
            </a:extLst>
          </p:cNvPr>
          <p:cNvSpPr txBox="1"/>
          <p:nvPr/>
        </p:nvSpPr>
        <p:spPr>
          <a:xfrm>
            <a:off x="2207111" y="1120676"/>
            <a:ext cx="7777777"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a:t>Thank you for visiting Ms Duckworth’s Classroom! I hope you enjoy the resource. The full scheme of work can be found </a:t>
            </a:r>
            <a:r>
              <a:rPr lang="en-US" sz="2400" dirty="0">
                <a:hlinkClick r:id="rId4"/>
              </a:rPr>
              <a:t>here</a:t>
            </a:r>
            <a:r>
              <a:rPr lang="en-US" sz="2400" dirty="0"/>
              <a:t>.</a:t>
            </a:r>
          </a:p>
          <a:p>
            <a:endParaRPr lang="en-US" sz="2400" dirty="0"/>
          </a:p>
          <a:p>
            <a:pPr algn="ctr"/>
            <a:r>
              <a:rPr lang="en-US" sz="2400" dirty="0"/>
              <a:t>You can also follow me on </a:t>
            </a:r>
            <a:r>
              <a:rPr lang="en-US" sz="2400" dirty="0">
                <a:hlinkClick r:id="rId5"/>
              </a:rPr>
              <a:t>Instagram</a:t>
            </a:r>
            <a:r>
              <a:rPr lang="en-US" sz="2400" dirty="0"/>
              <a:t> and find me on </a:t>
            </a:r>
            <a:r>
              <a:rPr lang="en-US" sz="2400" dirty="0">
                <a:hlinkClick r:id="rId6"/>
              </a:rPr>
              <a:t>Facebook</a:t>
            </a:r>
            <a:r>
              <a:rPr lang="en-US" sz="2400" dirty="0"/>
              <a:t> or </a:t>
            </a:r>
            <a:r>
              <a:rPr lang="en-US" sz="2400" dirty="0">
                <a:hlinkClick r:id="rId7"/>
              </a:rPr>
              <a:t>twitter</a:t>
            </a:r>
            <a:r>
              <a:rPr lang="en-US" sz="2400" dirty="0"/>
              <a:t>.</a:t>
            </a:r>
          </a:p>
        </p:txBody>
      </p:sp>
    </p:spTree>
    <p:extLst>
      <p:ext uri="{BB962C8B-B14F-4D97-AF65-F5344CB8AC3E}">
        <p14:creationId xmlns:p14="http://schemas.microsoft.com/office/powerpoint/2010/main" val="3056073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9E1FA-EFC1-F142-A25B-66B64963164C}"/>
              </a:ext>
            </a:extLst>
          </p:cNvPr>
          <p:cNvSpPr>
            <a:spLocks noGrp="1"/>
          </p:cNvSpPr>
          <p:nvPr>
            <p:ph type="title"/>
          </p:nvPr>
        </p:nvSpPr>
        <p:spPr/>
        <p:txBody>
          <a:bodyPr/>
          <a:lstStyle/>
          <a:p>
            <a:pPr algn="ctr"/>
            <a:r>
              <a:rPr lang="en-GB" dirty="0"/>
              <a:t>When looking at a novel, we must consider the following:</a:t>
            </a:r>
          </a:p>
        </p:txBody>
      </p:sp>
      <p:sp>
        <p:nvSpPr>
          <p:cNvPr id="3" name="Content Placeholder 2">
            <a:extLst>
              <a:ext uri="{FF2B5EF4-FFF2-40B4-BE49-F238E27FC236}">
                <a16:creationId xmlns:a16="http://schemas.microsoft.com/office/drawing/2014/main" id="{372F9D0C-CB08-A24F-ACD7-A0AE816E34D6}"/>
              </a:ext>
            </a:extLst>
          </p:cNvPr>
          <p:cNvSpPr>
            <a:spLocks noGrp="1"/>
          </p:cNvSpPr>
          <p:nvPr>
            <p:ph idx="1"/>
          </p:nvPr>
        </p:nvSpPr>
        <p:spPr>
          <a:xfrm>
            <a:off x="177690" y="1702118"/>
            <a:ext cx="4519613" cy="2960370"/>
          </a:xfrm>
          <a:solidFill>
            <a:schemeClr val="lt1"/>
          </a:solidFill>
          <a:effectLst>
            <a:glow rad="228600">
              <a:schemeClr val="accent2">
                <a:lumMod val="60000"/>
                <a:lumOff val="40000"/>
                <a:alpha val="40000"/>
              </a:schemeClr>
            </a:glow>
          </a:effectLst>
        </p:spPr>
        <p:style>
          <a:lnRef idx="2">
            <a:schemeClr val="accent3"/>
          </a:lnRef>
          <a:fillRef idx="1">
            <a:schemeClr val="lt1"/>
          </a:fillRef>
          <a:effectRef idx="0">
            <a:schemeClr val="accent3"/>
          </a:effectRef>
          <a:fontRef idx="minor">
            <a:schemeClr val="dk1"/>
          </a:fontRef>
        </p:style>
        <p:txBody>
          <a:bodyPr>
            <a:normAutofit fontScale="92500" lnSpcReduction="10000"/>
          </a:bodyPr>
          <a:lstStyle/>
          <a:p>
            <a:pPr>
              <a:buFont typeface="Wingdings" pitchFamily="2" charset="2"/>
              <a:buChar char="q"/>
            </a:pPr>
            <a:r>
              <a:rPr lang="en-GB" dirty="0"/>
              <a:t>Setting</a:t>
            </a:r>
          </a:p>
          <a:p>
            <a:pPr>
              <a:buFont typeface="Wingdings" pitchFamily="2" charset="2"/>
              <a:buChar char="q"/>
            </a:pPr>
            <a:r>
              <a:rPr lang="en-GB" dirty="0"/>
              <a:t>Plot</a:t>
            </a:r>
          </a:p>
          <a:p>
            <a:pPr>
              <a:buFont typeface="Wingdings" pitchFamily="2" charset="2"/>
              <a:buChar char="q"/>
            </a:pPr>
            <a:r>
              <a:rPr lang="en-GB" dirty="0"/>
              <a:t>Narrative perspective</a:t>
            </a:r>
          </a:p>
          <a:p>
            <a:pPr>
              <a:buFont typeface="Wingdings" pitchFamily="2" charset="2"/>
              <a:buChar char="q"/>
            </a:pPr>
            <a:r>
              <a:rPr lang="en-GB" dirty="0"/>
              <a:t>Characterisation</a:t>
            </a:r>
          </a:p>
          <a:p>
            <a:pPr>
              <a:buFont typeface="Wingdings" pitchFamily="2" charset="2"/>
              <a:buChar char="q"/>
            </a:pPr>
            <a:r>
              <a:rPr lang="en-GB" dirty="0"/>
              <a:t>Genre</a:t>
            </a:r>
          </a:p>
          <a:p>
            <a:pPr>
              <a:buFont typeface="Wingdings" pitchFamily="2" charset="2"/>
              <a:buChar char="q"/>
            </a:pPr>
            <a:r>
              <a:rPr lang="en-GB" dirty="0"/>
              <a:t>Style and language</a:t>
            </a:r>
          </a:p>
          <a:p>
            <a:endParaRPr lang="en-GB" dirty="0"/>
          </a:p>
          <a:p>
            <a:endParaRPr lang="en-GB" dirty="0"/>
          </a:p>
        </p:txBody>
      </p:sp>
      <p:sp>
        <p:nvSpPr>
          <p:cNvPr id="5" name="Striped Right Arrow 4">
            <a:extLst>
              <a:ext uri="{FF2B5EF4-FFF2-40B4-BE49-F238E27FC236}">
                <a16:creationId xmlns:a16="http://schemas.microsoft.com/office/drawing/2014/main" id="{A9EE7495-FB90-E14A-AC50-2D1ECD2735D5}"/>
              </a:ext>
            </a:extLst>
          </p:cNvPr>
          <p:cNvSpPr/>
          <p:nvPr/>
        </p:nvSpPr>
        <p:spPr>
          <a:xfrm rot="8700730">
            <a:off x="4277815" y="1684820"/>
            <a:ext cx="1453707" cy="54266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picture containing white, sitting&#10;&#10;Description automatically generated">
            <a:extLst>
              <a:ext uri="{FF2B5EF4-FFF2-40B4-BE49-F238E27FC236}">
                <a16:creationId xmlns:a16="http://schemas.microsoft.com/office/drawing/2014/main" id="{F9EF6978-0D4F-E64B-90D1-27BF080FEFA8}"/>
              </a:ext>
            </a:extLst>
          </p:cNvPr>
          <p:cNvPicPr>
            <a:picLocks noChangeAspect="1"/>
          </p:cNvPicPr>
          <p:nvPr/>
        </p:nvPicPr>
        <p:blipFill>
          <a:blip r:embed="rId3"/>
          <a:stretch>
            <a:fillRect/>
          </a:stretch>
        </p:blipFill>
        <p:spPr>
          <a:xfrm>
            <a:off x="6190135" y="3266452"/>
            <a:ext cx="1423846" cy="2792072"/>
          </a:xfrm>
          <a:prstGeom prst="rect">
            <a:avLst/>
          </a:prstGeom>
        </p:spPr>
      </p:pic>
      <p:sp>
        <p:nvSpPr>
          <p:cNvPr id="8" name="Oval Callout 7">
            <a:extLst>
              <a:ext uri="{FF2B5EF4-FFF2-40B4-BE49-F238E27FC236}">
                <a16:creationId xmlns:a16="http://schemas.microsoft.com/office/drawing/2014/main" id="{0032E127-5C23-AC41-97BA-A56CCCCCFA4A}"/>
              </a:ext>
            </a:extLst>
          </p:cNvPr>
          <p:cNvSpPr/>
          <p:nvPr/>
        </p:nvSpPr>
        <p:spPr>
          <a:xfrm>
            <a:off x="8468682" y="1199188"/>
            <a:ext cx="3545628" cy="2792072"/>
          </a:xfrm>
          <a:prstGeom prst="wedgeEllipseCallout">
            <a:avLst>
              <a:gd name="adj1" fmla="val -87352"/>
              <a:gd name="adj2" fmla="val 39076"/>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What are these?</a:t>
            </a:r>
          </a:p>
          <a:p>
            <a:pPr algn="ctr"/>
            <a:r>
              <a:rPr lang="en-GB" dirty="0">
                <a:solidFill>
                  <a:schemeClr val="tx1"/>
                </a:solidFill>
              </a:rPr>
              <a:t> In groups of 3, make notes under each heading.</a:t>
            </a:r>
          </a:p>
          <a:p>
            <a:pPr algn="ctr"/>
            <a:r>
              <a:rPr lang="en-GB" dirty="0">
                <a:solidFill>
                  <a:schemeClr val="tx1"/>
                </a:solidFill>
              </a:rPr>
              <a:t>e.g. Setting = different places in a novel</a:t>
            </a:r>
          </a:p>
        </p:txBody>
      </p:sp>
      <p:grpSp>
        <p:nvGrpSpPr>
          <p:cNvPr id="14" name="Group 13">
            <a:extLst>
              <a:ext uri="{FF2B5EF4-FFF2-40B4-BE49-F238E27FC236}">
                <a16:creationId xmlns:a16="http://schemas.microsoft.com/office/drawing/2014/main" id="{D24DD0A4-D38B-0541-85F0-1E861A040CE8}"/>
              </a:ext>
            </a:extLst>
          </p:cNvPr>
          <p:cNvGrpSpPr/>
          <p:nvPr/>
        </p:nvGrpSpPr>
        <p:grpSpPr>
          <a:xfrm>
            <a:off x="9660664" y="4858661"/>
            <a:ext cx="1369286" cy="1322311"/>
            <a:chOff x="9660664" y="4858661"/>
            <a:chExt cx="1369286" cy="1322311"/>
          </a:xfrm>
        </p:grpSpPr>
        <p:pic>
          <p:nvPicPr>
            <p:cNvPr id="12" name="Picture 11" descr="A drawing of a cartoon character&#10;&#10;Description automatically generated">
              <a:extLst>
                <a:ext uri="{FF2B5EF4-FFF2-40B4-BE49-F238E27FC236}">
                  <a16:creationId xmlns:a16="http://schemas.microsoft.com/office/drawing/2014/main" id="{BD62133E-FFEB-5D43-879E-39926177C7FF}"/>
                </a:ext>
              </a:extLst>
            </p:cNvPr>
            <p:cNvPicPr>
              <a:picLocks noChangeAspect="1"/>
            </p:cNvPicPr>
            <p:nvPr/>
          </p:nvPicPr>
          <p:blipFill>
            <a:blip r:embed="rId4"/>
            <a:stretch>
              <a:fillRect/>
            </a:stretch>
          </p:blipFill>
          <p:spPr>
            <a:xfrm>
              <a:off x="9946221" y="5136651"/>
              <a:ext cx="1083729" cy="1044321"/>
            </a:xfrm>
            <a:prstGeom prst="rect">
              <a:avLst/>
            </a:prstGeom>
          </p:spPr>
        </p:pic>
        <p:sp>
          <p:nvSpPr>
            <p:cNvPr id="13" name="TextBox 12">
              <a:extLst>
                <a:ext uri="{FF2B5EF4-FFF2-40B4-BE49-F238E27FC236}">
                  <a16:creationId xmlns:a16="http://schemas.microsoft.com/office/drawing/2014/main" id="{DD84FA18-4326-5F42-8575-20E38B5171C7}"/>
                </a:ext>
              </a:extLst>
            </p:cNvPr>
            <p:cNvSpPr txBox="1"/>
            <p:nvPr/>
          </p:nvSpPr>
          <p:spPr>
            <a:xfrm>
              <a:off x="9660664" y="4858661"/>
              <a:ext cx="1369286" cy="369332"/>
            </a:xfrm>
            <a:prstGeom prst="rect">
              <a:avLst/>
            </a:prstGeom>
            <a:noFill/>
          </p:spPr>
          <p:txBody>
            <a:bodyPr wrap="none" rtlCol="0">
              <a:spAutoFit/>
            </a:bodyPr>
            <a:lstStyle/>
            <a:p>
              <a:r>
                <a:rPr lang="en-GB" dirty="0"/>
                <a:t>10 minutes</a:t>
              </a:r>
            </a:p>
          </p:txBody>
        </p:sp>
      </p:grpSp>
      <p:sp>
        <p:nvSpPr>
          <p:cNvPr id="15" name="Oval Callout 14">
            <a:extLst>
              <a:ext uri="{FF2B5EF4-FFF2-40B4-BE49-F238E27FC236}">
                <a16:creationId xmlns:a16="http://schemas.microsoft.com/office/drawing/2014/main" id="{05237675-8B8C-4746-A306-35743B44483C}"/>
              </a:ext>
            </a:extLst>
          </p:cNvPr>
          <p:cNvSpPr/>
          <p:nvPr/>
        </p:nvSpPr>
        <p:spPr>
          <a:xfrm>
            <a:off x="1600511" y="986949"/>
            <a:ext cx="3545628" cy="2792072"/>
          </a:xfrm>
          <a:prstGeom prst="wedgeEllipseCallout">
            <a:avLst>
              <a:gd name="adj1" fmla="val 93980"/>
              <a:gd name="adj2" fmla="val 5084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Now move around the room and join up with 2 people from </a:t>
            </a:r>
            <a:r>
              <a:rPr lang="en-GB" u="sng" dirty="0">
                <a:solidFill>
                  <a:schemeClr val="tx1"/>
                </a:solidFill>
              </a:rPr>
              <a:t>different</a:t>
            </a:r>
            <a:r>
              <a:rPr lang="en-GB" dirty="0">
                <a:solidFill>
                  <a:schemeClr val="tx1"/>
                </a:solidFill>
              </a:rPr>
              <a:t> groups. Share your ideas and add to your notes.</a:t>
            </a:r>
          </a:p>
        </p:txBody>
      </p:sp>
    </p:spTree>
    <p:extLst>
      <p:ext uri="{BB962C8B-B14F-4D97-AF65-F5344CB8AC3E}">
        <p14:creationId xmlns:p14="http://schemas.microsoft.com/office/powerpoint/2010/main" val="100921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9E1FA-EFC1-F142-A25B-66B64963164C}"/>
              </a:ext>
            </a:extLst>
          </p:cNvPr>
          <p:cNvSpPr>
            <a:spLocks noGrp="1"/>
          </p:cNvSpPr>
          <p:nvPr>
            <p:ph type="title"/>
          </p:nvPr>
        </p:nvSpPr>
        <p:spPr/>
        <p:txBody>
          <a:bodyPr/>
          <a:lstStyle/>
          <a:p>
            <a:pPr algn="ctr"/>
            <a:r>
              <a:rPr lang="en-GB" dirty="0"/>
              <a:t>When looking at a novel, we must consider the following:</a:t>
            </a:r>
          </a:p>
        </p:txBody>
      </p:sp>
      <p:sp>
        <p:nvSpPr>
          <p:cNvPr id="3" name="Content Placeholder 2">
            <a:extLst>
              <a:ext uri="{FF2B5EF4-FFF2-40B4-BE49-F238E27FC236}">
                <a16:creationId xmlns:a16="http://schemas.microsoft.com/office/drawing/2014/main" id="{372F9D0C-CB08-A24F-ACD7-A0AE816E34D6}"/>
              </a:ext>
            </a:extLst>
          </p:cNvPr>
          <p:cNvSpPr>
            <a:spLocks noGrp="1"/>
          </p:cNvSpPr>
          <p:nvPr>
            <p:ph idx="1"/>
          </p:nvPr>
        </p:nvSpPr>
        <p:spPr>
          <a:xfrm>
            <a:off x="177690" y="1702118"/>
            <a:ext cx="4519613" cy="2960370"/>
          </a:xfrm>
          <a:solidFill>
            <a:schemeClr val="lt1"/>
          </a:solidFill>
          <a:effectLst>
            <a:glow rad="228600">
              <a:schemeClr val="accent2">
                <a:lumMod val="60000"/>
                <a:lumOff val="40000"/>
                <a:alpha val="40000"/>
              </a:schemeClr>
            </a:glow>
          </a:effectLst>
        </p:spPr>
        <p:style>
          <a:lnRef idx="2">
            <a:schemeClr val="accent3"/>
          </a:lnRef>
          <a:fillRef idx="1">
            <a:schemeClr val="lt1"/>
          </a:fillRef>
          <a:effectRef idx="0">
            <a:schemeClr val="accent3"/>
          </a:effectRef>
          <a:fontRef idx="minor">
            <a:schemeClr val="dk1"/>
          </a:fontRef>
        </p:style>
        <p:txBody>
          <a:bodyPr>
            <a:normAutofit fontScale="92500" lnSpcReduction="10000"/>
          </a:bodyPr>
          <a:lstStyle/>
          <a:p>
            <a:pPr>
              <a:buFont typeface="Wingdings" pitchFamily="2" charset="2"/>
              <a:buChar char="q"/>
            </a:pPr>
            <a:r>
              <a:rPr lang="en-GB" dirty="0"/>
              <a:t>Setting</a:t>
            </a:r>
          </a:p>
          <a:p>
            <a:pPr>
              <a:buFont typeface="Wingdings" pitchFamily="2" charset="2"/>
              <a:buChar char="q"/>
            </a:pPr>
            <a:r>
              <a:rPr lang="en-GB" dirty="0"/>
              <a:t>Plot</a:t>
            </a:r>
          </a:p>
          <a:p>
            <a:pPr>
              <a:buFont typeface="Wingdings" pitchFamily="2" charset="2"/>
              <a:buChar char="q"/>
            </a:pPr>
            <a:r>
              <a:rPr lang="en-GB" dirty="0"/>
              <a:t>Narrative perspective</a:t>
            </a:r>
          </a:p>
          <a:p>
            <a:pPr>
              <a:buFont typeface="Wingdings" pitchFamily="2" charset="2"/>
              <a:buChar char="q"/>
            </a:pPr>
            <a:r>
              <a:rPr lang="en-GB" dirty="0"/>
              <a:t>Characterisation</a:t>
            </a:r>
          </a:p>
          <a:p>
            <a:pPr>
              <a:buFont typeface="Wingdings" pitchFamily="2" charset="2"/>
              <a:buChar char="q"/>
            </a:pPr>
            <a:r>
              <a:rPr lang="en-GB" dirty="0"/>
              <a:t>Genre</a:t>
            </a:r>
          </a:p>
          <a:p>
            <a:pPr>
              <a:buFont typeface="Wingdings" pitchFamily="2" charset="2"/>
              <a:buChar char="q"/>
            </a:pPr>
            <a:r>
              <a:rPr lang="en-GB" dirty="0"/>
              <a:t>Style and language</a:t>
            </a:r>
          </a:p>
          <a:p>
            <a:endParaRPr lang="en-GB" dirty="0"/>
          </a:p>
          <a:p>
            <a:endParaRPr lang="en-GB" dirty="0"/>
          </a:p>
        </p:txBody>
      </p:sp>
      <p:sp>
        <p:nvSpPr>
          <p:cNvPr id="5" name="Striped Right Arrow 4">
            <a:extLst>
              <a:ext uri="{FF2B5EF4-FFF2-40B4-BE49-F238E27FC236}">
                <a16:creationId xmlns:a16="http://schemas.microsoft.com/office/drawing/2014/main" id="{A9EE7495-FB90-E14A-AC50-2D1ECD2735D5}"/>
              </a:ext>
            </a:extLst>
          </p:cNvPr>
          <p:cNvSpPr/>
          <p:nvPr/>
        </p:nvSpPr>
        <p:spPr>
          <a:xfrm rot="8700730">
            <a:off x="4277815" y="1684820"/>
            <a:ext cx="1453707" cy="54266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picture containing white, sitting&#10;&#10;Description automatically generated">
            <a:extLst>
              <a:ext uri="{FF2B5EF4-FFF2-40B4-BE49-F238E27FC236}">
                <a16:creationId xmlns:a16="http://schemas.microsoft.com/office/drawing/2014/main" id="{F9EF6978-0D4F-E64B-90D1-27BF080FEFA8}"/>
              </a:ext>
            </a:extLst>
          </p:cNvPr>
          <p:cNvPicPr>
            <a:picLocks noChangeAspect="1"/>
          </p:cNvPicPr>
          <p:nvPr/>
        </p:nvPicPr>
        <p:blipFill>
          <a:blip r:embed="rId3"/>
          <a:stretch>
            <a:fillRect/>
          </a:stretch>
        </p:blipFill>
        <p:spPr>
          <a:xfrm>
            <a:off x="1388775" y="5155882"/>
            <a:ext cx="774079" cy="1517920"/>
          </a:xfrm>
          <a:prstGeom prst="rect">
            <a:avLst/>
          </a:prstGeom>
        </p:spPr>
      </p:pic>
      <p:pic>
        <p:nvPicPr>
          <p:cNvPr id="10" name="Picture 9">
            <a:extLst>
              <a:ext uri="{FF2B5EF4-FFF2-40B4-BE49-F238E27FC236}">
                <a16:creationId xmlns:a16="http://schemas.microsoft.com/office/drawing/2014/main" id="{CD8603DB-BF44-E842-8F80-1B9AC35F23D0}"/>
              </a:ext>
            </a:extLst>
          </p:cNvPr>
          <p:cNvPicPr>
            <a:picLocks noChangeAspect="1"/>
          </p:cNvPicPr>
          <p:nvPr/>
        </p:nvPicPr>
        <p:blipFill>
          <a:blip r:embed="rId4"/>
          <a:stretch>
            <a:fillRect/>
          </a:stretch>
        </p:blipFill>
        <p:spPr>
          <a:xfrm flipH="1">
            <a:off x="5100835" y="2651580"/>
            <a:ext cx="810177" cy="1925638"/>
          </a:xfrm>
          <a:prstGeom prst="rect">
            <a:avLst/>
          </a:prstGeom>
        </p:spPr>
      </p:pic>
      <p:sp>
        <p:nvSpPr>
          <p:cNvPr id="8" name="Oval Callout 7">
            <a:extLst>
              <a:ext uri="{FF2B5EF4-FFF2-40B4-BE49-F238E27FC236}">
                <a16:creationId xmlns:a16="http://schemas.microsoft.com/office/drawing/2014/main" id="{0032E127-5C23-AC41-97BA-A56CCCCCFA4A}"/>
              </a:ext>
            </a:extLst>
          </p:cNvPr>
          <p:cNvSpPr/>
          <p:nvPr/>
        </p:nvSpPr>
        <p:spPr>
          <a:xfrm>
            <a:off x="2782257" y="4537416"/>
            <a:ext cx="2255304" cy="1236932"/>
          </a:xfrm>
          <a:prstGeom prst="wedgeEllipseCallout">
            <a:avLst>
              <a:gd name="adj1" fmla="val -87352"/>
              <a:gd name="adj2" fmla="val 1860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How do these link to the AOs?</a:t>
            </a:r>
          </a:p>
        </p:txBody>
      </p:sp>
      <p:sp>
        <p:nvSpPr>
          <p:cNvPr id="9" name="Rectangle 8">
            <a:extLst>
              <a:ext uri="{FF2B5EF4-FFF2-40B4-BE49-F238E27FC236}">
                <a16:creationId xmlns:a16="http://schemas.microsoft.com/office/drawing/2014/main" id="{CAA8D88A-A865-1A4F-BFA2-369782E66D71}"/>
              </a:ext>
            </a:extLst>
          </p:cNvPr>
          <p:cNvSpPr/>
          <p:nvPr/>
        </p:nvSpPr>
        <p:spPr>
          <a:xfrm>
            <a:off x="5738852" y="1754167"/>
            <a:ext cx="6355297" cy="440120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GB" sz="2000" dirty="0">
                <a:latin typeface="ArialMT"/>
              </a:rPr>
              <a:t>AO1: show detailed knowledge of the content of literary texts, supported by reference to the text </a:t>
            </a:r>
          </a:p>
          <a:p>
            <a:endParaRPr lang="en-GB" sz="2000" dirty="0">
              <a:latin typeface="ArialMT"/>
            </a:endParaRPr>
          </a:p>
          <a:p>
            <a:r>
              <a:rPr lang="en-GB" sz="2000" dirty="0">
                <a:latin typeface="ArialMT"/>
              </a:rPr>
              <a:t>AO2: understand the meanings of literary texts and their contexts, and explore texts beyond surface meanings to show deeper awareness of ideas and attitudes</a:t>
            </a:r>
          </a:p>
          <a:p>
            <a:br>
              <a:rPr lang="en-GB" sz="2000" dirty="0">
                <a:latin typeface="ArialMT"/>
              </a:rPr>
            </a:br>
            <a:r>
              <a:rPr lang="en-GB" sz="2000" dirty="0">
                <a:latin typeface="ArialMT"/>
              </a:rPr>
              <a:t>AO3: recognise and appreciate ways in which writers use language, structure and form to create and shape meanings and effects</a:t>
            </a:r>
          </a:p>
          <a:p>
            <a:br>
              <a:rPr lang="en-GB" sz="2000" dirty="0">
                <a:latin typeface="ArialMT"/>
              </a:rPr>
            </a:br>
            <a:r>
              <a:rPr lang="en-GB" sz="2000" dirty="0">
                <a:latin typeface="ArialMT"/>
              </a:rPr>
              <a:t>AO4: communicate a sensitive and informed personal response to literary texts. </a:t>
            </a:r>
            <a:endParaRPr lang="en-GB" sz="2000" dirty="0"/>
          </a:p>
        </p:txBody>
      </p:sp>
    </p:spTree>
    <p:extLst>
      <p:ext uri="{BB962C8B-B14F-4D97-AF65-F5344CB8AC3E}">
        <p14:creationId xmlns:p14="http://schemas.microsoft.com/office/powerpoint/2010/main" val="432904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DDB9B-1A24-784E-9268-34111F245B85}"/>
              </a:ext>
            </a:extLst>
          </p:cNvPr>
          <p:cNvSpPr>
            <a:spLocks noGrp="1"/>
          </p:cNvSpPr>
          <p:nvPr>
            <p:ph type="title"/>
          </p:nvPr>
        </p:nvSpPr>
        <p:spPr>
          <a:xfrm>
            <a:off x="1523999" y="384637"/>
            <a:ext cx="9144000" cy="863250"/>
          </a:xfrm>
        </p:spPr>
        <p:txBody>
          <a:bodyPr/>
          <a:lstStyle/>
          <a:p>
            <a:pPr algn="ctr"/>
            <a:r>
              <a:rPr lang="en-GB" dirty="0"/>
              <a:t>Assessment Objectives</a:t>
            </a:r>
          </a:p>
        </p:txBody>
      </p:sp>
      <p:grpSp>
        <p:nvGrpSpPr>
          <p:cNvPr id="10" name="Group 9">
            <a:extLst>
              <a:ext uri="{FF2B5EF4-FFF2-40B4-BE49-F238E27FC236}">
                <a16:creationId xmlns:a16="http://schemas.microsoft.com/office/drawing/2014/main" id="{A8ECC0EE-A2C2-C34D-854E-4E0BFCCC0804}"/>
              </a:ext>
            </a:extLst>
          </p:cNvPr>
          <p:cNvGrpSpPr/>
          <p:nvPr/>
        </p:nvGrpSpPr>
        <p:grpSpPr>
          <a:xfrm>
            <a:off x="11163643" y="502920"/>
            <a:ext cx="1078062" cy="1892734"/>
            <a:chOff x="11319092" y="-57667"/>
            <a:chExt cx="1078062" cy="1892734"/>
          </a:xfrm>
        </p:grpSpPr>
        <p:pic>
          <p:nvPicPr>
            <p:cNvPr id="11" name="Picture 10">
              <a:extLst>
                <a:ext uri="{FF2B5EF4-FFF2-40B4-BE49-F238E27FC236}">
                  <a16:creationId xmlns:a16="http://schemas.microsoft.com/office/drawing/2014/main" id="{1C64F2E6-FD7E-DE46-A557-54FC6A666B5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91" b="97249" l="9375" r="89773">
                          <a14:foregroundMark x1="31818" y1="8414" x2="31818" y2="8414"/>
                          <a14:foregroundMark x1="46591" y1="47411" x2="46591" y2="47411"/>
                          <a14:foregroundMark x1="63068" y1="91586" x2="63068" y2="91586"/>
                          <a14:foregroundMark x1="35511" y1="97249" x2="35511" y2="97249"/>
                        </a14:backgroundRemoval>
                      </a14:imgEffect>
                    </a14:imgLayer>
                  </a14:imgProps>
                </a:ext>
              </a:extLst>
            </a:blip>
            <a:stretch>
              <a:fillRect/>
            </a:stretch>
          </p:blipFill>
          <p:spPr>
            <a:xfrm>
              <a:off x="11319092" y="-57667"/>
              <a:ext cx="1078062" cy="1892734"/>
            </a:xfrm>
            <a:prstGeom prst="rect">
              <a:avLst/>
            </a:prstGeom>
          </p:spPr>
        </p:pic>
        <p:sp>
          <p:nvSpPr>
            <p:cNvPr id="12" name="TextBox 11">
              <a:extLst>
                <a:ext uri="{FF2B5EF4-FFF2-40B4-BE49-F238E27FC236}">
                  <a16:creationId xmlns:a16="http://schemas.microsoft.com/office/drawing/2014/main" id="{22B7D9C5-7D74-DA49-B65E-35F774E0ACF3}"/>
                </a:ext>
              </a:extLst>
            </p:cNvPr>
            <p:cNvSpPr txBox="1"/>
            <p:nvPr/>
          </p:nvSpPr>
          <p:spPr>
            <a:xfrm>
              <a:off x="11533656" y="143449"/>
              <a:ext cx="648934"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200" b="1" dirty="0">
                  <a:latin typeface="The Hand Black" panose="03070502030502020204" pitchFamily="66" charset="0"/>
                </a:rPr>
                <a:t>Page 4-6 in </a:t>
              </a:r>
            </a:p>
            <a:p>
              <a:pPr algn="ctr"/>
              <a:r>
                <a:rPr lang="en-GB" sz="1200" b="1" dirty="0">
                  <a:latin typeface="The Hand Black" panose="03070502030502020204" pitchFamily="66" charset="0"/>
                </a:rPr>
                <a:t>the booklet</a:t>
              </a:r>
            </a:p>
          </p:txBody>
        </p:sp>
      </p:grpSp>
      <p:graphicFrame>
        <p:nvGraphicFramePr>
          <p:cNvPr id="7" name="Table 6">
            <a:extLst>
              <a:ext uri="{FF2B5EF4-FFF2-40B4-BE49-F238E27FC236}">
                <a16:creationId xmlns:a16="http://schemas.microsoft.com/office/drawing/2014/main" id="{662C583E-3894-CF49-831A-3A0D065C22C6}"/>
              </a:ext>
            </a:extLst>
          </p:cNvPr>
          <p:cNvGraphicFramePr>
            <a:graphicFrameLocks noGrp="1"/>
          </p:cNvGraphicFramePr>
          <p:nvPr/>
        </p:nvGraphicFramePr>
        <p:xfrm>
          <a:off x="833530" y="2183967"/>
          <a:ext cx="10524939" cy="4556759"/>
        </p:xfrm>
        <a:graphic>
          <a:graphicData uri="http://schemas.openxmlformats.org/drawingml/2006/table">
            <a:tbl>
              <a:tblPr firstRow="1" bandRow="1">
                <a:tableStyleId>{F5AB1C69-6EDB-4FF4-983F-18BD219EF322}</a:tableStyleId>
              </a:tblPr>
              <a:tblGrid>
                <a:gridCol w="2546501">
                  <a:extLst>
                    <a:ext uri="{9D8B030D-6E8A-4147-A177-3AD203B41FA5}">
                      <a16:colId xmlns:a16="http://schemas.microsoft.com/office/drawing/2014/main" val="899412392"/>
                    </a:ext>
                  </a:extLst>
                </a:gridCol>
                <a:gridCol w="7978438">
                  <a:extLst>
                    <a:ext uri="{9D8B030D-6E8A-4147-A177-3AD203B41FA5}">
                      <a16:colId xmlns:a16="http://schemas.microsoft.com/office/drawing/2014/main" val="240597025"/>
                    </a:ext>
                  </a:extLst>
                </a:gridCol>
              </a:tblGrid>
              <a:tr h="582443">
                <a:tc>
                  <a:txBody>
                    <a:bodyPr/>
                    <a:lstStyle/>
                    <a:p>
                      <a:pPr algn="ctr"/>
                      <a:r>
                        <a:rPr lang="en-GB" sz="1400" b="0" i="0" dirty="0">
                          <a:latin typeface="Avenir Next Medium" panose="020B0503020202020204" pitchFamily="34" charset="0"/>
                        </a:rPr>
                        <a:t>Assessment Objective</a:t>
                      </a:r>
                    </a:p>
                  </a:txBody>
                  <a:tcPr>
                    <a:lnB w="12700" cap="flat" cmpd="sng" algn="ctr">
                      <a:solidFill>
                        <a:schemeClr val="tx1"/>
                      </a:solidFill>
                      <a:prstDash val="solid"/>
                      <a:round/>
                      <a:headEnd type="none" w="med" len="med"/>
                      <a:tailEnd type="none" w="med" len="med"/>
                    </a:lnB>
                  </a:tcPr>
                </a:tc>
                <a:tc>
                  <a:txBody>
                    <a:bodyPr/>
                    <a:lstStyle/>
                    <a:p>
                      <a:pPr algn="ctr"/>
                      <a:r>
                        <a:rPr lang="en-GB" sz="1400" b="0" i="0" dirty="0">
                          <a:latin typeface="Avenir Next Medium" panose="020B0503020202020204" pitchFamily="34" charset="0"/>
                        </a:rPr>
                        <a:t>What this means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6188231"/>
                  </a:ext>
                </a:extLst>
              </a:tr>
              <a:tr h="1610283">
                <a:tc>
                  <a:txBody>
                    <a:bodyPr/>
                    <a:lstStyle/>
                    <a:p>
                      <a:r>
                        <a:rPr lang="en-GB" sz="1200" b="0" i="0" dirty="0">
                          <a:latin typeface="Avenir Next Medium" panose="020B0503020202020204" pitchFamily="34" charset="0"/>
                        </a:rPr>
                        <a:t>AO1</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Avenir Next Medium" panose="020B0503020202020204" pitchFamily="34" charset="0"/>
                          <a:ea typeface="+mn-ea"/>
                          <a:cs typeface="+mn-cs"/>
                        </a:rPr>
                        <a:t>Show detailed knowledge of the content of literary texts, supported by reference to the text </a:t>
                      </a:r>
                      <a:endParaRPr lang="en-GB" sz="1200" b="0" i="0" dirty="0">
                        <a:latin typeface="Avenir Next Medium" panose="020B0503020202020204" pitchFamily="34" charset="0"/>
                      </a:endParaRPr>
                    </a:p>
                    <a:p>
                      <a:endParaRPr lang="en-GB" sz="1200" b="0" i="0" dirty="0">
                        <a:latin typeface="Avenir Next Medium" panose="020B05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lvl="0" indent="-171450">
                        <a:buFont typeface="Courier New" panose="02070309020205020404" pitchFamily="49" charset="0"/>
                        <a:buChar char="o"/>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Demonstrate a good knowledge of the what the novel is about; the tone; the characters; the ideas expressed; and the themes.</a:t>
                      </a:r>
                    </a:p>
                    <a:p>
                      <a:pPr marL="171450" lvl="0" indent="-171450">
                        <a:buFont typeface="Courier New" panose="02070309020205020404" pitchFamily="49" charset="0"/>
                        <a:buChar char="o"/>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Select and use a range of relevant and well-chosen references from the novel. These must not only support your point but must also be the best quotations you can find to support your ideas.</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1600" b="0" i="0" dirty="0">
                        <a:latin typeface="Avenir Next Medium" panose="020B05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4153051"/>
                  </a:ext>
                </a:extLst>
              </a:tr>
              <a:tr h="2364033">
                <a:tc>
                  <a:txBody>
                    <a:bodyPr/>
                    <a:lstStyle/>
                    <a:p>
                      <a:r>
                        <a:rPr lang="en-GB" sz="1200" b="0" i="0" dirty="0">
                          <a:latin typeface="Avenir Next Medium" panose="020B0503020202020204" pitchFamily="34" charset="0"/>
                        </a:rPr>
                        <a:t>AO2</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Avenir Next Medium" panose="020B0503020202020204" pitchFamily="34" charset="0"/>
                          <a:ea typeface="+mn-ea"/>
                          <a:cs typeface="+mn-cs"/>
                        </a:rPr>
                        <a:t>Understand the meanings of literary texts and their contexts, and explore texts beyond surface meanings to show deeper awareness of ideas and attitudes</a:t>
                      </a:r>
                      <a:endParaRPr lang="en-GB" sz="1200" b="0" i="0" dirty="0">
                        <a:latin typeface="Avenir Next Medium" panose="020B0503020202020204" pitchFamily="34" charset="0"/>
                      </a:endParaRPr>
                    </a:p>
                    <a:p>
                      <a:endParaRPr lang="en-GB" sz="1200" b="0" i="0" dirty="0">
                        <a:latin typeface="Avenir Next Medium" panose="020B05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You must have a detailed knowledge of the novel and the meaning or message behind it.</a:t>
                      </a:r>
                    </a:p>
                    <a:p>
                      <a:pPr marL="171450" marR="0" lvl="0" indent="-171450" algn="l" defTabSz="6858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Good understanding of any contextual references that are relevant. Think about how they help you to develop your own interpretation and analysis of the novel.</a:t>
                      </a:r>
                    </a:p>
                    <a:p>
                      <a:pPr marL="171450" marR="0" lvl="0" indent="-171450" algn="l" defTabSz="6858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Think beyond the literal meaning of the novel. What are the ‘big ideas’ that are being explored? What is being represented in the novel? What does the novel reflect on a wider level? </a:t>
                      </a:r>
                    </a:p>
                    <a:p>
                      <a:pPr marL="171450" marR="0" lvl="0" indent="-171450" algn="l" defTabSz="6858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Think about why the writer wrote the novel. What was their intention? What do they want the reader to understand? What are they trying to present or express?</a:t>
                      </a:r>
                    </a:p>
                    <a:p>
                      <a:endParaRPr lang="en-GB" sz="1600" b="0" i="0" dirty="0">
                        <a:latin typeface="Avenir Next Medium" panose="020B05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8895494"/>
                  </a:ext>
                </a:extLst>
              </a:tr>
            </a:tbl>
          </a:graphicData>
        </a:graphic>
      </p:graphicFrame>
    </p:spTree>
    <p:extLst>
      <p:ext uri="{BB962C8B-B14F-4D97-AF65-F5344CB8AC3E}">
        <p14:creationId xmlns:p14="http://schemas.microsoft.com/office/powerpoint/2010/main" val="799894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DDB9B-1A24-784E-9268-34111F245B85}"/>
              </a:ext>
            </a:extLst>
          </p:cNvPr>
          <p:cNvSpPr>
            <a:spLocks noGrp="1"/>
          </p:cNvSpPr>
          <p:nvPr>
            <p:ph type="title"/>
          </p:nvPr>
        </p:nvSpPr>
        <p:spPr>
          <a:xfrm>
            <a:off x="1517904" y="814942"/>
            <a:ext cx="9144000" cy="767115"/>
          </a:xfrm>
        </p:spPr>
        <p:txBody>
          <a:bodyPr/>
          <a:lstStyle/>
          <a:p>
            <a:pPr algn="ctr"/>
            <a:r>
              <a:rPr lang="en-GB" dirty="0"/>
              <a:t>Assessment Objectives</a:t>
            </a:r>
          </a:p>
        </p:txBody>
      </p:sp>
      <p:graphicFrame>
        <p:nvGraphicFramePr>
          <p:cNvPr id="6" name="Table 8">
            <a:extLst>
              <a:ext uri="{FF2B5EF4-FFF2-40B4-BE49-F238E27FC236}">
                <a16:creationId xmlns:a16="http://schemas.microsoft.com/office/drawing/2014/main" id="{5151EA2E-D31D-A04C-A472-3F1E151D271E}"/>
              </a:ext>
            </a:extLst>
          </p:cNvPr>
          <p:cNvGraphicFramePr>
            <a:graphicFrameLocks noGrp="1"/>
          </p:cNvGraphicFramePr>
          <p:nvPr/>
        </p:nvGraphicFramePr>
        <p:xfrm>
          <a:off x="715933" y="1998872"/>
          <a:ext cx="10866467" cy="4754880"/>
        </p:xfrm>
        <a:graphic>
          <a:graphicData uri="http://schemas.openxmlformats.org/drawingml/2006/table">
            <a:tbl>
              <a:tblPr firstRow="1" bandRow="1">
                <a:tableStyleId>{F5AB1C69-6EDB-4FF4-983F-18BD219EF322}</a:tableStyleId>
              </a:tblPr>
              <a:tblGrid>
                <a:gridCol w="1969843">
                  <a:extLst>
                    <a:ext uri="{9D8B030D-6E8A-4147-A177-3AD203B41FA5}">
                      <a16:colId xmlns:a16="http://schemas.microsoft.com/office/drawing/2014/main" val="899412392"/>
                    </a:ext>
                  </a:extLst>
                </a:gridCol>
                <a:gridCol w="8896624">
                  <a:extLst>
                    <a:ext uri="{9D8B030D-6E8A-4147-A177-3AD203B41FA5}">
                      <a16:colId xmlns:a16="http://schemas.microsoft.com/office/drawing/2014/main" val="240597025"/>
                    </a:ext>
                  </a:extLst>
                </a:gridCol>
              </a:tblGrid>
              <a:tr h="370840">
                <a:tc>
                  <a:txBody>
                    <a:bodyPr/>
                    <a:lstStyle/>
                    <a:p>
                      <a:pPr algn="ctr"/>
                      <a:r>
                        <a:rPr lang="en-GB" sz="1400" b="0" i="0" dirty="0">
                          <a:latin typeface="Avenir Next Medium" panose="020B0503020202020204" pitchFamily="34" charset="0"/>
                        </a:rPr>
                        <a:t>Assessment Objective</a:t>
                      </a:r>
                    </a:p>
                  </a:txBody>
                  <a:tcPr>
                    <a:lnB w="12700" cap="flat" cmpd="sng" algn="ctr">
                      <a:solidFill>
                        <a:schemeClr val="tx1"/>
                      </a:solidFill>
                      <a:prstDash val="solid"/>
                      <a:round/>
                      <a:headEnd type="none" w="med" len="med"/>
                      <a:tailEnd type="none" w="med" len="med"/>
                    </a:lnB>
                  </a:tcPr>
                </a:tc>
                <a:tc>
                  <a:txBody>
                    <a:bodyPr/>
                    <a:lstStyle/>
                    <a:p>
                      <a:pPr algn="ctr"/>
                      <a:r>
                        <a:rPr lang="en-GB" sz="1400" b="0" i="0" dirty="0">
                          <a:latin typeface="Avenir Next Medium" panose="020B0503020202020204" pitchFamily="34" charset="0"/>
                        </a:rPr>
                        <a:t>What this means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6188231"/>
                  </a:ext>
                </a:extLst>
              </a:tr>
              <a:tr h="370840">
                <a:tc>
                  <a:txBody>
                    <a:bodyPr/>
                    <a:lstStyle/>
                    <a:p>
                      <a:r>
                        <a:rPr lang="en-GB" sz="1050" b="0" i="0" dirty="0">
                          <a:latin typeface="Avenir Next Medium" panose="020B0503020202020204" pitchFamily="34" charset="0"/>
                        </a:rPr>
                        <a:t>AO3</a:t>
                      </a:r>
                    </a:p>
                    <a:p>
                      <a:r>
                        <a:rPr lang="en-GB" sz="1050" b="0" i="0" kern="1200" dirty="0">
                          <a:solidFill>
                            <a:schemeClr val="dk1"/>
                          </a:solidFill>
                          <a:effectLst/>
                          <a:latin typeface="Avenir Next Medium" panose="020B0503020202020204" pitchFamily="34" charset="0"/>
                          <a:ea typeface="+mn-ea"/>
                          <a:cs typeface="+mn-cs"/>
                        </a:rPr>
                        <a:t>recognise and appreciate ways in which writers use language, structure and form to create and shape meanings and effects</a:t>
                      </a:r>
                      <a:endParaRPr lang="en-GB" sz="1050" b="0" i="0" dirty="0">
                        <a:latin typeface="Avenir Next Medium" panose="020B05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Good understanding of different aspects of form, language and structure.</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You should be able to identify a range of different techniques/devices and discuss them in your answer.</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Ensure you are able to </a:t>
                      </a:r>
                      <a:r>
                        <a:rPr lang="en-US" sz="1400" dirty="0" err="1">
                          <a:effectLst/>
                          <a:latin typeface="Calibri" panose="020F0502020204030204" pitchFamily="34" charset="0"/>
                          <a:ea typeface="Times New Roman" panose="02020603050405020304" pitchFamily="18" charset="0"/>
                          <a:cs typeface="Times New Roman" panose="02020603050405020304" pitchFamily="18" charset="0"/>
                        </a:rPr>
                        <a:t>analyse</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all of these in your response.</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How does the writer </a:t>
                      </a:r>
                      <a:r>
                        <a:rPr lang="en-US" sz="1400" dirty="0" err="1">
                          <a:effectLst/>
                          <a:latin typeface="Calibri" panose="020F0502020204030204" pitchFamily="34" charset="0"/>
                          <a:ea typeface="Times New Roman" panose="02020603050405020304" pitchFamily="18" charset="0"/>
                          <a:cs typeface="Times New Roman" panose="02020603050405020304" pitchFamily="18" charset="0"/>
                        </a:rPr>
                        <a:t>utilise</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these as a way of presenting their ideas?</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What is the effect of these different elements of the novel? How do they add meaning?</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How can you </a:t>
                      </a:r>
                      <a:r>
                        <a:rPr lang="en-US" sz="1400" dirty="0" err="1">
                          <a:effectLst/>
                          <a:latin typeface="Calibri" panose="020F0502020204030204" pitchFamily="34" charset="0"/>
                          <a:ea typeface="Times New Roman" panose="02020603050405020304" pitchFamily="18" charset="0"/>
                          <a:cs typeface="Times New Roman" panose="02020603050405020304" pitchFamily="18" charset="0"/>
                        </a:rPr>
                        <a:t>analyse</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them as a way of developing your own personal response?</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Can you link ideas back to context or the writer’s intention?</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Why have these choices been made? How do they work within the text? How do they create meaning?</a:t>
                      </a:r>
                    </a:p>
                    <a:p>
                      <a:endParaRPr lang="en-GB" sz="1400" b="0" i="0" dirty="0">
                        <a:latin typeface="Avenir Next Medium" panose="020B05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7800167"/>
                  </a:ext>
                </a:extLst>
              </a:tr>
              <a:tr h="370840">
                <a:tc>
                  <a:txBody>
                    <a:bodyPr/>
                    <a:lstStyle/>
                    <a:p>
                      <a:r>
                        <a:rPr lang="en-GB" sz="1050" b="0" i="0" dirty="0">
                          <a:latin typeface="Avenir Next Medium" panose="020B0503020202020204" pitchFamily="34" charset="0"/>
                        </a:rPr>
                        <a:t>AO4</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050" b="0" i="0" kern="1200" dirty="0">
                          <a:solidFill>
                            <a:schemeClr val="dk1"/>
                          </a:solidFill>
                          <a:effectLst/>
                          <a:latin typeface="Avenir Next Medium" panose="020B0503020202020204" pitchFamily="34" charset="0"/>
                          <a:ea typeface="+mn-ea"/>
                          <a:cs typeface="+mn-cs"/>
                        </a:rPr>
                        <a:t>Communicate a sensitive and informed personal response to literary texts. </a:t>
                      </a:r>
                      <a:endParaRPr lang="en-GB" sz="1050" b="0" i="0" dirty="0">
                        <a:latin typeface="Avenir Next Medium" panose="020B0503020202020204" pitchFamily="34" charset="0"/>
                      </a:endParaRPr>
                    </a:p>
                    <a:p>
                      <a:endParaRPr lang="en-GB" sz="1050" b="0" i="0" dirty="0">
                        <a:latin typeface="Avenir Next Medium" panose="020B05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You must be able to develop a personal response to the question.</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Your response should aim to be perceptive, sophisticated and insightful. Interpret the question in your own, personal way. </a:t>
                      </a:r>
                    </a:p>
                    <a:p>
                      <a:pPr marL="342900" lvl="0" indent="-342900">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Make clear points that show how you are responding to the question. You need a range of points that show you are answering the question.</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Each point must be supported by relevant and well-chosen references.</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You must refer back to your point and the question. This will ensure you remain focused.</a:t>
                      </a:r>
                    </a:p>
                    <a:p>
                      <a:pPr marL="342900" lvl="0" indent="-342900">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Express your ideas in a clear and coherent way.</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Group similar ideas together and explore these logically.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o"/>
                      </a:pP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1624808"/>
                  </a:ext>
                </a:extLst>
              </a:tr>
            </a:tbl>
          </a:graphicData>
        </a:graphic>
      </p:graphicFrame>
    </p:spTree>
    <p:extLst>
      <p:ext uri="{BB962C8B-B14F-4D97-AF65-F5344CB8AC3E}">
        <p14:creationId xmlns:p14="http://schemas.microsoft.com/office/powerpoint/2010/main" val="96032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EAAB4F6-384C-D64F-B9F0-5974A78DFA16}"/>
              </a:ext>
            </a:extLst>
          </p:cNvPr>
          <p:cNvSpPr txBox="1">
            <a:spLocks/>
          </p:cNvSpPr>
          <p:nvPr/>
        </p:nvSpPr>
        <p:spPr>
          <a:xfrm>
            <a:off x="183071" y="594381"/>
            <a:ext cx="5900737" cy="6122194"/>
          </a:xfrm>
          <a:prstGeom prst="rect">
            <a:avLst/>
          </a:prstGeom>
          <a:effectLst>
            <a:glow rad="228600">
              <a:schemeClr val="accent2">
                <a:lumMod val="60000"/>
                <a:lumOff val="40000"/>
                <a:alpha val="40000"/>
              </a:schemeClr>
            </a:glow>
          </a:effectLst>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fontScale="62500" lnSpcReduction="2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buFont typeface="Wingdings" pitchFamily="2" charset="2"/>
              <a:buChar char="q"/>
            </a:pPr>
            <a:r>
              <a:rPr lang="en-GB" dirty="0"/>
              <a:t>Setting</a:t>
            </a:r>
          </a:p>
          <a:p>
            <a:pPr lvl="1">
              <a:buFont typeface="Wingdings" pitchFamily="2" charset="2"/>
              <a:buChar char="q"/>
            </a:pPr>
            <a:r>
              <a:rPr lang="en-GB" dirty="0"/>
              <a:t> This refers to geographical location as well as time.</a:t>
            </a:r>
          </a:p>
          <a:p>
            <a:pPr lvl="1">
              <a:buFont typeface="Wingdings" pitchFamily="2" charset="2"/>
              <a:buChar char="q"/>
            </a:pPr>
            <a:r>
              <a:rPr lang="en-GB" dirty="0"/>
              <a:t>The significance of ‘where’ a certain action/event takes place.</a:t>
            </a:r>
          </a:p>
          <a:p>
            <a:pPr lvl="1">
              <a:buFont typeface="Wingdings" pitchFamily="2" charset="2"/>
              <a:buChar char="q"/>
            </a:pPr>
            <a:r>
              <a:rPr lang="en-GB" dirty="0"/>
              <a:t>We can often link characters to a particular setting and they reveal more about that character. They may belong to this location or not. They may react positively or negatively to it.</a:t>
            </a:r>
          </a:p>
          <a:p>
            <a:pPr>
              <a:buFont typeface="Wingdings" pitchFamily="2" charset="2"/>
              <a:buChar char="q"/>
            </a:pPr>
            <a:r>
              <a:rPr lang="en-GB" dirty="0"/>
              <a:t>Plot</a:t>
            </a:r>
          </a:p>
          <a:p>
            <a:pPr lvl="1">
              <a:buFont typeface="Wingdings" pitchFamily="2" charset="2"/>
              <a:buChar char="q"/>
            </a:pPr>
            <a:r>
              <a:rPr lang="en-GB" dirty="0"/>
              <a:t>Major and minor events.</a:t>
            </a:r>
          </a:p>
          <a:p>
            <a:pPr lvl="1">
              <a:buFont typeface="Wingdings" pitchFamily="2" charset="2"/>
              <a:buChar char="q"/>
            </a:pPr>
            <a:r>
              <a:rPr lang="en-GB" dirty="0"/>
              <a:t>The structure and organisation of action/events.</a:t>
            </a:r>
          </a:p>
          <a:p>
            <a:pPr lvl="1">
              <a:buFont typeface="Wingdings" pitchFamily="2" charset="2"/>
              <a:buChar char="q"/>
            </a:pPr>
            <a:r>
              <a:rPr lang="en-GB" dirty="0"/>
              <a:t>Chronology.</a:t>
            </a:r>
          </a:p>
          <a:p>
            <a:pPr lvl="1">
              <a:buFont typeface="Wingdings" pitchFamily="2" charset="2"/>
              <a:buChar char="q"/>
            </a:pPr>
            <a:r>
              <a:rPr lang="en-GB" dirty="0"/>
              <a:t>Linear/non-linear.</a:t>
            </a:r>
          </a:p>
          <a:p>
            <a:pPr lvl="1">
              <a:buFont typeface="Wingdings" pitchFamily="2" charset="2"/>
              <a:buChar char="q"/>
            </a:pPr>
            <a:r>
              <a:rPr lang="en-GB" dirty="0"/>
              <a:t>How the story progresses.</a:t>
            </a:r>
          </a:p>
          <a:p>
            <a:pPr lvl="1">
              <a:buFont typeface="Wingdings" pitchFamily="2" charset="2"/>
              <a:buChar char="q"/>
            </a:pPr>
            <a:r>
              <a:rPr lang="en-GB" dirty="0"/>
              <a:t>The beginning of a novel gives us a lot of information.</a:t>
            </a:r>
          </a:p>
          <a:p>
            <a:pPr>
              <a:buFont typeface="Wingdings" pitchFamily="2" charset="2"/>
              <a:buChar char="q"/>
            </a:pPr>
            <a:r>
              <a:rPr lang="en-GB" dirty="0"/>
              <a:t>Narrative perspective</a:t>
            </a:r>
          </a:p>
          <a:p>
            <a:pPr lvl="1">
              <a:buFont typeface="Wingdings" pitchFamily="2" charset="2"/>
              <a:buChar char="q"/>
            </a:pPr>
            <a:r>
              <a:rPr lang="en-GB" dirty="0"/>
              <a:t>Who is the narrator?</a:t>
            </a:r>
          </a:p>
          <a:p>
            <a:pPr lvl="1">
              <a:buFont typeface="Wingdings" pitchFamily="2" charset="2"/>
              <a:buChar char="q"/>
            </a:pPr>
            <a:r>
              <a:rPr lang="en-GB" dirty="0"/>
              <a:t>Voice.</a:t>
            </a:r>
          </a:p>
          <a:p>
            <a:pPr lvl="1">
              <a:buFont typeface="Wingdings" pitchFamily="2" charset="2"/>
              <a:buChar char="q"/>
            </a:pPr>
            <a:r>
              <a:rPr lang="en-GB" dirty="0"/>
              <a:t>How is the story told?</a:t>
            </a:r>
          </a:p>
          <a:p>
            <a:pPr lvl="1">
              <a:buFont typeface="Wingdings" pitchFamily="2" charset="2"/>
              <a:buChar char="q"/>
            </a:pPr>
            <a:r>
              <a:rPr lang="en-GB" dirty="0"/>
              <a:t>Are they involved in the story?</a:t>
            </a:r>
          </a:p>
          <a:p>
            <a:pPr lvl="1">
              <a:buFont typeface="Wingdings" pitchFamily="2" charset="2"/>
              <a:buChar char="q"/>
            </a:pPr>
            <a:r>
              <a:rPr lang="en-GB" dirty="0"/>
              <a:t>1st person?</a:t>
            </a:r>
          </a:p>
          <a:p>
            <a:pPr lvl="1">
              <a:buFont typeface="Wingdings" pitchFamily="2" charset="2"/>
              <a:buChar char="q"/>
            </a:pPr>
            <a:r>
              <a:rPr lang="en-GB" dirty="0"/>
              <a:t>3</a:t>
            </a:r>
            <a:r>
              <a:rPr lang="en-GB" baseline="30000" dirty="0"/>
              <a:t>rd</a:t>
            </a:r>
            <a:r>
              <a:rPr lang="en-GB" dirty="0"/>
              <a:t> person omniscient narrator?</a:t>
            </a:r>
          </a:p>
          <a:p>
            <a:pPr lvl="1">
              <a:buFont typeface="Wingdings" pitchFamily="2" charset="2"/>
              <a:buChar char="q"/>
            </a:pPr>
            <a:r>
              <a:rPr lang="en-GB" dirty="0"/>
              <a:t>Dual narrative?</a:t>
            </a:r>
          </a:p>
        </p:txBody>
      </p:sp>
      <p:sp>
        <p:nvSpPr>
          <p:cNvPr id="5" name="Content Placeholder 2">
            <a:extLst>
              <a:ext uri="{FF2B5EF4-FFF2-40B4-BE49-F238E27FC236}">
                <a16:creationId xmlns:a16="http://schemas.microsoft.com/office/drawing/2014/main" id="{EE59A89D-EBEF-E74F-8F20-EAE767912055}"/>
              </a:ext>
            </a:extLst>
          </p:cNvPr>
          <p:cNvSpPr txBox="1">
            <a:spLocks/>
          </p:cNvSpPr>
          <p:nvPr/>
        </p:nvSpPr>
        <p:spPr>
          <a:xfrm>
            <a:off x="6317457" y="470694"/>
            <a:ext cx="5679280" cy="6022181"/>
          </a:xfrm>
          <a:prstGeom prst="rect">
            <a:avLst/>
          </a:prstGeom>
          <a:effectLst>
            <a:glow rad="228600">
              <a:schemeClr val="accent2">
                <a:lumMod val="60000"/>
                <a:lumOff val="40000"/>
                <a:alpha val="40000"/>
              </a:schemeClr>
            </a:glow>
          </a:effectLst>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fontScale="70000" lnSpcReduction="2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buFont typeface="Wingdings" pitchFamily="2" charset="2"/>
              <a:buChar char="q"/>
            </a:pPr>
            <a:r>
              <a:rPr lang="en-GB" dirty="0"/>
              <a:t>Characterisation</a:t>
            </a:r>
          </a:p>
          <a:p>
            <a:pPr lvl="1">
              <a:buFont typeface="Wingdings" pitchFamily="2" charset="2"/>
              <a:buChar char="q"/>
            </a:pPr>
            <a:r>
              <a:rPr lang="en-GB" dirty="0"/>
              <a:t>How do we feel about the characters? Why?</a:t>
            </a:r>
          </a:p>
          <a:p>
            <a:pPr lvl="1">
              <a:buFont typeface="Wingdings" pitchFamily="2" charset="2"/>
              <a:buChar char="q"/>
            </a:pPr>
            <a:r>
              <a:rPr lang="en-GB" dirty="0"/>
              <a:t>How do the characters change/develop?</a:t>
            </a:r>
          </a:p>
          <a:p>
            <a:pPr lvl="1">
              <a:buFont typeface="Wingdings" pitchFamily="2" charset="2"/>
              <a:buChar char="q"/>
            </a:pPr>
            <a:r>
              <a:rPr lang="en-GB" dirty="0"/>
              <a:t>Protagonist / antagonist.</a:t>
            </a:r>
          </a:p>
          <a:p>
            <a:pPr lvl="1">
              <a:buFont typeface="Wingdings" pitchFamily="2" charset="2"/>
              <a:buChar char="q"/>
            </a:pPr>
            <a:r>
              <a:rPr lang="en-GB" dirty="0"/>
              <a:t>Dynamic or static characters.</a:t>
            </a:r>
          </a:p>
          <a:p>
            <a:pPr lvl="1">
              <a:buFont typeface="Wingdings" pitchFamily="2" charset="2"/>
              <a:buChar char="q"/>
            </a:pPr>
            <a:r>
              <a:rPr lang="en-GB" dirty="0"/>
              <a:t>Can we see the consciousness of the characters? Which ones? Why? What do we learn?</a:t>
            </a:r>
          </a:p>
          <a:p>
            <a:pPr>
              <a:buFont typeface="Wingdings" pitchFamily="2" charset="2"/>
              <a:buChar char="q"/>
            </a:pPr>
            <a:r>
              <a:rPr lang="en-GB" dirty="0"/>
              <a:t>Genre</a:t>
            </a:r>
          </a:p>
          <a:p>
            <a:pPr lvl="1">
              <a:buFont typeface="Wingdings" pitchFamily="2" charset="2"/>
              <a:buChar char="q"/>
            </a:pPr>
            <a:r>
              <a:rPr lang="en-GB" dirty="0"/>
              <a:t>What type of story is it?</a:t>
            </a:r>
          </a:p>
          <a:p>
            <a:pPr lvl="1">
              <a:buFont typeface="Wingdings" pitchFamily="2" charset="2"/>
              <a:buChar char="q"/>
            </a:pPr>
            <a:r>
              <a:rPr lang="en-GB" dirty="0"/>
              <a:t>Romance? Sci-fi? Mystery? etc</a:t>
            </a:r>
          </a:p>
          <a:p>
            <a:pPr lvl="1">
              <a:buFont typeface="Wingdings" pitchFamily="2" charset="2"/>
              <a:buChar char="q"/>
            </a:pPr>
            <a:r>
              <a:rPr lang="en-GB" dirty="0"/>
              <a:t>How do you know?</a:t>
            </a:r>
          </a:p>
          <a:p>
            <a:pPr lvl="1">
              <a:buFont typeface="Wingdings" pitchFamily="2" charset="2"/>
              <a:buChar char="q"/>
            </a:pPr>
            <a:r>
              <a:rPr lang="en-GB" dirty="0"/>
              <a:t>Which features of the genre can you identify?</a:t>
            </a:r>
          </a:p>
          <a:p>
            <a:pPr>
              <a:buFont typeface="Wingdings" pitchFamily="2" charset="2"/>
              <a:buChar char="q"/>
            </a:pPr>
            <a:r>
              <a:rPr lang="en-GB" dirty="0"/>
              <a:t>Style and language</a:t>
            </a:r>
          </a:p>
          <a:p>
            <a:pPr lvl="1">
              <a:buFont typeface="Wingdings" pitchFamily="2" charset="2"/>
              <a:buChar char="q"/>
            </a:pPr>
            <a:r>
              <a:rPr lang="en-GB" dirty="0"/>
              <a:t>Literary devices.</a:t>
            </a:r>
          </a:p>
          <a:p>
            <a:pPr lvl="1">
              <a:buFont typeface="Wingdings" pitchFamily="2" charset="2"/>
              <a:buChar char="q"/>
            </a:pPr>
            <a:r>
              <a:rPr lang="en-GB" dirty="0"/>
              <a:t>Choices made by the author </a:t>
            </a:r>
            <a:r>
              <a:rPr lang="en-GB" dirty="0" err="1"/>
              <a:t>e.g</a:t>
            </a:r>
            <a:r>
              <a:rPr lang="en-GB" dirty="0"/>
              <a:t> linear or non-linear.</a:t>
            </a:r>
          </a:p>
          <a:p>
            <a:pPr lvl="1">
              <a:buFont typeface="Wingdings" pitchFamily="2" charset="2"/>
              <a:buChar char="q"/>
            </a:pPr>
            <a:r>
              <a:rPr lang="en-GB" dirty="0"/>
              <a:t>Language used.</a:t>
            </a:r>
          </a:p>
          <a:p>
            <a:pPr lvl="1">
              <a:buFont typeface="Wingdings" pitchFamily="2" charset="2"/>
              <a:buChar char="q"/>
            </a:pPr>
            <a:r>
              <a:rPr lang="en-GB" dirty="0"/>
              <a:t>The way in which characters speak / are described.</a:t>
            </a:r>
          </a:p>
          <a:p>
            <a:pPr lvl="1">
              <a:buFont typeface="Wingdings" pitchFamily="2" charset="2"/>
              <a:buChar char="q"/>
            </a:pPr>
            <a:r>
              <a:rPr lang="en-GB" dirty="0"/>
              <a:t>Detailed style / minimalist style.</a:t>
            </a:r>
          </a:p>
        </p:txBody>
      </p:sp>
    </p:spTree>
    <p:extLst>
      <p:ext uri="{BB962C8B-B14F-4D97-AF65-F5344CB8AC3E}">
        <p14:creationId xmlns:p14="http://schemas.microsoft.com/office/powerpoint/2010/main" val="833902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56558-C93F-3741-BACE-7C3EA27B344D}"/>
              </a:ext>
            </a:extLst>
          </p:cNvPr>
          <p:cNvSpPr>
            <a:spLocks noGrp="1"/>
          </p:cNvSpPr>
          <p:nvPr>
            <p:ph type="title"/>
          </p:nvPr>
        </p:nvSpPr>
        <p:spPr>
          <a:xfrm>
            <a:off x="1517904" y="138715"/>
            <a:ext cx="9144000" cy="1344168"/>
          </a:xfrm>
        </p:spPr>
        <p:txBody>
          <a:bodyPr/>
          <a:lstStyle/>
          <a:p>
            <a:pPr algn="ctr"/>
            <a:r>
              <a:rPr lang="en-GB" dirty="0"/>
              <a:t>What do you think the novel will be about based on these reviews?</a:t>
            </a:r>
          </a:p>
        </p:txBody>
      </p:sp>
      <p:sp>
        <p:nvSpPr>
          <p:cNvPr id="4" name="Rounded Rectangular Callout 3">
            <a:extLst>
              <a:ext uri="{FF2B5EF4-FFF2-40B4-BE49-F238E27FC236}">
                <a16:creationId xmlns:a16="http://schemas.microsoft.com/office/drawing/2014/main" id="{29E4BCE7-4133-E543-982F-C94909BD9EF2}"/>
              </a:ext>
            </a:extLst>
          </p:cNvPr>
          <p:cNvSpPr/>
          <p:nvPr/>
        </p:nvSpPr>
        <p:spPr>
          <a:xfrm>
            <a:off x="1202499" y="1753644"/>
            <a:ext cx="4283901" cy="177869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‘An intoxicating story that is at once distinctly feminine, African and universal.’ </a:t>
            </a:r>
          </a:p>
          <a:p>
            <a:pPr algn="ctr"/>
            <a:r>
              <a:rPr lang="en-GB" dirty="0"/>
              <a:t>Observer</a:t>
            </a:r>
          </a:p>
          <a:p>
            <a:pPr algn="ctr"/>
            <a:endParaRPr lang="en-GB" dirty="0"/>
          </a:p>
        </p:txBody>
      </p:sp>
      <p:sp>
        <p:nvSpPr>
          <p:cNvPr id="5" name="Rounded Rectangular Callout 4">
            <a:extLst>
              <a:ext uri="{FF2B5EF4-FFF2-40B4-BE49-F238E27FC236}">
                <a16:creationId xmlns:a16="http://schemas.microsoft.com/office/drawing/2014/main" id="{9E9DC91A-C350-7A41-B59E-600754D7AF1C}"/>
              </a:ext>
            </a:extLst>
          </p:cNvPr>
          <p:cNvSpPr/>
          <p:nvPr/>
        </p:nvSpPr>
        <p:spPr>
          <a:xfrm>
            <a:off x="6705600" y="1650304"/>
            <a:ext cx="4283901" cy="1778696"/>
          </a:xfrm>
          <a:prstGeom prst="wedgeRoundRectCallou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GB" dirty="0"/>
              <a:t>‘A beautifully judged account of the private intimate stirrings of a young girl…Adichie is a fresh new voice out of Africa.’ </a:t>
            </a:r>
          </a:p>
          <a:p>
            <a:pPr algn="ctr"/>
            <a:r>
              <a:rPr lang="en-GB" dirty="0"/>
              <a:t>Telegraph</a:t>
            </a:r>
          </a:p>
        </p:txBody>
      </p:sp>
      <p:sp>
        <p:nvSpPr>
          <p:cNvPr id="6" name="Rounded Rectangular Callout 5">
            <a:extLst>
              <a:ext uri="{FF2B5EF4-FFF2-40B4-BE49-F238E27FC236}">
                <a16:creationId xmlns:a16="http://schemas.microsoft.com/office/drawing/2014/main" id="{100C9C70-3661-FA4A-952E-75BC736EADB3}"/>
              </a:ext>
            </a:extLst>
          </p:cNvPr>
          <p:cNvSpPr/>
          <p:nvPr/>
        </p:nvSpPr>
        <p:spPr>
          <a:xfrm>
            <a:off x="1202499" y="4196219"/>
            <a:ext cx="4283901" cy="1993726"/>
          </a:xfrm>
          <a:prstGeom prst="wedgeRound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600" dirty="0"/>
              <a:t>‘This debut novel, in the best tradition of coming of age novel, serves as a reminder of what serious committed storytelling can do… Adiche draws us into Kambili’s world through her rich descriptions of physical and domestic environments...’ New Statesman</a:t>
            </a:r>
          </a:p>
          <a:p>
            <a:pPr algn="ctr"/>
            <a:endParaRPr lang="en-GB" sz="1600" dirty="0"/>
          </a:p>
        </p:txBody>
      </p:sp>
      <p:sp>
        <p:nvSpPr>
          <p:cNvPr id="7" name="Rounded Rectangular Callout 6">
            <a:extLst>
              <a:ext uri="{FF2B5EF4-FFF2-40B4-BE49-F238E27FC236}">
                <a16:creationId xmlns:a16="http://schemas.microsoft.com/office/drawing/2014/main" id="{232B6D9F-E0B6-F94F-8431-4DDCDAE95731}"/>
              </a:ext>
            </a:extLst>
          </p:cNvPr>
          <p:cNvSpPr/>
          <p:nvPr/>
        </p:nvSpPr>
        <p:spPr>
          <a:xfrm>
            <a:off x="6705600" y="4196219"/>
            <a:ext cx="4283901" cy="1993726"/>
          </a:xfrm>
          <a:prstGeom prst="wedgeRoundRect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a:t>‘With writing marked by infinite wisdom and heart breaking generosity, Adiche draws the African struggle for a modern identity into the heart of family life.’ </a:t>
            </a:r>
          </a:p>
          <a:p>
            <a:pPr algn="ctr"/>
            <a:r>
              <a:rPr lang="en-GB" dirty="0"/>
              <a:t>Glasgow Herald</a:t>
            </a:r>
          </a:p>
          <a:p>
            <a:pPr algn="ctr"/>
            <a:endParaRPr lang="en-GB" dirty="0"/>
          </a:p>
        </p:txBody>
      </p:sp>
    </p:spTree>
    <p:extLst>
      <p:ext uri="{BB962C8B-B14F-4D97-AF65-F5344CB8AC3E}">
        <p14:creationId xmlns:p14="http://schemas.microsoft.com/office/powerpoint/2010/main" val="1918597976"/>
      </p:ext>
    </p:extLst>
  </p:cSld>
  <p:clrMapOvr>
    <a:masterClrMapping/>
  </p:clrMapOvr>
</p:sld>
</file>

<file path=ppt/theme/theme1.xml><?xml version="1.0" encoding="utf-8"?>
<a:theme xmlns:a="http://schemas.openxmlformats.org/drawingml/2006/main" name="PrismaticVTI">
  <a:themeElements>
    <a:clrScheme name="AnalogousFromRegularSeedLeftStep">
      <a:dk1>
        <a:srgbClr val="000000"/>
      </a:dk1>
      <a:lt1>
        <a:srgbClr val="FFFFFF"/>
      </a:lt1>
      <a:dk2>
        <a:srgbClr val="261A2E"/>
      </a:dk2>
      <a:lt2>
        <a:srgbClr val="F0F1F3"/>
      </a:lt2>
      <a:accent1>
        <a:srgbClr val="B79F48"/>
      </a:accent1>
      <a:accent2>
        <a:srgbClr val="B1663B"/>
      </a:accent2>
      <a:accent3>
        <a:srgbClr val="C34D53"/>
      </a:accent3>
      <a:accent4>
        <a:srgbClr val="B13B73"/>
      </a:accent4>
      <a:accent5>
        <a:srgbClr val="C34DB6"/>
      </a:accent5>
      <a:accent6>
        <a:srgbClr val="8D3BB1"/>
      </a:accent6>
      <a:hlink>
        <a:srgbClr val="4A64C2"/>
      </a:hlink>
      <a:folHlink>
        <a:srgbClr val="7F7F7F"/>
      </a:folHlink>
    </a:clrScheme>
    <a:fontScheme name="Custom 166">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7967</TotalTime>
  <Words>4591</Words>
  <Application>Microsoft Macintosh PowerPoint</Application>
  <PresentationFormat>Widescreen</PresentationFormat>
  <Paragraphs>377</Paragraphs>
  <Slides>32</Slides>
  <Notes>19</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Aharoni</vt:lpstr>
      <vt:lpstr>Arial</vt:lpstr>
      <vt:lpstr>ArialMT</vt:lpstr>
      <vt:lpstr>Avenir Next</vt:lpstr>
      <vt:lpstr>Avenir Next LT Pro</vt:lpstr>
      <vt:lpstr>Avenir Next Medium</vt:lpstr>
      <vt:lpstr>Berlin Sans FB</vt:lpstr>
      <vt:lpstr>Calibri</vt:lpstr>
      <vt:lpstr>Courier New</vt:lpstr>
      <vt:lpstr>Shree Devanagari 714</vt:lpstr>
      <vt:lpstr>The Hand Black</vt:lpstr>
      <vt:lpstr>Wingdings</vt:lpstr>
      <vt:lpstr>PrismaticVTI</vt:lpstr>
      <vt:lpstr>Purple Hibiscus</vt:lpstr>
      <vt:lpstr>What does this section of your exam look like?</vt:lpstr>
      <vt:lpstr>Watch this video for an overview of the exam</vt:lpstr>
      <vt:lpstr>When looking at a novel, we must consider the following:</vt:lpstr>
      <vt:lpstr>When looking at a novel, we must consider the following:</vt:lpstr>
      <vt:lpstr>Assessment Objectives</vt:lpstr>
      <vt:lpstr>Assessment Objectives</vt:lpstr>
      <vt:lpstr>PowerPoint Presentation</vt:lpstr>
      <vt:lpstr>What do you think the novel will be about based on these reviews?</vt:lpstr>
      <vt:lpstr>PowerPoint Presentation</vt:lpstr>
      <vt:lpstr>Reading the novel</vt:lpstr>
      <vt:lpstr>Why is it important for us to be exposed to literature from different authors?</vt:lpstr>
      <vt:lpstr>How should we read a novel?</vt:lpstr>
      <vt:lpstr>What should we know before we read?</vt:lpstr>
      <vt:lpstr>When analysing, we are looking at the choices made by the writer: AO3</vt:lpstr>
      <vt:lpstr>Read the first paragraph – what can you say about narrative style?</vt:lpstr>
      <vt:lpstr>What else can you comment on?</vt:lpstr>
      <vt:lpstr>Looking closely at language and structure</vt:lpstr>
      <vt:lpstr>Literary term: allusion</vt:lpstr>
      <vt:lpstr>PowerPoint Presentation</vt:lpstr>
      <vt:lpstr>Chapter 1</vt:lpstr>
      <vt:lpstr>Quick re-cap – can you answer the question based on our work on paragraph 1?</vt:lpstr>
      <vt:lpstr>As we study this text, think about the following:</vt:lpstr>
      <vt:lpstr>What are themes and big ideas?</vt:lpstr>
      <vt:lpstr>Today we will read chapter 1 and analyse this together.</vt:lpstr>
      <vt:lpstr>What are symbols in literature?</vt:lpstr>
      <vt:lpstr>We will read and analyse Chapter 1</vt:lpstr>
      <vt:lpstr>Reading Chapter 1</vt:lpstr>
      <vt:lpstr>Key quotation analysis</vt:lpstr>
      <vt:lpstr>Key quotation analysis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Purple Hibiscus</dc:title>
  <dc:creator>Sophie Duckworth</dc:creator>
  <cp:lastModifiedBy>Sophie Duckworth</cp:lastModifiedBy>
  <cp:revision>181</cp:revision>
  <dcterms:created xsi:type="dcterms:W3CDTF">2022-02-26T09:50:42Z</dcterms:created>
  <dcterms:modified xsi:type="dcterms:W3CDTF">2022-04-24T06:15:16Z</dcterms:modified>
</cp:coreProperties>
</file>