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583" r:id="rId2"/>
    <p:sldId id="591" r:id="rId3"/>
    <p:sldId id="470" r:id="rId4"/>
    <p:sldId id="592" r:id="rId5"/>
    <p:sldId id="593" r:id="rId6"/>
    <p:sldId id="595" r:id="rId7"/>
    <p:sldId id="594" r:id="rId8"/>
    <p:sldId id="598" r:id="rId9"/>
    <p:sldId id="599" r:id="rId10"/>
    <p:sldId id="600" r:id="rId11"/>
    <p:sldId id="602" r:id="rId12"/>
    <p:sldId id="601" r:id="rId13"/>
    <p:sldId id="603"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94753"/>
  </p:normalViewPr>
  <p:slideViewPr>
    <p:cSldViewPr snapToGrid="0" snapToObjects="1">
      <p:cViewPr varScale="1">
        <p:scale>
          <a:sx n="106" d="100"/>
          <a:sy n="106"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0A9CC-1ED1-924C-9719-3B7AC8B125C4}" type="datetimeFigureOut">
              <a:rPr lang="en-US" smtClean="0"/>
              <a:t>3/15/20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ECF0A-75E2-7F40-AC9B-735B787388D1}" type="slidenum">
              <a:rPr lang="en-US" smtClean="0"/>
              <a:t>‹#›</a:t>
            </a:fld>
            <a:endParaRPr lang="en-US"/>
          </a:p>
        </p:txBody>
      </p:sp>
    </p:spTree>
    <p:extLst>
      <p:ext uri="{BB962C8B-B14F-4D97-AF65-F5344CB8AC3E}">
        <p14:creationId xmlns:p14="http://schemas.microsoft.com/office/powerpoint/2010/main" val="188209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Counter argument</a:t>
            </a:r>
          </a:p>
          <a:p>
            <a:pPr marL="228600" indent="-228600">
              <a:buAutoNum type="arabicPeriod"/>
            </a:pPr>
            <a:r>
              <a:rPr lang="en-US" dirty="0"/>
              <a:t>Emotive language</a:t>
            </a:r>
          </a:p>
          <a:p>
            <a:pPr marL="228600" indent="-228600">
              <a:buAutoNum type="arabicPeriod"/>
            </a:pPr>
            <a:r>
              <a:rPr lang="en-US" dirty="0"/>
              <a:t>Use of facts</a:t>
            </a:r>
          </a:p>
          <a:p>
            <a:pPr marL="228600" indent="-228600">
              <a:buAutoNum type="arabicPeriod"/>
            </a:pPr>
            <a:r>
              <a:rPr lang="en-US" dirty="0"/>
              <a:t>Assertion</a:t>
            </a:r>
          </a:p>
        </p:txBody>
      </p:sp>
      <p:sp>
        <p:nvSpPr>
          <p:cNvPr id="4" name="Slide Number Placeholder 3"/>
          <p:cNvSpPr>
            <a:spLocks noGrp="1"/>
          </p:cNvSpPr>
          <p:nvPr>
            <p:ph type="sldNum" sz="quarter" idx="5"/>
          </p:nvPr>
        </p:nvSpPr>
        <p:spPr/>
        <p:txBody>
          <a:bodyPr/>
          <a:lstStyle/>
          <a:p>
            <a:fld id="{0F7D705A-16BB-264A-B78A-B40DAE719C99}" type="slidenum">
              <a:rPr lang="en-US" smtClean="0"/>
              <a:t>1</a:t>
            </a:fld>
            <a:endParaRPr lang="en-US"/>
          </a:p>
        </p:txBody>
      </p:sp>
    </p:spTree>
    <p:extLst>
      <p:ext uri="{BB962C8B-B14F-4D97-AF65-F5344CB8AC3E}">
        <p14:creationId xmlns:p14="http://schemas.microsoft.com/office/powerpoint/2010/main" val="178097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any terms that pupils may have forgotten. Ensure they fully understand how to approach this text and how to be active readers.</a:t>
            </a:r>
          </a:p>
        </p:txBody>
      </p:sp>
      <p:sp>
        <p:nvSpPr>
          <p:cNvPr id="4" name="Slide Number Placeholder 3"/>
          <p:cNvSpPr>
            <a:spLocks noGrp="1"/>
          </p:cNvSpPr>
          <p:nvPr>
            <p:ph type="sldNum" sz="quarter" idx="5"/>
          </p:nvPr>
        </p:nvSpPr>
        <p:spPr/>
        <p:txBody>
          <a:bodyPr/>
          <a:lstStyle/>
          <a:p>
            <a:fld id="{0F7D705A-16BB-264A-B78A-B40DAE719C99}" type="slidenum">
              <a:rPr lang="en-US" smtClean="0"/>
              <a:t>4</a:t>
            </a:fld>
            <a:endParaRPr lang="en-US"/>
          </a:p>
        </p:txBody>
      </p:sp>
    </p:spTree>
    <p:extLst>
      <p:ext uri="{BB962C8B-B14F-4D97-AF65-F5344CB8AC3E}">
        <p14:creationId xmlns:p14="http://schemas.microsoft.com/office/powerpoint/2010/main" val="173775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with pupils and elicit responses in terms of their notes on the text</a:t>
            </a:r>
          </a:p>
        </p:txBody>
      </p:sp>
      <p:sp>
        <p:nvSpPr>
          <p:cNvPr id="4" name="Slide Number Placeholder 3"/>
          <p:cNvSpPr>
            <a:spLocks noGrp="1"/>
          </p:cNvSpPr>
          <p:nvPr>
            <p:ph type="sldNum" sz="quarter" idx="5"/>
          </p:nvPr>
        </p:nvSpPr>
        <p:spPr/>
        <p:txBody>
          <a:bodyPr/>
          <a:lstStyle/>
          <a:p>
            <a:fld id="{0F7D705A-16BB-264A-B78A-B40DAE719C99}" type="slidenum">
              <a:rPr lang="en-US" smtClean="0"/>
              <a:t>5</a:t>
            </a:fld>
            <a:endParaRPr lang="en-US"/>
          </a:p>
        </p:txBody>
      </p:sp>
    </p:spTree>
    <p:extLst>
      <p:ext uri="{BB962C8B-B14F-4D97-AF65-F5344CB8AC3E}">
        <p14:creationId xmlns:p14="http://schemas.microsoft.com/office/powerpoint/2010/main" val="235377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task leads into a nice discussion on what the terms mean and what they they look like in terms of an answer.</a:t>
            </a:r>
          </a:p>
        </p:txBody>
      </p:sp>
      <p:sp>
        <p:nvSpPr>
          <p:cNvPr id="4" name="Slide Number Placeholder 3"/>
          <p:cNvSpPr>
            <a:spLocks noGrp="1"/>
          </p:cNvSpPr>
          <p:nvPr>
            <p:ph type="sldNum" sz="quarter" idx="5"/>
          </p:nvPr>
        </p:nvSpPr>
        <p:spPr/>
        <p:txBody>
          <a:bodyPr/>
          <a:lstStyle/>
          <a:p>
            <a:fld id="{0F7D705A-16BB-264A-B78A-B40DAE719C99}" type="slidenum">
              <a:rPr lang="en-US" smtClean="0"/>
              <a:t>7</a:t>
            </a:fld>
            <a:endParaRPr lang="en-US"/>
          </a:p>
        </p:txBody>
      </p:sp>
    </p:spTree>
    <p:extLst>
      <p:ext uri="{BB962C8B-B14F-4D97-AF65-F5344CB8AC3E}">
        <p14:creationId xmlns:p14="http://schemas.microsoft.com/office/powerpoint/2010/main" val="232918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pupils how to deconstruct the question and the bullet points. This will help them to understand what style to write in and what to look for when they read the text again.</a:t>
            </a:r>
          </a:p>
        </p:txBody>
      </p:sp>
      <p:sp>
        <p:nvSpPr>
          <p:cNvPr id="4" name="Slide Number Placeholder 3"/>
          <p:cNvSpPr>
            <a:spLocks noGrp="1"/>
          </p:cNvSpPr>
          <p:nvPr>
            <p:ph type="sldNum" sz="quarter" idx="5"/>
          </p:nvPr>
        </p:nvSpPr>
        <p:spPr/>
        <p:txBody>
          <a:bodyPr/>
          <a:lstStyle/>
          <a:p>
            <a:fld id="{4FD29964-4FF3-544F-AD19-3BF21480B4B0}" type="slidenum">
              <a:rPr lang="en-US" smtClean="0"/>
              <a:t>9</a:t>
            </a:fld>
            <a:endParaRPr lang="en-US"/>
          </a:p>
        </p:txBody>
      </p:sp>
    </p:spTree>
    <p:extLst>
      <p:ext uri="{BB962C8B-B14F-4D97-AF65-F5344CB8AC3E}">
        <p14:creationId xmlns:p14="http://schemas.microsoft.com/office/powerpoint/2010/main" val="379078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with pupils and elicit responses in terms if their notes on the text</a:t>
            </a:r>
          </a:p>
        </p:txBody>
      </p:sp>
      <p:sp>
        <p:nvSpPr>
          <p:cNvPr id="4" name="Slide Number Placeholder 3"/>
          <p:cNvSpPr>
            <a:spLocks noGrp="1"/>
          </p:cNvSpPr>
          <p:nvPr>
            <p:ph type="sldNum" sz="quarter" idx="5"/>
          </p:nvPr>
        </p:nvSpPr>
        <p:spPr/>
        <p:txBody>
          <a:bodyPr/>
          <a:lstStyle/>
          <a:p>
            <a:fld id="{0F7D705A-16BB-264A-B78A-B40DAE719C99}" type="slidenum">
              <a:rPr lang="en-US" smtClean="0"/>
              <a:t>10</a:t>
            </a:fld>
            <a:endParaRPr lang="en-US"/>
          </a:p>
        </p:txBody>
      </p:sp>
    </p:spTree>
    <p:extLst>
      <p:ext uri="{BB962C8B-B14F-4D97-AF65-F5344CB8AC3E}">
        <p14:creationId xmlns:p14="http://schemas.microsoft.com/office/powerpoint/2010/main" val="333389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Pupils can use some persuasive techniques here in order to drive through their ideas. They will also be using argue techniques as they consider both sides. Hopefully pupils will understand that they have explicit and implicit reference to advantages but will have to make their own interpretations about the disadvantages – this must always have a basis in the text however and should be linked to an example.</a:t>
            </a:r>
          </a:p>
        </p:txBody>
      </p:sp>
      <p:sp>
        <p:nvSpPr>
          <p:cNvPr id="4" name="Slide Number Placeholder 3"/>
          <p:cNvSpPr>
            <a:spLocks noGrp="1"/>
          </p:cNvSpPr>
          <p:nvPr>
            <p:ph type="sldNum" sz="quarter" idx="5"/>
          </p:nvPr>
        </p:nvSpPr>
        <p:spPr/>
        <p:txBody>
          <a:bodyPr/>
          <a:lstStyle/>
          <a:p>
            <a:fld id="{0F7D705A-16BB-264A-B78A-B40DAE719C99}" type="slidenum">
              <a:rPr lang="en-US" smtClean="0"/>
              <a:t>11</a:t>
            </a:fld>
            <a:endParaRPr lang="en-US"/>
          </a:p>
        </p:txBody>
      </p:sp>
    </p:spTree>
    <p:extLst>
      <p:ext uri="{BB962C8B-B14F-4D97-AF65-F5344CB8AC3E}">
        <p14:creationId xmlns:p14="http://schemas.microsoft.com/office/powerpoint/2010/main" val="424257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A3 paper so pupils can plan. You may want them to write the task at the top of the paper or print it out for them to glue on.</a:t>
            </a:r>
          </a:p>
        </p:txBody>
      </p:sp>
      <p:sp>
        <p:nvSpPr>
          <p:cNvPr id="4" name="Slide Number Placeholder 3"/>
          <p:cNvSpPr>
            <a:spLocks noGrp="1"/>
          </p:cNvSpPr>
          <p:nvPr>
            <p:ph type="sldNum" sz="quarter" idx="5"/>
          </p:nvPr>
        </p:nvSpPr>
        <p:spPr/>
        <p:txBody>
          <a:bodyPr/>
          <a:lstStyle/>
          <a:p>
            <a:fld id="{0F7D705A-16BB-264A-B78A-B40DAE719C99}" type="slidenum">
              <a:rPr lang="en-US" smtClean="0"/>
              <a:t>12</a:t>
            </a:fld>
            <a:endParaRPr lang="en-US"/>
          </a:p>
        </p:txBody>
      </p:sp>
    </p:spTree>
    <p:extLst>
      <p:ext uri="{BB962C8B-B14F-4D97-AF65-F5344CB8AC3E}">
        <p14:creationId xmlns:p14="http://schemas.microsoft.com/office/powerpoint/2010/main" val="193017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pupils through this to ensure they feel comfortable with all of the different skills/techniques </a:t>
            </a:r>
            <a:r>
              <a:rPr lang="en-US" dirty="0" err="1"/>
              <a:t>etc</a:t>
            </a:r>
            <a:endParaRPr lang="en-US" dirty="0"/>
          </a:p>
          <a:p>
            <a:r>
              <a:rPr lang="en-US" dirty="0"/>
              <a:t>The Writing Style sheet is in the bundle.</a:t>
            </a:r>
          </a:p>
          <a:p>
            <a:r>
              <a:rPr lang="en-US" dirty="0"/>
              <a:t>It doesn’t matter if the answer is only partial – this is just a practice exercise. </a:t>
            </a:r>
          </a:p>
        </p:txBody>
      </p:sp>
      <p:sp>
        <p:nvSpPr>
          <p:cNvPr id="4" name="Slide Number Placeholder 3"/>
          <p:cNvSpPr>
            <a:spLocks noGrp="1"/>
          </p:cNvSpPr>
          <p:nvPr>
            <p:ph type="sldNum" sz="quarter" idx="5"/>
          </p:nvPr>
        </p:nvSpPr>
        <p:spPr/>
        <p:txBody>
          <a:bodyPr/>
          <a:lstStyle/>
          <a:p>
            <a:fld id="{4FD29964-4FF3-544F-AD19-3BF21480B4B0}" type="slidenum">
              <a:rPr lang="en-US" smtClean="0"/>
              <a:t>13</a:t>
            </a:fld>
            <a:endParaRPr lang="en-US"/>
          </a:p>
        </p:txBody>
      </p:sp>
    </p:spTree>
    <p:extLst>
      <p:ext uri="{BB962C8B-B14F-4D97-AF65-F5344CB8AC3E}">
        <p14:creationId xmlns:p14="http://schemas.microsoft.com/office/powerpoint/2010/main" val="391791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3/15/20</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3/15/20</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msduckworthsclassroom.com/product-page/cie-0500-language-paper-2-full-scheme-of-work" TargetMode="External"/><Relationship Id="rId7" Type="http://schemas.openxmlformats.org/officeDocument/2006/relationships/hyperlink" Target="https://twitter.com/duckworth_ms"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facebook.com/MsDuckworthsClassroom/" TargetMode="External"/><Relationship Id="rId5" Type="http://schemas.openxmlformats.org/officeDocument/2006/relationships/hyperlink" Target="https://www.instagram.com/msduckworths_classroom/" TargetMode="External"/><Relationship Id="rId4" Type="http://schemas.openxmlformats.org/officeDocument/2006/relationships/hyperlink" Target="https://www.msduckworthsclassroom.com/product-page/cie-language-paper-2-revision-scheme-of-wor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66CB4-54A1-A445-AA11-BBF334BE7A48}"/>
              </a:ext>
            </a:extLst>
          </p:cNvPr>
          <p:cNvSpPr>
            <a:spLocks noGrp="1"/>
          </p:cNvSpPr>
          <p:nvPr>
            <p:ph type="ctrTitle"/>
          </p:nvPr>
        </p:nvSpPr>
        <p:spPr>
          <a:xfrm>
            <a:off x="1143000" y="1428988"/>
            <a:ext cx="10149840" cy="1495972"/>
          </a:xfrm>
        </p:spPr>
        <p:style>
          <a:lnRef idx="1">
            <a:schemeClr val="accent2"/>
          </a:lnRef>
          <a:fillRef idx="2">
            <a:schemeClr val="accent2"/>
          </a:fillRef>
          <a:effectRef idx="1">
            <a:schemeClr val="accent2"/>
          </a:effectRef>
          <a:fontRef idx="minor">
            <a:schemeClr val="dk1"/>
          </a:fontRef>
        </p:style>
        <p:txBody>
          <a:bodyPr/>
          <a:lstStyle/>
          <a:p>
            <a:r>
              <a:rPr lang="en-US" dirty="0"/>
              <a:t>Reading for Meaning</a:t>
            </a:r>
          </a:p>
        </p:txBody>
      </p:sp>
      <p:sp>
        <p:nvSpPr>
          <p:cNvPr id="5" name="Subtitle 4">
            <a:extLst>
              <a:ext uri="{FF2B5EF4-FFF2-40B4-BE49-F238E27FC236}">
                <a16:creationId xmlns:a16="http://schemas.microsoft.com/office/drawing/2014/main" id="{D23BBAAB-1141-A548-8524-E81D43733E87}"/>
              </a:ext>
            </a:extLst>
          </p:cNvPr>
          <p:cNvSpPr>
            <a:spLocks noGrp="1"/>
          </p:cNvSpPr>
          <p:nvPr>
            <p:ph type="subTitle" idx="1"/>
          </p:nvPr>
        </p:nvSpPr>
        <p:spPr>
          <a:xfrm>
            <a:off x="1508759" y="3563709"/>
            <a:ext cx="9017991" cy="2937451"/>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b="1" cap="none" dirty="0"/>
              <a:t>Starter:</a:t>
            </a:r>
          </a:p>
          <a:p>
            <a:r>
              <a:rPr lang="en-US" cap="none" dirty="0"/>
              <a:t>Name the technique and say whether it is better suited for argue or persuade –</a:t>
            </a:r>
          </a:p>
          <a:p>
            <a:pPr marL="457200" indent="-457200">
              <a:buFont typeface="+mj-lt"/>
              <a:buAutoNum type="arabicPeriod"/>
            </a:pPr>
            <a:r>
              <a:rPr lang="en-US" cap="none" dirty="0"/>
              <a:t> I understand that you think school uniforms are necessary and help us to focus, however I would like to suggest they are outdated.</a:t>
            </a:r>
          </a:p>
          <a:p>
            <a:pPr marL="457200" indent="-457200">
              <a:buFont typeface="+mj-lt"/>
              <a:buAutoNum type="arabicPeriod"/>
            </a:pPr>
            <a:r>
              <a:rPr lang="en-US" cap="none" dirty="0"/>
              <a:t>I would like you to stop and consider just how many </a:t>
            </a:r>
            <a:r>
              <a:rPr lang="en-US" cap="none" dirty="0" err="1"/>
              <a:t>defenceless</a:t>
            </a:r>
            <a:r>
              <a:rPr lang="en-US" cap="none" dirty="0"/>
              <a:t> animals will be affected by your heartless decision.</a:t>
            </a:r>
          </a:p>
          <a:p>
            <a:pPr marL="457200" indent="-457200">
              <a:buFont typeface="+mj-lt"/>
              <a:buAutoNum type="arabicPeriod"/>
            </a:pPr>
            <a:r>
              <a:rPr lang="en-US" cap="none" dirty="0"/>
              <a:t>Many would argue that 2/5 is too small a number and that it actually does not suggest that mobile phones are widely available to all teenagers.</a:t>
            </a:r>
          </a:p>
          <a:p>
            <a:pPr marL="457200" indent="-457200">
              <a:buFont typeface="+mj-lt"/>
              <a:buAutoNum type="arabicPeriod"/>
            </a:pPr>
            <a:r>
              <a:rPr lang="en-US" cap="none" dirty="0"/>
              <a:t>It is absolutely imperative that you follow through on the advice that you have previously given.</a:t>
            </a:r>
          </a:p>
          <a:p>
            <a:pPr marL="457200" indent="-457200">
              <a:buFont typeface="+mj-lt"/>
              <a:buAutoNum type="arabicPeriod"/>
            </a:pPr>
            <a:endParaRPr lang="en-US" cap="none" dirty="0"/>
          </a:p>
        </p:txBody>
      </p:sp>
      <p:sp>
        <p:nvSpPr>
          <p:cNvPr id="6" name="TextBox 5">
            <a:extLst>
              <a:ext uri="{FF2B5EF4-FFF2-40B4-BE49-F238E27FC236}">
                <a16:creationId xmlns:a16="http://schemas.microsoft.com/office/drawing/2014/main" id="{86419650-949D-1D4F-90ED-F47ADAC83E14}"/>
              </a:ext>
            </a:extLst>
          </p:cNvPr>
          <p:cNvSpPr txBox="1"/>
          <p:nvPr/>
        </p:nvSpPr>
        <p:spPr>
          <a:xfrm>
            <a:off x="464536" y="151652"/>
            <a:ext cx="22813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p>
        </p:txBody>
      </p:sp>
      <p:sp>
        <p:nvSpPr>
          <p:cNvPr id="7" name="TextBox 6">
            <a:extLst>
              <a:ext uri="{FF2B5EF4-FFF2-40B4-BE49-F238E27FC236}">
                <a16:creationId xmlns:a16="http://schemas.microsoft.com/office/drawing/2014/main" id="{C111FCC4-7087-7A4C-97E7-2F680C00AFEA}"/>
              </a:ext>
            </a:extLst>
          </p:cNvPr>
          <p:cNvSpPr txBox="1"/>
          <p:nvPr/>
        </p:nvSpPr>
        <p:spPr>
          <a:xfrm>
            <a:off x="5683404" y="151652"/>
            <a:ext cx="624840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LO:   to understand how to read for meaning</a:t>
            </a:r>
          </a:p>
        </p:txBody>
      </p:sp>
    </p:spTree>
    <p:extLst>
      <p:ext uri="{BB962C8B-B14F-4D97-AF65-F5344CB8AC3E}">
        <p14:creationId xmlns:p14="http://schemas.microsoft.com/office/powerpoint/2010/main" val="345450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6D20-D401-0F4C-9484-1BBCADD2EAEC}"/>
              </a:ext>
            </a:extLst>
          </p:cNvPr>
          <p:cNvSpPr>
            <a:spLocks noGrp="1"/>
          </p:cNvSpPr>
          <p:nvPr>
            <p:ph type="title"/>
          </p:nvPr>
        </p:nvSpPr>
        <p:spPr>
          <a:xfrm>
            <a:off x="700343" y="0"/>
            <a:ext cx="5715000" cy="2244141"/>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i="0" dirty="0"/>
              <a:t>In pairs, go back through the text and highlight anything useful to the task.</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6C7BEC48-09DC-2B43-B41A-BCA1F1B31694}"/>
              </a:ext>
            </a:extLst>
          </p:cNvPr>
          <p:cNvPicPr>
            <a:picLocks noGrp="1" noChangeAspect="1"/>
          </p:cNvPicPr>
          <p:nvPr>
            <p:ph idx="1"/>
          </p:nvPr>
        </p:nvPicPr>
        <p:blipFill>
          <a:blip r:embed="rId3"/>
          <a:stretch>
            <a:fillRect/>
          </a:stretch>
        </p:blipFill>
        <p:spPr>
          <a:xfrm>
            <a:off x="6825156" y="365125"/>
            <a:ext cx="4650564" cy="6402600"/>
          </a:xfrm>
        </p:spPr>
      </p:pic>
      <p:sp>
        <p:nvSpPr>
          <p:cNvPr id="9" name="TextBox 8">
            <a:extLst>
              <a:ext uri="{FF2B5EF4-FFF2-40B4-BE49-F238E27FC236}">
                <a16:creationId xmlns:a16="http://schemas.microsoft.com/office/drawing/2014/main" id="{7CC8B2B8-C9D4-DA48-963C-BE2879930337}"/>
              </a:ext>
            </a:extLst>
          </p:cNvPr>
          <p:cNvSpPr txBox="1"/>
          <p:nvPr/>
        </p:nvSpPr>
        <p:spPr>
          <a:xfrm>
            <a:off x="426508" y="2365866"/>
            <a:ext cx="626266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Always keep the question in mind as you do this</a:t>
            </a:r>
            <a:endParaRPr lang="en-US" dirty="0"/>
          </a:p>
        </p:txBody>
      </p:sp>
      <p:sp>
        <p:nvSpPr>
          <p:cNvPr id="6" name="TextBox 5">
            <a:extLst>
              <a:ext uri="{FF2B5EF4-FFF2-40B4-BE49-F238E27FC236}">
                <a16:creationId xmlns:a16="http://schemas.microsoft.com/office/drawing/2014/main" id="{BA3645D0-FA24-7D4D-AA14-98AD4F0A616E}"/>
              </a:ext>
            </a:extLst>
          </p:cNvPr>
          <p:cNvSpPr txBox="1"/>
          <p:nvPr/>
        </p:nvSpPr>
        <p:spPr>
          <a:xfrm>
            <a:off x="1583778" y="3319973"/>
            <a:ext cx="470916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Task:</a:t>
            </a:r>
          </a:p>
          <a:p>
            <a:endParaRPr lang="en-US" dirty="0"/>
          </a:p>
          <a:p>
            <a:r>
              <a:rPr lang="en-US" dirty="0"/>
              <a:t>Write a </a:t>
            </a:r>
            <a:r>
              <a:rPr lang="en-US" b="1" dirty="0"/>
              <a:t>letter </a:t>
            </a:r>
            <a:r>
              <a:rPr lang="en-US" dirty="0"/>
              <a:t>to your Headteacher. In it, you should present your ideas on the introduction of a vegan menu, once a week, to the school canteen. </a:t>
            </a:r>
          </a:p>
          <a:p>
            <a:pPr marL="285750" indent="-285750">
              <a:buFont typeface="Arial" panose="020B0604020202020204" pitchFamily="34" charset="0"/>
              <a:buChar char="•"/>
            </a:pPr>
            <a:r>
              <a:rPr lang="en-US" dirty="0"/>
              <a:t>Identify and evaluate the ideas presented in the passage.</a:t>
            </a:r>
          </a:p>
          <a:p>
            <a:pPr marL="285750" indent="-285750">
              <a:buFont typeface="Arial" panose="020B0604020202020204" pitchFamily="34" charset="0"/>
              <a:buChar char="•"/>
            </a:pPr>
            <a:r>
              <a:rPr lang="en-US" dirty="0"/>
              <a:t>Consider the advantages and disadvantages of this idea. </a:t>
            </a:r>
          </a:p>
          <a:p>
            <a:pPr marL="285750" indent="-285750">
              <a:buFont typeface="Arial" panose="020B0604020202020204" pitchFamily="34" charset="0"/>
              <a:buChar char="•"/>
            </a:pPr>
            <a:endParaRPr lang="en-US" dirty="0"/>
          </a:p>
          <a:p>
            <a:r>
              <a:rPr lang="en-US" dirty="0"/>
              <a:t>Begin your letter with, ‘Dear </a:t>
            </a:r>
            <a:r>
              <a:rPr lang="en-US" dirty="0" err="1"/>
              <a:t>Ms</a:t>
            </a:r>
            <a:r>
              <a:rPr lang="en-US" dirty="0"/>
              <a:t> Franklin,’</a:t>
            </a:r>
          </a:p>
        </p:txBody>
      </p:sp>
    </p:spTree>
    <p:extLst>
      <p:ext uri="{BB962C8B-B14F-4D97-AF65-F5344CB8AC3E}">
        <p14:creationId xmlns:p14="http://schemas.microsoft.com/office/powerpoint/2010/main" val="101959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F120-2DED-724B-BAE5-11825A943425}"/>
              </a:ext>
            </a:extLst>
          </p:cNvPr>
          <p:cNvSpPr>
            <a:spLocks noGrp="1"/>
          </p:cNvSpPr>
          <p:nvPr>
            <p:ph type="title"/>
          </p:nvPr>
        </p:nvSpPr>
        <p:spPr>
          <a:xfrm>
            <a:off x="358161" y="129540"/>
            <a:ext cx="6819879" cy="1325563"/>
          </a:xfrm>
        </p:spPr>
        <p:style>
          <a:lnRef idx="1">
            <a:schemeClr val="accent4"/>
          </a:lnRef>
          <a:fillRef idx="2">
            <a:schemeClr val="accent4"/>
          </a:fillRef>
          <a:effectRef idx="1">
            <a:schemeClr val="accent4"/>
          </a:effectRef>
          <a:fontRef idx="minor">
            <a:schemeClr val="dk1"/>
          </a:fontRef>
        </p:style>
        <p:txBody>
          <a:bodyPr/>
          <a:lstStyle/>
          <a:p>
            <a:r>
              <a:rPr lang="en-US" dirty="0"/>
              <a:t>What style will you write in?</a:t>
            </a:r>
          </a:p>
        </p:txBody>
      </p:sp>
      <p:sp>
        <p:nvSpPr>
          <p:cNvPr id="3" name="Content Placeholder 2">
            <a:extLst>
              <a:ext uri="{FF2B5EF4-FFF2-40B4-BE49-F238E27FC236}">
                <a16:creationId xmlns:a16="http://schemas.microsoft.com/office/drawing/2014/main" id="{026E5037-2D8A-594E-97E2-236B28C39EF9}"/>
              </a:ext>
            </a:extLst>
          </p:cNvPr>
          <p:cNvSpPr>
            <a:spLocks noGrp="1"/>
          </p:cNvSpPr>
          <p:nvPr>
            <p:ph idx="1"/>
          </p:nvPr>
        </p:nvSpPr>
        <p:spPr>
          <a:xfrm>
            <a:off x="838200" y="2011680"/>
            <a:ext cx="3550920" cy="20574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Where will you find information on advantages and disadvantages?</a:t>
            </a:r>
          </a:p>
        </p:txBody>
      </p:sp>
      <p:sp>
        <p:nvSpPr>
          <p:cNvPr id="5" name="TextBox 4">
            <a:extLst>
              <a:ext uri="{FF2B5EF4-FFF2-40B4-BE49-F238E27FC236}">
                <a16:creationId xmlns:a16="http://schemas.microsoft.com/office/drawing/2014/main" id="{9C5BE1DA-83CA-694B-94B0-B7F51B783A68}"/>
              </a:ext>
            </a:extLst>
          </p:cNvPr>
          <p:cNvSpPr txBox="1"/>
          <p:nvPr/>
        </p:nvSpPr>
        <p:spPr>
          <a:xfrm>
            <a:off x="5073738" y="1521653"/>
            <a:ext cx="470916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Task:</a:t>
            </a:r>
          </a:p>
          <a:p>
            <a:endParaRPr lang="en-US" dirty="0"/>
          </a:p>
          <a:p>
            <a:r>
              <a:rPr lang="en-US" dirty="0"/>
              <a:t>Write a </a:t>
            </a:r>
            <a:r>
              <a:rPr lang="en-US" b="1" dirty="0"/>
              <a:t>letter </a:t>
            </a:r>
            <a:r>
              <a:rPr lang="en-US" dirty="0"/>
              <a:t>to your Headteacher. In it, you should present your ideas on the introduction of a vegan menu, once a week, to the school canteen. </a:t>
            </a:r>
          </a:p>
          <a:p>
            <a:pPr marL="285750" indent="-285750">
              <a:buFont typeface="Arial" panose="020B0604020202020204" pitchFamily="34" charset="0"/>
              <a:buChar char="•"/>
            </a:pPr>
            <a:r>
              <a:rPr lang="en-US" dirty="0"/>
              <a:t>Identify and evaluate the ideas presented in the passage.</a:t>
            </a:r>
          </a:p>
          <a:p>
            <a:pPr marL="285750" indent="-285750">
              <a:buFont typeface="Arial" panose="020B0604020202020204" pitchFamily="34" charset="0"/>
              <a:buChar char="•"/>
            </a:pPr>
            <a:r>
              <a:rPr lang="en-US" dirty="0"/>
              <a:t>Consider the advantages and disadvantages of this idea. </a:t>
            </a:r>
          </a:p>
          <a:p>
            <a:pPr marL="285750" indent="-285750">
              <a:buFont typeface="Arial" panose="020B0604020202020204" pitchFamily="34" charset="0"/>
              <a:buChar char="•"/>
            </a:pPr>
            <a:endParaRPr lang="en-US" dirty="0"/>
          </a:p>
          <a:p>
            <a:r>
              <a:rPr lang="en-US" dirty="0"/>
              <a:t>Begin your letter with, ‘Dear </a:t>
            </a:r>
            <a:r>
              <a:rPr lang="en-US" dirty="0" err="1"/>
              <a:t>Ms</a:t>
            </a:r>
            <a:r>
              <a:rPr lang="en-US" dirty="0"/>
              <a:t> Franklin,’</a:t>
            </a:r>
          </a:p>
        </p:txBody>
      </p:sp>
      <p:sp>
        <p:nvSpPr>
          <p:cNvPr id="6" name="Content Placeholder 2">
            <a:extLst>
              <a:ext uri="{FF2B5EF4-FFF2-40B4-BE49-F238E27FC236}">
                <a16:creationId xmlns:a16="http://schemas.microsoft.com/office/drawing/2014/main" id="{41DDEF9F-0A8E-D346-AA3D-D5656AD07FFE}"/>
              </a:ext>
            </a:extLst>
          </p:cNvPr>
          <p:cNvSpPr txBox="1">
            <a:spLocks/>
          </p:cNvSpPr>
          <p:nvPr/>
        </p:nvSpPr>
        <p:spPr>
          <a:xfrm>
            <a:off x="4206240" y="5615940"/>
            <a:ext cx="2971800" cy="111252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does identify mean?</a:t>
            </a:r>
          </a:p>
        </p:txBody>
      </p:sp>
      <p:sp>
        <p:nvSpPr>
          <p:cNvPr id="7" name="Content Placeholder 2">
            <a:extLst>
              <a:ext uri="{FF2B5EF4-FFF2-40B4-BE49-F238E27FC236}">
                <a16:creationId xmlns:a16="http://schemas.microsoft.com/office/drawing/2014/main" id="{C0C8D307-BEDB-5A4D-A5A1-958A7B19C8F3}"/>
              </a:ext>
            </a:extLst>
          </p:cNvPr>
          <p:cNvSpPr txBox="1">
            <a:spLocks/>
          </p:cNvSpPr>
          <p:nvPr/>
        </p:nvSpPr>
        <p:spPr>
          <a:xfrm>
            <a:off x="8930640" y="5059680"/>
            <a:ext cx="2971800" cy="111252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does evaluate mean?</a:t>
            </a:r>
          </a:p>
        </p:txBody>
      </p:sp>
      <p:sp>
        <p:nvSpPr>
          <p:cNvPr id="8" name="Content Placeholder 2">
            <a:extLst>
              <a:ext uri="{FF2B5EF4-FFF2-40B4-BE49-F238E27FC236}">
                <a16:creationId xmlns:a16="http://schemas.microsoft.com/office/drawing/2014/main" id="{706FB10B-5919-AD42-B61F-4911848EC3C5}"/>
              </a:ext>
            </a:extLst>
          </p:cNvPr>
          <p:cNvSpPr txBox="1">
            <a:spLocks/>
          </p:cNvSpPr>
          <p:nvPr/>
        </p:nvSpPr>
        <p:spPr>
          <a:xfrm>
            <a:off x="8930640" y="578168"/>
            <a:ext cx="2971800" cy="111252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do you know about letters?</a:t>
            </a:r>
          </a:p>
        </p:txBody>
      </p:sp>
      <p:sp>
        <p:nvSpPr>
          <p:cNvPr id="9" name="Content Placeholder 2">
            <a:extLst>
              <a:ext uri="{FF2B5EF4-FFF2-40B4-BE49-F238E27FC236}">
                <a16:creationId xmlns:a16="http://schemas.microsoft.com/office/drawing/2014/main" id="{554227F8-DC52-3B48-A35A-D482492BE9F5}"/>
              </a:ext>
            </a:extLst>
          </p:cNvPr>
          <p:cNvSpPr txBox="1">
            <a:spLocks/>
          </p:cNvSpPr>
          <p:nvPr/>
        </p:nvSpPr>
        <p:spPr>
          <a:xfrm>
            <a:off x="531036" y="4533900"/>
            <a:ext cx="2971800" cy="111252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must you consider when writing to a Headteacher?</a:t>
            </a:r>
          </a:p>
        </p:txBody>
      </p:sp>
    </p:spTree>
    <p:extLst>
      <p:ext uri="{BB962C8B-B14F-4D97-AF65-F5344CB8AC3E}">
        <p14:creationId xmlns:p14="http://schemas.microsoft.com/office/powerpoint/2010/main" val="306942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268C-1E03-734B-BE5D-5FFCE96E1A43}"/>
              </a:ext>
            </a:extLst>
          </p:cNvPr>
          <p:cNvSpPr>
            <a:spLocks noGrp="1"/>
          </p:cNvSpPr>
          <p:nvPr>
            <p:ph type="title"/>
          </p:nvPr>
        </p:nvSpPr>
        <p:spPr>
          <a:xfrm>
            <a:off x="838200" y="365125"/>
            <a:ext cx="2867526" cy="1325563"/>
          </a:xfrm>
        </p:spPr>
        <p:style>
          <a:lnRef idx="1">
            <a:schemeClr val="accent4"/>
          </a:lnRef>
          <a:fillRef idx="2">
            <a:schemeClr val="accent4"/>
          </a:fillRef>
          <a:effectRef idx="1">
            <a:schemeClr val="accent4"/>
          </a:effectRef>
          <a:fontRef idx="minor">
            <a:schemeClr val="dk1"/>
          </a:fontRef>
        </p:style>
        <p:txBody>
          <a:bodyPr/>
          <a:lstStyle/>
          <a:p>
            <a:r>
              <a:rPr lang="en-US" dirty="0"/>
              <a:t>Group plan</a:t>
            </a:r>
          </a:p>
        </p:txBody>
      </p:sp>
      <p:sp>
        <p:nvSpPr>
          <p:cNvPr id="3" name="Content Placeholder 2">
            <a:extLst>
              <a:ext uri="{FF2B5EF4-FFF2-40B4-BE49-F238E27FC236}">
                <a16:creationId xmlns:a16="http://schemas.microsoft.com/office/drawing/2014/main" id="{AB059149-5D76-7549-9013-9A49684FDFFF}"/>
              </a:ext>
            </a:extLst>
          </p:cNvPr>
          <p:cNvSpPr>
            <a:spLocks noGrp="1"/>
          </p:cNvSpPr>
          <p:nvPr>
            <p:ph idx="1"/>
          </p:nvPr>
        </p:nvSpPr>
        <p:spPr>
          <a:xfrm>
            <a:off x="838200" y="2011680"/>
            <a:ext cx="5273040" cy="936057"/>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a:t>Join up with another pair and plan your answer.</a:t>
            </a:r>
          </a:p>
        </p:txBody>
      </p:sp>
      <p:sp>
        <p:nvSpPr>
          <p:cNvPr id="4" name="TextBox 3">
            <a:extLst>
              <a:ext uri="{FF2B5EF4-FFF2-40B4-BE49-F238E27FC236}">
                <a16:creationId xmlns:a16="http://schemas.microsoft.com/office/drawing/2014/main" id="{D87FF080-0751-4B44-B8BC-44EB8D826904}"/>
              </a:ext>
            </a:extLst>
          </p:cNvPr>
          <p:cNvSpPr txBox="1"/>
          <p:nvPr/>
        </p:nvSpPr>
        <p:spPr>
          <a:xfrm>
            <a:off x="6705600" y="142072"/>
            <a:ext cx="527304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Task:</a:t>
            </a:r>
          </a:p>
          <a:p>
            <a:endParaRPr lang="en-US" dirty="0"/>
          </a:p>
          <a:p>
            <a:r>
              <a:rPr lang="en-US" dirty="0"/>
              <a:t>Write a </a:t>
            </a:r>
            <a:r>
              <a:rPr lang="en-US" b="1" dirty="0"/>
              <a:t>letter </a:t>
            </a:r>
            <a:r>
              <a:rPr lang="en-US" dirty="0"/>
              <a:t>to your Headteacher. In it, you should present your ideas on the introduction of a vegan menu, once a week, to the school canteen. </a:t>
            </a:r>
          </a:p>
          <a:p>
            <a:pPr marL="285750" indent="-285750">
              <a:buFont typeface="Arial" panose="020B0604020202020204" pitchFamily="34" charset="0"/>
              <a:buChar char="•"/>
            </a:pPr>
            <a:r>
              <a:rPr lang="en-US" dirty="0"/>
              <a:t>Identify and evaluate the ideas presented in the passage.</a:t>
            </a:r>
          </a:p>
          <a:p>
            <a:pPr marL="285750" indent="-285750">
              <a:buFont typeface="Arial" panose="020B0604020202020204" pitchFamily="34" charset="0"/>
              <a:buChar char="•"/>
            </a:pPr>
            <a:r>
              <a:rPr lang="en-US" dirty="0"/>
              <a:t>Consider the advantages and disadvantages of this idea. </a:t>
            </a:r>
          </a:p>
          <a:p>
            <a:pPr marL="285750" indent="-285750">
              <a:buFont typeface="Arial" panose="020B0604020202020204" pitchFamily="34" charset="0"/>
              <a:buChar char="•"/>
            </a:pPr>
            <a:endParaRPr lang="en-US" dirty="0"/>
          </a:p>
          <a:p>
            <a:r>
              <a:rPr lang="en-US" dirty="0"/>
              <a:t>Begin your letter with, ‘Dear </a:t>
            </a:r>
            <a:r>
              <a:rPr lang="en-US" dirty="0" err="1"/>
              <a:t>Ms</a:t>
            </a:r>
            <a:r>
              <a:rPr lang="en-US" dirty="0"/>
              <a:t> Franklin,’</a:t>
            </a:r>
          </a:p>
        </p:txBody>
      </p:sp>
      <p:graphicFrame>
        <p:nvGraphicFramePr>
          <p:cNvPr id="5" name="Content Placeholder 4">
            <a:extLst>
              <a:ext uri="{FF2B5EF4-FFF2-40B4-BE49-F238E27FC236}">
                <a16:creationId xmlns:a16="http://schemas.microsoft.com/office/drawing/2014/main" id="{B15CF03F-F5A6-5449-92C5-E13211EFEBA9}"/>
              </a:ext>
            </a:extLst>
          </p:cNvPr>
          <p:cNvGraphicFramePr>
            <a:graphicFrameLocks/>
          </p:cNvGraphicFramePr>
          <p:nvPr/>
        </p:nvGraphicFramePr>
        <p:xfrm>
          <a:off x="707144" y="4014835"/>
          <a:ext cx="10515600" cy="2157365"/>
        </p:xfrm>
        <a:graphic>
          <a:graphicData uri="http://schemas.openxmlformats.org/drawingml/2006/table">
            <a:tbl>
              <a:tblPr firstRow="1" bandRow="1">
                <a:tableStyleId>{93296810-A885-4BE3-A3E7-6D5BEEA58F35}</a:tableStyleId>
              </a:tblPr>
              <a:tblGrid>
                <a:gridCol w="5257800">
                  <a:extLst>
                    <a:ext uri="{9D8B030D-6E8A-4147-A177-3AD203B41FA5}">
                      <a16:colId xmlns:a16="http://schemas.microsoft.com/office/drawing/2014/main" val="1071587697"/>
                    </a:ext>
                  </a:extLst>
                </a:gridCol>
                <a:gridCol w="5257800">
                  <a:extLst>
                    <a:ext uri="{9D8B030D-6E8A-4147-A177-3AD203B41FA5}">
                      <a16:colId xmlns:a16="http://schemas.microsoft.com/office/drawing/2014/main" val="3004750361"/>
                    </a:ext>
                  </a:extLst>
                </a:gridCol>
              </a:tblGrid>
              <a:tr h="440995">
                <a:tc>
                  <a:txBody>
                    <a:bodyPr/>
                    <a:lstStyle/>
                    <a:p>
                      <a:r>
                        <a:rPr lang="en-US" sz="1400" dirty="0">
                          <a:solidFill>
                            <a:schemeClr val="tx1"/>
                          </a:solidFill>
                        </a:rPr>
                        <a:t>The writer’s views in the passage </a:t>
                      </a:r>
                    </a:p>
                    <a:p>
                      <a:r>
                        <a:rPr lang="en-US" sz="1400" dirty="0">
                          <a:solidFill>
                            <a:schemeClr val="tx1"/>
                          </a:solidFill>
                        </a:rPr>
                        <a:t>How do they convey this view?</a:t>
                      </a:r>
                      <a:endParaRPr lang="en-GB" sz="1400" dirty="0">
                        <a:solidFill>
                          <a:schemeClr val="tx1"/>
                        </a:solidFill>
                      </a:endParaRPr>
                    </a:p>
                  </a:txBody>
                  <a:tcPr/>
                </a:tc>
                <a:tc>
                  <a:txBody>
                    <a:bodyPr/>
                    <a:lstStyle/>
                    <a:p>
                      <a:r>
                        <a:rPr lang="en-US" sz="1400" dirty="0">
                          <a:solidFill>
                            <a:schemeClr val="tx1"/>
                          </a:solidFill>
                        </a:rPr>
                        <a:t>Your views with </a:t>
                      </a:r>
                      <a:r>
                        <a:rPr lang="en-US" sz="1400" u="sng" dirty="0">
                          <a:solidFill>
                            <a:schemeClr val="tx1"/>
                          </a:solidFill>
                        </a:rPr>
                        <a:t>reasons</a:t>
                      </a:r>
                      <a:r>
                        <a:rPr lang="en-US" sz="1400" dirty="0">
                          <a:solidFill>
                            <a:schemeClr val="tx1"/>
                          </a:solidFill>
                        </a:rPr>
                        <a:t>. This is where you develop your RESPONSE.</a:t>
                      </a:r>
                      <a:endParaRPr lang="en-GB" sz="1400" dirty="0">
                        <a:solidFill>
                          <a:schemeClr val="tx1"/>
                        </a:solidFill>
                      </a:endParaRPr>
                    </a:p>
                  </a:txBody>
                  <a:tcPr/>
                </a:tc>
                <a:extLst>
                  <a:ext uri="{0D108BD9-81ED-4DB2-BD59-A6C34878D82A}">
                    <a16:rowId xmlns:a16="http://schemas.microsoft.com/office/drawing/2014/main" val="1610580342"/>
                  </a:ext>
                </a:extLst>
              </a:tr>
              <a:tr h="1639205">
                <a:tc>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Agree:</a:t>
                      </a:r>
                    </a:p>
                    <a:p>
                      <a:endParaRPr lang="en-US" sz="1200" dirty="0"/>
                    </a:p>
                    <a:p>
                      <a:endParaRPr lang="en-US" sz="1200" dirty="0"/>
                    </a:p>
                    <a:p>
                      <a:endParaRPr lang="en-US" sz="1200" dirty="0"/>
                    </a:p>
                    <a:p>
                      <a:r>
                        <a:rPr lang="en-US" sz="1200" dirty="0"/>
                        <a:t>Disagree:</a:t>
                      </a:r>
                      <a:endParaRPr lang="en-GB" sz="1200" dirty="0"/>
                    </a:p>
                  </a:txBody>
                  <a:tcPr/>
                </a:tc>
                <a:extLst>
                  <a:ext uri="{0D108BD9-81ED-4DB2-BD59-A6C34878D82A}">
                    <a16:rowId xmlns:a16="http://schemas.microsoft.com/office/drawing/2014/main" val="3157667107"/>
                  </a:ext>
                </a:extLst>
              </a:tr>
            </a:tbl>
          </a:graphicData>
        </a:graphic>
      </p:graphicFrame>
      <p:sp>
        <p:nvSpPr>
          <p:cNvPr id="6" name="TextBox 5">
            <a:extLst>
              <a:ext uri="{FF2B5EF4-FFF2-40B4-BE49-F238E27FC236}">
                <a16:creationId xmlns:a16="http://schemas.microsoft.com/office/drawing/2014/main" id="{191BCBB1-F93C-394D-8696-EFC1A7C42DC2}"/>
              </a:ext>
            </a:extLst>
          </p:cNvPr>
          <p:cNvSpPr txBox="1"/>
          <p:nvPr/>
        </p:nvSpPr>
        <p:spPr>
          <a:xfrm>
            <a:off x="1493520" y="5044440"/>
            <a:ext cx="252024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Include 3 points here</a:t>
            </a:r>
          </a:p>
        </p:txBody>
      </p:sp>
    </p:spTree>
    <p:extLst>
      <p:ext uri="{BB962C8B-B14F-4D97-AF65-F5344CB8AC3E}">
        <p14:creationId xmlns:p14="http://schemas.microsoft.com/office/powerpoint/2010/main" val="134519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BC4D9B-2711-1F47-8B7E-BFCF05512F52}"/>
              </a:ext>
            </a:extLst>
          </p:cNvPr>
          <p:cNvSpPr/>
          <p:nvPr/>
        </p:nvSpPr>
        <p:spPr>
          <a:xfrm>
            <a:off x="7687533" y="2261614"/>
            <a:ext cx="4204356" cy="447038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2C0017-D94B-194E-A674-A579C262E7D4}"/>
              </a:ext>
            </a:extLst>
          </p:cNvPr>
          <p:cNvSpPr/>
          <p:nvPr/>
        </p:nvSpPr>
        <p:spPr>
          <a:xfrm>
            <a:off x="3544362" y="1750586"/>
            <a:ext cx="3699164" cy="40431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54560" y="126000"/>
            <a:ext cx="6267044" cy="68574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Success Criteria - writing</a:t>
            </a:r>
            <a:endParaRPr lang="en-GB" dirty="0"/>
          </a:p>
        </p:txBody>
      </p:sp>
      <p:sp>
        <p:nvSpPr>
          <p:cNvPr id="3" name="Text Placeholder 2"/>
          <p:cNvSpPr>
            <a:spLocks noGrp="1"/>
          </p:cNvSpPr>
          <p:nvPr>
            <p:ph type="body" idx="1"/>
          </p:nvPr>
        </p:nvSpPr>
        <p:spPr>
          <a:xfrm>
            <a:off x="3554685" y="947363"/>
            <a:ext cx="4040188" cy="609600"/>
          </a:xfrm>
        </p:spPr>
        <p:txBody>
          <a:bodyPr/>
          <a:lstStyle/>
          <a:p>
            <a:r>
              <a:rPr lang="en-US" dirty="0"/>
              <a:t>Style</a:t>
            </a:r>
            <a:endParaRPr lang="en-GB" dirty="0"/>
          </a:p>
        </p:txBody>
      </p:sp>
      <p:sp>
        <p:nvSpPr>
          <p:cNvPr id="4" name="Text Placeholder 3"/>
          <p:cNvSpPr>
            <a:spLocks noGrp="1"/>
          </p:cNvSpPr>
          <p:nvPr>
            <p:ph type="body" sz="quarter" idx="3"/>
          </p:nvPr>
        </p:nvSpPr>
        <p:spPr>
          <a:xfrm>
            <a:off x="7997354" y="1445786"/>
            <a:ext cx="4041775" cy="609600"/>
          </a:xfrm>
        </p:spPr>
        <p:txBody>
          <a:bodyPr/>
          <a:lstStyle/>
          <a:p>
            <a:r>
              <a:rPr lang="en-US" dirty="0"/>
              <a:t>Accuracy</a:t>
            </a:r>
            <a:endParaRPr lang="en-GB" dirty="0"/>
          </a:p>
        </p:txBody>
      </p:sp>
      <p:sp>
        <p:nvSpPr>
          <p:cNvPr id="5" name="Content Placeholder 4"/>
          <p:cNvSpPr>
            <a:spLocks noGrp="1"/>
          </p:cNvSpPr>
          <p:nvPr>
            <p:ph sz="quarter" idx="13"/>
          </p:nvPr>
        </p:nvSpPr>
        <p:spPr>
          <a:xfrm>
            <a:off x="3730122" y="1937504"/>
            <a:ext cx="4041648" cy="3913632"/>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dirty="0"/>
              <a:t>Sophisticated techniques such as anaphora</a:t>
            </a:r>
          </a:p>
          <a:p>
            <a:r>
              <a:rPr lang="en-US" dirty="0"/>
              <a:t>Repetition</a:t>
            </a:r>
          </a:p>
          <a:p>
            <a:r>
              <a:rPr lang="en-US" dirty="0"/>
              <a:t>List of 3</a:t>
            </a:r>
          </a:p>
          <a:p>
            <a:r>
              <a:rPr lang="en-US" dirty="0"/>
              <a:t>Counter argument</a:t>
            </a:r>
          </a:p>
          <a:p>
            <a:r>
              <a:rPr lang="en-US" dirty="0"/>
              <a:t>Facts</a:t>
            </a:r>
          </a:p>
          <a:p>
            <a:r>
              <a:rPr lang="en-US" dirty="0"/>
              <a:t>Short sentences for effect</a:t>
            </a:r>
          </a:p>
          <a:p>
            <a:r>
              <a:rPr lang="en-US" dirty="0"/>
              <a:t>One line paragraphs</a:t>
            </a:r>
          </a:p>
          <a:p>
            <a:r>
              <a:rPr lang="en-US" dirty="0"/>
              <a:t>Link between paragraphs</a:t>
            </a:r>
          </a:p>
          <a:p>
            <a:r>
              <a:rPr lang="en-US" dirty="0"/>
              <a:t>Circular structure</a:t>
            </a:r>
          </a:p>
          <a:p>
            <a:r>
              <a:rPr lang="en-US" dirty="0"/>
              <a:t>Rhetorical question</a:t>
            </a:r>
          </a:p>
          <a:p>
            <a:r>
              <a:rPr lang="en-US" dirty="0"/>
              <a:t>Vocabulary for effect</a:t>
            </a:r>
          </a:p>
          <a:p>
            <a:endParaRPr lang="en-US" dirty="0"/>
          </a:p>
        </p:txBody>
      </p:sp>
      <p:sp>
        <p:nvSpPr>
          <p:cNvPr id="6" name="Content Placeholder 5"/>
          <p:cNvSpPr>
            <a:spLocks noGrp="1"/>
          </p:cNvSpPr>
          <p:nvPr>
            <p:ph sz="quarter" idx="14"/>
          </p:nvPr>
        </p:nvSpPr>
        <p:spPr>
          <a:xfrm>
            <a:off x="7687533" y="2287645"/>
            <a:ext cx="4204357" cy="3750410"/>
          </a:xfrm>
        </p:spPr>
        <p:style>
          <a:lnRef idx="2">
            <a:schemeClr val="accent2"/>
          </a:lnRef>
          <a:fillRef idx="1">
            <a:schemeClr val="lt1"/>
          </a:fillRef>
          <a:effectRef idx="0">
            <a:schemeClr val="accent2"/>
          </a:effectRef>
          <a:fontRef idx="minor">
            <a:schemeClr val="dk1"/>
          </a:fontRef>
        </p:style>
        <p:txBody>
          <a:bodyPr/>
          <a:lstStyle/>
          <a:p>
            <a:r>
              <a:rPr lang="en-US" sz="2000" dirty="0"/>
              <a:t>Connectives – link ideas</a:t>
            </a:r>
          </a:p>
          <a:p>
            <a:r>
              <a:rPr lang="en-US" sz="2000" dirty="0"/>
              <a:t>A range of different sentence types</a:t>
            </a:r>
          </a:p>
          <a:p>
            <a:r>
              <a:rPr lang="en-US" sz="2000" dirty="0"/>
              <a:t>Effective use of punctuation (at least 5)</a:t>
            </a:r>
          </a:p>
          <a:p>
            <a:r>
              <a:rPr lang="en-US" sz="2000" dirty="0"/>
              <a:t>Paragraphs</a:t>
            </a:r>
          </a:p>
          <a:p>
            <a:r>
              <a:rPr lang="en-US" sz="2000" dirty="0" err="1"/>
              <a:t>Organisation</a:t>
            </a:r>
            <a:r>
              <a:rPr lang="en-US" sz="2000" dirty="0"/>
              <a:t> of ideas</a:t>
            </a:r>
          </a:p>
          <a:p>
            <a:r>
              <a:rPr lang="en-US" sz="2000" dirty="0"/>
              <a:t>Links and transitions between ideas and paragraphs</a:t>
            </a:r>
          </a:p>
          <a:p>
            <a:r>
              <a:rPr lang="en-US" sz="2000" dirty="0"/>
              <a:t>Fluency</a:t>
            </a:r>
          </a:p>
          <a:p>
            <a:r>
              <a:rPr lang="en-US" sz="2000" dirty="0"/>
              <a:t>Topic sentences</a:t>
            </a:r>
            <a:endParaRPr lang="en-GB" sz="2000" dirty="0"/>
          </a:p>
        </p:txBody>
      </p:sp>
      <p:pic>
        <p:nvPicPr>
          <p:cNvPr id="9" name="Picture 8">
            <a:extLst>
              <a:ext uri="{FF2B5EF4-FFF2-40B4-BE49-F238E27FC236}">
                <a16:creationId xmlns:a16="http://schemas.microsoft.com/office/drawing/2014/main" id="{F63A5B28-4DC5-5B43-9818-BF61AE9C282C}"/>
              </a:ext>
            </a:extLst>
          </p:cNvPr>
          <p:cNvPicPr>
            <a:picLocks noChangeAspect="1"/>
          </p:cNvPicPr>
          <p:nvPr/>
        </p:nvPicPr>
        <p:blipFill>
          <a:blip r:embed="rId3"/>
          <a:stretch>
            <a:fillRect/>
          </a:stretch>
        </p:blipFill>
        <p:spPr>
          <a:xfrm>
            <a:off x="-72222" y="898710"/>
            <a:ext cx="3576760" cy="3683000"/>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toy, drawing&#10;&#10;Description automatically generated">
            <a:extLst>
              <a:ext uri="{FF2B5EF4-FFF2-40B4-BE49-F238E27FC236}">
                <a16:creationId xmlns:a16="http://schemas.microsoft.com/office/drawing/2014/main" id="{1C47A4C0-CAD3-924C-AA79-D53FF1DE5026}"/>
              </a:ext>
            </a:extLst>
          </p:cNvPr>
          <p:cNvPicPr>
            <a:picLocks noChangeAspect="1"/>
          </p:cNvPicPr>
          <p:nvPr/>
        </p:nvPicPr>
        <p:blipFill>
          <a:blip r:embed="rId4"/>
          <a:stretch>
            <a:fillRect/>
          </a:stretch>
        </p:blipFill>
        <p:spPr>
          <a:xfrm>
            <a:off x="124690" y="5605371"/>
            <a:ext cx="1246909" cy="1252629"/>
          </a:xfrm>
          <a:prstGeom prst="rect">
            <a:avLst/>
          </a:prstGeom>
          <a:ln>
            <a:noFill/>
          </a:ln>
          <a:effectLst>
            <a:outerShdw blurRad="292100" dist="139700" dir="2700000" algn="tl" rotWithShape="0">
              <a:srgbClr val="333333">
                <a:alpha val="65000"/>
              </a:srgbClr>
            </a:outerShdw>
          </a:effectLst>
        </p:spPr>
      </p:pic>
      <p:sp>
        <p:nvSpPr>
          <p:cNvPr id="11" name="Rounded Rectangular Callout 10">
            <a:extLst>
              <a:ext uri="{FF2B5EF4-FFF2-40B4-BE49-F238E27FC236}">
                <a16:creationId xmlns:a16="http://schemas.microsoft.com/office/drawing/2014/main" id="{FCE345CE-131E-6042-A3A1-01DB5D3C67D1}"/>
              </a:ext>
            </a:extLst>
          </p:cNvPr>
          <p:cNvSpPr/>
          <p:nvPr/>
        </p:nvSpPr>
        <p:spPr>
          <a:xfrm>
            <a:off x="311301" y="4463294"/>
            <a:ext cx="2528455" cy="955963"/>
          </a:xfrm>
          <a:prstGeom prst="wedgeRoundRectCallout">
            <a:avLst>
              <a:gd name="adj1" fmla="val -21929"/>
              <a:gd name="adj2" fmla="val 11612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Use the ‘Writing Style’ sheet to help you.</a:t>
            </a:r>
          </a:p>
        </p:txBody>
      </p:sp>
      <p:sp>
        <p:nvSpPr>
          <p:cNvPr id="12" name="TextBox 11">
            <a:extLst>
              <a:ext uri="{FF2B5EF4-FFF2-40B4-BE49-F238E27FC236}">
                <a16:creationId xmlns:a16="http://schemas.microsoft.com/office/drawing/2014/main" id="{01BA6089-1EED-F146-80F0-4E4B8F3F40D3}"/>
              </a:ext>
            </a:extLst>
          </p:cNvPr>
          <p:cNvSpPr txBox="1"/>
          <p:nvPr/>
        </p:nvSpPr>
        <p:spPr>
          <a:xfrm>
            <a:off x="9789711" y="259186"/>
            <a:ext cx="214884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your groups of 4, write up a group answer. 20 minutes!</a:t>
            </a:r>
          </a:p>
        </p:txBody>
      </p:sp>
      <p:sp>
        <p:nvSpPr>
          <p:cNvPr id="13" name="TextBox 12">
            <a:extLst>
              <a:ext uri="{FF2B5EF4-FFF2-40B4-BE49-F238E27FC236}">
                <a16:creationId xmlns:a16="http://schemas.microsoft.com/office/drawing/2014/main" id="{8826A9EA-812D-7845-BE16-8B0EB5700992}"/>
              </a:ext>
            </a:extLst>
          </p:cNvPr>
          <p:cNvSpPr txBox="1"/>
          <p:nvPr/>
        </p:nvSpPr>
        <p:spPr>
          <a:xfrm>
            <a:off x="2208922" y="2647412"/>
            <a:ext cx="835832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Peer assess: exchange your answer with another group and write down your feedback. Comments must be linked to the success criteria for both reading and writing.</a:t>
            </a:r>
          </a:p>
        </p:txBody>
      </p:sp>
    </p:spTree>
    <p:extLst>
      <p:ext uri="{BB962C8B-B14F-4D97-AF65-F5344CB8AC3E}">
        <p14:creationId xmlns:p14="http://schemas.microsoft.com/office/powerpoint/2010/main" val="38576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1333500" y="602379"/>
            <a:ext cx="9029699"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Thank you for downloading this resource; I hope it is useful! You can view the full Language Paper 2 scheme of work </a:t>
            </a:r>
            <a:r>
              <a:rPr lang="en-US" sz="2400" dirty="0">
                <a:hlinkClick r:id="rId3"/>
              </a:rPr>
              <a:t>here</a:t>
            </a:r>
            <a:r>
              <a:rPr lang="en-US" sz="2400" dirty="0"/>
              <a:t>. Or you can find the revision scheme of work </a:t>
            </a:r>
            <a:r>
              <a:rPr lang="en-US" sz="2400" dirty="0">
                <a:hlinkClick r:id="rId4"/>
              </a:rPr>
              <a:t>here</a:t>
            </a:r>
            <a:r>
              <a:rPr lang="en-US" sz="2400" dirty="0"/>
              <a:t>.</a:t>
            </a:r>
          </a:p>
          <a:p>
            <a:pPr algn="ctr"/>
            <a:endParaRPr lang="en-US" sz="2400" dirty="0"/>
          </a:p>
          <a:p>
            <a:pPr algn="ctr"/>
            <a:r>
              <a:rPr lang="en-US" sz="2400" dirty="0"/>
              <a:t>You can also follow me on </a:t>
            </a:r>
            <a:r>
              <a:rPr lang="en-US" sz="2400" dirty="0">
                <a:hlinkClick r:id="rId5"/>
              </a:rPr>
              <a:t>Instagram</a:t>
            </a:r>
            <a:r>
              <a:rPr lang="en-US" sz="2400" dirty="0"/>
              <a:t> and find me on </a:t>
            </a:r>
            <a:r>
              <a:rPr lang="en-US" sz="2400" dirty="0">
                <a:hlinkClick r:id="rId6"/>
              </a:rPr>
              <a:t>Facebook</a:t>
            </a:r>
            <a:r>
              <a:rPr lang="en-US" sz="2400" dirty="0"/>
              <a:t> or </a:t>
            </a:r>
            <a:r>
              <a:rPr lang="en-US" sz="2400" dirty="0">
                <a:hlinkClick r:id="rId7"/>
              </a:rPr>
              <a:t>twitter</a:t>
            </a:r>
            <a:r>
              <a:rPr lang="en-US" sz="2400" dirty="0"/>
              <a:t>.</a:t>
            </a:r>
          </a:p>
        </p:txBody>
      </p:sp>
    </p:spTree>
    <p:extLst>
      <p:ext uri="{BB962C8B-B14F-4D97-AF65-F5344CB8AC3E}">
        <p14:creationId xmlns:p14="http://schemas.microsoft.com/office/powerpoint/2010/main" val="267751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DB94-ED63-964D-B709-B097B0E1CB2A}"/>
              </a:ext>
            </a:extLst>
          </p:cNvPr>
          <p:cNvSpPr>
            <a:spLocks noGrp="1"/>
          </p:cNvSpPr>
          <p:nvPr>
            <p:ph type="title"/>
          </p:nvPr>
        </p:nvSpPr>
        <p:spPr>
          <a:xfrm>
            <a:off x="522352" y="353093"/>
            <a:ext cx="5251316" cy="1807305"/>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Response to reading</a:t>
            </a:r>
          </a:p>
        </p:txBody>
      </p:sp>
      <p:sp>
        <p:nvSpPr>
          <p:cNvPr id="9" name="Content Placeholder 8">
            <a:extLst>
              <a:ext uri="{FF2B5EF4-FFF2-40B4-BE49-F238E27FC236}">
                <a16:creationId xmlns:a16="http://schemas.microsoft.com/office/drawing/2014/main" id="{D116D30B-2E8A-409E-977C-DDB8ADB7E2B1}"/>
              </a:ext>
            </a:extLst>
          </p:cNvPr>
          <p:cNvSpPr>
            <a:spLocks noGrp="1"/>
          </p:cNvSpPr>
          <p:nvPr>
            <p:ph idx="1"/>
          </p:nvPr>
        </p:nvSpPr>
        <p:spPr>
          <a:xfrm>
            <a:off x="838200" y="2333297"/>
            <a:ext cx="4619621" cy="2010103"/>
          </a:xfrm>
        </p:spPr>
        <p:style>
          <a:lnRef idx="2">
            <a:schemeClr val="accent1"/>
          </a:lnRef>
          <a:fillRef idx="1">
            <a:schemeClr val="lt1"/>
          </a:fillRef>
          <a:effectRef idx="0">
            <a:schemeClr val="accent1"/>
          </a:effectRef>
          <a:fontRef idx="minor">
            <a:schemeClr val="dk1"/>
          </a:fontRef>
        </p:style>
        <p:txBody>
          <a:bodyPr>
            <a:normAutofit/>
          </a:bodyPr>
          <a:lstStyle/>
          <a:p>
            <a:r>
              <a:rPr lang="en-US" sz="2000" dirty="0"/>
              <a:t>Remember that for Section A: Directed Writing, you are responding to a text or texts.</a:t>
            </a:r>
          </a:p>
          <a:p>
            <a:endParaRPr lang="en-US" sz="2000" dirty="0"/>
          </a:p>
          <a:p>
            <a:r>
              <a:rPr lang="en-US" sz="2000" dirty="0"/>
              <a:t>What does this mean? </a:t>
            </a:r>
          </a:p>
        </p:txBody>
      </p:sp>
      <p:pic>
        <p:nvPicPr>
          <p:cNvPr id="5" name="Content Placeholder 4" descr="A picture containing clock, graffiti, sign&#10;&#10;Description automatically generated">
            <a:extLst>
              <a:ext uri="{FF2B5EF4-FFF2-40B4-BE49-F238E27FC236}">
                <a16:creationId xmlns:a16="http://schemas.microsoft.com/office/drawing/2014/main" id="{24B434B0-FEE0-2B49-8A8C-9E8D30BF1B8D}"/>
              </a:ext>
            </a:extLst>
          </p:cNvPr>
          <p:cNvPicPr>
            <a:picLocks noChangeAspect="1"/>
          </p:cNvPicPr>
          <p:nvPr/>
        </p:nvPicPr>
        <p:blipFill rotWithShape="1">
          <a:blip r:embed="rId2"/>
          <a:srcRect t="15396" r="2" b="9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Cloud Callout 5">
            <a:extLst>
              <a:ext uri="{FF2B5EF4-FFF2-40B4-BE49-F238E27FC236}">
                <a16:creationId xmlns:a16="http://schemas.microsoft.com/office/drawing/2014/main" id="{F6B463A1-1A6F-0543-BDC0-059DDCA6AD85}"/>
              </a:ext>
            </a:extLst>
          </p:cNvPr>
          <p:cNvSpPr/>
          <p:nvPr/>
        </p:nvSpPr>
        <p:spPr>
          <a:xfrm>
            <a:off x="6229214" y="0"/>
            <a:ext cx="2178805" cy="1170878"/>
          </a:xfrm>
          <a:prstGeom prst="cloudCallout">
            <a:avLst>
              <a:gd name="adj1" fmla="val 80282"/>
              <a:gd name="adj2" fmla="val -16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 to a text…</a:t>
            </a:r>
          </a:p>
        </p:txBody>
      </p:sp>
    </p:spTree>
    <p:extLst>
      <p:ext uri="{BB962C8B-B14F-4D97-AF65-F5344CB8AC3E}">
        <p14:creationId xmlns:p14="http://schemas.microsoft.com/office/powerpoint/2010/main" val="178414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92F1-1D9B-7F4A-957B-329A1344C6F7}"/>
              </a:ext>
            </a:extLst>
          </p:cNvPr>
          <p:cNvSpPr>
            <a:spLocks noGrp="1"/>
          </p:cNvSpPr>
          <p:nvPr>
            <p:ph type="title"/>
          </p:nvPr>
        </p:nvSpPr>
        <p:spPr>
          <a:xfrm>
            <a:off x="1043632" y="873940"/>
            <a:ext cx="2000358" cy="1035781"/>
          </a:xfrm>
        </p:spPr>
        <p:style>
          <a:lnRef idx="1">
            <a:schemeClr val="accent6"/>
          </a:lnRef>
          <a:fillRef idx="2">
            <a:schemeClr val="accent6"/>
          </a:fillRef>
          <a:effectRef idx="1">
            <a:schemeClr val="accent6"/>
          </a:effectRef>
          <a:fontRef idx="minor">
            <a:schemeClr val="dk1"/>
          </a:fontRef>
        </p:style>
        <p:txBody>
          <a:bodyPr anchor="ctr">
            <a:normAutofit/>
          </a:bodyPr>
          <a:lstStyle/>
          <a:p>
            <a:r>
              <a:rPr lang="en-US" sz="3600" dirty="0"/>
              <a:t>Top tips</a:t>
            </a:r>
          </a:p>
        </p:txBody>
      </p:sp>
      <p:sp>
        <p:nvSpPr>
          <p:cNvPr id="3" name="Content Placeholder 2">
            <a:extLst>
              <a:ext uri="{FF2B5EF4-FFF2-40B4-BE49-F238E27FC236}">
                <a16:creationId xmlns:a16="http://schemas.microsoft.com/office/drawing/2014/main" id="{6746188C-8AA3-1948-B314-C2095E7C7D32}"/>
              </a:ext>
            </a:extLst>
          </p:cNvPr>
          <p:cNvSpPr>
            <a:spLocks noGrp="1"/>
          </p:cNvSpPr>
          <p:nvPr>
            <p:ph idx="1"/>
          </p:nvPr>
        </p:nvSpPr>
        <p:spPr>
          <a:xfrm>
            <a:off x="1045029" y="2524721"/>
            <a:ext cx="4991629" cy="3677123"/>
          </a:xfrm>
        </p:spPr>
        <p:style>
          <a:lnRef idx="2">
            <a:schemeClr val="accent2"/>
          </a:lnRef>
          <a:fillRef idx="1">
            <a:schemeClr val="lt1"/>
          </a:fillRef>
          <a:effectRef idx="0">
            <a:schemeClr val="accent2"/>
          </a:effectRef>
          <a:fontRef idx="minor">
            <a:schemeClr val="dk1"/>
          </a:fontRef>
        </p:style>
        <p:txBody>
          <a:bodyPr anchor="ctr">
            <a:normAutofit/>
          </a:bodyPr>
          <a:lstStyle/>
          <a:p>
            <a:r>
              <a:rPr lang="en-US" sz="1800" dirty="0"/>
              <a:t>As you read, look for clues that suggest how the writer feels. Can you see evidence of </a:t>
            </a:r>
            <a:r>
              <a:rPr lang="en-US" sz="1800" u="sng" dirty="0"/>
              <a:t>bias</a:t>
            </a:r>
            <a:r>
              <a:rPr lang="en-US" sz="1800" dirty="0"/>
              <a:t>? Is there a </a:t>
            </a:r>
            <a:r>
              <a:rPr lang="en-US" sz="1800" u="sng" dirty="0"/>
              <a:t>flaw</a:t>
            </a:r>
            <a:r>
              <a:rPr lang="en-US" sz="1800" dirty="0"/>
              <a:t> in their argument?</a:t>
            </a:r>
          </a:p>
          <a:p>
            <a:r>
              <a:rPr lang="en-US" sz="1800" dirty="0"/>
              <a:t>Look out for a range of ideas, both implicit and explicit</a:t>
            </a:r>
          </a:p>
          <a:p>
            <a:r>
              <a:rPr lang="en-US" sz="1800" dirty="0"/>
              <a:t>Think about how you are responding to these ideas. Respond to a range of ideas from the text and evaluate them.</a:t>
            </a:r>
          </a:p>
          <a:p>
            <a:endParaRPr lang="en-US" sz="1800" dirty="0"/>
          </a:p>
        </p:txBody>
      </p:sp>
      <p:pic>
        <p:nvPicPr>
          <p:cNvPr id="5" name="Picture 4" descr="A picture containing table&#10;&#10;Description automatically generated">
            <a:extLst>
              <a:ext uri="{FF2B5EF4-FFF2-40B4-BE49-F238E27FC236}">
                <a16:creationId xmlns:a16="http://schemas.microsoft.com/office/drawing/2014/main" id="{550D0966-540B-6B4F-BAD3-13B8DD3ABE29}"/>
              </a:ext>
            </a:extLst>
          </p:cNvPr>
          <p:cNvPicPr>
            <a:picLocks noChangeAspect="1"/>
          </p:cNvPicPr>
          <p:nvPr/>
        </p:nvPicPr>
        <p:blipFill rotWithShape="1">
          <a:blip r:embed="rId2"/>
          <a:srcRect t="454" r="-3" b="-3"/>
          <a:stretch/>
        </p:blipFill>
        <p:spPr>
          <a:xfrm>
            <a:off x="6788383" y="613147"/>
            <a:ext cx="4565417" cy="5593443"/>
          </a:xfrm>
          <a:prstGeom prst="rect">
            <a:avLst/>
          </a:prstGeom>
        </p:spPr>
      </p:pic>
      <p:sp>
        <p:nvSpPr>
          <p:cNvPr id="4" name="TextBox 3">
            <a:extLst>
              <a:ext uri="{FF2B5EF4-FFF2-40B4-BE49-F238E27FC236}">
                <a16:creationId xmlns:a16="http://schemas.microsoft.com/office/drawing/2014/main" id="{91CA3CD1-6334-174F-B88C-0478A4EC7962}"/>
              </a:ext>
            </a:extLst>
          </p:cNvPr>
          <p:cNvSpPr txBox="1"/>
          <p:nvPr/>
        </p:nvSpPr>
        <p:spPr>
          <a:xfrm>
            <a:off x="4823765" y="1391830"/>
            <a:ext cx="279263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What do the underlined words mean?</a:t>
            </a:r>
          </a:p>
        </p:txBody>
      </p:sp>
    </p:spTree>
    <p:extLst>
      <p:ext uri="{BB962C8B-B14F-4D97-AF65-F5344CB8AC3E}">
        <p14:creationId xmlns:p14="http://schemas.microsoft.com/office/powerpoint/2010/main" val="368687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D791-D28C-9F42-B743-35ECED75DC05}"/>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Task: in groups of 3, read the extract</a:t>
            </a:r>
          </a:p>
        </p:txBody>
      </p:sp>
      <p:sp>
        <p:nvSpPr>
          <p:cNvPr id="3" name="Content Placeholder 2">
            <a:extLst>
              <a:ext uri="{FF2B5EF4-FFF2-40B4-BE49-F238E27FC236}">
                <a16:creationId xmlns:a16="http://schemas.microsoft.com/office/drawing/2014/main" id="{DE6E974B-8141-D84E-AA42-7042BCAA5CF4}"/>
              </a:ext>
            </a:extLst>
          </p:cNvPr>
          <p:cNvSpPr>
            <a:spLocks noGrp="1"/>
          </p:cNvSpPr>
          <p:nvPr>
            <p:ph idx="1"/>
          </p:nvPr>
        </p:nvSpPr>
        <p:spPr>
          <a:xfrm>
            <a:off x="928795" y="2140811"/>
            <a:ext cx="10515600" cy="4160520"/>
          </a:xfrm>
        </p:spPr>
        <p:style>
          <a:lnRef idx="2">
            <a:schemeClr val="accent6"/>
          </a:lnRef>
          <a:fillRef idx="1">
            <a:schemeClr val="lt1"/>
          </a:fillRef>
          <a:effectRef idx="0">
            <a:schemeClr val="accent6"/>
          </a:effectRef>
          <a:fontRef idx="minor">
            <a:schemeClr val="dk1"/>
          </a:fontRef>
        </p:style>
        <p:txBody>
          <a:bodyPr/>
          <a:lstStyle/>
          <a:p>
            <a:r>
              <a:rPr lang="en-US" dirty="0"/>
              <a:t>Make notes on:</a:t>
            </a:r>
          </a:p>
          <a:p>
            <a:pPr lvl="1"/>
            <a:r>
              <a:rPr lang="en-US" dirty="0"/>
              <a:t>What it is about</a:t>
            </a:r>
          </a:p>
          <a:p>
            <a:pPr lvl="1"/>
            <a:r>
              <a:rPr lang="en-US" dirty="0"/>
              <a:t>The main ideas</a:t>
            </a:r>
          </a:p>
          <a:p>
            <a:pPr lvl="1"/>
            <a:r>
              <a:rPr lang="en-US" dirty="0"/>
              <a:t>The point of view/perspective of the writer</a:t>
            </a:r>
          </a:p>
          <a:p>
            <a:pPr lvl="1"/>
            <a:r>
              <a:rPr lang="en-US" dirty="0"/>
              <a:t>How do you know what their purpose/perspective is? What do they say; how do they say it; what is the effect?</a:t>
            </a:r>
          </a:p>
          <a:p>
            <a:pPr lvl="1"/>
            <a:r>
              <a:rPr lang="en-US" dirty="0"/>
              <a:t>Contextual information – what do you learn about the text from the overview given at the beginning?</a:t>
            </a:r>
          </a:p>
          <a:p>
            <a:pPr lvl="1"/>
            <a:r>
              <a:rPr lang="en-US" dirty="0"/>
              <a:t>Any bias the writer may have and why you think this</a:t>
            </a:r>
          </a:p>
        </p:txBody>
      </p:sp>
      <p:sp>
        <p:nvSpPr>
          <p:cNvPr id="4" name="TextBox 3">
            <a:extLst>
              <a:ext uri="{FF2B5EF4-FFF2-40B4-BE49-F238E27FC236}">
                <a16:creationId xmlns:a16="http://schemas.microsoft.com/office/drawing/2014/main" id="{34A68C85-5161-F340-ADA4-9AC8D8564D22}"/>
              </a:ext>
            </a:extLst>
          </p:cNvPr>
          <p:cNvSpPr txBox="1"/>
          <p:nvPr/>
        </p:nvSpPr>
        <p:spPr>
          <a:xfrm>
            <a:off x="9846528" y="1884556"/>
            <a:ext cx="190685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You will go through the same steps in the exam!</a:t>
            </a:r>
          </a:p>
        </p:txBody>
      </p:sp>
      <p:pic>
        <p:nvPicPr>
          <p:cNvPr id="6" name="Picture 5" descr="A close up of a logo&#10;&#10;Description automatically generated">
            <a:extLst>
              <a:ext uri="{FF2B5EF4-FFF2-40B4-BE49-F238E27FC236}">
                <a16:creationId xmlns:a16="http://schemas.microsoft.com/office/drawing/2014/main" id="{711A037F-0DFD-234E-996E-1E1F8D37C15C}"/>
              </a:ext>
            </a:extLst>
          </p:cNvPr>
          <p:cNvPicPr>
            <a:picLocks noChangeAspect="1"/>
          </p:cNvPicPr>
          <p:nvPr/>
        </p:nvPicPr>
        <p:blipFill>
          <a:blip r:embed="rId3"/>
          <a:stretch>
            <a:fillRect/>
          </a:stretch>
        </p:blipFill>
        <p:spPr>
          <a:xfrm flipH="1">
            <a:off x="8884396" y="2196656"/>
            <a:ext cx="962132" cy="576127"/>
          </a:xfrm>
          <a:prstGeom prst="rect">
            <a:avLst/>
          </a:prstGeom>
          <a:ln>
            <a:noFill/>
          </a:ln>
          <a:effectLst>
            <a:outerShdw blurRad="292100" dist="139700" dir="2700000" algn="tl" rotWithShape="0">
              <a:srgbClr val="333333">
                <a:alpha val="65000"/>
              </a:srgbClr>
            </a:outerShdw>
          </a:effectLst>
        </p:spPr>
      </p:pic>
      <p:pic>
        <p:nvPicPr>
          <p:cNvPr id="7" name="Picture 6" descr="A drawing of a cartoon character&#10;&#10;Description automatically generated">
            <a:extLst>
              <a:ext uri="{FF2B5EF4-FFF2-40B4-BE49-F238E27FC236}">
                <a16:creationId xmlns:a16="http://schemas.microsoft.com/office/drawing/2014/main" id="{7F95156B-671A-C24C-B9EC-CD4A13E3AC81}"/>
              </a:ext>
            </a:extLst>
          </p:cNvPr>
          <p:cNvPicPr>
            <a:picLocks noChangeAspect="1"/>
          </p:cNvPicPr>
          <p:nvPr/>
        </p:nvPicPr>
        <p:blipFill>
          <a:blip r:embed="rId4"/>
          <a:stretch>
            <a:fillRect/>
          </a:stretch>
        </p:blipFill>
        <p:spPr>
          <a:xfrm flipH="1">
            <a:off x="10300930" y="5230292"/>
            <a:ext cx="962275" cy="927283"/>
          </a:xfrm>
          <a:prstGeom prst="rect">
            <a:avLst/>
          </a:prstGeom>
          <a:ln>
            <a:noFill/>
          </a:ln>
          <a:effectLst>
            <a:softEdge rad="112500"/>
          </a:effectLst>
        </p:spPr>
      </p:pic>
      <p:sp>
        <p:nvSpPr>
          <p:cNvPr id="8" name="TextBox 7">
            <a:extLst>
              <a:ext uri="{FF2B5EF4-FFF2-40B4-BE49-F238E27FC236}">
                <a16:creationId xmlns:a16="http://schemas.microsoft.com/office/drawing/2014/main" id="{0F3E0179-93BB-D040-B238-A31C35A12184}"/>
              </a:ext>
            </a:extLst>
          </p:cNvPr>
          <p:cNvSpPr txBox="1"/>
          <p:nvPr/>
        </p:nvSpPr>
        <p:spPr>
          <a:xfrm flipH="1">
            <a:off x="10034526" y="6123543"/>
            <a:ext cx="155214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10 minutes</a:t>
            </a:r>
          </a:p>
        </p:txBody>
      </p:sp>
    </p:spTree>
    <p:extLst>
      <p:ext uri="{BB962C8B-B14F-4D97-AF65-F5344CB8AC3E}">
        <p14:creationId xmlns:p14="http://schemas.microsoft.com/office/powerpoint/2010/main" val="209795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6D20-D401-0F4C-9484-1BBCADD2EAEC}"/>
              </a:ext>
            </a:extLst>
          </p:cNvPr>
          <p:cNvSpPr>
            <a:spLocks noGrp="1"/>
          </p:cNvSpPr>
          <p:nvPr>
            <p:ph type="title"/>
          </p:nvPr>
        </p:nvSpPr>
        <p:spPr>
          <a:xfrm>
            <a:off x="838200" y="365125"/>
            <a:ext cx="5257800" cy="1325563"/>
          </a:xfrm>
        </p:spPr>
        <p:style>
          <a:lnRef idx="2">
            <a:schemeClr val="accent2"/>
          </a:lnRef>
          <a:fillRef idx="1">
            <a:schemeClr val="lt1"/>
          </a:fillRef>
          <a:effectRef idx="0">
            <a:schemeClr val="accent2"/>
          </a:effectRef>
          <a:fontRef idx="minor">
            <a:schemeClr val="dk1"/>
          </a:fontRef>
        </p:style>
        <p:txBody>
          <a:bodyPr/>
          <a:lstStyle/>
          <a:p>
            <a:r>
              <a:rPr lang="en-US" i="0" dirty="0"/>
              <a:t>Text</a:t>
            </a:r>
            <a:r>
              <a:rPr lang="en-US" dirty="0"/>
              <a:t> – Why Go Vegan?</a:t>
            </a:r>
          </a:p>
        </p:txBody>
      </p:sp>
      <p:pic>
        <p:nvPicPr>
          <p:cNvPr id="5" name="Content Placeholder 4" descr="A screenshot of a social media post&#10;&#10;Description automatically generated">
            <a:extLst>
              <a:ext uri="{FF2B5EF4-FFF2-40B4-BE49-F238E27FC236}">
                <a16:creationId xmlns:a16="http://schemas.microsoft.com/office/drawing/2014/main" id="{6C7BEC48-09DC-2B43-B41A-BCA1F1B31694}"/>
              </a:ext>
            </a:extLst>
          </p:cNvPr>
          <p:cNvPicPr>
            <a:picLocks noGrp="1" noChangeAspect="1"/>
          </p:cNvPicPr>
          <p:nvPr>
            <p:ph idx="1"/>
          </p:nvPr>
        </p:nvPicPr>
        <p:blipFill>
          <a:blip r:embed="rId3"/>
          <a:stretch>
            <a:fillRect/>
          </a:stretch>
        </p:blipFill>
        <p:spPr>
          <a:xfrm>
            <a:off x="6825156" y="365125"/>
            <a:ext cx="4650564" cy="6402600"/>
          </a:xfrm>
        </p:spPr>
      </p:pic>
      <p:pic>
        <p:nvPicPr>
          <p:cNvPr id="8" name="Picture 7" descr="A close up of a logo&#10;&#10;Description automatically generated">
            <a:extLst>
              <a:ext uri="{FF2B5EF4-FFF2-40B4-BE49-F238E27FC236}">
                <a16:creationId xmlns:a16="http://schemas.microsoft.com/office/drawing/2014/main" id="{2164D5F3-4B41-5C4B-9780-56054B3212DC}"/>
              </a:ext>
            </a:extLst>
          </p:cNvPr>
          <p:cNvPicPr>
            <a:picLocks noChangeAspect="1"/>
          </p:cNvPicPr>
          <p:nvPr/>
        </p:nvPicPr>
        <p:blipFill>
          <a:blip r:embed="rId4"/>
          <a:stretch>
            <a:fillRect/>
          </a:stretch>
        </p:blipFill>
        <p:spPr>
          <a:xfrm>
            <a:off x="1564916" y="3117321"/>
            <a:ext cx="3801929" cy="2223770"/>
          </a:xfrm>
          <a:prstGeom prst="rect">
            <a:avLst/>
          </a:prstGeom>
        </p:spPr>
      </p:pic>
      <p:sp>
        <p:nvSpPr>
          <p:cNvPr id="9" name="TextBox 8">
            <a:extLst>
              <a:ext uri="{FF2B5EF4-FFF2-40B4-BE49-F238E27FC236}">
                <a16:creationId xmlns:a16="http://schemas.microsoft.com/office/drawing/2014/main" id="{7CC8B2B8-C9D4-DA48-963C-BE2879930337}"/>
              </a:ext>
            </a:extLst>
          </p:cNvPr>
          <p:cNvSpPr txBox="1"/>
          <p:nvPr/>
        </p:nvSpPr>
        <p:spPr>
          <a:xfrm>
            <a:off x="2363171" y="2371863"/>
            <a:ext cx="1975221"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Feedback</a:t>
            </a:r>
            <a:endParaRPr lang="en-US" dirty="0"/>
          </a:p>
        </p:txBody>
      </p:sp>
    </p:spTree>
    <p:extLst>
      <p:ext uri="{BB962C8B-B14F-4D97-AF65-F5344CB8AC3E}">
        <p14:creationId xmlns:p14="http://schemas.microsoft.com/office/powerpoint/2010/main" val="354518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6F99-9B04-6F4C-BE95-3DFCCCDFA658}"/>
              </a:ext>
            </a:extLst>
          </p:cNvPr>
          <p:cNvSpPr>
            <a:spLocks noGrp="1"/>
          </p:cNvSpPr>
          <p:nvPr>
            <p:ph type="title"/>
          </p:nvPr>
        </p:nvSpPr>
        <p:spPr>
          <a:xfrm>
            <a:off x="838201" y="365125"/>
            <a:ext cx="5257799" cy="1807305"/>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End of lesson review</a:t>
            </a:r>
          </a:p>
        </p:txBody>
      </p:sp>
      <p:sp>
        <p:nvSpPr>
          <p:cNvPr id="3" name="Content Placeholder 2">
            <a:extLst>
              <a:ext uri="{FF2B5EF4-FFF2-40B4-BE49-F238E27FC236}">
                <a16:creationId xmlns:a16="http://schemas.microsoft.com/office/drawing/2014/main" id="{D8BE00DE-D872-5E46-BCCE-FB6FC9281D2D}"/>
              </a:ext>
            </a:extLst>
          </p:cNvPr>
          <p:cNvSpPr>
            <a:spLocks noGrp="1"/>
          </p:cNvSpPr>
          <p:nvPr>
            <p:ph idx="1"/>
          </p:nvPr>
        </p:nvSpPr>
        <p:spPr>
          <a:xfrm>
            <a:off x="838201" y="2285171"/>
            <a:ext cx="4654297" cy="3843666"/>
          </a:xfrm>
        </p:spPr>
        <p:style>
          <a:lnRef idx="2">
            <a:schemeClr val="dk1"/>
          </a:lnRef>
          <a:fillRef idx="1">
            <a:schemeClr val="lt1"/>
          </a:fillRef>
          <a:effectRef idx="0">
            <a:schemeClr val="dk1"/>
          </a:effectRef>
          <a:fontRef idx="minor">
            <a:schemeClr val="dk1"/>
          </a:fontRef>
        </p:style>
        <p:txBody>
          <a:bodyPr>
            <a:normAutofit/>
          </a:bodyPr>
          <a:lstStyle/>
          <a:p>
            <a:r>
              <a:rPr lang="en-US" sz="2000" dirty="0"/>
              <a:t>Explain these terms to a partner…</a:t>
            </a:r>
          </a:p>
          <a:p>
            <a:endParaRPr lang="en-US" sz="2000" dirty="0"/>
          </a:p>
          <a:p>
            <a:r>
              <a:rPr lang="en-US" sz="2000" b="1" dirty="0"/>
              <a:t>Context</a:t>
            </a:r>
          </a:p>
          <a:p>
            <a:r>
              <a:rPr lang="en-US" sz="2000" b="1" dirty="0"/>
              <a:t>Bias</a:t>
            </a:r>
          </a:p>
          <a:p>
            <a:r>
              <a:rPr lang="en-US" sz="2000" b="1" dirty="0"/>
              <a:t>Point of view</a:t>
            </a:r>
          </a:p>
          <a:p>
            <a:r>
              <a:rPr lang="en-US" sz="2000" b="1" dirty="0"/>
              <a:t>Perspective</a:t>
            </a:r>
          </a:p>
        </p:txBody>
      </p:sp>
      <p:pic>
        <p:nvPicPr>
          <p:cNvPr id="5" name="Picture 4" descr="A picture containing room&#10;&#10;Description automatically generated">
            <a:extLst>
              <a:ext uri="{FF2B5EF4-FFF2-40B4-BE49-F238E27FC236}">
                <a16:creationId xmlns:a16="http://schemas.microsoft.com/office/drawing/2014/main" id="{F14C3224-C67A-9843-8ED9-52719F0E29D8}"/>
              </a:ext>
            </a:extLst>
          </p:cNvPr>
          <p:cNvPicPr>
            <a:picLocks noChangeAspect="1"/>
          </p:cNvPicPr>
          <p:nvPr/>
        </p:nvPicPr>
        <p:blipFill rotWithShape="1">
          <a:blip r:embed="rId2"/>
          <a:srcRect t="24010" b="532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353312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CAAF1C-C896-A547-9B2F-75E9E1C6CE5F}"/>
              </a:ext>
            </a:extLst>
          </p:cNvPr>
          <p:cNvSpPr>
            <a:spLocks noGrp="1"/>
          </p:cNvSpPr>
          <p:nvPr>
            <p:ph type="ctrTitle"/>
          </p:nvPr>
        </p:nvSpPr>
        <p:spPr>
          <a:xfrm>
            <a:off x="3136231" y="1382640"/>
            <a:ext cx="5705856" cy="142646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Responding to a text</a:t>
            </a:r>
          </a:p>
        </p:txBody>
      </p:sp>
      <p:sp>
        <p:nvSpPr>
          <p:cNvPr id="5" name="Subtitle 4">
            <a:extLst>
              <a:ext uri="{FF2B5EF4-FFF2-40B4-BE49-F238E27FC236}">
                <a16:creationId xmlns:a16="http://schemas.microsoft.com/office/drawing/2014/main" id="{BA1D7B85-6D06-2F4D-A001-3A44FBF42442}"/>
              </a:ext>
            </a:extLst>
          </p:cNvPr>
          <p:cNvSpPr>
            <a:spLocks noGrp="1"/>
          </p:cNvSpPr>
          <p:nvPr>
            <p:ph type="subTitle" idx="1"/>
          </p:nvPr>
        </p:nvSpPr>
        <p:spPr>
          <a:xfrm>
            <a:off x="610663" y="2951097"/>
            <a:ext cx="5051136" cy="3767106"/>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ctr"/>
            <a:r>
              <a:rPr lang="en-US" sz="2900" dirty="0"/>
              <a:t>Starter: </a:t>
            </a:r>
            <a:r>
              <a:rPr lang="en-US" sz="2900" dirty="0" err="1"/>
              <a:t>Organise</a:t>
            </a:r>
            <a:r>
              <a:rPr lang="en-US" sz="2900" dirty="0"/>
              <a:t> these exam command words into levels. How are you making your decisions?</a:t>
            </a:r>
          </a:p>
          <a:p>
            <a:endParaRPr lang="en-US" sz="2900" dirty="0"/>
          </a:p>
          <a:p>
            <a:r>
              <a:rPr lang="en-US" b="1" dirty="0"/>
              <a:t>Appropriate</a:t>
            </a:r>
          </a:p>
          <a:p>
            <a:r>
              <a:rPr lang="en-US" b="1" dirty="0"/>
              <a:t>Identifies</a:t>
            </a:r>
          </a:p>
          <a:p>
            <a:r>
              <a:rPr lang="en-US" b="1" dirty="0"/>
              <a:t>Selects</a:t>
            </a:r>
          </a:p>
          <a:p>
            <a:r>
              <a:rPr lang="en-US" b="1" dirty="0"/>
              <a:t>Limited</a:t>
            </a:r>
          </a:p>
          <a:p>
            <a:r>
              <a:rPr lang="en-US" b="1" dirty="0"/>
              <a:t>Successfully</a:t>
            </a:r>
          </a:p>
          <a:p>
            <a:r>
              <a:rPr lang="en-US" b="1" dirty="0"/>
              <a:t>General</a:t>
            </a:r>
          </a:p>
          <a:p>
            <a:r>
              <a:rPr lang="en-US" b="1" dirty="0"/>
              <a:t>Assimilates</a:t>
            </a:r>
          </a:p>
          <a:p>
            <a:r>
              <a:rPr lang="en-US" b="1" dirty="0"/>
              <a:t>Sophisticated</a:t>
            </a:r>
          </a:p>
          <a:p>
            <a:r>
              <a:rPr lang="en-US" b="1" dirty="0"/>
              <a:t>Relevant</a:t>
            </a:r>
          </a:p>
        </p:txBody>
      </p:sp>
      <p:sp>
        <p:nvSpPr>
          <p:cNvPr id="6" name="TextBox 5">
            <a:extLst>
              <a:ext uri="{FF2B5EF4-FFF2-40B4-BE49-F238E27FC236}">
                <a16:creationId xmlns:a16="http://schemas.microsoft.com/office/drawing/2014/main" id="{4D05076C-5677-B243-B7D0-976BE0D726B7}"/>
              </a:ext>
            </a:extLst>
          </p:cNvPr>
          <p:cNvSpPr txBox="1"/>
          <p:nvPr/>
        </p:nvSpPr>
        <p:spPr>
          <a:xfrm>
            <a:off x="6362702" y="3550821"/>
            <a:ext cx="960519"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Level 7</a:t>
            </a:r>
          </a:p>
          <a:p>
            <a:r>
              <a:rPr lang="en-US" dirty="0"/>
              <a:t>Level 6</a:t>
            </a:r>
          </a:p>
          <a:p>
            <a:r>
              <a:rPr lang="en-US" dirty="0"/>
              <a:t>Level 5</a:t>
            </a:r>
          </a:p>
          <a:p>
            <a:r>
              <a:rPr lang="en-US" dirty="0"/>
              <a:t>Level 4</a:t>
            </a:r>
          </a:p>
          <a:p>
            <a:r>
              <a:rPr lang="en-US" dirty="0"/>
              <a:t>Level 3</a:t>
            </a:r>
          </a:p>
          <a:p>
            <a:r>
              <a:rPr lang="en-US" dirty="0"/>
              <a:t>Level 2</a:t>
            </a:r>
          </a:p>
          <a:p>
            <a:r>
              <a:rPr lang="en-US" dirty="0"/>
              <a:t>Level 1</a:t>
            </a:r>
          </a:p>
          <a:p>
            <a:endParaRPr lang="en-US" dirty="0"/>
          </a:p>
        </p:txBody>
      </p:sp>
      <p:pic>
        <p:nvPicPr>
          <p:cNvPr id="8" name="Picture 7">
            <a:extLst>
              <a:ext uri="{FF2B5EF4-FFF2-40B4-BE49-F238E27FC236}">
                <a16:creationId xmlns:a16="http://schemas.microsoft.com/office/drawing/2014/main" id="{742A95E1-2FBA-3040-B915-408BD6895BBD}"/>
              </a:ext>
            </a:extLst>
          </p:cNvPr>
          <p:cNvPicPr>
            <a:picLocks noChangeAspect="1"/>
          </p:cNvPicPr>
          <p:nvPr/>
        </p:nvPicPr>
        <p:blipFill>
          <a:blip r:embed="rId3"/>
          <a:stretch>
            <a:fillRect/>
          </a:stretch>
        </p:blipFill>
        <p:spPr>
          <a:xfrm>
            <a:off x="6096000" y="2961227"/>
            <a:ext cx="5806324" cy="3487512"/>
          </a:xfrm>
          <a:prstGeom prst="rect">
            <a:avLst/>
          </a:prstGeom>
        </p:spPr>
      </p:pic>
      <p:sp>
        <p:nvSpPr>
          <p:cNvPr id="9" name="TextBox 8">
            <a:extLst>
              <a:ext uri="{FF2B5EF4-FFF2-40B4-BE49-F238E27FC236}">
                <a16:creationId xmlns:a16="http://schemas.microsoft.com/office/drawing/2014/main" id="{0C3E02A5-68F2-C648-8526-5828FF66A233}"/>
              </a:ext>
            </a:extLst>
          </p:cNvPr>
          <p:cNvSpPr txBox="1"/>
          <p:nvPr/>
        </p:nvSpPr>
        <p:spPr>
          <a:xfrm>
            <a:off x="487680" y="274320"/>
            <a:ext cx="22813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p>
        </p:txBody>
      </p:sp>
      <p:sp>
        <p:nvSpPr>
          <p:cNvPr id="10" name="TextBox 9">
            <a:extLst>
              <a:ext uri="{FF2B5EF4-FFF2-40B4-BE49-F238E27FC236}">
                <a16:creationId xmlns:a16="http://schemas.microsoft.com/office/drawing/2014/main" id="{6C6F40B6-1BD4-3744-998A-166E462E52C7}"/>
              </a:ext>
            </a:extLst>
          </p:cNvPr>
          <p:cNvSpPr txBox="1"/>
          <p:nvPr/>
        </p:nvSpPr>
        <p:spPr>
          <a:xfrm>
            <a:off x="6227585" y="139797"/>
            <a:ext cx="580632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LO: to understand how to deconstruct Q1 and write a response                 </a:t>
            </a:r>
          </a:p>
        </p:txBody>
      </p:sp>
    </p:spTree>
    <p:extLst>
      <p:ext uri="{BB962C8B-B14F-4D97-AF65-F5344CB8AC3E}">
        <p14:creationId xmlns:p14="http://schemas.microsoft.com/office/powerpoint/2010/main" val="28443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64A6-E675-0B4D-9718-4A9189C09AF4}"/>
              </a:ext>
            </a:extLst>
          </p:cNvPr>
          <p:cNvSpPr>
            <a:spLocks noGrp="1"/>
          </p:cNvSpPr>
          <p:nvPr>
            <p:ph type="title"/>
          </p:nvPr>
        </p:nvSpPr>
        <p:spPr>
          <a:xfrm>
            <a:off x="5214580" y="629266"/>
            <a:ext cx="1255494" cy="1676603"/>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PIPS</a:t>
            </a:r>
          </a:p>
        </p:txBody>
      </p:sp>
      <p:pic>
        <p:nvPicPr>
          <p:cNvPr id="4" name="Picture 3" descr="A close up of food&#10;&#10;Description automatically generated">
            <a:extLst>
              <a:ext uri="{FF2B5EF4-FFF2-40B4-BE49-F238E27FC236}">
                <a16:creationId xmlns:a16="http://schemas.microsoft.com/office/drawing/2014/main" id="{A49CCC43-E15B-4147-92AF-7A1112B907DC}"/>
              </a:ext>
            </a:extLst>
          </p:cNvPr>
          <p:cNvPicPr>
            <a:picLocks noChangeAspect="1"/>
          </p:cNvPicPr>
          <p:nvPr/>
        </p:nvPicPr>
        <p:blipFill rotWithShape="1">
          <a:blip r:embed="rId2"/>
          <a:srcRect r="4595" b="2"/>
          <a:stretch/>
        </p:blipFill>
        <p:spPr>
          <a:xfrm rot="16200000">
            <a:off x="-388620" y="1760220"/>
            <a:ext cx="5413248" cy="3337560"/>
          </a:xfrm>
          <a:prstGeom prst="rect">
            <a:avLst/>
          </a:prstGeom>
          <a:effectLst/>
        </p:spPr>
      </p:pic>
      <p:sp>
        <p:nvSpPr>
          <p:cNvPr id="3" name="Content Placeholder 2">
            <a:extLst>
              <a:ext uri="{FF2B5EF4-FFF2-40B4-BE49-F238E27FC236}">
                <a16:creationId xmlns:a16="http://schemas.microsoft.com/office/drawing/2014/main" id="{8492CB13-300C-F142-A073-A2974078FD44}"/>
              </a:ext>
            </a:extLst>
          </p:cNvPr>
          <p:cNvSpPr>
            <a:spLocks noGrp="1"/>
          </p:cNvSpPr>
          <p:nvPr>
            <p:ph idx="1"/>
          </p:nvPr>
        </p:nvSpPr>
        <p:spPr>
          <a:xfrm>
            <a:off x="5214581" y="2438400"/>
            <a:ext cx="6422848" cy="3785419"/>
          </a:xfrm>
        </p:spPr>
        <p:style>
          <a:lnRef idx="2">
            <a:schemeClr val="accent2"/>
          </a:lnRef>
          <a:fillRef idx="1">
            <a:schemeClr val="lt1"/>
          </a:fillRef>
          <a:effectRef idx="0">
            <a:schemeClr val="accent2"/>
          </a:effectRef>
          <a:fontRef idx="minor">
            <a:schemeClr val="dk1"/>
          </a:fontRef>
        </p:style>
        <p:txBody>
          <a:bodyPr>
            <a:normAutofit/>
          </a:bodyPr>
          <a:lstStyle/>
          <a:p>
            <a:pPr indent="-228600">
              <a:spcAft>
                <a:spcPts val="600"/>
              </a:spcAft>
              <a:buFont typeface="Arial" panose="020B0604020202020204" pitchFamily="34" charset="0"/>
              <a:buChar char="•"/>
            </a:pPr>
            <a:r>
              <a:rPr lang="en-US" sz="2000" b="1" dirty="0"/>
              <a:t>Point</a:t>
            </a:r>
            <a:r>
              <a:rPr lang="en-US" sz="2000" dirty="0"/>
              <a:t> from text – rewrite and put it into context </a:t>
            </a:r>
          </a:p>
          <a:p>
            <a:pPr indent="-228600">
              <a:spcAft>
                <a:spcPts val="600"/>
              </a:spcAft>
              <a:buFont typeface="Arial" panose="020B0604020202020204" pitchFamily="34" charset="0"/>
              <a:buChar char="•"/>
            </a:pPr>
            <a:r>
              <a:rPr lang="en-US" sz="2000" b="1" dirty="0"/>
              <a:t>Inference </a:t>
            </a:r>
            <a:r>
              <a:rPr lang="en-US" sz="2000" dirty="0"/>
              <a:t>of evidence </a:t>
            </a:r>
            <a:r>
              <a:rPr lang="en-US" sz="2000" b="1" dirty="0"/>
              <a:t>&amp; evaluation </a:t>
            </a:r>
            <a:r>
              <a:rPr lang="en-US" sz="2000" dirty="0"/>
              <a:t>- explore what has been said; consider explicit &amp; implicit meanings along with any bias. </a:t>
            </a:r>
          </a:p>
          <a:p>
            <a:pPr indent="-228600">
              <a:spcAft>
                <a:spcPts val="600"/>
              </a:spcAft>
              <a:buFont typeface="Arial" panose="020B0604020202020204" pitchFamily="34" charset="0"/>
              <a:buChar char="•"/>
            </a:pPr>
            <a:r>
              <a:rPr lang="en-US" sz="2000" b="1" dirty="0"/>
              <a:t>Personal response </a:t>
            </a:r>
            <a:r>
              <a:rPr lang="en-US" sz="2000" dirty="0"/>
              <a:t>with reasons – how do you respond to this particular idea? What is your opinion? Why?</a:t>
            </a:r>
          </a:p>
          <a:p>
            <a:pPr indent="-228600">
              <a:spcAft>
                <a:spcPts val="600"/>
              </a:spcAft>
              <a:buFont typeface="Arial" panose="020B0604020202020204" pitchFamily="34" charset="0"/>
              <a:buChar char="•"/>
            </a:pPr>
            <a:r>
              <a:rPr lang="en-US" sz="2000" b="1" dirty="0"/>
              <a:t>Solution</a:t>
            </a:r>
            <a:r>
              <a:rPr lang="en-US" sz="2000" dirty="0"/>
              <a:t> – can you offer a solution? Is there another way of looking at or considering this point?</a:t>
            </a:r>
          </a:p>
        </p:txBody>
      </p:sp>
      <p:sp>
        <p:nvSpPr>
          <p:cNvPr id="5" name="TextBox 4">
            <a:extLst>
              <a:ext uri="{FF2B5EF4-FFF2-40B4-BE49-F238E27FC236}">
                <a16:creationId xmlns:a16="http://schemas.microsoft.com/office/drawing/2014/main" id="{4B51C362-EF45-384B-AE9E-BAB0F3C96C08}"/>
              </a:ext>
            </a:extLst>
          </p:cNvPr>
          <p:cNvSpPr txBox="1"/>
          <p:nvPr/>
        </p:nvSpPr>
        <p:spPr>
          <a:xfrm>
            <a:off x="7478918" y="259934"/>
            <a:ext cx="397564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Use PIPS to help you develop a response</a:t>
            </a:r>
          </a:p>
        </p:txBody>
      </p:sp>
      <p:pic>
        <p:nvPicPr>
          <p:cNvPr id="7" name="Picture 6" descr="A picture containing clock, graffiti, sign&#10;&#10;Description automatically generated">
            <a:extLst>
              <a:ext uri="{FF2B5EF4-FFF2-40B4-BE49-F238E27FC236}">
                <a16:creationId xmlns:a16="http://schemas.microsoft.com/office/drawing/2014/main" id="{FBB9B255-A980-B140-94E4-62369E678BDF}"/>
              </a:ext>
            </a:extLst>
          </p:cNvPr>
          <p:cNvPicPr>
            <a:picLocks noChangeAspect="1"/>
          </p:cNvPicPr>
          <p:nvPr/>
        </p:nvPicPr>
        <p:blipFill>
          <a:blip r:embed="rId3"/>
          <a:stretch>
            <a:fillRect/>
          </a:stretch>
        </p:blipFill>
        <p:spPr>
          <a:xfrm>
            <a:off x="9090449" y="629266"/>
            <a:ext cx="722313" cy="992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8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6677-9843-43E7-AE32-A399C46B176B}"/>
              </a:ext>
            </a:extLst>
          </p:cNvPr>
          <p:cNvSpPr>
            <a:spLocks noGrp="1"/>
          </p:cNvSpPr>
          <p:nvPr>
            <p:ph type="title"/>
          </p:nvPr>
        </p:nvSpPr>
        <p:spPr>
          <a:xfrm>
            <a:off x="1062939" y="0"/>
            <a:ext cx="10066122" cy="1298448"/>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a:bodyPr>
          <a:lstStyle/>
          <a:p>
            <a:pPr algn="ctr"/>
            <a:r>
              <a:rPr lang="en-US" dirty="0"/>
              <a:t>Mini question 1 task– how should you approach this?</a:t>
            </a:r>
          </a:p>
        </p:txBody>
      </p:sp>
      <p:sp>
        <p:nvSpPr>
          <p:cNvPr id="8" name="TextBox 7">
            <a:extLst>
              <a:ext uri="{FF2B5EF4-FFF2-40B4-BE49-F238E27FC236}">
                <a16:creationId xmlns:a16="http://schemas.microsoft.com/office/drawing/2014/main" id="{89BF271A-F190-4E81-BE5F-1B2E4F28CAB9}"/>
              </a:ext>
            </a:extLst>
          </p:cNvPr>
          <p:cNvSpPr txBox="1"/>
          <p:nvPr/>
        </p:nvSpPr>
        <p:spPr>
          <a:xfrm>
            <a:off x="793662" y="4271584"/>
            <a:ext cx="4530898" cy="18332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nSpc>
                <a:spcPct val="90000"/>
              </a:lnSpc>
              <a:spcAft>
                <a:spcPts val="600"/>
              </a:spcAft>
            </a:pPr>
            <a:r>
              <a:rPr lang="en-US" sz="2000" dirty="0">
                <a:solidFill>
                  <a:schemeClr val="tx1"/>
                </a:solidFill>
              </a:rPr>
              <a:t>The bullet points help you to focus on the main ideas and this is where you get your reading marks from.</a:t>
            </a:r>
          </a:p>
        </p:txBody>
      </p:sp>
      <p:sp>
        <p:nvSpPr>
          <p:cNvPr id="13" name="TextBox 12">
            <a:extLst>
              <a:ext uri="{FF2B5EF4-FFF2-40B4-BE49-F238E27FC236}">
                <a16:creationId xmlns:a16="http://schemas.microsoft.com/office/drawing/2014/main" id="{A8EEA52B-B937-DD4F-9BF1-12C72AD8B44C}"/>
              </a:ext>
            </a:extLst>
          </p:cNvPr>
          <p:cNvSpPr txBox="1"/>
          <p:nvPr/>
        </p:nvSpPr>
        <p:spPr>
          <a:xfrm>
            <a:off x="592035" y="1593432"/>
            <a:ext cx="4732525" cy="24160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600"/>
              </a:spcAft>
            </a:pPr>
            <a:r>
              <a:rPr lang="en-US" dirty="0"/>
              <a:t>STEPS:</a:t>
            </a:r>
          </a:p>
          <a:p>
            <a:pPr marL="342900" indent="-342900">
              <a:spcAft>
                <a:spcPts val="600"/>
              </a:spcAft>
              <a:buFont typeface="+mj-lt"/>
              <a:buAutoNum type="arabicPeriod"/>
            </a:pPr>
            <a:r>
              <a:rPr lang="en-US" dirty="0"/>
              <a:t>Read the question and underline the keywords</a:t>
            </a:r>
          </a:p>
          <a:p>
            <a:pPr marL="342900" indent="-342900">
              <a:spcAft>
                <a:spcPts val="600"/>
              </a:spcAft>
              <a:buFont typeface="+mj-lt"/>
              <a:buAutoNum type="arabicPeriod"/>
            </a:pPr>
            <a:r>
              <a:rPr lang="en-US" dirty="0"/>
              <a:t>FAPP</a:t>
            </a:r>
          </a:p>
          <a:p>
            <a:pPr marL="342900" indent="-342900">
              <a:spcAft>
                <a:spcPts val="600"/>
              </a:spcAft>
              <a:buFont typeface="+mj-lt"/>
              <a:buAutoNum type="arabicPeriod"/>
            </a:pPr>
            <a:r>
              <a:rPr lang="en-US" dirty="0"/>
              <a:t>Read the passage(s)</a:t>
            </a:r>
          </a:p>
          <a:p>
            <a:pPr marL="342900" indent="-342900">
              <a:spcAft>
                <a:spcPts val="600"/>
              </a:spcAft>
              <a:buFont typeface="+mj-lt"/>
              <a:buAutoNum type="arabicPeriod"/>
            </a:pPr>
            <a:r>
              <a:rPr lang="en-US" dirty="0"/>
              <a:t>Plan your ideas</a:t>
            </a:r>
          </a:p>
          <a:p>
            <a:pPr marL="342900" indent="-342900">
              <a:spcAft>
                <a:spcPts val="600"/>
              </a:spcAft>
              <a:buFont typeface="+mj-lt"/>
              <a:buAutoNum type="arabicPeriod"/>
            </a:pPr>
            <a:r>
              <a:rPr lang="en-US" dirty="0"/>
              <a:t>Write up your response</a:t>
            </a:r>
            <a:endParaRPr lang="en-GB" dirty="0"/>
          </a:p>
        </p:txBody>
      </p:sp>
      <p:sp>
        <p:nvSpPr>
          <p:cNvPr id="3" name="TextBox 2">
            <a:extLst>
              <a:ext uri="{FF2B5EF4-FFF2-40B4-BE49-F238E27FC236}">
                <a16:creationId xmlns:a16="http://schemas.microsoft.com/office/drawing/2014/main" id="{7D625F6A-1CBA-934F-BBFB-CBDA36C1375F}"/>
              </a:ext>
            </a:extLst>
          </p:cNvPr>
          <p:cNvSpPr txBox="1"/>
          <p:nvPr/>
        </p:nvSpPr>
        <p:spPr>
          <a:xfrm>
            <a:off x="6689178" y="1720840"/>
            <a:ext cx="470916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Task:</a:t>
            </a:r>
          </a:p>
          <a:p>
            <a:endParaRPr lang="en-US" dirty="0"/>
          </a:p>
          <a:p>
            <a:r>
              <a:rPr lang="en-US" dirty="0"/>
              <a:t>Write a </a:t>
            </a:r>
            <a:r>
              <a:rPr lang="en-US" b="1" dirty="0"/>
              <a:t>letter </a:t>
            </a:r>
            <a:r>
              <a:rPr lang="en-US" dirty="0"/>
              <a:t>to your Headteacher. In it, you should present your ideas on the introduction of a vegan menu, once a week, to the school canteen. </a:t>
            </a:r>
          </a:p>
          <a:p>
            <a:pPr marL="285750" indent="-285750">
              <a:buFont typeface="Arial" panose="020B0604020202020204" pitchFamily="34" charset="0"/>
              <a:buChar char="•"/>
            </a:pPr>
            <a:r>
              <a:rPr lang="en-US" dirty="0"/>
              <a:t>Identify and evaluate the ideas presented in the passage.</a:t>
            </a:r>
          </a:p>
          <a:p>
            <a:pPr marL="285750" indent="-285750">
              <a:buFont typeface="Arial" panose="020B0604020202020204" pitchFamily="34" charset="0"/>
              <a:buChar char="•"/>
            </a:pPr>
            <a:r>
              <a:rPr lang="en-US" dirty="0"/>
              <a:t>Consider the advantages and disadvantages of this idea. </a:t>
            </a:r>
          </a:p>
          <a:p>
            <a:pPr marL="285750" indent="-285750">
              <a:buFont typeface="Arial" panose="020B0604020202020204" pitchFamily="34" charset="0"/>
              <a:buChar char="•"/>
            </a:pPr>
            <a:endParaRPr lang="en-US" dirty="0"/>
          </a:p>
          <a:p>
            <a:r>
              <a:rPr lang="en-US" dirty="0"/>
              <a:t>Begin your letter with, ‘Dear </a:t>
            </a:r>
            <a:r>
              <a:rPr lang="en-US" dirty="0" err="1"/>
              <a:t>Ms</a:t>
            </a:r>
            <a:r>
              <a:rPr lang="en-US" dirty="0"/>
              <a:t> Franklin,’</a:t>
            </a:r>
          </a:p>
        </p:txBody>
      </p:sp>
      <p:pic>
        <p:nvPicPr>
          <p:cNvPr id="9" name="Picture 8" descr="A drawing of a cartoon character&#10;&#10;Description automatically generated">
            <a:extLst>
              <a:ext uri="{FF2B5EF4-FFF2-40B4-BE49-F238E27FC236}">
                <a16:creationId xmlns:a16="http://schemas.microsoft.com/office/drawing/2014/main" id="{9DEB63DB-E2C3-3F42-97D9-C87074F3A593}"/>
              </a:ext>
            </a:extLst>
          </p:cNvPr>
          <p:cNvPicPr>
            <a:picLocks noChangeAspect="1"/>
          </p:cNvPicPr>
          <p:nvPr/>
        </p:nvPicPr>
        <p:blipFill>
          <a:blip r:embed="rId3"/>
          <a:stretch>
            <a:fillRect/>
          </a:stretch>
        </p:blipFill>
        <p:spPr>
          <a:xfrm>
            <a:off x="9898629" y="5002155"/>
            <a:ext cx="2293371" cy="1503906"/>
          </a:xfrm>
          <a:prstGeom prst="rect">
            <a:avLst/>
          </a:prstGeom>
          <a:ln>
            <a:noFill/>
          </a:ln>
          <a:effectLst>
            <a:softEdge rad="112500"/>
          </a:effectLst>
        </p:spPr>
      </p:pic>
      <p:sp>
        <p:nvSpPr>
          <p:cNvPr id="10" name="TextBox 9">
            <a:extLst>
              <a:ext uri="{FF2B5EF4-FFF2-40B4-BE49-F238E27FC236}">
                <a16:creationId xmlns:a16="http://schemas.microsoft.com/office/drawing/2014/main" id="{CF3BA2BD-74FE-5C49-AF07-AAACAF10E6F2}"/>
              </a:ext>
            </a:extLst>
          </p:cNvPr>
          <p:cNvSpPr txBox="1"/>
          <p:nvPr/>
        </p:nvSpPr>
        <p:spPr>
          <a:xfrm>
            <a:off x="10158822" y="6488668"/>
            <a:ext cx="14985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5 minutes</a:t>
            </a:r>
          </a:p>
        </p:txBody>
      </p:sp>
      <p:sp>
        <p:nvSpPr>
          <p:cNvPr id="5" name="TextBox 4">
            <a:extLst>
              <a:ext uri="{FF2B5EF4-FFF2-40B4-BE49-F238E27FC236}">
                <a16:creationId xmlns:a16="http://schemas.microsoft.com/office/drawing/2014/main" id="{19444174-CC3E-7545-B8EC-97599CDD4844}"/>
              </a:ext>
            </a:extLst>
          </p:cNvPr>
          <p:cNvSpPr txBox="1"/>
          <p:nvPr/>
        </p:nvSpPr>
        <p:spPr>
          <a:xfrm>
            <a:off x="3788849" y="1408766"/>
            <a:ext cx="210666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Do steps 1 and 2.</a:t>
            </a:r>
          </a:p>
        </p:txBody>
      </p:sp>
    </p:spTree>
    <p:extLst>
      <p:ext uri="{BB962C8B-B14F-4D97-AF65-F5344CB8AC3E}">
        <p14:creationId xmlns:p14="http://schemas.microsoft.com/office/powerpoint/2010/main" val="991613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1375</Words>
  <Application>Microsoft Macintosh PowerPoint</Application>
  <PresentationFormat>Widescreen</PresentationFormat>
  <Paragraphs>179</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Reading for Meaning</vt:lpstr>
      <vt:lpstr>Response to reading</vt:lpstr>
      <vt:lpstr>Top tips</vt:lpstr>
      <vt:lpstr>Task: in groups of 3, read the extract</vt:lpstr>
      <vt:lpstr>Text – Why Go Vegan?</vt:lpstr>
      <vt:lpstr>End of lesson review</vt:lpstr>
      <vt:lpstr>Responding to a text</vt:lpstr>
      <vt:lpstr>PIPS</vt:lpstr>
      <vt:lpstr>Mini question 1 task– how should you approach this?</vt:lpstr>
      <vt:lpstr>In pairs, go back through the text and highlight anything useful to the task.</vt:lpstr>
      <vt:lpstr>What style will you write in?</vt:lpstr>
      <vt:lpstr>Group plan</vt:lpstr>
      <vt:lpstr>Success Criteria - writing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descriptive writing</dc:title>
  <dc:creator>Sophie Duckworth</dc:creator>
  <cp:lastModifiedBy>Sophie Duckworth</cp:lastModifiedBy>
  <cp:revision>8</cp:revision>
  <dcterms:created xsi:type="dcterms:W3CDTF">2020-02-27T12:41:16Z</dcterms:created>
  <dcterms:modified xsi:type="dcterms:W3CDTF">2020-03-15T07:39:46Z</dcterms:modified>
</cp:coreProperties>
</file>