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7"/>
  </p:notesMasterIdLst>
  <p:sldIdLst>
    <p:sldId id="1463" r:id="rId2"/>
    <p:sldId id="1478" r:id="rId3"/>
    <p:sldId id="1479" r:id="rId4"/>
    <p:sldId id="795" r:id="rId5"/>
    <p:sldId id="940" r:id="rId6"/>
    <p:sldId id="695" r:id="rId7"/>
    <p:sldId id="1473" r:id="rId8"/>
    <p:sldId id="1472" r:id="rId9"/>
    <p:sldId id="975" r:id="rId10"/>
    <p:sldId id="1476" r:id="rId11"/>
    <p:sldId id="1480" r:id="rId12"/>
    <p:sldId id="1481" r:id="rId13"/>
    <p:sldId id="1482" r:id="rId14"/>
    <p:sldId id="1483" r:id="rId15"/>
    <p:sldId id="14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4694"/>
  </p:normalViewPr>
  <p:slideViewPr>
    <p:cSldViewPr snapToGrid="0">
      <p:cViewPr varScale="1">
        <p:scale>
          <a:sx n="121" d="100"/>
          <a:sy n="121" d="100"/>
        </p:scale>
        <p:origin x="10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BEEAA-ACD7-104D-BCAC-306D89DF750A}" type="datetimeFigureOut">
              <a:rPr lang="en-US" smtClean="0"/>
              <a:t>5/6/23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D193B-AD80-0B4B-9BBF-88E336AFA09D}" type="slidenum">
              <a:rPr lang="en-US" smtClean="0"/>
              <a:t>‹#›</a:t>
            </a:fld>
            <a:endParaRPr lang="en-US"/>
          </a:p>
        </p:txBody>
      </p:sp>
    </p:spTree>
    <p:extLst>
      <p:ext uri="{BB962C8B-B14F-4D97-AF65-F5344CB8AC3E}">
        <p14:creationId xmlns:p14="http://schemas.microsoft.com/office/powerpoint/2010/main" val="96606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False – Manderley</a:t>
            </a:r>
          </a:p>
          <a:p>
            <a:pPr marL="228600" indent="-228600">
              <a:buAutoNum type="arabicPeriod"/>
            </a:pPr>
            <a:r>
              <a:rPr lang="en-US" dirty="0"/>
              <a:t>False – we don’t know her name</a:t>
            </a:r>
          </a:p>
          <a:p>
            <a:pPr marL="228600" indent="-228600">
              <a:buAutoNum type="arabicPeriod"/>
            </a:pPr>
            <a:r>
              <a:rPr lang="en-US" dirty="0"/>
              <a:t>True</a:t>
            </a:r>
          </a:p>
          <a:p>
            <a:pPr marL="228600" indent="-228600">
              <a:buAutoNum type="arabicPeriod"/>
            </a:pPr>
            <a:r>
              <a:rPr lang="en-US" dirty="0"/>
              <a:t>False – Monte Carlo</a:t>
            </a:r>
          </a:p>
          <a:p>
            <a:pPr marL="228600" indent="-228600">
              <a:buAutoNum type="arabicPeriod"/>
            </a:pPr>
            <a:r>
              <a:rPr lang="en-US" dirty="0"/>
              <a:t>True</a:t>
            </a:r>
          </a:p>
        </p:txBody>
      </p:sp>
      <p:sp>
        <p:nvSpPr>
          <p:cNvPr id="4" name="Slide Number Placeholder 3"/>
          <p:cNvSpPr>
            <a:spLocks noGrp="1"/>
          </p:cNvSpPr>
          <p:nvPr>
            <p:ph type="sldNum" sz="quarter" idx="5"/>
          </p:nvPr>
        </p:nvSpPr>
        <p:spPr/>
        <p:txBody>
          <a:bodyPr/>
          <a:lstStyle/>
          <a:p>
            <a:fld id="{8A6D193B-AD80-0B4B-9BBF-88E336AFA09D}" type="slidenum">
              <a:rPr lang="en-US" smtClean="0"/>
              <a:t>1</a:t>
            </a:fld>
            <a:endParaRPr lang="en-US"/>
          </a:p>
        </p:txBody>
      </p:sp>
    </p:spTree>
    <p:extLst>
      <p:ext uri="{BB962C8B-B14F-4D97-AF65-F5344CB8AC3E}">
        <p14:creationId xmlns:p14="http://schemas.microsoft.com/office/powerpoint/2010/main" val="144918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the analysis has now been turned into a paragraph</a:t>
            </a:r>
          </a:p>
        </p:txBody>
      </p:sp>
      <p:sp>
        <p:nvSpPr>
          <p:cNvPr id="4" name="Slide Number Placeholder 3"/>
          <p:cNvSpPr>
            <a:spLocks noGrp="1"/>
          </p:cNvSpPr>
          <p:nvPr>
            <p:ph type="sldNum" sz="quarter" idx="5"/>
          </p:nvPr>
        </p:nvSpPr>
        <p:spPr/>
        <p:txBody>
          <a:bodyPr/>
          <a:lstStyle/>
          <a:p>
            <a:fld id="{8A6D193B-AD80-0B4B-9BBF-88E336AFA09D}" type="slidenum">
              <a:rPr lang="en-US" smtClean="0"/>
              <a:t>11</a:t>
            </a:fld>
            <a:endParaRPr lang="en-US"/>
          </a:p>
        </p:txBody>
      </p:sp>
    </p:spTree>
    <p:extLst>
      <p:ext uri="{BB962C8B-B14F-4D97-AF65-F5344CB8AC3E}">
        <p14:creationId xmlns:p14="http://schemas.microsoft.com/office/powerpoint/2010/main" val="274362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Pupils can choose quotations from anywhere in Chapters 3 &amp; 4</a:t>
            </a:r>
          </a:p>
        </p:txBody>
      </p:sp>
      <p:sp>
        <p:nvSpPr>
          <p:cNvPr id="4" name="Slide Number Placeholder 3"/>
          <p:cNvSpPr>
            <a:spLocks noGrp="1"/>
          </p:cNvSpPr>
          <p:nvPr>
            <p:ph type="sldNum" sz="quarter" idx="5"/>
          </p:nvPr>
        </p:nvSpPr>
        <p:spPr/>
        <p:txBody>
          <a:bodyPr/>
          <a:lstStyle/>
          <a:p>
            <a:fld id="{8A6D193B-AD80-0B4B-9BBF-88E336AFA09D}" type="slidenum">
              <a:rPr lang="en-US" smtClean="0"/>
              <a:t>12</a:t>
            </a:fld>
            <a:endParaRPr lang="en-US"/>
          </a:p>
        </p:txBody>
      </p:sp>
    </p:spTree>
    <p:extLst>
      <p:ext uri="{BB962C8B-B14F-4D97-AF65-F5344CB8AC3E}">
        <p14:creationId xmlns:p14="http://schemas.microsoft.com/office/powerpoint/2010/main" val="83946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10ECA-B121-8347-BF28-F3E6D5C875A0}" type="slidenum">
              <a:rPr lang="en-US" smtClean="0"/>
              <a:t>13</a:t>
            </a:fld>
            <a:endParaRPr lang="en-US"/>
          </a:p>
        </p:txBody>
      </p:sp>
    </p:spTree>
    <p:extLst>
      <p:ext uri="{BB962C8B-B14F-4D97-AF65-F5344CB8AC3E}">
        <p14:creationId xmlns:p14="http://schemas.microsoft.com/office/powerpoint/2010/main" val="95031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www.msduckworthsclassroom.com</a:t>
            </a:r>
            <a:r>
              <a:rPr lang="en-US" dirty="0"/>
              <a:t>/product-page/</a:t>
            </a:r>
            <a:r>
              <a:rPr lang="en-US" dirty="0" err="1"/>
              <a:t>rebecca-full-scheme-of-work-cie-igcse?utm_campaign</a:t>
            </a:r>
            <a:r>
              <a:rPr lang="en-US" dirty="0"/>
              <a:t>=ccd3d27c-fabb-4db1-b485-1e43c58d43e8&amp;utm_source=</a:t>
            </a:r>
            <a:r>
              <a:rPr lang="en-US" dirty="0" err="1"/>
              <a:t>so&amp;utm_medium</a:t>
            </a:r>
            <a:r>
              <a:rPr lang="en-US"/>
              <a:t>=mail</a:t>
            </a:r>
          </a:p>
        </p:txBody>
      </p:sp>
      <p:sp>
        <p:nvSpPr>
          <p:cNvPr id="4" name="Slide Number Placeholder 3"/>
          <p:cNvSpPr>
            <a:spLocks noGrp="1"/>
          </p:cNvSpPr>
          <p:nvPr>
            <p:ph type="sldNum" sz="quarter" idx="5"/>
          </p:nvPr>
        </p:nvSpPr>
        <p:spPr/>
        <p:txBody>
          <a:bodyPr/>
          <a:lstStyle/>
          <a:p>
            <a:fld id="{8A6D193B-AD80-0B4B-9BBF-88E336AFA09D}" type="slidenum">
              <a:rPr lang="en-US" smtClean="0"/>
              <a:t>15</a:t>
            </a:fld>
            <a:endParaRPr lang="en-US"/>
          </a:p>
        </p:txBody>
      </p:sp>
    </p:spTree>
    <p:extLst>
      <p:ext uri="{BB962C8B-B14F-4D97-AF65-F5344CB8AC3E}">
        <p14:creationId xmlns:p14="http://schemas.microsoft.com/office/powerpoint/2010/main" val="370299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slide</a:t>
            </a:r>
          </a:p>
          <a:p>
            <a:r>
              <a:rPr lang="en-US" dirty="0"/>
              <a:t>Language</a:t>
            </a:r>
          </a:p>
          <a:p>
            <a:r>
              <a:rPr lang="en-US" dirty="0"/>
              <a:t>Mood </a:t>
            </a:r>
          </a:p>
          <a:p>
            <a:r>
              <a:rPr lang="en-US" dirty="0"/>
              <a:t>Description of setting / characters / weather</a:t>
            </a:r>
          </a:p>
          <a:p>
            <a:r>
              <a:rPr lang="en-US" dirty="0"/>
              <a:t>Feelings that are evoked</a:t>
            </a:r>
          </a:p>
        </p:txBody>
      </p:sp>
      <p:sp>
        <p:nvSpPr>
          <p:cNvPr id="4" name="Slide Number Placeholder 3"/>
          <p:cNvSpPr>
            <a:spLocks noGrp="1"/>
          </p:cNvSpPr>
          <p:nvPr>
            <p:ph type="sldNum" sz="quarter" idx="5"/>
          </p:nvPr>
        </p:nvSpPr>
        <p:spPr/>
        <p:txBody>
          <a:bodyPr/>
          <a:lstStyle/>
          <a:p>
            <a:fld id="{8A6D193B-AD80-0B4B-9BBF-88E336AFA09D}" type="slidenum">
              <a:rPr lang="en-US" smtClean="0"/>
              <a:t>2</a:t>
            </a:fld>
            <a:endParaRPr lang="en-US"/>
          </a:p>
        </p:txBody>
      </p:sp>
    </p:spTree>
    <p:extLst>
      <p:ext uri="{BB962C8B-B14F-4D97-AF65-F5344CB8AC3E}">
        <p14:creationId xmlns:p14="http://schemas.microsoft.com/office/powerpoint/2010/main" val="160958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www.youtube.com</a:t>
            </a:r>
            <a:r>
              <a:rPr lang="en-GB" dirty="0"/>
              <a:t>/</a:t>
            </a:r>
            <a:r>
              <a:rPr lang="en-GB" dirty="0" err="1"/>
              <a:t>watch?v</a:t>
            </a:r>
            <a:r>
              <a:rPr lang="en-GB" dirty="0"/>
              <a:t>=sdAau1eI1Mc&amp;list=PLw8WoAh2Xt9WrJz3-QzE3Yc161trHOkPH&amp;index=1</a:t>
            </a:r>
          </a:p>
        </p:txBody>
      </p:sp>
      <p:sp>
        <p:nvSpPr>
          <p:cNvPr id="4" name="Slide Number Placeholder 3"/>
          <p:cNvSpPr>
            <a:spLocks noGrp="1"/>
          </p:cNvSpPr>
          <p:nvPr>
            <p:ph type="sldNum" sz="quarter" idx="5"/>
          </p:nvPr>
        </p:nvSpPr>
        <p:spPr/>
        <p:txBody>
          <a:bodyPr/>
          <a:lstStyle/>
          <a:p>
            <a:fld id="{5D1962D3-2D1A-8646-9516-D2F0C0E2735F}" type="slidenum">
              <a:rPr lang="en-GB" smtClean="0"/>
              <a:t>4</a:t>
            </a:fld>
            <a:endParaRPr lang="en-GB"/>
          </a:p>
        </p:txBody>
      </p:sp>
    </p:spTree>
    <p:extLst>
      <p:ext uri="{BB962C8B-B14F-4D97-AF65-F5344CB8AC3E}">
        <p14:creationId xmlns:p14="http://schemas.microsoft.com/office/powerpoint/2010/main" val="244244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3rd one is embedded</a:t>
            </a:r>
          </a:p>
        </p:txBody>
      </p:sp>
      <p:sp>
        <p:nvSpPr>
          <p:cNvPr id="4" name="Slide Number Placeholder 3"/>
          <p:cNvSpPr>
            <a:spLocks noGrp="1"/>
          </p:cNvSpPr>
          <p:nvPr>
            <p:ph type="sldNum" sz="quarter" idx="5"/>
          </p:nvPr>
        </p:nvSpPr>
        <p:spPr/>
        <p:txBody>
          <a:bodyPr/>
          <a:lstStyle/>
          <a:p>
            <a:fld id="{8A6D193B-AD80-0B4B-9BBF-88E336AFA09D}" type="slidenum">
              <a:rPr lang="en-US" smtClean="0"/>
              <a:t>5</a:t>
            </a:fld>
            <a:endParaRPr lang="en-US"/>
          </a:p>
        </p:txBody>
      </p:sp>
    </p:spTree>
    <p:extLst>
      <p:ext uri="{BB962C8B-B14F-4D97-AF65-F5344CB8AC3E}">
        <p14:creationId xmlns:p14="http://schemas.microsoft.com/office/powerpoint/2010/main" val="151830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 duality of character. May not be what he seems. Danger. Winter = sterile, cold, lack of life. </a:t>
            </a:r>
          </a:p>
        </p:txBody>
      </p:sp>
      <p:sp>
        <p:nvSpPr>
          <p:cNvPr id="4" name="Slide Number Placeholder 3"/>
          <p:cNvSpPr>
            <a:spLocks noGrp="1"/>
          </p:cNvSpPr>
          <p:nvPr>
            <p:ph type="sldNum" sz="quarter" idx="5"/>
          </p:nvPr>
        </p:nvSpPr>
        <p:spPr/>
        <p:txBody>
          <a:bodyPr/>
          <a:lstStyle/>
          <a:p>
            <a:fld id="{FC810ECA-B121-8347-BF28-F3E6D5C875A0}" type="slidenum">
              <a:rPr lang="en-US" smtClean="0"/>
              <a:t>6</a:t>
            </a:fld>
            <a:endParaRPr lang="en-US"/>
          </a:p>
        </p:txBody>
      </p:sp>
    </p:spTree>
    <p:extLst>
      <p:ext uri="{BB962C8B-B14F-4D97-AF65-F5344CB8AC3E}">
        <p14:creationId xmlns:p14="http://schemas.microsoft.com/office/powerpoint/2010/main" val="252165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10ECA-B121-8347-BF28-F3E6D5C875A0}" type="slidenum">
              <a:rPr lang="en-US" smtClean="0"/>
              <a:t>7</a:t>
            </a:fld>
            <a:endParaRPr lang="en-US"/>
          </a:p>
        </p:txBody>
      </p:sp>
    </p:spTree>
    <p:extLst>
      <p:ext uri="{BB962C8B-B14F-4D97-AF65-F5344CB8AC3E}">
        <p14:creationId xmlns:p14="http://schemas.microsoft.com/office/powerpoint/2010/main" val="403503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models with pupils</a:t>
            </a:r>
          </a:p>
        </p:txBody>
      </p:sp>
      <p:sp>
        <p:nvSpPr>
          <p:cNvPr id="4" name="Slide Number Placeholder 3"/>
          <p:cNvSpPr>
            <a:spLocks noGrp="1"/>
          </p:cNvSpPr>
          <p:nvPr>
            <p:ph type="sldNum" sz="quarter" idx="5"/>
          </p:nvPr>
        </p:nvSpPr>
        <p:spPr/>
        <p:txBody>
          <a:bodyPr/>
          <a:lstStyle/>
          <a:p>
            <a:fld id="{8A6D193B-AD80-0B4B-9BBF-88E336AFA09D}" type="slidenum">
              <a:rPr lang="en-US" smtClean="0"/>
              <a:t>8</a:t>
            </a:fld>
            <a:endParaRPr lang="en-US"/>
          </a:p>
        </p:txBody>
      </p:sp>
    </p:spTree>
    <p:extLst>
      <p:ext uri="{BB962C8B-B14F-4D97-AF65-F5344CB8AC3E}">
        <p14:creationId xmlns:p14="http://schemas.microsoft.com/office/powerpoint/2010/main" val="22762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www.youtube.com</a:t>
            </a:r>
            <a:r>
              <a:rPr lang="en-GB" dirty="0"/>
              <a:t>/</a:t>
            </a:r>
            <a:r>
              <a:rPr lang="en-GB" dirty="0" err="1"/>
              <a:t>watch?v</a:t>
            </a:r>
            <a:r>
              <a:rPr lang="en-GB" dirty="0"/>
              <a:t>=D98_w9FUt2I</a:t>
            </a:r>
          </a:p>
        </p:txBody>
      </p:sp>
      <p:sp>
        <p:nvSpPr>
          <p:cNvPr id="4" name="Slide Number Placeholder 3"/>
          <p:cNvSpPr>
            <a:spLocks noGrp="1"/>
          </p:cNvSpPr>
          <p:nvPr>
            <p:ph type="sldNum" sz="quarter" idx="5"/>
          </p:nvPr>
        </p:nvSpPr>
        <p:spPr/>
        <p:txBody>
          <a:bodyPr/>
          <a:lstStyle/>
          <a:p>
            <a:fld id="{36FB917E-A03F-0E46-8246-B4AD03244AC6}" type="slidenum">
              <a:rPr lang="en-GB" smtClean="0"/>
              <a:t>9</a:t>
            </a:fld>
            <a:endParaRPr lang="en-GB"/>
          </a:p>
        </p:txBody>
      </p:sp>
    </p:spTree>
    <p:extLst>
      <p:ext uri="{BB962C8B-B14F-4D97-AF65-F5344CB8AC3E}">
        <p14:creationId xmlns:p14="http://schemas.microsoft.com/office/powerpoint/2010/main" val="388828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 model analysis</a:t>
            </a:r>
          </a:p>
          <a:p>
            <a:r>
              <a:rPr lang="en-US" dirty="0"/>
              <a:t>I have chosen 2 quotations that are linked – if this is too difficult delete 1 and then also delete it from the model </a:t>
            </a:r>
            <a:r>
              <a:rPr lang="en-US" dirty="0" err="1"/>
              <a:t>parapgraph</a:t>
            </a:r>
            <a:endParaRPr lang="en-US" dirty="0"/>
          </a:p>
        </p:txBody>
      </p:sp>
      <p:sp>
        <p:nvSpPr>
          <p:cNvPr id="4" name="Slide Number Placeholder 3"/>
          <p:cNvSpPr>
            <a:spLocks noGrp="1"/>
          </p:cNvSpPr>
          <p:nvPr>
            <p:ph type="sldNum" sz="quarter" idx="5"/>
          </p:nvPr>
        </p:nvSpPr>
        <p:spPr/>
        <p:txBody>
          <a:bodyPr/>
          <a:lstStyle/>
          <a:p>
            <a:fld id="{8A6D193B-AD80-0B4B-9BBF-88E336AFA09D}" type="slidenum">
              <a:rPr lang="en-US" smtClean="0"/>
              <a:t>10</a:t>
            </a:fld>
            <a:endParaRPr lang="en-US"/>
          </a:p>
        </p:txBody>
      </p:sp>
    </p:spTree>
    <p:extLst>
      <p:ext uri="{BB962C8B-B14F-4D97-AF65-F5344CB8AC3E}">
        <p14:creationId xmlns:p14="http://schemas.microsoft.com/office/powerpoint/2010/main" val="237082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lourful leaf patterns">
            <a:extLst>
              <a:ext uri="{FF2B5EF4-FFF2-40B4-BE49-F238E27FC236}">
                <a16:creationId xmlns:a16="http://schemas.microsoft.com/office/drawing/2014/main" id="{BBEDDBB3-5F67-032E-D898-A6187F3EAEB2}"/>
              </a:ext>
            </a:extLst>
          </p:cNvPr>
          <p:cNvPicPr>
            <a:picLocks noChangeAspect="1"/>
          </p:cNvPicPr>
          <p:nvPr userDrawn="1"/>
        </p:nvPicPr>
        <p:blipFill rotWithShape="1">
          <a:blip r:embed="rId2"/>
          <a:srcRect t="5753" b="13890"/>
          <a:stretch/>
        </p:blipFill>
        <p:spPr>
          <a:xfrm>
            <a:off x="20" y="10"/>
            <a:ext cx="12191979" cy="6857989"/>
          </a:xfrm>
          <a:prstGeom prst="rect">
            <a:avLst/>
          </a:prstGeom>
        </p:spPr>
      </p:pic>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5658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59765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787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a:xfrm>
            <a:off x="1469664" y="201308"/>
            <a:ext cx="9076329" cy="1064277"/>
          </a:xfrm>
        </p:spPr>
        <p:style>
          <a:lnRef idx="2">
            <a:schemeClr val="accent2"/>
          </a:lnRef>
          <a:fillRef idx="1">
            <a:schemeClr val="lt1"/>
          </a:fillRef>
          <a:effectRef idx="0">
            <a:schemeClr val="accent2"/>
          </a:effectRef>
          <a:fontRef idx="minor">
            <a:schemeClr val="dk1"/>
          </a:fontRef>
        </p:style>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07297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olourful leaf patterns">
            <a:extLst>
              <a:ext uri="{FF2B5EF4-FFF2-40B4-BE49-F238E27FC236}">
                <a16:creationId xmlns:a16="http://schemas.microsoft.com/office/drawing/2014/main" id="{0DED1B08-1362-F43E-7A9B-25A73A1F18AE}"/>
              </a:ext>
            </a:extLst>
          </p:cNvPr>
          <p:cNvPicPr>
            <a:picLocks noChangeAspect="1"/>
          </p:cNvPicPr>
          <p:nvPr userDrawn="1"/>
        </p:nvPicPr>
        <p:blipFill rotWithShape="1">
          <a:blip r:embed="rId2"/>
          <a:srcRect t="5753" b="13890"/>
          <a:stretch/>
        </p:blipFill>
        <p:spPr>
          <a:xfrm>
            <a:off x="20" y="10"/>
            <a:ext cx="12191979" cy="6857989"/>
          </a:xfrm>
          <a:prstGeom prst="rect">
            <a:avLst/>
          </a:prstGeom>
        </p:spPr>
      </p:pic>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3646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4073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01636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olourful leaf patterns">
            <a:extLst>
              <a:ext uri="{FF2B5EF4-FFF2-40B4-BE49-F238E27FC236}">
                <a16:creationId xmlns:a16="http://schemas.microsoft.com/office/drawing/2014/main" id="{79A00565-A93E-0FC6-4048-C58B2D890D45}"/>
              </a:ext>
            </a:extLst>
          </p:cNvPr>
          <p:cNvPicPr>
            <a:picLocks noChangeAspect="1"/>
          </p:cNvPicPr>
          <p:nvPr userDrawn="1"/>
        </p:nvPicPr>
        <p:blipFill rotWithShape="1">
          <a:blip r:embed="rId2"/>
          <a:srcRect t="5753" b="13890"/>
          <a:stretch/>
        </p:blipFill>
        <p:spPr>
          <a:xfrm>
            <a:off x="20" y="10"/>
            <a:ext cx="12191979" cy="6857989"/>
          </a:xfrm>
          <a:prstGeom prst="rect">
            <a:avLst/>
          </a:prstGeom>
        </p:spPr>
      </p:pic>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5580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11148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53905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5/6/23</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6732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5/6/23</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2873818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twitter.com/duckworth_m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facebook.com/MsDuckworthsClassroom/" TargetMode="External"/><Relationship Id="rId5" Type="http://schemas.openxmlformats.org/officeDocument/2006/relationships/hyperlink" Target="https://www.instagram.com/msduckworths_classroom/" TargetMode="External"/><Relationship Id="rId4" Type="http://schemas.openxmlformats.org/officeDocument/2006/relationships/hyperlink" Target="https://www.msduckworthsclassroom.com/product-page/rebecca-full-scheme-of-work-cie-igcse?utm_campaign=ccd3d27c-fabb-4db1-b485-1e43c58d43e8&amp;utm_source=so&amp;utm_medium=ma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sdAau1eI1Mc?list=PLw8WoAh2Xt9WrJz3-QzE3Yc161trHOkPH"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D98_w9FUt2I?feature=oembed" TargetMode="External"/><Relationship Id="rId5" Type="http://schemas.openxmlformats.org/officeDocument/2006/relationships/image" Target="../media/image12.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urful leaf patterns">
            <a:extLst>
              <a:ext uri="{FF2B5EF4-FFF2-40B4-BE49-F238E27FC236}">
                <a16:creationId xmlns:a16="http://schemas.microsoft.com/office/drawing/2014/main" id="{09463118-FFF3-0BC5-7C0E-B5E79B627713}"/>
              </a:ext>
            </a:extLst>
          </p:cNvPr>
          <p:cNvPicPr>
            <a:picLocks noChangeAspect="1"/>
          </p:cNvPicPr>
          <p:nvPr/>
        </p:nvPicPr>
        <p:blipFill rotWithShape="1">
          <a:blip r:embed="rId3"/>
          <a:srcRect t="5753" b="13890"/>
          <a:stretch/>
        </p:blipFill>
        <p:spPr>
          <a:xfrm>
            <a:off x="0" y="11"/>
            <a:ext cx="12191979" cy="6857989"/>
          </a:xfrm>
          <a:prstGeom prst="rect">
            <a:avLst/>
          </a:prstGeom>
        </p:spPr>
      </p:pic>
      <p:sp>
        <p:nvSpPr>
          <p:cNvPr id="11" name="Freeform: Shape 10">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rgbClr val="000000">
              <a:alpha val="499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7B5C27-75E7-F0DA-7A46-C84C96E7892D}"/>
              </a:ext>
            </a:extLst>
          </p:cNvPr>
          <p:cNvSpPr>
            <a:spLocks noGrp="1"/>
          </p:cNvSpPr>
          <p:nvPr>
            <p:ph type="ctrTitle"/>
          </p:nvPr>
        </p:nvSpPr>
        <p:spPr>
          <a:xfrm>
            <a:off x="1473386" y="1317418"/>
            <a:ext cx="3245195" cy="1407718"/>
          </a:xfrm>
        </p:spPr>
        <p:txBody>
          <a:bodyPr>
            <a:normAutofit/>
          </a:bodyPr>
          <a:lstStyle/>
          <a:p>
            <a:pPr algn="ctr"/>
            <a:r>
              <a:rPr lang="en-US" sz="4000" i="1" dirty="0">
                <a:solidFill>
                  <a:srgbClr val="FFFFFF"/>
                </a:solidFill>
              </a:rPr>
              <a:t>Maxim de Winter</a:t>
            </a:r>
          </a:p>
        </p:txBody>
      </p:sp>
      <p:pic>
        <p:nvPicPr>
          <p:cNvPr id="6" name="Picture 5" descr="Text&#10;&#10;Description automatically generated">
            <a:extLst>
              <a:ext uri="{FF2B5EF4-FFF2-40B4-BE49-F238E27FC236}">
                <a16:creationId xmlns:a16="http://schemas.microsoft.com/office/drawing/2014/main" id="{24C6B3B0-E69B-9359-17E6-08F7FB117317}"/>
              </a:ext>
            </a:extLst>
          </p:cNvPr>
          <p:cNvPicPr>
            <a:picLocks noChangeAspect="1"/>
          </p:cNvPicPr>
          <p:nvPr/>
        </p:nvPicPr>
        <p:blipFill>
          <a:blip r:embed="rId4"/>
          <a:stretch>
            <a:fillRect/>
          </a:stretch>
        </p:blipFill>
        <p:spPr>
          <a:xfrm>
            <a:off x="5975815" y="1419071"/>
            <a:ext cx="5473004" cy="3645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FAA55205-DD26-23D4-FFED-0A0A3EC8AF15}"/>
              </a:ext>
            </a:extLst>
          </p:cNvPr>
          <p:cNvSpPr txBox="1"/>
          <p:nvPr/>
        </p:nvSpPr>
        <p:spPr>
          <a:xfrm>
            <a:off x="194310" y="569595"/>
            <a:ext cx="123444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Date:</a:t>
            </a:r>
          </a:p>
        </p:txBody>
      </p:sp>
      <p:sp>
        <p:nvSpPr>
          <p:cNvPr id="10" name="TextBox 9">
            <a:extLst>
              <a:ext uri="{FF2B5EF4-FFF2-40B4-BE49-F238E27FC236}">
                <a16:creationId xmlns:a16="http://schemas.microsoft.com/office/drawing/2014/main" id="{98760506-70D1-3669-AB0E-129A1D7A0CD3}"/>
              </a:ext>
            </a:extLst>
          </p:cNvPr>
          <p:cNvSpPr txBox="1"/>
          <p:nvPr/>
        </p:nvSpPr>
        <p:spPr>
          <a:xfrm>
            <a:off x="6377940" y="58936"/>
            <a:ext cx="561975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Learning Question:</a:t>
            </a:r>
            <a:r>
              <a:rPr lang="en-GB" dirty="0"/>
              <a:t>  how does Du Maurier characterise Maxim at the beginning of the novel?</a:t>
            </a:r>
          </a:p>
        </p:txBody>
      </p:sp>
      <p:sp>
        <p:nvSpPr>
          <p:cNvPr id="3" name="TextBox 2">
            <a:extLst>
              <a:ext uri="{FF2B5EF4-FFF2-40B4-BE49-F238E27FC236}">
                <a16:creationId xmlns:a16="http://schemas.microsoft.com/office/drawing/2014/main" id="{CAB5C6FB-C7CC-F7D1-1D41-C887A600BB62}"/>
              </a:ext>
            </a:extLst>
          </p:cNvPr>
          <p:cNvSpPr txBox="1"/>
          <p:nvPr/>
        </p:nvSpPr>
        <p:spPr>
          <a:xfrm>
            <a:off x="680597" y="3028663"/>
            <a:ext cx="4800513"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Do now:</a:t>
            </a:r>
          </a:p>
          <a:p>
            <a:endParaRPr lang="en-US" dirty="0"/>
          </a:p>
          <a:p>
            <a:r>
              <a:rPr lang="en-US" dirty="0"/>
              <a:t>True or false…</a:t>
            </a:r>
          </a:p>
          <a:p>
            <a:pPr marL="342900" indent="-342900">
              <a:buAutoNum type="arabicPeriod"/>
            </a:pPr>
            <a:r>
              <a:rPr lang="en-US" dirty="0"/>
              <a:t>The novel opens with a description of an estate by the name of </a:t>
            </a:r>
            <a:r>
              <a:rPr lang="en-US" dirty="0" err="1"/>
              <a:t>Menabilly</a:t>
            </a:r>
            <a:r>
              <a:rPr lang="en-US" dirty="0"/>
              <a:t>.</a:t>
            </a:r>
          </a:p>
          <a:p>
            <a:pPr marL="342900" indent="-342900">
              <a:buAutoNum type="arabicPeriod"/>
            </a:pPr>
            <a:r>
              <a:rPr lang="en-US" dirty="0"/>
              <a:t>The narrator’s name is Francis.</a:t>
            </a:r>
          </a:p>
          <a:p>
            <a:pPr marL="342900" indent="-342900">
              <a:buAutoNum type="arabicPeriod"/>
            </a:pPr>
            <a:r>
              <a:rPr lang="en-US" dirty="0"/>
              <a:t>The narrator works for a woman called Mrs Van Hopper</a:t>
            </a:r>
          </a:p>
          <a:p>
            <a:pPr marL="342900" indent="-342900">
              <a:buAutoNum type="arabicPeriod"/>
            </a:pPr>
            <a:r>
              <a:rPr lang="en-US" dirty="0"/>
              <a:t>The narrator meets Maxim de Winter in Mexico.</a:t>
            </a:r>
          </a:p>
          <a:p>
            <a:pPr marL="342900" indent="-342900">
              <a:buAutoNum type="arabicPeriod"/>
            </a:pPr>
            <a:r>
              <a:rPr lang="en-US" dirty="0"/>
              <a:t>In Chapter 4, the narrator learns that Maxim’s wife drowned</a:t>
            </a:r>
          </a:p>
        </p:txBody>
      </p:sp>
      <p:pic>
        <p:nvPicPr>
          <p:cNvPr id="12" name="Picture 2" descr="Checking or Really Checking? | Durrington Research School">
            <a:extLst>
              <a:ext uri="{FF2B5EF4-FFF2-40B4-BE49-F238E27FC236}">
                <a16:creationId xmlns:a16="http://schemas.microsoft.com/office/drawing/2014/main" id="{39BE5F2B-1415-8FE9-B134-798129B58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949" y="5805874"/>
            <a:ext cx="1888889" cy="993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465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4836-98B3-FD11-B43F-84A3554C194C}"/>
              </a:ext>
            </a:extLst>
          </p:cNvPr>
          <p:cNvSpPr>
            <a:spLocks noGrp="1"/>
          </p:cNvSpPr>
          <p:nvPr>
            <p:ph type="title"/>
          </p:nvPr>
        </p:nvSpPr>
        <p:spPr>
          <a:xfrm>
            <a:off x="2681840" y="55626"/>
            <a:ext cx="7879353" cy="839805"/>
          </a:xfrm>
        </p:spPr>
        <p:txBody>
          <a:bodyPr/>
          <a:lstStyle/>
          <a:p>
            <a:r>
              <a:rPr lang="en-US" dirty="0"/>
              <a:t>Let’s dive into the text: Chapter 3</a:t>
            </a:r>
          </a:p>
        </p:txBody>
      </p:sp>
      <p:pic>
        <p:nvPicPr>
          <p:cNvPr id="4" name="Picture 2" descr="Premium Vector | Scuba diving cartoon vector illustration">
            <a:extLst>
              <a:ext uri="{FF2B5EF4-FFF2-40B4-BE49-F238E27FC236}">
                <a16:creationId xmlns:a16="http://schemas.microsoft.com/office/drawing/2014/main" id="{A89FE11A-7977-E49F-E96D-7D6DA1C2E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25" y="1187669"/>
            <a:ext cx="1725587" cy="1148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ular Callout 4">
            <a:extLst>
              <a:ext uri="{FF2B5EF4-FFF2-40B4-BE49-F238E27FC236}">
                <a16:creationId xmlns:a16="http://schemas.microsoft.com/office/drawing/2014/main" id="{9CA24243-3012-547B-51B1-966A9B97B58B}"/>
              </a:ext>
            </a:extLst>
          </p:cNvPr>
          <p:cNvSpPr/>
          <p:nvPr/>
        </p:nvSpPr>
        <p:spPr>
          <a:xfrm>
            <a:off x="2228185" y="978597"/>
            <a:ext cx="1845101" cy="1063102"/>
          </a:xfrm>
          <a:prstGeom prst="wedgeRoundRectCallout">
            <a:avLst>
              <a:gd name="adj1" fmla="val -86224"/>
              <a:gd name="adj2" fmla="val 265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We will try to find and analyse 2 quotations and then write an analytical paragraph</a:t>
            </a:r>
          </a:p>
        </p:txBody>
      </p:sp>
      <p:sp>
        <p:nvSpPr>
          <p:cNvPr id="3" name="TextBox 2">
            <a:extLst>
              <a:ext uri="{FF2B5EF4-FFF2-40B4-BE49-F238E27FC236}">
                <a16:creationId xmlns:a16="http://schemas.microsoft.com/office/drawing/2014/main" id="{9BD86CEB-6A40-4532-D7BC-4E524DBCE28D}"/>
              </a:ext>
            </a:extLst>
          </p:cNvPr>
          <p:cNvSpPr txBox="1"/>
          <p:nvPr/>
        </p:nvSpPr>
        <p:spPr>
          <a:xfrm>
            <a:off x="170887" y="3172484"/>
            <a:ext cx="3622833" cy="1061829"/>
          </a:xfrm>
          <a:prstGeom prst="rect">
            <a:avLst/>
          </a:prstGeom>
          <a:ln w="19050">
            <a:solidFill>
              <a:schemeClr val="tx2"/>
            </a:solidFill>
            <a:prstDash val="lgDashDot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900" b="1" dirty="0">
                <a:latin typeface="Abadi Extra Light" panose="020F0302020204030204" pitchFamily="34" charset="0"/>
                <a:cs typeface="Abadi Extra Light" panose="020F0302020204030204" pitchFamily="34" charset="0"/>
              </a:rPr>
              <a:t>2. Dive in and analyse a technique :</a:t>
            </a:r>
          </a:p>
          <a:p>
            <a:r>
              <a:rPr lang="en-US" sz="900" dirty="0">
                <a:latin typeface="Abadi Extra Light" panose="020F0302020204030204" pitchFamily="34" charset="0"/>
                <a:cs typeface="Abadi Extra Light" panose="020F0302020204030204" pitchFamily="34" charset="0"/>
              </a:rPr>
              <a:t>What technique or device has been used?</a:t>
            </a:r>
          </a:p>
          <a:p>
            <a:r>
              <a:rPr lang="en-US" sz="900" dirty="0">
                <a:latin typeface="Abadi Extra Light" panose="020F0302020204030204" pitchFamily="34" charset="0"/>
                <a:cs typeface="Abadi Extra Light" panose="020F0302020204030204" pitchFamily="34" charset="0"/>
              </a:rPr>
              <a:t>Why has it been used?</a:t>
            </a:r>
          </a:p>
          <a:p>
            <a:r>
              <a:rPr lang="en-US" sz="900" dirty="0">
                <a:latin typeface="Abadi Extra Light" panose="020F0302020204030204" pitchFamily="34" charset="0"/>
                <a:cs typeface="Abadi Extra Light" panose="020F0302020204030204" pitchFamily="34" charset="0"/>
              </a:rPr>
              <a:t>What is the effect?</a:t>
            </a:r>
          </a:p>
          <a:p>
            <a:r>
              <a:rPr lang="en-US" sz="900" dirty="0">
                <a:latin typeface="Abadi Extra Light" panose="020F0302020204030204" pitchFamily="34" charset="0"/>
                <a:cs typeface="Abadi Extra Light" panose="020F0302020204030204" pitchFamily="34" charset="0"/>
              </a:rPr>
              <a:t>How does it reinforce the message?</a:t>
            </a:r>
          </a:p>
          <a:p>
            <a:r>
              <a:rPr lang="en-US" sz="900" dirty="0">
                <a:latin typeface="Abadi Extra Light" panose="020F0302020204030204" pitchFamily="34" charset="0"/>
                <a:cs typeface="Abadi Extra Light" panose="020F0302020204030204" pitchFamily="34" charset="0"/>
              </a:rPr>
              <a:t>How does it reinforce or reflect the themes?</a:t>
            </a:r>
          </a:p>
          <a:p>
            <a:r>
              <a:rPr lang="en-US" sz="900" dirty="0">
                <a:latin typeface="Abadi Extra Light" panose="020F0302020204030204" pitchFamily="34" charset="0"/>
                <a:cs typeface="Abadi Extra Light" panose="020F0302020204030204" pitchFamily="34" charset="0"/>
              </a:rPr>
              <a:t>How can you use context as a way of developing your interpretation?</a:t>
            </a:r>
          </a:p>
        </p:txBody>
      </p:sp>
      <p:sp>
        <p:nvSpPr>
          <p:cNvPr id="13" name="TextBox 12">
            <a:extLst>
              <a:ext uri="{FF2B5EF4-FFF2-40B4-BE49-F238E27FC236}">
                <a16:creationId xmlns:a16="http://schemas.microsoft.com/office/drawing/2014/main" id="{B8238558-7011-C948-A72E-07B6FEA62B20}"/>
              </a:ext>
            </a:extLst>
          </p:cNvPr>
          <p:cNvSpPr txBox="1"/>
          <p:nvPr/>
        </p:nvSpPr>
        <p:spPr>
          <a:xfrm>
            <a:off x="171126" y="4368805"/>
            <a:ext cx="3647032" cy="1338828"/>
          </a:xfrm>
          <a:prstGeom prst="rect">
            <a:avLst/>
          </a:prstGeom>
          <a:ln w="19050">
            <a:solidFill>
              <a:schemeClr val="tx2"/>
            </a:solidFill>
            <a:prstDash val="lgDashDotDot"/>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Font typeface="Arial" panose="020B0604020202020204" pitchFamily="34" charset="0"/>
              <a:buNone/>
            </a:pPr>
            <a:r>
              <a:rPr lang="en-US" sz="900" b="1" dirty="0">
                <a:latin typeface="Abadi Extra Light" panose="020F0302020204030204" pitchFamily="34" charset="0"/>
                <a:cs typeface="Abadi Extra Light" panose="020F0302020204030204" pitchFamily="34" charset="0"/>
              </a:rPr>
              <a:t>3. Dive further and analyse language:</a:t>
            </a:r>
          </a:p>
          <a:p>
            <a:r>
              <a:rPr lang="en-US" sz="900" dirty="0">
                <a:latin typeface="Abadi Extra Light" panose="020F0302020204030204" pitchFamily="34" charset="0"/>
                <a:cs typeface="Abadi Extra Light" panose="020F0302020204030204" pitchFamily="34" charset="0"/>
              </a:rPr>
              <a:t>What word stands out?</a:t>
            </a:r>
          </a:p>
          <a:p>
            <a:r>
              <a:rPr lang="en-US" sz="900" dirty="0">
                <a:latin typeface="Abadi Extra Light" panose="020F0302020204030204" pitchFamily="34" charset="0"/>
                <a:cs typeface="Abadi Extra Light" panose="020F0302020204030204" pitchFamily="34" charset="0"/>
              </a:rPr>
              <a:t>What are the connotations?</a:t>
            </a:r>
          </a:p>
          <a:p>
            <a:r>
              <a:rPr lang="en-US" sz="900" dirty="0">
                <a:latin typeface="Abadi Extra Light" panose="020F0302020204030204" pitchFamily="34" charset="0"/>
                <a:cs typeface="Abadi Extra Light" panose="020F0302020204030204" pitchFamily="34" charset="0"/>
              </a:rPr>
              <a:t>Why has it been used?</a:t>
            </a:r>
          </a:p>
          <a:p>
            <a:r>
              <a:rPr lang="en-US" sz="900" dirty="0">
                <a:latin typeface="Abadi Extra Light" panose="020F0302020204030204" pitchFamily="34" charset="0"/>
                <a:cs typeface="Abadi Extra Light" panose="020F0302020204030204" pitchFamily="34" charset="0"/>
              </a:rPr>
              <a:t>What is the effect?</a:t>
            </a:r>
          </a:p>
          <a:p>
            <a:r>
              <a:rPr lang="en-US" sz="900" dirty="0">
                <a:latin typeface="Abadi Extra Light" panose="020F0302020204030204" pitchFamily="34" charset="0"/>
                <a:cs typeface="Abadi Extra Light" panose="020F0302020204030204" pitchFamily="34" charset="0"/>
              </a:rPr>
              <a:t>How does it reinforce the message?</a:t>
            </a:r>
          </a:p>
          <a:p>
            <a:r>
              <a:rPr lang="en-US" sz="900" dirty="0">
                <a:latin typeface="Abadi Extra Light" panose="020F0302020204030204" pitchFamily="34" charset="0"/>
                <a:cs typeface="Abadi Extra Light" panose="020F0302020204030204" pitchFamily="34" charset="0"/>
              </a:rPr>
              <a:t>How does it reinforce or reflect the themes?</a:t>
            </a:r>
          </a:p>
          <a:p>
            <a:r>
              <a:rPr lang="en-US" sz="900" dirty="0">
                <a:latin typeface="Abadi Extra Light" panose="020F0302020204030204" pitchFamily="34" charset="0"/>
                <a:cs typeface="Abadi Extra Light" panose="020F0302020204030204" pitchFamily="34" charset="0"/>
              </a:rPr>
              <a:t>How does it reinforce the effect of the technique? </a:t>
            </a:r>
          </a:p>
          <a:p>
            <a:r>
              <a:rPr lang="en-US" sz="900" dirty="0">
                <a:latin typeface="Abadi Extra Light" panose="020F0302020204030204" pitchFamily="34" charset="0"/>
                <a:cs typeface="Abadi Extra Light" panose="020F0302020204030204" pitchFamily="34" charset="0"/>
              </a:rPr>
              <a:t>How can you use context as a way of developing your interpretation?</a:t>
            </a:r>
          </a:p>
        </p:txBody>
      </p:sp>
      <p:sp>
        <p:nvSpPr>
          <p:cNvPr id="16" name="TextBox 15">
            <a:extLst>
              <a:ext uri="{FF2B5EF4-FFF2-40B4-BE49-F238E27FC236}">
                <a16:creationId xmlns:a16="http://schemas.microsoft.com/office/drawing/2014/main" id="{32B4C434-DCDB-744A-CD18-6420B8B1088F}"/>
              </a:ext>
            </a:extLst>
          </p:cNvPr>
          <p:cNvSpPr txBox="1"/>
          <p:nvPr/>
        </p:nvSpPr>
        <p:spPr>
          <a:xfrm>
            <a:off x="9106689" y="1201408"/>
            <a:ext cx="2702203" cy="73866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l"/>
            <a:r>
              <a:rPr lang="en-GB" sz="1400" u="none" strike="noStrike" dirty="0">
                <a:effectLst/>
                <a:latin typeface="Avenir Next" panose="020B0503020202020204" pitchFamily="34" charset="0"/>
              </a:rPr>
              <a:t>‘He looked down at us, mocking, faintly sardonic, a ghost of a smile on his lips.’</a:t>
            </a:r>
          </a:p>
        </p:txBody>
      </p:sp>
      <p:sp>
        <p:nvSpPr>
          <p:cNvPr id="17" name="TextBox 16">
            <a:extLst>
              <a:ext uri="{FF2B5EF4-FFF2-40B4-BE49-F238E27FC236}">
                <a16:creationId xmlns:a16="http://schemas.microsoft.com/office/drawing/2014/main" id="{6C645341-1131-4A0E-9729-553A0B9C9DC9}"/>
              </a:ext>
            </a:extLst>
          </p:cNvPr>
          <p:cNvSpPr txBox="1"/>
          <p:nvPr/>
        </p:nvSpPr>
        <p:spPr>
          <a:xfrm>
            <a:off x="185040" y="79131"/>
            <a:ext cx="1524072"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a:t>Model analysis</a:t>
            </a:r>
          </a:p>
        </p:txBody>
      </p:sp>
      <p:sp>
        <p:nvSpPr>
          <p:cNvPr id="18" name="TextBox 17">
            <a:extLst>
              <a:ext uri="{FF2B5EF4-FFF2-40B4-BE49-F238E27FC236}">
                <a16:creationId xmlns:a16="http://schemas.microsoft.com/office/drawing/2014/main" id="{1CDD9AE9-4939-E184-A3D9-701CDBA244F5}"/>
              </a:ext>
            </a:extLst>
          </p:cNvPr>
          <p:cNvSpPr txBox="1"/>
          <p:nvPr/>
        </p:nvSpPr>
        <p:spPr>
          <a:xfrm>
            <a:off x="185040" y="2365289"/>
            <a:ext cx="3622833" cy="707886"/>
          </a:xfrm>
          <a:prstGeom prst="rect">
            <a:avLst/>
          </a:prstGeom>
          <a:ln w="19050">
            <a:solidFill>
              <a:schemeClr val="tx2"/>
            </a:solidFill>
            <a:prstDash val="lgDashDot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dirty="0">
                <a:latin typeface="Abadi Extra Light" panose="020F0302020204030204" pitchFamily="34" charset="0"/>
                <a:cs typeface="Abadi Extra Light" panose="020F0302020204030204" pitchFamily="34" charset="0"/>
              </a:rPr>
              <a:t>1. Explanation:</a:t>
            </a:r>
          </a:p>
          <a:p>
            <a:r>
              <a:rPr lang="en-US" sz="1000" dirty="0">
                <a:latin typeface="Abadi Extra Light" panose="020F0302020204030204" pitchFamily="34" charset="0"/>
                <a:cs typeface="Abadi Extra Light" panose="020F0302020204030204" pitchFamily="34" charset="0"/>
              </a:rPr>
              <a:t>What is being presented?</a:t>
            </a:r>
          </a:p>
          <a:p>
            <a:r>
              <a:rPr lang="en-US" sz="1000" dirty="0">
                <a:latin typeface="Abadi Extra Light" panose="020F0302020204030204" pitchFamily="34" charset="0"/>
                <a:cs typeface="Abadi Extra Light" panose="020F0302020204030204" pitchFamily="34" charset="0"/>
              </a:rPr>
              <a:t>What do you see?</a:t>
            </a:r>
          </a:p>
          <a:p>
            <a:r>
              <a:rPr lang="en-US" sz="1000" dirty="0">
                <a:latin typeface="Abadi Extra Light" panose="020F0302020204030204" pitchFamily="34" charset="0"/>
                <a:cs typeface="Abadi Extra Light" panose="020F0302020204030204" pitchFamily="34" charset="0"/>
              </a:rPr>
              <a:t>What do you understand?</a:t>
            </a:r>
          </a:p>
        </p:txBody>
      </p:sp>
      <p:sp>
        <p:nvSpPr>
          <p:cNvPr id="8" name="TextBox 7">
            <a:extLst>
              <a:ext uri="{FF2B5EF4-FFF2-40B4-BE49-F238E27FC236}">
                <a16:creationId xmlns:a16="http://schemas.microsoft.com/office/drawing/2014/main" id="{C6FA5595-FF20-FC22-D7A5-714E5C10130D}"/>
              </a:ext>
            </a:extLst>
          </p:cNvPr>
          <p:cNvSpPr txBox="1"/>
          <p:nvPr/>
        </p:nvSpPr>
        <p:spPr>
          <a:xfrm>
            <a:off x="2942686" y="2671923"/>
            <a:ext cx="170206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Surface meaning</a:t>
            </a:r>
          </a:p>
        </p:txBody>
      </p:sp>
      <p:sp>
        <p:nvSpPr>
          <p:cNvPr id="9" name="TextBox 8">
            <a:extLst>
              <a:ext uri="{FF2B5EF4-FFF2-40B4-BE49-F238E27FC236}">
                <a16:creationId xmlns:a16="http://schemas.microsoft.com/office/drawing/2014/main" id="{72A93488-86B7-AD82-166B-D604F3AAD317}"/>
              </a:ext>
            </a:extLst>
          </p:cNvPr>
          <p:cNvSpPr txBox="1"/>
          <p:nvPr/>
        </p:nvSpPr>
        <p:spPr>
          <a:xfrm>
            <a:off x="3099906" y="4227217"/>
            <a:ext cx="184191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Layers of meaning</a:t>
            </a:r>
          </a:p>
        </p:txBody>
      </p:sp>
      <p:sp>
        <p:nvSpPr>
          <p:cNvPr id="20" name="TextBox 19">
            <a:extLst>
              <a:ext uri="{FF2B5EF4-FFF2-40B4-BE49-F238E27FC236}">
                <a16:creationId xmlns:a16="http://schemas.microsoft.com/office/drawing/2014/main" id="{BA14E09D-E8D1-AA74-3D50-371BD9674629}"/>
              </a:ext>
            </a:extLst>
          </p:cNvPr>
          <p:cNvSpPr txBox="1"/>
          <p:nvPr/>
        </p:nvSpPr>
        <p:spPr>
          <a:xfrm>
            <a:off x="5238885" y="2989680"/>
            <a:ext cx="270220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2. Use of metaphor – </a:t>
            </a:r>
          </a:p>
          <a:p>
            <a:endParaRPr lang="en-US" sz="1400" dirty="0"/>
          </a:p>
          <a:p>
            <a:r>
              <a:rPr lang="en-US" sz="1400" dirty="0"/>
              <a:t>Shaft – weapon</a:t>
            </a:r>
          </a:p>
          <a:p>
            <a:endParaRPr lang="en-US" sz="1400" dirty="0"/>
          </a:p>
          <a:p>
            <a:r>
              <a:rPr lang="en-US" sz="1400" dirty="0"/>
              <a:t>Shows his power and potential danger</a:t>
            </a:r>
          </a:p>
        </p:txBody>
      </p:sp>
      <p:sp>
        <p:nvSpPr>
          <p:cNvPr id="21" name="TextBox 20">
            <a:extLst>
              <a:ext uri="{FF2B5EF4-FFF2-40B4-BE49-F238E27FC236}">
                <a16:creationId xmlns:a16="http://schemas.microsoft.com/office/drawing/2014/main" id="{4BA72418-6B18-8BEA-DC23-E42F2695353E}"/>
              </a:ext>
            </a:extLst>
          </p:cNvPr>
          <p:cNvSpPr txBox="1"/>
          <p:nvPr/>
        </p:nvSpPr>
        <p:spPr>
          <a:xfrm>
            <a:off x="5217869" y="5117883"/>
            <a:ext cx="2712711"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3. Use of language – </a:t>
            </a:r>
          </a:p>
          <a:p>
            <a:r>
              <a:rPr lang="en-US" sz="1400" dirty="0"/>
              <a:t>‘mark’ – connotations of weakness, target, pain, wound.</a:t>
            </a:r>
          </a:p>
          <a:p>
            <a:endParaRPr lang="en-US" sz="1400" dirty="0"/>
          </a:p>
          <a:p>
            <a:r>
              <a:rPr lang="en-US" sz="1400" dirty="0"/>
              <a:t>Reveals his intention to hurt Mrs. Van Hopper with his words.</a:t>
            </a:r>
          </a:p>
        </p:txBody>
      </p:sp>
      <p:cxnSp>
        <p:nvCxnSpPr>
          <p:cNvPr id="7" name="Straight Arrow Connector 6">
            <a:extLst>
              <a:ext uri="{FF2B5EF4-FFF2-40B4-BE49-F238E27FC236}">
                <a16:creationId xmlns:a16="http://schemas.microsoft.com/office/drawing/2014/main" id="{A3422787-B34D-9D94-1EA2-95B6E4CA7E1B}"/>
              </a:ext>
            </a:extLst>
          </p:cNvPr>
          <p:cNvCxnSpPr>
            <a:cxnSpLocks/>
            <a:stCxn id="8" idx="3"/>
          </p:cNvCxnSpPr>
          <p:nvPr/>
        </p:nvCxnSpPr>
        <p:spPr>
          <a:xfrm flipV="1">
            <a:off x="4644755" y="2347180"/>
            <a:ext cx="594131" cy="50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279F06D-B529-80E2-7F22-007D9EF5FF4A}"/>
              </a:ext>
            </a:extLst>
          </p:cNvPr>
          <p:cNvSpPr txBox="1"/>
          <p:nvPr/>
        </p:nvSpPr>
        <p:spPr>
          <a:xfrm>
            <a:off x="5238886" y="1201408"/>
            <a:ext cx="2702203" cy="5232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l"/>
            <a:r>
              <a:rPr lang="en-GB" sz="1400" u="none" strike="noStrike" dirty="0">
                <a:effectLst/>
                <a:latin typeface="Avenir Next" panose="020B0503020202020204" pitchFamily="34" charset="0"/>
              </a:rPr>
              <a:t>‘This time his shaft had found the mark...’</a:t>
            </a:r>
          </a:p>
        </p:txBody>
      </p:sp>
      <p:sp>
        <p:nvSpPr>
          <p:cNvPr id="14" name="TextBox 13">
            <a:extLst>
              <a:ext uri="{FF2B5EF4-FFF2-40B4-BE49-F238E27FC236}">
                <a16:creationId xmlns:a16="http://schemas.microsoft.com/office/drawing/2014/main" id="{9DB33D17-1549-C224-BDEE-ED93916F1B99}"/>
              </a:ext>
            </a:extLst>
          </p:cNvPr>
          <p:cNvSpPr txBox="1"/>
          <p:nvPr/>
        </p:nvSpPr>
        <p:spPr>
          <a:xfrm>
            <a:off x="5228378" y="1940072"/>
            <a:ext cx="270220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a:t>Shows the intentional power behind his words. </a:t>
            </a:r>
          </a:p>
        </p:txBody>
      </p:sp>
      <p:cxnSp>
        <p:nvCxnSpPr>
          <p:cNvPr id="24" name="Straight Arrow Connector 23">
            <a:extLst>
              <a:ext uri="{FF2B5EF4-FFF2-40B4-BE49-F238E27FC236}">
                <a16:creationId xmlns:a16="http://schemas.microsoft.com/office/drawing/2014/main" id="{B3408BB8-82C9-3B34-B575-24D6D0FF8269}"/>
              </a:ext>
            </a:extLst>
          </p:cNvPr>
          <p:cNvCxnSpPr>
            <a:cxnSpLocks/>
            <a:stCxn id="8" idx="3"/>
          </p:cNvCxnSpPr>
          <p:nvPr/>
        </p:nvCxnSpPr>
        <p:spPr>
          <a:xfrm flipV="1">
            <a:off x="4644755" y="2256204"/>
            <a:ext cx="4310059" cy="600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7645AE-9E6A-5737-35DD-B2630D63ED4F}"/>
              </a:ext>
            </a:extLst>
          </p:cNvPr>
          <p:cNvSpPr txBox="1"/>
          <p:nvPr/>
        </p:nvSpPr>
        <p:spPr>
          <a:xfrm>
            <a:off x="9109806" y="2018109"/>
            <a:ext cx="2699085"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a:t>Conveys his enjoyment</a:t>
            </a:r>
          </a:p>
        </p:txBody>
      </p:sp>
      <p:sp>
        <p:nvSpPr>
          <p:cNvPr id="28" name="Down Arrow 27">
            <a:extLst>
              <a:ext uri="{FF2B5EF4-FFF2-40B4-BE49-F238E27FC236}">
                <a16:creationId xmlns:a16="http://schemas.microsoft.com/office/drawing/2014/main" id="{2530880C-13D4-167C-8397-FB75E170530B}"/>
              </a:ext>
            </a:extLst>
          </p:cNvPr>
          <p:cNvSpPr/>
          <p:nvPr/>
        </p:nvSpPr>
        <p:spPr>
          <a:xfrm>
            <a:off x="6379779" y="4374675"/>
            <a:ext cx="194445" cy="698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34656A30-573C-9D04-6E18-CC0CCB45B59B}"/>
              </a:ext>
            </a:extLst>
          </p:cNvPr>
          <p:cNvSpPr/>
          <p:nvPr/>
        </p:nvSpPr>
        <p:spPr>
          <a:xfrm>
            <a:off x="6405496" y="2545807"/>
            <a:ext cx="202520" cy="443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A32B32E-5F0D-1F46-4647-141BBA4ADA9E}"/>
              </a:ext>
            </a:extLst>
          </p:cNvPr>
          <p:cNvSpPr txBox="1"/>
          <p:nvPr/>
        </p:nvSpPr>
        <p:spPr>
          <a:xfrm>
            <a:off x="9106689" y="2982724"/>
            <a:ext cx="2702204"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2. Use of list – </a:t>
            </a:r>
          </a:p>
          <a:p>
            <a:endParaRPr lang="en-US" sz="1400" dirty="0"/>
          </a:p>
          <a:p>
            <a:r>
              <a:rPr lang="en-US" sz="1400" dirty="0"/>
              <a:t>Builds up the description of Maxim’s derisory attitude towards Mrs. Van Hopper</a:t>
            </a:r>
          </a:p>
        </p:txBody>
      </p:sp>
      <p:sp>
        <p:nvSpPr>
          <p:cNvPr id="31" name="TextBox 30">
            <a:extLst>
              <a:ext uri="{FF2B5EF4-FFF2-40B4-BE49-F238E27FC236}">
                <a16:creationId xmlns:a16="http://schemas.microsoft.com/office/drawing/2014/main" id="{0EF37BE1-FCC7-1AE4-B1EC-D2B2681F8A58}"/>
              </a:ext>
            </a:extLst>
          </p:cNvPr>
          <p:cNvSpPr txBox="1"/>
          <p:nvPr/>
        </p:nvSpPr>
        <p:spPr>
          <a:xfrm>
            <a:off x="9096180" y="4791663"/>
            <a:ext cx="271271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a:t>3. Use of language – </a:t>
            </a:r>
          </a:p>
          <a:p>
            <a:r>
              <a:rPr lang="en-US" sz="1200" dirty="0"/>
              <a:t>‘sardonic’ – critical and scornful of Mrs. Van Hopper. Reveals how little he thinks of her / lack of respect</a:t>
            </a:r>
          </a:p>
          <a:p>
            <a:endParaRPr lang="en-US" sz="1200" dirty="0"/>
          </a:p>
          <a:p>
            <a:r>
              <a:rPr lang="en-US" sz="1200" dirty="0"/>
              <a:t>4. In addition, ‘smile’ – juxtaposes his derisory attitude. Suggests he is enjoying her reaction. Perhaps Du Maurier is suggesting there are two sides to Maxim.</a:t>
            </a:r>
          </a:p>
        </p:txBody>
      </p:sp>
      <p:sp>
        <p:nvSpPr>
          <p:cNvPr id="32" name="Down Arrow 31">
            <a:extLst>
              <a:ext uri="{FF2B5EF4-FFF2-40B4-BE49-F238E27FC236}">
                <a16:creationId xmlns:a16="http://schemas.microsoft.com/office/drawing/2014/main" id="{F249837D-C280-548B-DC81-7625D1D6A644}"/>
              </a:ext>
            </a:extLst>
          </p:cNvPr>
          <p:cNvSpPr/>
          <p:nvPr/>
        </p:nvSpPr>
        <p:spPr>
          <a:xfrm>
            <a:off x="10365822" y="4177329"/>
            <a:ext cx="194445" cy="601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9D77D23E-7FC0-2F3F-97FE-DC3DFC5BF506}"/>
              </a:ext>
            </a:extLst>
          </p:cNvPr>
          <p:cNvSpPr/>
          <p:nvPr/>
        </p:nvSpPr>
        <p:spPr>
          <a:xfrm>
            <a:off x="10322575" y="2420349"/>
            <a:ext cx="202520" cy="443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ABBD8E3-B62E-BA34-79E0-AA5DC9640810}"/>
              </a:ext>
            </a:extLst>
          </p:cNvPr>
          <p:cNvSpPr txBox="1"/>
          <p:nvPr/>
        </p:nvSpPr>
        <p:spPr>
          <a:xfrm>
            <a:off x="170887" y="6071991"/>
            <a:ext cx="3747018" cy="430887"/>
          </a:xfrm>
          <a:prstGeom prst="rect">
            <a:avLst/>
          </a:prstGeom>
          <a:ln w="19050">
            <a:solidFill>
              <a:schemeClr val="tx2"/>
            </a:solidFill>
            <a:prstDash val="lgDashDotDot"/>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Font typeface="Arial" panose="020B0604020202020204" pitchFamily="34" charset="0"/>
              <a:buNone/>
            </a:pPr>
            <a:r>
              <a:rPr lang="en-US" sz="1100" b="1" dirty="0">
                <a:latin typeface="Abadi Extra Light" panose="020B0204020104020204" pitchFamily="34" charset="0"/>
              </a:rPr>
              <a:t>4. Dive further and layer your interpretation and analysis:</a:t>
            </a:r>
          </a:p>
          <a:p>
            <a:r>
              <a:rPr lang="en-US" sz="1100" b="1" dirty="0">
                <a:latin typeface="Abadi Extra Light" panose="020B0204020104020204" pitchFamily="34" charset="0"/>
              </a:rPr>
              <a:t>What</a:t>
            </a:r>
            <a:r>
              <a:rPr lang="en-US" sz="1100" dirty="0">
                <a:latin typeface="Abadi Extra Light" panose="020B0204020104020204" pitchFamily="34" charset="0"/>
              </a:rPr>
              <a:t> else can you say?</a:t>
            </a:r>
            <a:endParaRPr lang="en-GB" sz="1100" dirty="0">
              <a:latin typeface="Abadi Extra Light" panose="020B0204020104020204" pitchFamily="34" charset="0"/>
              <a:cs typeface="Times New Roman" panose="02020603050405020304" pitchFamily="18" charset="0"/>
            </a:endParaRPr>
          </a:p>
        </p:txBody>
      </p:sp>
    </p:spTree>
    <p:extLst>
      <p:ext uri="{BB962C8B-B14F-4D97-AF65-F5344CB8AC3E}">
        <p14:creationId xmlns:p14="http://schemas.microsoft.com/office/powerpoint/2010/main" val="106004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6E2F-1A5C-D5CB-03F6-9A3C743C1AC5}"/>
              </a:ext>
            </a:extLst>
          </p:cNvPr>
          <p:cNvSpPr>
            <a:spLocks noGrp="1"/>
          </p:cNvSpPr>
          <p:nvPr>
            <p:ph type="title"/>
          </p:nvPr>
        </p:nvSpPr>
        <p:spPr>
          <a:xfrm>
            <a:off x="1469664" y="201309"/>
            <a:ext cx="9860488" cy="660540"/>
          </a:xfrm>
        </p:spPr>
        <p:txBody>
          <a:bodyPr>
            <a:normAutofit fontScale="90000"/>
          </a:bodyPr>
          <a:lstStyle/>
          <a:p>
            <a:r>
              <a:rPr lang="en-US" dirty="0"/>
              <a:t>How to turn your deep dive into analytical writing</a:t>
            </a:r>
          </a:p>
        </p:txBody>
      </p:sp>
      <p:sp>
        <p:nvSpPr>
          <p:cNvPr id="4" name="TextBox 3">
            <a:extLst>
              <a:ext uri="{FF2B5EF4-FFF2-40B4-BE49-F238E27FC236}">
                <a16:creationId xmlns:a16="http://schemas.microsoft.com/office/drawing/2014/main" id="{3DD94508-14E5-8954-B9E6-93678E240584}"/>
              </a:ext>
            </a:extLst>
          </p:cNvPr>
          <p:cNvSpPr txBox="1"/>
          <p:nvPr/>
        </p:nvSpPr>
        <p:spPr>
          <a:xfrm>
            <a:off x="6905297" y="1757989"/>
            <a:ext cx="4974871"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a:t>Maxim is introduced to be both powerful and derisory when in the company of Mrs van Hopper in Chapter 3. In response to Mrs Van Hopper’s over familiarity, Maxim responds in a way meant to both poke fun at her and make her feel uncomfortable. It is clear he has been successful when the narrator remarks that ‘This time his shaft had found the mark…’. This description accurately reveals the intentional power behind his words. Moreover, the use of the metaphor ‘shaft’ links his words to a weapon and magnifies his power over Mrs. Van Hopper at this moment as well as hinting at a potential danger lurking within. In addition, the use of ‘mark’ suggests a weakness on the part of Mrs Van Hopper and emphasises the potential pain caused by his words. Furthermore, as a ‘mark’ is a target, the use of this noun makes it clear that it was Maxim’s intention to hurt Mrs Van Hopper with his response. This idea of wanting to hurt and cause pain is further reinforced when he is described to look down on the narrator and Mrs Van Hopper ‘mocking, faintly sardonic, a ghost of a smile on his lips.’ It is evident from this description that he enjoys the pain and discomfort he has caused. Discomfort caused is enhanced by the use of a list which builds up the description of his derisory attitude towards his listener and almost reflects how overwhelming his attitude is at this moment. Furthermore, the use of ‘sardonic’ reflects how scornful Maxim is and makes it clear he does not respect her. Following on from this idea, the description of a ‘smile on his lips’ juxtaposes his derisory attitude and suggests he is enjoying her uncomfortableness. Perhaps, in this small interaction, De Maurier is providing both the narrator and the reader with clues as to the hidden nature of Maxim du Winter. </a:t>
            </a:r>
          </a:p>
        </p:txBody>
      </p:sp>
      <p:pic>
        <p:nvPicPr>
          <p:cNvPr id="7" name="Picture 6">
            <a:extLst>
              <a:ext uri="{FF2B5EF4-FFF2-40B4-BE49-F238E27FC236}">
                <a16:creationId xmlns:a16="http://schemas.microsoft.com/office/drawing/2014/main" id="{62D994C1-DD1E-57AB-75A4-497B2A34E1F3}"/>
              </a:ext>
            </a:extLst>
          </p:cNvPr>
          <p:cNvPicPr>
            <a:picLocks noChangeAspect="1"/>
          </p:cNvPicPr>
          <p:nvPr/>
        </p:nvPicPr>
        <p:blipFill>
          <a:blip r:embed="rId3"/>
          <a:stretch>
            <a:fillRect/>
          </a:stretch>
        </p:blipFill>
        <p:spPr>
          <a:xfrm>
            <a:off x="5859290" y="1858600"/>
            <a:ext cx="748105" cy="279464"/>
          </a:xfrm>
          <a:prstGeom prst="rect">
            <a:avLst/>
          </a:prstGeom>
        </p:spPr>
      </p:pic>
      <p:pic>
        <p:nvPicPr>
          <p:cNvPr id="8" name="Picture 7">
            <a:extLst>
              <a:ext uri="{FF2B5EF4-FFF2-40B4-BE49-F238E27FC236}">
                <a16:creationId xmlns:a16="http://schemas.microsoft.com/office/drawing/2014/main" id="{C3D84CFF-9D17-5CB3-4C29-FD2616BBD1A8}"/>
              </a:ext>
            </a:extLst>
          </p:cNvPr>
          <p:cNvPicPr>
            <a:picLocks noChangeAspect="1"/>
          </p:cNvPicPr>
          <p:nvPr/>
        </p:nvPicPr>
        <p:blipFill>
          <a:blip r:embed="rId4"/>
          <a:stretch>
            <a:fillRect/>
          </a:stretch>
        </p:blipFill>
        <p:spPr>
          <a:xfrm>
            <a:off x="5906015" y="5952952"/>
            <a:ext cx="607693" cy="331394"/>
          </a:xfrm>
          <a:prstGeom prst="rect">
            <a:avLst/>
          </a:prstGeom>
        </p:spPr>
      </p:pic>
      <p:pic>
        <p:nvPicPr>
          <p:cNvPr id="9" name="Picture 8">
            <a:extLst>
              <a:ext uri="{FF2B5EF4-FFF2-40B4-BE49-F238E27FC236}">
                <a16:creationId xmlns:a16="http://schemas.microsoft.com/office/drawing/2014/main" id="{69095C22-AAE0-D242-0F32-AD818E2EFC2C}"/>
              </a:ext>
            </a:extLst>
          </p:cNvPr>
          <p:cNvPicPr>
            <a:picLocks noChangeAspect="1"/>
          </p:cNvPicPr>
          <p:nvPr/>
        </p:nvPicPr>
        <p:blipFill>
          <a:blip r:embed="rId5"/>
          <a:stretch>
            <a:fillRect/>
          </a:stretch>
        </p:blipFill>
        <p:spPr>
          <a:xfrm>
            <a:off x="5868908" y="2636063"/>
            <a:ext cx="681909" cy="314355"/>
          </a:xfrm>
          <a:prstGeom prst="rect">
            <a:avLst/>
          </a:prstGeom>
        </p:spPr>
      </p:pic>
      <p:pic>
        <p:nvPicPr>
          <p:cNvPr id="11" name="Picture 10" descr="Diagram&#10;&#10;Description automatically generated">
            <a:extLst>
              <a:ext uri="{FF2B5EF4-FFF2-40B4-BE49-F238E27FC236}">
                <a16:creationId xmlns:a16="http://schemas.microsoft.com/office/drawing/2014/main" id="{6E66EFE7-09D4-3CB0-88CB-DCBAE35F4E13}"/>
              </a:ext>
            </a:extLst>
          </p:cNvPr>
          <p:cNvPicPr>
            <a:picLocks noChangeAspect="1"/>
          </p:cNvPicPr>
          <p:nvPr/>
        </p:nvPicPr>
        <p:blipFill>
          <a:blip r:embed="rId6"/>
          <a:stretch>
            <a:fillRect/>
          </a:stretch>
        </p:blipFill>
        <p:spPr>
          <a:xfrm>
            <a:off x="175197" y="1897721"/>
            <a:ext cx="5544350" cy="4347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Down Arrow 11">
            <a:extLst>
              <a:ext uri="{FF2B5EF4-FFF2-40B4-BE49-F238E27FC236}">
                <a16:creationId xmlns:a16="http://schemas.microsoft.com/office/drawing/2014/main" id="{5AE59F45-4E91-7348-824F-3DA0C1A980D0}"/>
              </a:ext>
            </a:extLst>
          </p:cNvPr>
          <p:cNvSpPr/>
          <p:nvPr/>
        </p:nvSpPr>
        <p:spPr>
          <a:xfrm>
            <a:off x="3394842" y="867895"/>
            <a:ext cx="283779" cy="7506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A1CD6747-1B8F-D249-14B8-8EE329E05EDE}"/>
              </a:ext>
            </a:extLst>
          </p:cNvPr>
          <p:cNvSpPr/>
          <p:nvPr/>
        </p:nvSpPr>
        <p:spPr>
          <a:xfrm>
            <a:off x="3678621" y="1387366"/>
            <a:ext cx="4719145" cy="231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1C5B-1D60-1049-5D55-68909CDDFDFE}"/>
              </a:ext>
            </a:extLst>
          </p:cNvPr>
          <p:cNvSpPr>
            <a:spLocks noGrp="1"/>
          </p:cNvSpPr>
          <p:nvPr>
            <p:ph type="title"/>
          </p:nvPr>
        </p:nvSpPr>
        <p:spPr/>
        <p:txBody>
          <a:bodyPr/>
          <a:lstStyle/>
          <a:p>
            <a:r>
              <a:rPr lang="en-US" dirty="0"/>
              <a:t>Task</a:t>
            </a:r>
          </a:p>
        </p:txBody>
      </p:sp>
      <p:sp>
        <p:nvSpPr>
          <p:cNvPr id="3" name="Content Placeholder 2">
            <a:extLst>
              <a:ext uri="{FF2B5EF4-FFF2-40B4-BE49-F238E27FC236}">
                <a16:creationId xmlns:a16="http://schemas.microsoft.com/office/drawing/2014/main" id="{9DA2123E-EDFE-C284-B2D4-98D5CC322A99}"/>
              </a:ext>
            </a:extLst>
          </p:cNvPr>
          <p:cNvSpPr>
            <a:spLocks noGrp="1"/>
          </p:cNvSpPr>
          <p:nvPr>
            <p:ph idx="1"/>
          </p:nvPr>
        </p:nvSpPr>
        <p:spPr>
          <a:xfrm>
            <a:off x="1469664" y="1603922"/>
            <a:ext cx="9076329" cy="1139278"/>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pPr marL="0" indent="0" algn="ctr">
              <a:buNone/>
            </a:pPr>
            <a:r>
              <a:rPr lang="en-US" dirty="0"/>
              <a:t>Choose two quotations of your own and do a deep dive.</a:t>
            </a:r>
          </a:p>
          <a:p>
            <a:pPr marL="0" indent="0" algn="ctr">
              <a:buNone/>
            </a:pPr>
            <a:r>
              <a:rPr lang="en-US" dirty="0"/>
              <a:t>Try and choose quotations that can be linked together. </a:t>
            </a:r>
          </a:p>
        </p:txBody>
      </p:sp>
      <p:pic>
        <p:nvPicPr>
          <p:cNvPr id="6" name="Picture 5" descr="Graphical user interface&#10;&#10;Description automatically generated">
            <a:extLst>
              <a:ext uri="{FF2B5EF4-FFF2-40B4-BE49-F238E27FC236}">
                <a16:creationId xmlns:a16="http://schemas.microsoft.com/office/drawing/2014/main" id="{2E899225-C08C-1485-ACED-A18863888724}"/>
              </a:ext>
            </a:extLst>
          </p:cNvPr>
          <p:cNvPicPr>
            <a:picLocks noChangeAspect="1"/>
          </p:cNvPicPr>
          <p:nvPr/>
        </p:nvPicPr>
        <p:blipFill>
          <a:blip r:embed="rId3"/>
          <a:stretch>
            <a:fillRect/>
          </a:stretch>
        </p:blipFill>
        <p:spPr>
          <a:xfrm>
            <a:off x="7368658" y="2638453"/>
            <a:ext cx="2772920" cy="3988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phic 6" descr="Stopwatch">
            <a:extLst>
              <a:ext uri="{FF2B5EF4-FFF2-40B4-BE49-F238E27FC236}">
                <a16:creationId xmlns:a16="http://schemas.microsoft.com/office/drawing/2014/main" id="{1B8016A8-27B4-680A-CE61-5F445FF5C6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462" y="6027824"/>
            <a:ext cx="445078" cy="445078"/>
          </a:xfrm>
          <a:prstGeom prst="rect">
            <a:avLst/>
          </a:prstGeom>
        </p:spPr>
      </p:pic>
      <p:sp>
        <p:nvSpPr>
          <p:cNvPr id="8" name="TextBox 7">
            <a:extLst>
              <a:ext uri="{FF2B5EF4-FFF2-40B4-BE49-F238E27FC236}">
                <a16:creationId xmlns:a16="http://schemas.microsoft.com/office/drawing/2014/main" id="{85C68816-555A-06A1-2119-40BD062591BF}"/>
              </a:ext>
            </a:extLst>
          </p:cNvPr>
          <p:cNvSpPr txBox="1"/>
          <p:nvPr/>
        </p:nvSpPr>
        <p:spPr>
          <a:xfrm>
            <a:off x="102969" y="6472902"/>
            <a:ext cx="982064"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1400" dirty="0"/>
              <a:t>20 minutes</a:t>
            </a:r>
          </a:p>
        </p:txBody>
      </p:sp>
      <p:grpSp>
        <p:nvGrpSpPr>
          <p:cNvPr id="9" name="Group 8">
            <a:extLst>
              <a:ext uri="{FF2B5EF4-FFF2-40B4-BE49-F238E27FC236}">
                <a16:creationId xmlns:a16="http://schemas.microsoft.com/office/drawing/2014/main" id="{B8CD58E3-1AF8-3A95-3B93-51A6DF244699}"/>
              </a:ext>
            </a:extLst>
          </p:cNvPr>
          <p:cNvGrpSpPr/>
          <p:nvPr/>
        </p:nvGrpSpPr>
        <p:grpSpPr>
          <a:xfrm>
            <a:off x="11172496" y="481199"/>
            <a:ext cx="891626" cy="1581560"/>
            <a:chOff x="11319092" y="-57667"/>
            <a:chExt cx="1078062" cy="1892734"/>
          </a:xfrm>
        </p:grpSpPr>
        <p:pic>
          <p:nvPicPr>
            <p:cNvPr id="10" name="Picture 9">
              <a:extLst>
                <a:ext uri="{FF2B5EF4-FFF2-40B4-BE49-F238E27FC236}">
                  <a16:creationId xmlns:a16="http://schemas.microsoft.com/office/drawing/2014/main" id="{1521920D-E277-18EB-BE09-F40A4CB0CD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091" b="97249" l="9375" r="89773">
                          <a14:foregroundMark x1="31818" y1="8414" x2="31818" y2="8414"/>
                          <a14:foregroundMark x1="46591" y1="47411" x2="46591" y2="47411"/>
                          <a14:foregroundMark x1="63068" y1="91586" x2="63068" y2="91586"/>
                          <a14:foregroundMark x1="35511" y1="97249" x2="35511" y2="97249"/>
                        </a14:backgroundRemoval>
                      </a14:imgEffect>
                    </a14:imgLayer>
                  </a14:imgProps>
                </a:ext>
              </a:extLst>
            </a:blip>
            <a:stretch>
              <a:fillRect/>
            </a:stretch>
          </p:blipFill>
          <p:spPr>
            <a:xfrm>
              <a:off x="11319092" y="-57667"/>
              <a:ext cx="1078062" cy="1892734"/>
            </a:xfrm>
            <a:prstGeom prst="rect">
              <a:avLst/>
            </a:prstGeom>
          </p:spPr>
        </p:pic>
        <p:sp>
          <p:nvSpPr>
            <p:cNvPr id="11" name="TextBox 10">
              <a:extLst>
                <a:ext uri="{FF2B5EF4-FFF2-40B4-BE49-F238E27FC236}">
                  <a16:creationId xmlns:a16="http://schemas.microsoft.com/office/drawing/2014/main" id="{116D17BE-D759-4FBB-BE31-DF358EA8FF2B}"/>
                </a:ext>
              </a:extLst>
            </p:cNvPr>
            <p:cNvSpPr txBox="1"/>
            <p:nvPr/>
          </p:nvSpPr>
          <p:spPr>
            <a:xfrm>
              <a:off x="11501956" y="81912"/>
              <a:ext cx="758989" cy="552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latin typeface="The Hand Black" panose="03070502030502020204" pitchFamily="66" charset="0"/>
                </a:rPr>
                <a:t>Page 51 in the booklet</a:t>
              </a:r>
            </a:p>
          </p:txBody>
        </p:sp>
      </p:grpSp>
      <p:sp>
        <p:nvSpPr>
          <p:cNvPr id="12" name="Content Placeholder 2">
            <a:extLst>
              <a:ext uri="{FF2B5EF4-FFF2-40B4-BE49-F238E27FC236}">
                <a16:creationId xmlns:a16="http://schemas.microsoft.com/office/drawing/2014/main" id="{E2FC4948-730D-8143-0806-49F56460C86D}"/>
              </a:ext>
            </a:extLst>
          </p:cNvPr>
          <p:cNvSpPr txBox="1">
            <a:spLocks/>
          </p:cNvSpPr>
          <p:nvPr/>
        </p:nvSpPr>
        <p:spPr>
          <a:xfrm>
            <a:off x="1469664" y="3114819"/>
            <a:ext cx="5119667" cy="6283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How is Maxim presented in Chapters 3 &amp; 4?</a:t>
            </a:r>
          </a:p>
        </p:txBody>
      </p:sp>
    </p:spTree>
    <p:extLst>
      <p:ext uri="{BB962C8B-B14F-4D97-AF65-F5344CB8AC3E}">
        <p14:creationId xmlns:p14="http://schemas.microsoft.com/office/powerpoint/2010/main" val="405841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896F4-CE51-6014-A5AF-105C6AB3CAE3}"/>
              </a:ext>
            </a:extLst>
          </p:cNvPr>
          <p:cNvPicPr>
            <a:picLocks noChangeAspect="1"/>
          </p:cNvPicPr>
          <p:nvPr/>
        </p:nvPicPr>
        <p:blipFill>
          <a:blip r:embed="rId3"/>
          <a:stretch>
            <a:fillRect/>
          </a:stretch>
        </p:blipFill>
        <p:spPr>
          <a:xfrm>
            <a:off x="3067050" y="245500"/>
            <a:ext cx="6057900" cy="825500"/>
          </a:xfrm>
          <a:prstGeom prst="rect">
            <a:avLst/>
          </a:prstGeom>
        </p:spPr>
      </p:pic>
      <p:pic>
        <p:nvPicPr>
          <p:cNvPr id="5" name="Picture 4">
            <a:extLst>
              <a:ext uri="{FF2B5EF4-FFF2-40B4-BE49-F238E27FC236}">
                <a16:creationId xmlns:a16="http://schemas.microsoft.com/office/drawing/2014/main" id="{E504BF1F-A1DD-15E5-7CB1-70035A1E113F}"/>
              </a:ext>
            </a:extLst>
          </p:cNvPr>
          <p:cNvPicPr>
            <a:picLocks noChangeAspect="1"/>
          </p:cNvPicPr>
          <p:nvPr/>
        </p:nvPicPr>
        <p:blipFill>
          <a:blip r:embed="rId4"/>
          <a:stretch>
            <a:fillRect/>
          </a:stretch>
        </p:blipFill>
        <p:spPr>
          <a:xfrm rot="20301805">
            <a:off x="335280" y="321292"/>
            <a:ext cx="1714500" cy="825500"/>
          </a:xfrm>
          <a:prstGeom prst="rect">
            <a:avLst/>
          </a:prstGeom>
        </p:spPr>
        <p:style>
          <a:lnRef idx="1">
            <a:schemeClr val="accent1"/>
          </a:lnRef>
          <a:fillRef idx="2">
            <a:schemeClr val="accent1"/>
          </a:fillRef>
          <a:effectRef idx="1">
            <a:schemeClr val="accent1"/>
          </a:effectRef>
          <a:fontRef idx="minor">
            <a:schemeClr val="dk1"/>
          </a:fontRef>
        </p:style>
      </p:pic>
      <p:sp>
        <p:nvSpPr>
          <p:cNvPr id="8" name="Rectangle 7">
            <a:extLst>
              <a:ext uri="{FF2B5EF4-FFF2-40B4-BE49-F238E27FC236}">
                <a16:creationId xmlns:a16="http://schemas.microsoft.com/office/drawing/2014/main" id="{DEAA6599-508C-DE87-D0EB-287C28D9B6F8}"/>
              </a:ext>
            </a:extLst>
          </p:cNvPr>
          <p:cNvSpPr/>
          <p:nvPr/>
        </p:nvSpPr>
        <p:spPr>
          <a:xfrm>
            <a:off x="243492" y="2758429"/>
            <a:ext cx="1427653" cy="646331"/>
          </a:xfrm>
          <a:prstGeom prst="rect">
            <a:avLst/>
          </a:prstGeom>
          <a:ln>
            <a:solidFill>
              <a:schemeClr val="tx1"/>
            </a:solidFill>
          </a:ln>
        </p:spPr>
        <p:txBody>
          <a:bodyPr wrap="square">
            <a:spAutoFit/>
          </a:bodyPr>
          <a:lstStyle/>
          <a:p>
            <a:pPr lvl="0"/>
            <a:r>
              <a:rPr lang="en-GB" b="1" dirty="0">
                <a:solidFill>
                  <a:srgbClr val="9900CC"/>
                </a:solidFill>
                <a:latin typeface="Calibri Light" panose="020F0302020204030204" pitchFamily="34" charset="0"/>
                <a:ea typeface="Calibri"/>
                <a:cs typeface="Calibri"/>
                <a:sym typeface="Calibri"/>
              </a:rPr>
              <a:t>What is presented?</a:t>
            </a:r>
            <a:endParaRPr lang="en-GB" dirty="0">
              <a:solidFill>
                <a:schemeClr val="dk1"/>
              </a:solidFill>
              <a:latin typeface="Calibri Light" panose="020F0302020204030204" pitchFamily="34" charset="0"/>
              <a:ea typeface="Calibri"/>
              <a:cs typeface="Calibri"/>
              <a:sym typeface="Calibri"/>
            </a:endParaRPr>
          </a:p>
        </p:txBody>
      </p:sp>
      <p:sp>
        <p:nvSpPr>
          <p:cNvPr id="13" name="Rectangle 12">
            <a:extLst>
              <a:ext uri="{FF2B5EF4-FFF2-40B4-BE49-F238E27FC236}">
                <a16:creationId xmlns:a16="http://schemas.microsoft.com/office/drawing/2014/main" id="{C53CB5FE-D86A-C5AF-1D8B-363593BFB362}"/>
              </a:ext>
            </a:extLst>
          </p:cNvPr>
          <p:cNvSpPr/>
          <p:nvPr/>
        </p:nvSpPr>
        <p:spPr>
          <a:xfrm>
            <a:off x="109803" y="4249640"/>
            <a:ext cx="1599820" cy="830997"/>
          </a:xfrm>
          <a:prstGeom prst="rect">
            <a:avLst/>
          </a:prstGeom>
          <a:ln>
            <a:solidFill>
              <a:schemeClr val="tx1"/>
            </a:solidFill>
          </a:ln>
        </p:spPr>
        <p:txBody>
          <a:bodyPr wrap="square">
            <a:spAutoFit/>
          </a:bodyPr>
          <a:lstStyle/>
          <a:p>
            <a:pPr lvl="0"/>
            <a:r>
              <a:rPr lang="en-GB" sz="1200" b="1" dirty="0">
                <a:solidFill>
                  <a:srgbClr val="9900CC"/>
                </a:solidFill>
                <a:latin typeface="Calibri Light" panose="020F0302020204030204" pitchFamily="34" charset="0"/>
                <a:ea typeface="Calibri"/>
                <a:cs typeface="Calibri"/>
                <a:sym typeface="Calibri"/>
              </a:rPr>
              <a:t>Analyse a technique OR zoom in on a word. What does it show? Why has it been used?</a:t>
            </a:r>
            <a:endParaRPr lang="en-GB" sz="1200" dirty="0">
              <a:solidFill>
                <a:srgbClr val="9900CC"/>
              </a:solidFill>
              <a:latin typeface="Calibri Light" panose="020F0302020204030204" pitchFamily="34" charset="0"/>
              <a:ea typeface="Calibri"/>
              <a:cs typeface="Calibri"/>
              <a:sym typeface="Calibri"/>
            </a:endParaRPr>
          </a:p>
        </p:txBody>
      </p:sp>
      <p:pic>
        <p:nvPicPr>
          <p:cNvPr id="16" name="Picture 15">
            <a:extLst>
              <a:ext uri="{FF2B5EF4-FFF2-40B4-BE49-F238E27FC236}">
                <a16:creationId xmlns:a16="http://schemas.microsoft.com/office/drawing/2014/main" id="{91C87546-BE46-CB89-7518-99D771E7254B}"/>
              </a:ext>
            </a:extLst>
          </p:cNvPr>
          <p:cNvPicPr>
            <a:picLocks noChangeAspect="1"/>
          </p:cNvPicPr>
          <p:nvPr/>
        </p:nvPicPr>
        <p:blipFill>
          <a:blip r:embed="rId5"/>
          <a:stretch>
            <a:fillRect/>
          </a:stretch>
        </p:blipFill>
        <p:spPr>
          <a:xfrm>
            <a:off x="434400" y="2176171"/>
            <a:ext cx="1104900" cy="412750"/>
          </a:xfrm>
          <a:prstGeom prst="rect">
            <a:avLst/>
          </a:prstGeom>
        </p:spPr>
      </p:pic>
      <p:pic>
        <p:nvPicPr>
          <p:cNvPr id="18" name="Picture 17">
            <a:extLst>
              <a:ext uri="{FF2B5EF4-FFF2-40B4-BE49-F238E27FC236}">
                <a16:creationId xmlns:a16="http://schemas.microsoft.com/office/drawing/2014/main" id="{151EB5C6-B294-493C-556A-1F5057D46009}"/>
              </a:ext>
            </a:extLst>
          </p:cNvPr>
          <p:cNvPicPr>
            <a:picLocks noChangeAspect="1"/>
          </p:cNvPicPr>
          <p:nvPr/>
        </p:nvPicPr>
        <p:blipFill>
          <a:blip r:embed="rId6"/>
          <a:stretch>
            <a:fillRect/>
          </a:stretch>
        </p:blipFill>
        <p:spPr>
          <a:xfrm>
            <a:off x="434400" y="3574268"/>
            <a:ext cx="950627" cy="438232"/>
          </a:xfrm>
          <a:prstGeom prst="rect">
            <a:avLst/>
          </a:prstGeom>
        </p:spPr>
      </p:pic>
      <p:pic>
        <p:nvPicPr>
          <p:cNvPr id="19" name="Graphic 18" descr="Stopwatch">
            <a:extLst>
              <a:ext uri="{FF2B5EF4-FFF2-40B4-BE49-F238E27FC236}">
                <a16:creationId xmlns:a16="http://schemas.microsoft.com/office/drawing/2014/main" id="{92B10481-E922-E7B7-791E-8634D3EA84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40" y="-64833"/>
            <a:ext cx="914400" cy="914400"/>
          </a:xfrm>
          <a:prstGeom prst="rect">
            <a:avLst/>
          </a:prstGeom>
        </p:spPr>
      </p:pic>
      <p:sp>
        <p:nvSpPr>
          <p:cNvPr id="20" name="TextBox 19">
            <a:extLst>
              <a:ext uri="{FF2B5EF4-FFF2-40B4-BE49-F238E27FC236}">
                <a16:creationId xmlns:a16="http://schemas.microsoft.com/office/drawing/2014/main" id="{6C94EDBB-D56C-B6F6-D0AB-549B90FB3AE3}"/>
              </a:ext>
            </a:extLst>
          </p:cNvPr>
          <p:cNvSpPr txBox="1"/>
          <p:nvPr/>
        </p:nvSpPr>
        <p:spPr>
          <a:xfrm>
            <a:off x="10838726" y="849567"/>
            <a:ext cx="120622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20 minutes</a:t>
            </a:r>
          </a:p>
        </p:txBody>
      </p:sp>
      <p:sp>
        <p:nvSpPr>
          <p:cNvPr id="25" name="Content Placeholder 2">
            <a:extLst>
              <a:ext uri="{FF2B5EF4-FFF2-40B4-BE49-F238E27FC236}">
                <a16:creationId xmlns:a16="http://schemas.microsoft.com/office/drawing/2014/main" id="{9F88D822-5989-DD7E-971F-D8C3AB0484A2}"/>
              </a:ext>
            </a:extLst>
          </p:cNvPr>
          <p:cNvSpPr txBox="1">
            <a:spLocks/>
          </p:cNvSpPr>
          <p:nvPr/>
        </p:nvSpPr>
        <p:spPr>
          <a:xfrm>
            <a:off x="1133988" y="1270923"/>
            <a:ext cx="10134600" cy="62836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How is Maxim presented in Chapters 3 &amp; 4?</a:t>
            </a:r>
          </a:p>
        </p:txBody>
      </p:sp>
      <p:pic>
        <p:nvPicPr>
          <p:cNvPr id="3" name="Picture 2" descr="Premium Vector | Scuba diving cartoon vector illustration">
            <a:extLst>
              <a:ext uri="{FF2B5EF4-FFF2-40B4-BE49-F238E27FC236}">
                <a16:creationId xmlns:a16="http://schemas.microsoft.com/office/drawing/2014/main" id="{C4499968-3842-59FF-744B-B380D9AE01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8776" y="932262"/>
            <a:ext cx="1200615" cy="7989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B20BE00-F4C5-D44A-6F78-BB52205E74E2}"/>
              </a:ext>
            </a:extLst>
          </p:cNvPr>
          <p:cNvPicPr>
            <a:picLocks noChangeAspect="1"/>
          </p:cNvPicPr>
          <p:nvPr/>
        </p:nvPicPr>
        <p:blipFill>
          <a:blip r:embed="rId10"/>
          <a:stretch>
            <a:fillRect/>
          </a:stretch>
        </p:blipFill>
        <p:spPr>
          <a:xfrm>
            <a:off x="10838726" y="1606724"/>
            <a:ext cx="1228093" cy="246377"/>
          </a:xfrm>
          <a:prstGeom prst="rect">
            <a:avLst/>
          </a:prstGeom>
        </p:spPr>
      </p:pic>
      <p:sp>
        <p:nvSpPr>
          <p:cNvPr id="7" name="Content Placeholder 2">
            <a:extLst>
              <a:ext uri="{FF2B5EF4-FFF2-40B4-BE49-F238E27FC236}">
                <a16:creationId xmlns:a16="http://schemas.microsoft.com/office/drawing/2014/main" id="{830185A8-64F4-B5DD-7695-CF68D90E39EA}"/>
              </a:ext>
            </a:extLst>
          </p:cNvPr>
          <p:cNvSpPr>
            <a:spLocks noGrp="1"/>
          </p:cNvSpPr>
          <p:nvPr>
            <p:ph idx="1"/>
          </p:nvPr>
        </p:nvSpPr>
        <p:spPr>
          <a:xfrm>
            <a:off x="10869732" y="2080273"/>
            <a:ext cx="1228093" cy="4142032"/>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400" dirty="0"/>
              <a:t>Wealthy</a:t>
            </a:r>
          </a:p>
          <a:p>
            <a:pPr marL="0" indent="0">
              <a:buNone/>
            </a:pPr>
            <a:r>
              <a:rPr lang="en-US" sz="1400" dirty="0"/>
              <a:t>Charismatic</a:t>
            </a:r>
          </a:p>
          <a:p>
            <a:pPr marL="0" indent="0">
              <a:buNone/>
            </a:pPr>
            <a:r>
              <a:rPr lang="en-US" sz="1400" dirty="0"/>
              <a:t>Powerful</a:t>
            </a:r>
          </a:p>
          <a:p>
            <a:pPr marL="0" indent="0">
              <a:buNone/>
            </a:pPr>
            <a:r>
              <a:rPr lang="en-US" sz="1400" dirty="0"/>
              <a:t>Confident</a:t>
            </a:r>
          </a:p>
          <a:p>
            <a:pPr marL="0" indent="0">
              <a:buNone/>
            </a:pPr>
            <a:r>
              <a:rPr lang="en-US" sz="1400" dirty="0"/>
              <a:t>Masculine</a:t>
            </a:r>
          </a:p>
          <a:p>
            <a:pPr marL="0" indent="0">
              <a:buNone/>
            </a:pPr>
            <a:r>
              <a:rPr lang="en-US" sz="1400" dirty="0"/>
              <a:t>Cultured</a:t>
            </a:r>
          </a:p>
          <a:p>
            <a:pPr marL="0" indent="0">
              <a:buNone/>
            </a:pPr>
            <a:r>
              <a:rPr lang="en-US" sz="1400" dirty="0"/>
              <a:t>Handsome</a:t>
            </a:r>
          </a:p>
          <a:p>
            <a:pPr marL="0" indent="0">
              <a:buNone/>
            </a:pPr>
            <a:r>
              <a:rPr lang="en-US" sz="1400" dirty="0"/>
              <a:t>Wealthy</a:t>
            </a:r>
          </a:p>
          <a:p>
            <a:pPr marL="0" indent="0">
              <a:buNone/>
            </a:pPr>
            <a:r>
              <a:rPr lang="en-US" sz="1400" dirty="0"/>
              <a:t>Polite</a:t>
            </a:r>
          </a:p>
          <a:p>
            <a:pPr marL="0" indent="0">
              <a:buNone/>
            </a:pPr>
            <a:r>
              <a:rPr lang="en-US" sz="1400" dirty="0"/>
              <a:t>Gentleman</a:t>
            </a:r>
          </a:p>
          <a:p>
            <a:pPr marL="0" indent="0">
              <a:buNone/>
            </a:pPr>
            <a:r>
              <a:rPr lang="en-US" sz="1400" dirty="0"/>
              <a:t>Intimidating</a:t>
            </a:r>
          </a:p>
        </p:txBody>
      </p:sp>
      <p:pic>
        <p:nvPicPr>
          <p:cNvPr id="9" name="Picture 8">
            <a:extLst>
              <a:ext uri="{FF2B5EF4-FFF2-40B4-BE49-F238E27FC236}">
                <a16:creationId xmlns:a16="http://schemas.microsoft.com/office/drawing/2014/main" id="{15441E6B-CA1B-CA12-4170-6562DB3D2BA8}"/>
              </a:ext>
            </a:extLst>
          </p:cNvPr>
          <p:cNvPicPr>
            <a:picLocks noChangeAspect="1"/>
          </p:cNvPicPr>
          <p:nvPr/>
        </p:nvPicPr>
        <p:blipFill>
          <a:blip r:embed="rId11"/>
          <a:stretch>
            <a:fillRect/>
          </a:stretch>
        </p:blipFill>
        <p:spPr>
          <a:xfrm>
            <a:off x="434400" y="5271919"/>
            <a:ext cx="732687" cy="399557"/>
          </a:xfrm>
          <a:prstGeom prst="rect">
            <a:avLst/>
          </a:prstGeom>
        </p:spPr>
      </p:pic>
      <p:sp>
        <p:nvSpPr>
          <p:cNvPr id="10" name="Rectangle 9">
            <a:extLst>
              <a:ext uri="{FF2B5EF4-FFF2-40B4-BE49-F238E27FC236}">
                <a16:creationId xmlns:a16="http://schemas.microsoft.com/office/drawing/2014/main" id="{45939626-DE81-ECC6-5CE9-839F3F8CEC72}"/>
              </a:ext>
            </a:extLst>
          </p:cNvPr>
          <p:cNvSpPr/>
          <p:nvPr/>
        </p:nvSpPr>
        <p:spPr>
          <a:xfrm>
            <a:off x="109803" y="5768065"/>
            <a:ext cx="1599820" cy="461665"/>
          </a:xfrm>
          <a:prstGeom prst="rect">
            <a:avLst/>
          </a:prstGeom>
          <a:ln>
            <a:solidFill>
              <a:schemeClr val="tx1"/>
            </a:solidFill>
          </a:ln>
        </p:spPr>
        <p:txBody>
          <a:bodyPr wrap="square">
            <a:spAutoFit/>
          </a:bodyPr>
          <a:lstStyle/>
          <a:p>
            <a:pPr lvl="0"/>
            <a:r>
              <a:rPr lang="en-GB" sz="1200" b="1" dirty="0">
                <a:solidFill>
                  <a:srgbClr val="9900CC"/>
                </a:solidFill>
                <a:latin typeface="Calibri Light" panose="020F0302020204030204" pitchFamily="34" charset="0"/>
                <a:ea typeface="Calibri"/>
                <a:cs typeface="Calibri"/>
                <a:sym typeface="Calibri"/>
              </a:rPr>
              <a:t>Why is it presented in this way?</a:t>
            </a:r>
            <a:endParaRPr lang="en-GB" sz="1200" dirty="0">
              <a:solidFill>
                <a:srgbClr val="9900CC"/>
              </a:solidFill>
              <a:latin typeface="Calibri Light" panose="020F0302020204030204" pitchFamily="34" charset="0"/>
              <a:ea typeface="Calibri"/>
              <a:cs typeface="Calibri"/>
              <a:sym typeface="Calibri"/>
            </a:endParaRPr>
          </a:p>
        </p:txBody>
      </p:sp>
      <p:pic>
        <p:nvPicPr>
          <p:cNvPr id="14" name="Picture 13" descr="Table&#10;&#10;Description automatically generated">
            <a:extLst>
              <a:ext uri="{FF2B5EF4-FFF2-40B4-BE49-F238E27FC236}">
                <a16:creationId xmlns:a16="http://schemas.microsoft.com/office/drawing/2014/main" id="{D70CA9D3-51B8-1963-AE73-6EA9E4D7A372}"/>
              </a:ext>
            </a:extLst>
          </p:cNvPr>
          <p:cNvPicPr>
            <a:picLocks noChangeAspect="1"/>
          </p:cNvPicPr>
          <p:nvPr/>
        </p:nvPicPr>
        <p:blipFill>
          <a:blip r:embed="rId12"/>
          <a:stretch>
            <a:fillRect/>
          </a:stretch>
        </p:blipFill>
        <p:spPr>
          <a:xfrm>
            <a:off x="7676552" y="2071049"/>
            <a:ext cx="2907062" cy="4142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Graphical user interface&#10;&#10;Description automatically generated">
            <a:extLst>
              <a:ext uri="{FF2B5EF4-FFF2-40B4-BE49-F238E27FC236}">
                <a16:creationId xmlns:a16="http://schemas.microsoft.com/office/drawing/2014/main" id="{0A402919-A4F3-CB63-A599-F1C20950E665}"/>
              </a:ext>
            </a:extLst>
          </p:cNvPr>
          <p:cNvPicPr>
            <a:picLocks noChangeAspect="1"/>
          </p:cNvPicPr>
          <p:nvPr/>
        </p:nvPicPr>
        <p:blipFill>
          <a:blip r:embed="rId13"/>
          <a:stretch>
            <a:fillRect/>
          </a:stretch>
        </p:blipFill>
        <p:spPr>
          <a:xfrm>
            <a:off x="2282556" y="2153254"/>
            <a:ext cx="2772920" cy="3988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ight Arrow 22">
            <a:extLst>
              <a:ext uri="{FF2B5EF4-FFF2-40B4-BE49-F238E27FC236}">
                <a16:creationId xmlns:a16="http://schemas.microsoft.com/office/drawing/2014/main" id="{14B48F3F-EAB0-C624-A0DF-1EA8B6D9E376}"/>
              </a:ext>
            </a:extLst>
          </p:cNvPr>
          <p:cNvSpPr/>
          <p:nvPr/>
        </p:nvSpPr>
        <p:spPr>
          <a:xfrm>
            <a:off x="5160579" y="3163614"/>
            <a:ext cx="2515973" cy="1795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your deep dive analysis into a paragraph</a:t>
            </a:r>
          </a:p>
        </p:txBody>
      </p:sp>
    </p:spTree>
    <p:extLst>
      <p:ext uri="{BB962C8B-B14F-4D97-AF65-F5344CB8AC3E}">
        <p14:creationId xmlns:p14="http://schemas.microsoft.com/office/powerpoint/2010/main" val="43043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AD6AF-7DAB-2A91-F4A2-C2D04B42D135}"/>
              </a:ext>
            </a:extLst>
          </p:cNvPr>
          <p:cNvSpPr>
            <a:spLocks noGrp="1"/>
          </p:cNvSpPr>
          <p:nvPr>
            <p:ph idx="1"/>
          </p:nvPr>
        </p:nvSpPr>
        <p:spPr>
          <a:xfrm>
            <a:off x="1524499" y="2553383"/>
            <a:ext cx="3817620" cy="1955556"/>
          </a:xfrm>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lang="en-US" dirty="0"/>
              <a:t>Highlight where you…</a:t>
            </a:r>
          </a:p>
          <a:p>
            <a:pPr marL="342900" indent="-342900">
              <a:buFont typeface="Wingdings" pitchFamily="2" charset="2"/>
              <a:buChar char="q"/>
            </a:pPr>
            <a:r>
              <a:rPr lang="en-US" dirty="0"/>
              <a:t> Included an embedded quotation</a:t>
            </a:r>
          </a:p>
          <a:p>
            <a:pPr marL="342900" indent="-342900">
              <a:buFont typeface="Wingdings" pitchFamily="2" charset="2"/>
              <a:buChar char="q"/>
            </a:pPr>
            <a:r>
              <a:rPr lang="en-US" dirty="0"/>
              <a:t> </a:t>
            </a:r>
            <a:r>
              <a:rPr lang="en-US" dirty="0" err="1"/>
              <a:t>Analysed</a:t>
            </a:r>
            <a:r>
              <a:rPr lang="en-US" dirty="0"/>
              <a:t> a word</a:t>
            </a:r>
          </a:p>
          <a:p>
            <a:pPr marL="342900" indent="-342900">
              <a:buFont typeface="Wingdings" pitchFamily="2" charset="2"/>
              <a:buChar char="q"/>
            </a:pPr>
            <a:r>
              <a:rPr lang="en-US" dirty="0"/>
              <a:t> </a:t>
            </a:r>
            <a:r>
              <a:rPr lang="en-US" dirty="0" err="1"/>
              <a:t>Analysed</a:t>
            </a:r>
            <a:r>
              <a:rPr lang="en-US" dirty="0"/>
              <a:t> a technique</a:t>
            </a:r>
          </a:p>
        </p:txBody>
      </p:sp>
      <p:pic>
        <p:nvPicPr>
          <p:cNvPr id="4" name="Picture 3">
            <a:extLst>
              <a:ext uri="{FF2B5EF4-FFF2-40B4-BE49-F238E27FC236}">
                <a16:creationId xmlns:a16="http://schemas.microsoft.com/office/drawing/2014/main" id="{3DC66C70-46AE-4A14-4BA8-90719DA9BA02}"/>
              </a:ext>
            </a:extLst>
          </p:cNvPr>
          <p:cNvPicPr>
            <a:picLocks noChangeAspect="1"/>
          </p:cNvPicPr>
          <p:nvPr/>
        </p:nvPicPr>
        <p:blipFill>
          <a:blip r:embed="rId2"/>
          <a:stretch>
            <a:fillRect/>
          </a:stretch>
        </p:blipFill>
        <p:spPr>
          <a:xfrm>
            <a:off x="3044190" y="245500"/>
            <a:ext cx="6286500" cy="825500"/>
          </a:xfrm>
          <a:prstGeom prst="rect">
            <a:avLst/>
          </a:prstGeom>
        </p:spPr>
      </p:pic>
      <p:pic>
        <p:nvPicPr>
          <p:cNvPr id="5" name="Content Placeholder 5" descr="A picture containing green, holding, plastic, hand&#10;&#10;Description automatically generated">
            <a:extLst>
              <a:ext uri="{FF2B5EF4-FFF2-40B4-BE49-F238E27FC236}">
                <a16:creationId xmlns:a16="http://schemas.microsoft.com/office/drawing/2014/main" id="{FA182ED3-9CE8-366B-7338-08D7FE516F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43" b="97059" l="9972" r="96011">
                        <a14:foregroundMark x1="63248" y1="95037" x2="63248" y2="95037"/>
                        <a14:foregroundMark x1="91168" y1="91728" x2="91168" y2="91728"/>
                        <a14:foregroundMark x1="81197" y1="97059" x2="81197" y2="97059"/>
                        <a14:foregroundMark x1="96011" y1="97059" x2="96011" y2="97059"/>
                      </a14:backgroundRemoval>
                    </a14:imgEffect>
                  </a14:imgLayer>
                </a14:imgProps>
              </a:ext>
            </a:extLst>
          </a:blip>
          <a:stretch>
            <a:fillRect/>
          </a:stretch>
        </p:blipFill>
        <p:spPr>
          <a:xfrm>
            <a:off x="6849882" y="2103144"/>
            <a:ext cx="3423798" cy="265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384B6CA1-E979-3F4F-7EAA-18FC0E8616F7}"/>
              </a:ext>
            </a:extLst>
          </p:cNvPr>
          <p:cNvSpPr txBox="1"/>
          <p:nvPr/>
        </p:nvSpPr>
        <p:spPr>
          <a:xfrm>
            <a:off x="6866443" y="4663440"/>
            <a:ext cx="3449149"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What did you do well?</a:t>
            </a:r>
          </a:p>
          <a:p>
            <a:r>
              <a:rPr lang="en-US" dirty="0"/>
              <a:t>What do you still need to work on?</a:t>
            </a:r>
          </a:p>
        </p:txBody>
      </p:sp>
    </p:spTree>
    <p:extLst>
      <p:ext uri="{BB962C8B-B14F-4D97-AF65-F5344CB8AC3E}">
        <p14:creationId xmlns:p14="http://schemas.microsoft.com/office/powerpoint/2010/main" val="147709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3"/>
          <a:stretch>
            <a:fillRect/>
          </a:stretch>
        </p:blipFill>
        <p:spPr>
          <a:xfrm>
            <a:off x="3578815" y="35971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resource. The full scheme of work can be found </a:t>
            </a:r>
            <a:r>
              <a:rPr lang="en-US" sz="2400" dirty="0">
                <a:hlinkClick r:id="rId4"/>
              </a:rPr>
              <a:t>here</a:t>
            </a:r>
            <a:r>
              <a:rPr lang="en-US" sz="2400" dirty="0"/>
              <a:t>.</a:t>
            </a:r>
          </a:p>
          <a:p>
            <a:endParaRPr lang="en-US" sz="2400" dirty="0"/>
          </a:p>
          <a:p>
            <a:pPr algn="ctr"/>
            <a:r>
              <a:rPr lang="en-US" sz="2400" dirty="0"/>
              <a:t>You can also follow me on </a:t>
            </a:r>
            <a:r>
              <a:rPr lang="en-US" sz="2400" dirty="0">
                <a:hlinkClick r:id="rId5"/>
              </a:rPr>
              <a:t>Instagram</a:t>
            </a:r>
            <a:r>
              <a:rPr lang="en-US" sz="2400" dirty="0"/>
              <a:t> and find me on </a:t>
            </a:r>
            <a:r>
              <a:rPr lang="en-US" sz="2400" dirty="0">
                <a:hlinkClick r:id="rId6"/>
              </a:rPr>
              <a:t>Facebook</a:t>
            </a:r>
            <a:r>
              <a:rPr lang="en-US" sz="2400" dirty="0"/>
              <a:t> or </a:t>
            </a:r>
            <a:r>
              <a:rPr lang="en-US" sz="2400" dirty="0">
                <a:hlinkClick r:id="rId7"/>
              </a:rPr>
              <a:t>twitter</a:t>
            </a:r>
            <a:r>
              <a:rPr lang="en-US" sz="2400" dirty="0"/>
              <a:t>.</a:t>
            </a:r>
          </a:p>
        </p:txBody>
      </p:sp>
    </p:spTree>
    <p:extLst>
      <p:ext uri="{BB962C8B-B14F-4D97-AF65-F5344CB8AC3E}">
        <p14:creationId xmlns:p14="http://schemas.microsoft.com/office/powerpoint/2010/main" val="305607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AFA9-A06B-7849-36C3-FBF4A19B668F}"/>
              </a:ext>
            </a:extLst>
          </p:cNvPr>
          <p:cNvSpPr>
            <a:spLocks noGrp="1"/>
          </p:cNvSpPr>
          <p:nvPr>
            <p:ph type="title"/>
          </p:nvPr>
        </p:nvSpPr>
        <p:spPr>
          <a:xfrm>
            <a:off x="1557835" y="400910"/>
            <a:ext cx="9076329" cy="1064277"/>
          </a:xfrm>
        </p:spPr>
        <p:txBody>
          <a:bodyPr>
            <a:normAutofit/>
          </a:bodyPr>
          <a:lstStyle/>
          <a:p>
            <a:r>
              <a:rPr lang="en-US" dirty="0"/>
              <a:t>What does </a:t>
            </a:r>
            <a:r>
              <a:rPr lang="en-US" dirty="0" err="1"/>
              <a:t>characterisation</a:t>
            </a:r>
            <a:r>
              <a:rPr lang="en-US" dirty="0"/>
              <a:t> refer to?</a:t>
            </a:r>
          </a:p>
        </p:txBody>
      </p:sp>
      <p:sp>
        <p:nvSpPr>
          <p:cNvPr id="3" name="Content Placeholder 2">
            <a:extLst>
              <a:ext uri="{FF2B5EF4-FFF2-40B4-BE49-F238E27FC236}">
                <a16:creationId xmlns:a16="http://schemas.microsoft.com/office/drawing/2014/main" id="{F09D5077-81BC-9368-7238-888FE908DBEA}"/>
              </a:ext>
            </a:extLst>
          </p:cNvPr>
          <p:cNvSpPr>
            <a:spLocks noGrp="1"/>
          </p:cNvSpPr>
          <p:nvPr>
            <p:ph idx="1"/>
          </p:nvPr>
        </p:nvSpPr>
        <p:spPr>
          <a:xfrm>
            <a:off x="1151870" y="1824531"/>
            <a:ext cx="3752401" cy="1180743"/>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0" indent="0">
              <a:buNone/>
            </a:pPr>
            <a:r>
              <a:rPr lang="en-US" dirty="0"/>
              <a:t>Discuss in pairs and make notes on your whiteboards.</a:t>
            </a:r>
          </a:p>
        </p:txBody>
      </p:sp>
      <p:pic>
        <p:nvPicPr>
          <p:cNvPr id="4" name="Picture 2" descr="Checking or Really Checking? | Durrington Research School">
            <a:extLst>
              <a:ext uri="{FF2B5EF4-FFF2-40B4-BE49-F238E27FC236}">
                <a16:creationId xmlns:a16="http://schemas.microsoft.com/office/drawing/2014/main" id="{BF67661F-EABB-64B7-022F-DE5831681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554" y="1745217"/>
            <a:ext cx="1888889" cy="993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EECB3EC2-B239-83EE-5BA8-EC0C127E3C03}"/>
              </a:ext>
            </a:extLst>
          </p:cNvPr>
          <p:cNvSpPr txBox="1"/>
          <p:nvPr/>
        </p:nvSpPr>
        <p:spPr>
          <a:xfrm>
            <a:off x="6717763" y="3172166"/>
            <a:ext cx="1262333" cy="36933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a:t>Appearance</a:t>
            </a:r>
          </a:p>
        </p:txBody>
      </p:sp>
      <p:sp>
        <p:nvSpPr>
          <p:cNvPr id="6" name="TextBox 5">
            <a:extLst>
              <a:ext uri="{FF2B5EF4-FFF2-40B4-BE49-F238E27FC236}">
                <a16:creationId xmlns:a16="http://schemas.microsoft.com/office/drawing/2014/main" id="{ADF5433C-ECA6-B22B-39D4-5D2F78710E8D}"/>
              </a:ext>
            </a:extLst>
          </p:cNvPr>
          <p:cNvSpPr txBox="1"/>
          <p:nvPr/>
        </p:nvSpPr>
        <p:spPr>
          <a:xfrm>
            <a:off x="8508742" y="3429000"/>
            <a:ext cx="1972271" cy="36933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a:t>Actions/behaviour</a:t>
            </a:r>
          </a:p>
        </p:txBody>
      </p:sp>
      <p:sp>
        <p:nvSpPr>
          <p:cNvPr id="8" name="TextBox 7">
            <a:extLst>
              <a:ext uri="{FF2B5EF4-FFF2-40B4-BE49-F238E27FC236}">
                <a16:creationId xmlns:a16="http://schemas.microsoft.com/office/drawing/2014/main" id="{170A28F4-A394-166B-19A5-2A3A01446596}"/>
              </a:ext>
            </a:extLst>
          </p:cNvPr>
          <p:cNvSpPr txBox="1"/>
          <p:nvPr/>
        </p:nvSpPr>
        <p:spPr>
          <a:xfrm>
            <a:off x="10634164" y="3005274"/>
            <a:ext cx="824008" cy="36933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a:t>Speech</a:t>
            </a:r>
          </a:p>
        </p:txBody>
      </p:sp>
      <p:sp>
        <p:nvSpPr>
          <p:cNvPr id="9" name="TextBox 8">
            <a:extLst>
              <a:ext uri="{FF2B5EF4-FFF2-40B4-BE49-F238E27FC236}">
                <a16:creationId xmlns:a16="http://schemas.microsoft.com/office/drawing/2014/main" id="{76916630-1F5A-A862-31FB-E880B18E2085}"/>
              </a:ext>
            </a:extLst>
          </p:cNvPr>
          <p:cNvSpPr txBox="1"/>
          <p:nvPr/>
        </p:nvSpPr>
        <p:spPr>
          <a:xfrm>
            <a:off x="9580797" y="4037392"/>
            <a:ext cx="2353465" cy="36933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a:t>Interactions with others</a:t>
            </a:r>
          </a:p>
        </p:txBody>
      </p:sp>
      <p:sp>
        <p:nvSpPr>
          <p:cNvPr id="10" name="Content Placeholder 2">
            <a:extLst>
              <a:ext uri="{FF2B5EF4-FFF2-40B4-BE49-F238E27FC236}">
                <a16:creationId xmlns:a16="http://schemas.microsoft.com/office/drawing/2014/main" id="{1F9E5A49-5199-A0D3-C406-9FB9EC465F04}"/>
              </a:ext>
            </a:extLst>
          </p:cNvPr>
          <p:cNvSpPr txBox="1">
            <a:spLocks/>
          </p:cNvSpPr>
          <p:nvPr/>
        </p:nvSpPr>
        <p:spPr>
          <a:xfrm>
            <a:off x="7980096" y="1687227"/>
            <a:ext cx="3752401" cy="1180743"/>
          </a:xfrm>
          <a:prstGeom prst="rect">
            <a:avLst/>
          </a:prstGeom>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dk1"/>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dk1"/>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dk1"/>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dk1"/>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Goudy Old Style" panose="02020502050305020303" pitchFamily="18" charset="0"/>
              <a:buNone/>
            </a:pPr>
            <a:r>
              <a:rPr lang="en-US" dirty="0"/>
              <a:t>How does a writer create a character? </a:t>
            </a:r>
          </a:p>
        </p:txBody>
      </p:sp>
      <p:sp>
        <p:nvSpPr>
          <p:cNvPr id="7" name="TextBox 6">
            <a:extLst>
              <a:ext uri="{FF2B5EF4-FFF2-40B4-BE49-F238E27FC236}">
                <a16:creationId xmlns:a16="http://schemas.microsoft.com/office/drawing/2014/main" id="{C120D840-D4D5-8B6F-2F4B-8120AFC4A8A3}"/>
              </a:ext>
            </a:extLst>
          </p:cNvPr>
          <p:cNvSpPr txBox="1"/>
          <p:nvPr/>
        </p:nvSpPr>
        <p:spPr>
          <a:xfrm>
            <a:off x="7040443" y="3953748"/>
            <a:ext cx="815608" cy="36933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a:t>Setting</a:t>
            </a:r>
          </a:p>
        </p:txBody>
      </p:sp>
    </p:spTree>
    <p:extLst>
      <p:ext uri="{BB962C8B-B14F-4D97-AF65-F5344CB8AC3E}">
        <p14:creationId xmlns:p14="http://schemas.microsoft.com/office/powerpoint/2010/main" val="350974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5B48-4F2A-F7C1-08B0-AA6A79A35A76}"/>
              </a:ext>
            </a:extLst>
          </p:cNvPr>
          <p:cNvSpPr>
            <a:spLocks noGrp="1"/>
          </p:cNvSpPr>
          <p:nvPr>
            <p:ph type="title"/>
          </p:nvPr>
        </p:nvSpPr>
        <p:spPr/>
        <p:txBody>
          <a:bodyPr/>
          <a:lstStyle/>
          <a:p>
            <a:r>
              <a:rPr lang="en-US" dirty="0"/>
              <a:t>Today’s focus</a:t>
            </a:r>
          </a:p>
        </p:txBody>
      </p:sp>
      <p:pic>
        <p:nvPicPr>
          <p:cNvPr id="4" name="Picture 3">
            <a:extLst>
              <a:ext uri="{FF2B5EF4-FFF2-40B4-BE49-F238E27FC236}">
                <a16:creationId xmlns:a16="http://schemas.microsoft.com/office/drawing/2014/main" id="{A3331C2B-4EB7-E4EC-4346-173391A87898}"/>
              </a:ext>
            </a:extLst>
          </p:cNvPr>
          <p:cNvPicPr>
            <a:picLocks noChangeAspect="1"/>
          </p:cNvPicPr>
          <p:nvPr/>
        </p:nvPicPr>
        <p:blipFill>
          <a:blip r:embed="rId2"/>
          <a:stretch>
            <a:fillRect/>
          </a:stretch>
        </p:blipFill>
        <p:spPr>
          <a:xfrm>
            <a:off x="1049164" y="2199642"/>
            <a:ext cx="2037516" cy="761141"/>
          </a:xfrm>
          <a:prstGeom prst="rect">
            <a:avLst/>
          </a:prstGeom>
        </p:spPr>
      </p:pic>
      <p:pic>
        <p:nvPicPr>
          <p:cNvPr id="5" name="Picture 4">
            <a:extLst>
              <a:ext uri="{FF2B5EF4-FFF2-40B4-BE49-F238E27FC236}">
                <a16:creationId xmlns:a16="http://schemas.microsoft.com/office/drawing/2014/main" id="{2E34B9D1-28AC-5F9F-A2C9-29CDFC203039}"/>
              </a:ext>
            </a:extLst>
          </p:cNvPr>
          <p:cNvPicPr>
            <a:picLocks noChangeAspect="1"/>
          </p:cNvPicPr>
          <p:nvPr/>
        </p:nvPicPr>
        <p:blipFill>
          <a:blip r:embed="rId3"/>
          <a:stretch>
            <a:fillRect/>
          </a:stretch>
        </p:blipFill>
        <p:spPr>
          <a:xfrm>
            <a:off x="1131679" y="5234622"/>
            <a:ext cx="1655093" cy="902574"/>
          </a:xfrm>
          <a:prstGeom prst="rect">
            <a:avLst/>
          </a:prstGeom>
        </p:spPr>
      </p:pic>
      <p:pic>
        <p:nvPicPr>
          <p:cNvPr id="6" name="Picture 5">
            <a:extLst>
              <a:ext uri="{FF2B5EF4-FFF2-40B4-BE49-F238E27FC236}">
                <a16:creationId xmlns:a16="http://schemas.microsoft.com/office/drawing/2014/main" id="{D8695370-BD17-37BD-6786-AC309B47ABFE}"/>
              </a:ext>
            </a:extLst>
          </p:cNvPr>
          <p:cNvPicPr>
            <a:picLocks noChangeAspect="1"/>
          </p:cNvPicPr>
          <p:nvPr/>
        </p:nvPicPr>
        <p:blipFill>
          <a:blip r:embed="rId4"/>
          <a:stretch>
            <a:fillRect/>
          </a:stretch>
        </p:blipFill>
        <p:spPr>
          <a:xfrm>
            <a:off x="1049164" y="3539424"/>
            <a:ext cx="1857227" cy="856168"/>
          </a:xfrm>
          <a:prstGeom prst="rect">
            <a:avLst/>
          </a:prstGeom>
        </p:spPr>
      </p:pic>
      <p:sp>
        <p:nvSpPr>
          <p:cNvPr id="7" name="TextBox 6">
            <a:extLst>
              <a:ext uri="{FF2B5EF4-FFF2-40B4-BE49-F238E27FC236}">
                <a16:creationId xmlns:a16="http://schemas.microsoft.com/office/drawing/2014/main" id="{F11CA629-F466-0013-2AC1-1B59B1066A41}"/>
              </a:ext>
            </a:extLst>
          </p:cNvPr>
          <p:cNvSpPr txBox="1"/>
          <p:nvPr/>
        </p:nvSpPr>
        <p:spPr>
          <a:xfrm>
            <a:off x="4067503" y="2199642"/>
            <a:ext cx="6347443" cy="523220"/>
          </a:xfrm>
          <a:prstGeom prst="rect">
            <a:avLst/>
          </a:prstGeom>
          <a:noFill/>
          <a:ln w="9525" cap="flat" cmpd="sng" algn="ctr">
            <a:solidFill>
              <a:srgbClr val="FF2F9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2800" dirty="0"/>
              <a:t>What do we learn about Maxim de Winter?</a:t>
            </a:r>
          </a:p>
        </p:txBody>
      </p:sp>
      <p:sp>
        <p:nvSpPr>
          <p:cNvPr id="8" name="TextBox 7">
            <a:extLst>
              <a:ext uri="{FF2B5EF4-FFF2-40B4-BE49-F238E27FC236}">
                <a16:creationId xmlns:a16="http://schemas.microsoft.com/office/drawing/2014/main" id="{5B8127CE-2C20-8C77-D7C6-C20C9A48468F}"/>
              </a:ext>
            </a:extLst>
          </p:cNvPr>
          <p:cNvSpPr txBox="1"/>
          <p:nvPr/>
        </p:nvSpPr>
        <p:spPr>
          <a:xfrm>
            <a:off x="4067503" y="3611919"/>
            <a:ext cx="3170740" cy="523220"/>
          </a:xfrm>
          <a:prstGeom prst="rect">
            <a:avLst/>
          </a:prstGeom>
          <a:noFill/>
          <a:ln w="9525" cap="flat" cmpd="sng" algn="ctr">
            <a:solidFill>
              <a:srgbClr val="FF2F9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2800" dirty="0"/>
              <a:t>How is he presented?</a:t>
            </a:r>
          </a:p>
        </p:txBody>
      </p:sp>
      <p:sp>
        <p:nvSpPr>
          <p:cNvPr id="9" name="TextBox 8">
            <a:extLst>
              <a:ext uri="{FF2B5EF4-FFF2-40B4-BE49-F238E27FC236}">
                <a16:creationId xmlns:a16="http://schemas.microsoft.com/office/drawing/2014/main" id="{B597CC92-9A86-662D-DA6C-857B0FAFF31A}"/>
              </a:ext>
            </a:extLst>
          </p:cNvPr>
          <p:cNvSpPr txBox="1"/>
          <p:nvPr/>
        </p:nvSpPr>
        <p:spPr>
          <a:xfrm>
            <a:off x="4064521" y="5515656"/>
            <a:ext cx="4758482" cy="523220"/>
          </a:xfrm>
          <a:prstGeom prst="rect">
            <a:avLst/>
          </a:prstGeom>
          <a:noFill/>
          <a:ln w="9525" cap="flat" cmpd="sng" algn="ctr">
            <a:solidFill>
              <a:srgbClr val="FF2F9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2800" dirty="0"/>
              <a:t>Why is he presented in this way?</a:t>
            </a:r>
          </a:p>
        </p:txBody>
      </p:sp>
    </p:spTree>
    <p:extLst>
      <p:ext uri="{BB962C8B-B14F-4D97-AF65-F5344CB8AC3E}">
        <p14:creationId xmlns:p14="http://schemas.microsoft.com/office/powerpoint/2010/main" val="104807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8E53-556A-F049-802B-1A95C41D3897}"/>
              </a:ext>
            </a:extLst>
          </p:cNvPr>
          <p:cNvSpPr>
            <a:spLocks noGrp="1"/>
          </p:cNvSpPr>
          <p:nvPr>
            <p:ph type="title"/>
          </p:nvPr>
        </p:nvSpPr>
        <p:spPr/>
        <p:txBody>
          <a:bodyPr>
            <a:normAutofit/>
          </a:bodyPr>
          <a:lstStyle/>
          <a:p>
            <a:pPr algn="ctr"/>
            <a:r>
              <a:rPr lang="en-GB" sz="2400" dirty="0"/>
              <a:t>Today we will write up one paragraph about the characterisation of Maxim in Chapters 3 &amp; 4. </a:t>
            </a:r>
          </a:p>
        </p:txBody>
      </p:sp>
      <p:sp>
        <p:nvSpPr>
          <p:cNvPr id="3" name="Content Placeholder 2">
            <a:extLst>
              <a:ext uri="{FF2B5EF4-FFF2-40B4-BE49-F238E27FC236}">
                <a16:creationId xmlns:a16="http://schemas.microsoft.com/office/drawing/2014/main" id="{10182112-9D67-494B-8197-9390AD7D9BE3}"/>
              </a:ext>
            </a:extLst>
          </p:cNvPr>
          <p:cNvSpPr>
            <a:spLocks noGrp="1"/>
          </p:cNvSpPr>
          <p:nvPr>
            <p:ph idx="1"/>
          </p:nvPr>
        </p:nvSpPr>
        <p:spPr>
          <a:xfrm>
            <a:off x="1190822" y="1495564"/>
            <a:ext cx="9634011" cy="1078038"/>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GB" dirty="0"/>
              <a:t>Before we do, think about how you will effectively introduce and embed your quotations. This is a very important </a:t>
            </a:r>
            <a:r>
              <a:rPr lang="en-GB" b="1" u="sng" dirty="0"/>
              <a:t>skill</a:t>
            </a:r>
            <a:r>
              <a:rPr lang="en-GB" dirty="0"/>
              <a:t>. Watch the tutorial and make notes if you feel you need a </a:t>
            </a:r>
            <a:r>
              <a:rPr lang="en-GB" dirty="0">
                <a:highlight>
                  <a:srgbClr val="FF00FF"/>
                </a:highlight>
              </a:rPr>
              <a:t>recap</a:t>
            </a:r>
            <a:r>
              <a:rPr lang="en-GB" dirty="0"/>
              <a:t>.</a:t>
            </a:r>
          </a:p>
        </p:txBody>
      </p:sp>
      <p:pic>
        <p:nvPicPr>
          <p:cNvPr id="4" name="Online Media 3" descr="Micro lesson: embedding quotations">
            <a:hlinkClick r:id="" action="ppaction://media"/>
            <a:extLst>
              <a:ext uri="{FF2B5EF4-FFF2-40B4-BE49-F238E27FC236}">
                <a16:creationId xmlns:a16="http://schemas.microsoft.com/office/drawing/2014/main" id="{421EEB28-10F3-BD40-8D9C-3B8CE317BB1D}"/>
              </a:ext>
            </a:extLst>
          </p:cNvPr>
          <p:cNvPicPr>
            <a:picLocks noRot="1" noChangeAspect="1"/>
          </p:cNvPicPr>
          <p:nvPr>
            <a:videoFile r:link="rId1"/>
          </p:nvPr>
        </p:nvPicPr>
        <p:blipFill>
          <a:blip r:embed="rId4"/>
          <a:stretch>
            <a:fillRect/>
          </a:stretch>
        </p:blipFill>
        <p:spPr>
          <a:xfrm>
            <a:off x="3870037" y="3297382"/>
            <a:ext cx="4747491" cy="3560618"/>
          </a:xfrm>
          <a:prstGeom prst="rect">
            <a:avLst/>
          </a:prstGeom>
        </p:spPr>
      </p:pic>
    </p:spTree>
    <p:extLst>
      <p:ext uri="{BB962C8B-B14F-4D97-AF65-F5344CB8AC3E}">
        <p14:creationId xmlns:p14="http://schemas.microsoft.com/office/powerpoint/2010/main" val="9234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C2D5-CD63-E141-AA61-D79B78FA42D2}"/>
              </a:ext>
            </a:extLst>
          </p:cNvPr>
          <p:cNvSpPr>
            <a:spLocks noGrp="1"/>
          </p:cNvSpPr>
          <p:nvPr>
            <p:ph type="title"/>
          </p:nvPr>
        </p:nvSpPr>
        <p:spPr/>
        <p:txBody>
          <a:bodyPr>
            <a:normAutofit/>
          </a:bodyPr>
          <a:lstStyle/>
          <a:p>
            <a:r>
              <a:rPr lang="en-GB" dirty="0"/>
              <a:t>Embedding and introducing quotations</a:t>
            </a:r>
          </a:p>
        </p:txBody>
      </p:sp>
      <p:sp>
        <p:nvSpPr>
          <p:cNvPr id="3" name="Content Placeholder 2">
            <a:extLst>
              <a:ext uri="{FF2B5EF4-FFF2-40B4-BE49-F238E27FC236}">
                <a16:creationId xmlns:a16="http://schemas.microsoft.com/office/drawing/2014/main" id="{2FE4A395-F770-E041-8FF9-9AF9F0CD5383}"/>
              </a:ext>
            </a:extLst>
          </p:cNvPr>
          <p:cNvSpPr>
            <a:spLocks noGrp="1"/>
          </p:cNvSpPr>
          <p:nvPr>
            <p:ph idx="1"/>
          </p:nvPr>
        </p:nvSpPr>
        <p:spPr>
          <a:xfrm>
            <a:off x="1012275" y="1850738"/>
            <a:ext cx="4995553" cy="3959352"/>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pPr marL="0" indent="0">
              <a:buNone/>
            </a:pPr>
            <a:r>
              <a:rPr lang="en-GB" sz="2800" dirty="0">
                <a:latin typeface="Avenir Next" panose="020B0503020202020204" pitchFamily="34" charset="0"/>
              </a:rPr>
              <a:t>Top tips:</a:t>
            </a:r>
          </a:p>
          <a:p>
            <a:pPr marL="342900" indent="-342900">
              <a:buFont typeface="Wingdings" pitchFamily="2" charset="2"/>
              <a:buChar char="q"/>
            </a:pPr>
            <a:r>
              <a:rPr lang="en-GB" dirty="0">
                <a:latin typeface="Avenir Next" panose="020B0503020202020204" pitchFamily="34" charset="0"/>
              </a:rPr>
              <a:t>Make it clear who is speaking, who to, why, in what way.</a:t>
            </a:r>
          </a:p>
          <a:p>
            <a:pPr marL="342900" indent="-342900">
              <a:buFont typeface="Wingdings" pitchFamily="2" charset="2"/>
              <a:buChar char="q"/>
            </a:pPr>
            <a:r>
              <a:rPr lang="en-GB" dirty="0">
                <a:latin typeface="Avenir Next" panose="020B0503020202020204" pitchFamily="34" charset="0"/>
              </a:rPr>
              <a:t>What is happening?</a:t>
            </a:r>
          </a:p>
          <a:p>
            <a:pPr marL="342900" indent="-342900">
              <a:buFont typeface="Wingdings" pitchFamily="2" charset="2"/>
              <a:buChar char="q"/>
            </a:pPr>
            <a:r>
              <a:rPr lang="en-GB" dirty="0">
                <a:latin typeface="Avenir Next" panose="020B0503020202020204" pitchFamily="34" charset="0"/>
              </a:rPr>
              <a:t>What is being described?</a:t>
            </a:r>
          </a:p>
          <a:p>
            <a:pPr marL="342900" indent="-342900">
              <a:buFont typeface="Wingdings" pitchFamily="2" charset="2"/>
              <a:buChar char="q"/>
            </a:pPr>
            <a:r>
              <a:rPr lang="en-GB" dirty="0">
                <a:latin typeface="Avenir Next" panose="020B0503020202020204" pitchFamily="34" charset="0"/>
              </a:rPr>
              <a:t>Where is the quotation from?</a:t>
            </a:r>
          </a:p>
          <a:p>
            <a:pPr marL="342900" indent="-342900">
              <a:buFont typeface="Wingdings" pitchFamily="2" charset="2"/>
              <a:buChar char="q"/>
            </a:pPr>
            <a:r>
              <a:rPr lang="en-GB" dirty="0">
                <a:latin typeface="Avenir Next" panose="020B0503020202020204" pitchFamily="34" charset="0"/>
              </a:rPr>
              <a:t>Do you need all of it or can you paraphrase sections so the rest can be embedded into your own sentence?</a:t>
            </a:r>
          </a:p>
          <a:p>
            <a:endParaRPr lang="en-GB" dirty="0">
              <a:latin typeface="Avenir Next" panose="020B0503020202020204" pitchFamily="34" charset="0"/>
            </a:endParaRPr>
          </a:p>
        </p:txBody>
      </p:sp>
      <p:sp>
        <p:nvSpPr>
          <p:cNvPr id="4" name="Content Placeholder 2">
            <a:extLst>
              <a:ext uri="{FF2B5EF4-FFF2-40B4-BE49-F238E27FC236}">
                <a16:creationId xmlns:a16="http://schemas.microsoft.com/office/drawing/2014/main" id="{DD5AB4B8-0E3E-3F42-8A63-3BEB6C11AB90}"/>
              </a:ext>
            </a:extLst>
          </p:cNvPr>
          <p:cNvSpPr txBox="1">
            <a:spLocks/>
          </p:cNvSpPr>
          <p:nvPr/>
        </p:nvSpPr>
        <p:spPr>
          <a:xfrm>
            <a:off x="6701147" y="2134517"/>
            <a:ext cx="4995553" cy="3959352"/>
          </a:xfrm>
          <a:custGeom>
            <a:avLst/>
            <a:gdLst>
              <a:gd name="connsiteX0" fmla="*/ 0 w 4995553"/>
              <a:gd name="connsiteY0" fmla="*/ 0 h 3959352"/>
              <a:gd name="connsiteX1" fmla="*/ 724355 w 4995553"/>
              <a:gd name="connsiteY1" fmla="*/ 0 h 3959352"/>
              <a:gd name="connsiteX2" fmla="*/ 1448710 w 4995553"/>
              <a:gd name="connsiteY2" fmla="*/ 0 h 3959352"/>
              <a:gd name="connsiteX3" fmla="*/ 2073154 w 4995553"/>
              <a:gd name="connsiteY3" fmla="*/ 0 h 3959352"/>
              <a:gd name="connsiteX4" fmla="*/ 2747554 w 4995553"/>
              <a:gd name="connsiteY4" fmla="*/ 0 h 3959352"/>
              <a:gd name="connsiteX5" fmla="*/ 3322043 w 4995553"/>
              <a:gd name="connsiteY5" fmla="*/ 0 h 3959352"/>
              <a:gd name="connsiteX6" fmla="*/ 3946487 w 4995553"/>
              <a:gd name="connsiteY6" fmla="*/ 0 h 3959352"/>
              <a:gd name="connsiteX7" fmla="*/ 4995553 w 4995553"/>
              <a:gd name="connsiteY7" fmla="*/ 0 h 3959352"/>
              <a:gd name="connsiteX8" fmla="*/ 4995553 w 4995553"/>
              <a:gd name="connsiteY8" fmla="*/ 580705 h 3959352"/>
              <a:gd name="connsiteX9" fmla="*/ 4995553 w 4995553"/>
              <a:gd name="connsiteY9" fmla="*/ 1121816 h 3959352"/>
              <a:gd name="connsiteX10" fmla="*/ 4995553 w 4995553"/>
              <a:gd name="connsiteY10" fmla="*/ 1702521 h 3959352"/>
              <a:gd name="connsiteX11" fmla="*/ 4995553 w 4995553"/>
              <a:gd name="connsiteY11" fmla="*/ 2322820 h 3959352"/>
              <a:gd name="connsiteX12" fmla="*/ 4995553 w 4995553"/>
              <a:gd name="connsiteY12" fmla="*/ 2982712 h 3959352"/>
              <a:gd name="connsiteX13" fmla="*/ 4995553 w 4995553"/>
              <a:gd name="connsiteY13" fmla="*/ 3959352 h 3959352"/>
              <a:gd name="connsiteX14" fmla="*/ 4271198 w 4995553"/>
              <a:gd name="connsiteY14" fmla="*/ 3959352 h 3959352"/>
              <a:gd name="connsiteX15" fmla="*/ 3646754 w 4995553"/>
              <a:gd name="connsiteY15" fmla="*/ 3959352 h 3959352"/>
              <a:gd name="connsiteX16" fmla="*/ 3022310 w 4995553"/>
              <a:gd name="connsiteY16" fmla="*/ 3959352 h 3959352"/>
              <a:gd name="connsiteX17" fmla="*/ 2397865 w 4995553"/>
              <a:gd name="connsiteY17" fmla="*/ 3959352 h 3959352"/>
              <a:gd name="connsiteX18" fmla="*/ 1773421 w 4995553"/>
              <a:gd name="connsiteY18" fmla="*/ 3959352 h 3959352"/>
              <a:gd name="connsiteX19" fmla="*/ 1198933 w 4995553"/>
              <a:gd name="connsiteY19" fmla="*/ 3959352 h 3959352"/>
              <a:gd name="connsiteX20" fmla="*/ 0 w 4995553"/>
              <a:gd name="connsiteY20" fmla="*/ 3959352 h 3959352"/>
              <a:gd name="connsiteX21" fmla="*/ 0 w 4995553"/>
              <a:gd name="connsiteY21" fmla="*/ 3299460 h 3959352"/>
              <a:gd name="connsiteX22" fmla="*/ 0 w 4995553"/>
              <a:gd name="connsiteY22" fmla="*/ 2599974 h 3959352"/>
              <a:gd name="connsiteX23" fmla="*/ 0 w 4995553"/>
              <a:gd name="connsiteY23" fmla="*/ 1900489 h 3959352"/>
              <a:gd name="connsiteX24" fmla="*/ 0 w 4995553"/>
              <a:gd name="connsiteY24" fmla="*/ 1161410 h 3959352"/>
              <a:gd name="connsiteX25" fmla="*/ 0 w 4995553"/>
              <a:gd name="connsiteY25" fmla="*/ 0 h 39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95553" h="3959352" fill="none" extrusionOk="0">
                <a:moveTo>
                  <a:pt x="0" y="0"/>
                </a:moveTo>
                <a:cubicBezTo>
                  <a:pt x="170687" y="34401"/>
                  <a:pt x="430616" y="8342"/>
                  <a:pt x="724355" y="0"/>
                </a:cubicBezTo>
                <a:cubicBezTo>
                  <a:pt x="1018095" y="-8342"/>
                  <a:pt x="1177339" y="-15789"/>
                  <a:pt x="1448710" y="0"/>
                </a:cubicBezTo>
                <a:cubicBezTo>
                  <a:pt x="1720082" y="15789"/>
                  <a:pt x="1932381" y="20355"/>
                  <a:pt x="2073154" y="0"/>
                </a:cubicBezTo>
                <a:cubicBezTo>
                  <a:pt x="2213927" y="-20355"/>
                  <a:pt x="2415653" y="31351"/>
                  <a:pt x="2747554" y="0"/>
                </a:cubicBezTo>
                <a:cubicBezTo>
                  <a:pt x="3079455" y="-31351"/>
                  <a:pt x="3048579" y="4106"/>
                  <a:pt x="3322043" y="0"/>
                </a:cubicBezTo>
                <a:cubicBezTo>
                  <a:pt x="3595507" y="-4106"/>
                  <a:pt x="3716245" y="-6574"/>
                  <a:pt x="3946487" y="0"/>
                </a:cubicBezTo>
                <a:cubicBezTo>
                  <a:pt x="4176729" y="6574"/>
                  <a:pt x="4716516" y="41751"/>
                  <a:pt x="4995553" y="0"/>
                </a:cubicBezTo>
                <a:cubicBezTo>
                  <a:pt x="4985877" y="197052"/>
                  <a:pt x="5004811" y="389171"/>
                  <a:pt x="4995553" y="580705"/>
                </a:cubicBezTo>
                <a:cubicBezTo>
                  <a:pt x="4986295" y="772239"/>
                  <a:pt x="4968751" y="1009962"/>
                  <a:pt x="4995553" y="1121816"/>
                </a:cubicBezTo>
                <a:cubicBezTo>
                  <a:pt x="5022355" y="1233670"/>
                  <a:pt x="4978477" y="1551329"/>
                  <a:pt x="4995553" y="1702521"/>
                </a:cubicBezTo>
                <a:cubicBezTo>
                  <a:pt x="5012629" y="1853714"/>
                  <a:pt x="5024679" y="2130487"/>
                  <a:pt x="4995553" y="2322820"/>
                </a:cubicBezTo>
                <a:cubicBezTo>
                  <a:pt x="4966427" y="2515153"/>
                  <a:pt x="4994904" y="2743032"/>
                  <a:pt x="4995553" y="2982712"/>
                </a:cubicBezTo>
                <a:cubicBezTo>
                  <a:pt x="4996202" y="3222392"/>
                  <a:pt x="4962374" y="3743532"/>
                  <a:pt x="4995553" y="3959352"/>
                </a:cubicBezTo>
                <a:cubicBezTo>
                  <a:pt x="4785023" y="3961366"/>
                  <a:pt x="4505979" y="3930874"/>
                  <a:pt x="4271198" y="3959352"/>
                </a:cubicBezTo>
                <a:cubicBezTo>
                  <a:pt x="4036417" y="3987830"/>
                  <a:pt x="3951956" y="3974888"/>
                  <a:pt x="3646754" y="3959352"/>
                </a:cubicBezTo>
                <a:cubicBezTo>
                  <a:pt x="3341552" y="3943816"/>
                  <a:pt x="3321030" y="3940472"/>
                  <a:pt x="3022310" y="3959352"/>
                </a:cubicBezTo>
                <a:cubicBezTo>
                  <a:pt x="2723590" y="3978232"/>
                  <a:pt x="2588074" y="3949808"/>
                  <a:pt x="2397865" y="3959352"/>
                </a:cubicBezTo>
                <a:cubicBezTo>
                  <a:pt x="2207656" y="3968896"/>
                  <a:pt x="2033303" y="3953000"/>
                  <a:pt x="1773421" y="3959352"/>
                </a:cubicBezTo>
                <a:cubicBezTo>
                  <a:pt x="1513539" y="3965704"/>
                  <a:pt x="1467523" y="3945720"/>
                  <a:pt x="1198933" y="3959352"/>
                </a:cubicBezTo>
                <a:cubicBezTo>
                  <a:pt x="930343" y="3972984"/>
                  <a:pt x="579645" y="3955311"/>
                  <a:pt x="0" y="3959352"/>
                </a:cubicBezTo>
                <a:cubicBezTo>
                  <a:pt x="-8920" y="3654319"/>
                  <a:pt x="-28456" y="3461752"/>
                  <a:pt x="0" y="3299460"/>
                </a:cubicBezTo>
                <a:cubicBezTo>
                  <a:pt x="28456" y="3137168"/>
                  <a:pt x="4263" y="2856400"/>
                  <a:pt x="0" y="2599974"/>
                </a:cubicBezTo>
                <a:cubicBezTo>
                  <a:pt x="-4263" y="2343548"/>
                  <a:pt x="9364" y="2140868"/>
                  <a:pt x="0" y="1900489"/>
                </a:cubicBezTo>
                <a:cubicBezTo>
                  <a:pt x="-9364" y="1660110"/>
                  <a:pt x="-999" y="1400710"/>
                  <a:pt x="0" y="1161410"/>
                </a:cubicBezTo>
                <a:cubicBezTo>
                  <a:pt x="999" y="922110"/>
                  <a:pt x="-20063" y="507417"/>
                  <a:pt x="0" y="0"/>
                </a:cubicBezTo>
                <a:close/>
              </a:path>
              <a:path w="4995553" h="3959352" stroke="0" extrusionOk="0">
                <a:moveTo>
                  <a:pt x="0" y="0"/>
                </a:moveTo>
                <a:cubicBezTo>
                  <a:pt x="238542" y="-9121"/>
                  <a:pt x="288353" y="9396"/>
                  <a:pt x="574489" y="0"/>
                </a:cubicBezTo>
                <a:cubicBezTo>
                  <a:pt x="860625" y="-9396"/>
                  <a:pt x="820804" y="16518"/>
                  <a:pt x="1049066" y="0"/>
                </a:cubicBezTo>
                <a:cubicBezTo>
                  <a:pt x="1277328" y="-16518"/>
                  <a:pt x="1412614" y="17189"/>
                  <a:pt x="1773421" y="0"/>
                </a:cubicBezTo>
                <a:cubicBezTo>
                  <a:pt x="2134229" y="-17189"/>
                  <a:pt x="2087325" y="-24407"/>
                  <a:pt x="2347910" y="0"/>
                </a:cubicBezTo>
                <a:cubicBezTo>
                  <a:pt x="2608495" y="24407"/>
                  <a:pt x="2680204" y="13063"/>
                  <a:pt x="2922399" y="0"/>
                </a:cubicBezTo>
                <a:cubicBezTo>
                  <a:pt x="3164594" y="-13063"/>
                  <a:pt x="3444902" y="-34195"/>
                  <a:pt x="3646754" y="0"/>
                </a:cubicBezTo>
                <a:cubicBezTo>
                  <a:pt x="3848606" y="34195"/>
                  <a:pt x="3963652" y="13116"/>
                  <a:pt x="4171287" y="0"/>
                </a:cubicBezTo>
                <a:cubicBezTo>
                  <a:pt x="4378922" y="-13116"/>
                  <a:pt x="4626459" y="-19806"/>
                  <a:pt x="4995553" y="0"/>
                </a:cubicBezTo>
                <a:cubicBezTo>
                  <a:pt x="4974392" y="200716"/>
                  <a:pt x="5024543" y="456697"/>
                  <a:pt x="4995553" y="739079"/>
                </a:cubicBezTo>
                <a:cubicBezTo>
                  <a:pt x="4966563" y="1021461"/>
                  <a:pt x="4998859" y="1107701"/>
                  <a:pt x="4995553" y="1319784"/>
                </a:cubicBezTo>
                <a:cubicBezTo>
                  <a:pt x="4992247" y="1531867"/>
                  <a:pt x="5015997" y="1730904"/>
                  <a:pt x="4995553" y="1979676"/>
                </a:cubicBezTo>
                <a:cubicBezTo>
                  <a:pt x="4975109" y="2228448"/>
                  <a:pt x="5014815" y="2329919"/>
                  <a:pt x="4995553" y="2679162"/>
                </a:cubicBezTo>
                <a:cubicBezTo>
                  <a:pt x="4976291" y="3028405"/>
                  <a:pt x="4980530" y="2962496"/>
                  <a:pt x="4995553" y="3220273"/>
                </a:cubicBezTo>
                <a:cubicBezTo>
                  <a:pt x="5010576" y="3478050"/>
                  <a:pt x="5012337" y="3660350"/>
                  <a:pt x="4995553" y="3959352"/>
                </a:cubicBezTo>
                <a:cubicBezTo>
                  <a:pt x="4698558" y="3955522"/>
                  <a:pt x="4672000" y="3936052"/>
                  <a:pt x="4371109" y="3959352"/>
                </a:cubicBezTo>
                <a:cubicBezTo>
                  <a:pt x="4070218" y="3982652"/>
                  <a:pt x="3967200" y="3967666"/>
                  <a:pt x="3746665" y="3959352"/>
                </a:cubicBezTo>
                <a:cubicBezTo>
                  <a:pt x="3526130" y="3951038"/>
                  <a:pt x="3206850" y="3923244"/>
                  <a:pt x="3022310" y="3959352"/>
                </a:cubicBezTo>
                <a:cubicBezTo>
                  <a:pt x="2837770" y="3995460"/>
                  <a:pt x="2556250" y="3929753"/>
                  <a:pt x="2397865" y="3959352"/>
                </a:cubicBezTo>
                <a:cubicBezTo>
                  <a:pt x="2239481" y="3988951"/>
                  <a:pt x="2022821" y="3948682"/>
                  <a:pt x="1923288" y="3959352"/>
                </a:cubicBezTo>
                <a:cubicBezTo>
                  <a:pt x="1823755" y="3970022"/>
                  <a:pt x="1545050" y="3934976"/>
                  <a:pt x="1398755" y="3959352"/>
                </a:cubicBezTo>
                <a:cubicBezTo>
                  <a:pt x="1252460" y="3983728"/>
                  <a:pt x="893337" y="3928029"/>
                  <a:pt x="674400" y="3959352"/>
                </a:cubicBezTo>
                <a:cubicBezTo>
                  <a:pt x="455464" y="3990675"/>
                  <a:pt x="259972" y="3968485"/>
                  <a:pt x="0" y="3959352"/>
                </a:cubicBezTo>
                <a:cubicBezTo>
                  <a:pt x="18639" y="3681897"/>
                  <a:pt x="-1857" y="3499742"/>
                  <a:pt x="0" y="3378647"/>
                </a:cubicBezTo>
                <a:cubicBezTo>
                  <a:pt x="1857" y="3257552"/>
                  <a:pt x="-19293" y="3031013"/>
                  <a:pt x="0" y="2758349"/>
                </a:cubicBezTo>
                <a:cubicBezTo>
                  <a:pt x="19293" y="2485685"/>
                  <a:pt x="-26899" y="2479186"/>
                  <a:pt x="0" y="2217237"/>
                </a:cubicBezTo>
                <a:cubicBezTo>
                  <a:pt x="26899" y="1955288"/>
                  <a:pt x="-18509" y="1910404"/>
                  <a:pt x="0" y="1676126"/>
                </a:cubicBezTo>
                <a:cubicBezTo>
                  <a:pt x="18509" y="1441848"/>
                  <a:pt x="-23290" y="1212458"/>
                  <a:pt x="0" y="976640"/>
                </a:cubicBezTo>
                <a:cubicBezTo>
                  <a:pt x="23290" y="740822"/>
                  <a:pt x="-33236" y="474907"/>
                  <a:pt x="0" y="0"/>
                </a:cubicBezTo>
                <a:close/>
              </a:path>
            </a:pathLst>
          </a:custGeom>
          <a:solidFill>
            <a:schemeClr val="lt1"/>
          </a:solidFill>
          <a:ln w="19050" cap="flat" cmpd="sng" algn="ctr">
            <a:solidFill>
              <a:srgbClr val="FFB57C"/>
            </a:solidFill>
            <a:prstDash val="solid"/>
            <a:miter lim="800000"/>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vert="horz" lIns="0" tIns="0" rIns="0" bIns="0" rtlCol="0">
            <a:normAutofit fontScale="92500"/>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dk1"/>
                </a:solidFill>
                <a:latin typeface="Abadi Extra Light" panose="020B0204020104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dk1"/>
                </a:solidFill>
                <a:latin typeface="Abadi Extra Light" panose="020B0204020104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dk1"/>
                </a:solidFill>
                <a:latin typeface="Abadi Extra Light" panose="020B0204020104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dk1"/>
                </a:solidFill>
                <a:latin typeface="Abadi Extra Light" panose="020B0204020104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dk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2800" dirty="0"/>
              <a:t>Which of these are embedded?</a:t>
            </a:r>
          </a:p>
          <a:p>
            <a:pPr marL="342900" indent="-342900">
              <a:buFont typeface="Wingdings" pitchFamily="2" charset="2"/>
              <a:buChar char="q"/>
            </a:pPr>
            <a:r>
              <a:rPr lang="en-GB" sz="2400" b="1" dirty="0"/>
              <a:t>Du Maurier writes ‘We can never go back again…’.</a:t>
            </a:r>
          </a:p>
          <a:p>
            <a:pPr marL="342900" indent="-342900">
              <a:buFont typeface="Wingdings" pitchFamily="2" charset="2"/>
              <a:buChar char="q"/>
            </a:pPr>
            <a:r>
              <a:rPr lang="en-GB" sz="2400" b="1" dirty="0"/>
              <a:t>It says in Chapter 2 ‘We can never go back again…’.</a:t>
            </a:r>
          </a:p>
          <a:p>
            <a:pPr marL="342900" indent="-342900">
              <a:buFont typeface="Wingdings" pitchFamily="2" charset="2"/>
              <a:buChar char="q"/>
            </a:pPr>
            <a:r>
              <a:rPr lang="en-GB" sz="2400" b="1" dirty="0"/>
              <a:t>In Chapter 2, the narrator reflects upon her past at Manderley and declares that they ‘can never go back again…’.</a:t>
            </a:r>
          </a:p>
          <a:p>
            <a:endParaRPr lang="en-GB" dirty="0"/>
          </a:p>
        </p:txBody>
      </p:sp>
    </p:spTree>
    <p:extLst>
      <p:ext uri="{BB962C8B-B14F-4D97-AF65-F5344CB8AC3E}">
        <p14:creationId xmlns:p14="http://schemas.microsoft.com/office/powerpoint/2010/main" val="339029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308B-D6DC-9D38-1279-4D1E24510FEA}"/>
              </a:ext>
            </a:extLst>
          </p:cNvPr>
          <p:cNvSpPr>
            <a:spLocks noGrp="1"/>
          </p:cNvSpPr>
          <p:nvPr>
            <p:ph type="title"/>
          </p:nvPr>
        </p:nvSpPr>
        <p:spPr/>
        <p:txBody>
          <a:bodyPr/>
          <a:lstStyle/>
          <a:p>
            <a:r>
              <a:rPr lang="en-US" dirty="0"/>
              <a:t>Introducing and presenting characters</a:t>
            </a:r>
          </a:p>
        </p:txBody>
      </p:sp>
      <p:sp>
        <p:nvSpPr>
          <p:cNvPr id="3" name="Content Placeholder 2">
            <a:extLst>
              <a:ext uri="{FF2B5EF4-FFF2-40B4-BE49-F238E27FC236}">
                <a16:creationId xmlns:a16="http://schemas.microsoft.com/office/drawing/2014/main" id="{F3185ED9-BD15-00EA-A61D-6943311EF338}"/>
              </a:ext>
            </a:extLst>
          </p:cNvPr>
          <p:cNvSpPr>
            <a:spLocks noGrp="1"/>
          </p:cNvSpPr>
          <p:nvPr>
            <p:ph idx="1"/>
          </p:nvPr>
        </p:nvSpPr>
        <p:spPr>
          <a:xfrm>
            <a:off x="1469664" y="1520049"/>
            <a:ext cx="4910115" cy="5217081"/>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2500" lnSpcReduction="20000"/>
          </a:bodyPr>
          <a:lstStyle/>
          <a:p>
            <a:pPr marL="0" indent="0">
              <a:buNone/>
            </a:pPr>
            <a:r>
              <a:rPr lang="en-US" dirty="0"/>
              <a:t>When we think about authorial choices, we should consider not only characterization but also when characters are introduced and how.</a:t>
            </a:r>
          </a:p>
          <a:p>
            <a:endParaRPr lang="en-US" dirty="0"/>
          </a:p>
          <a:p>
            <a:pPr marL="342900" indent="-342900">
              <a:buFont typeface="Courier New" panose="02070309020205020404" pitchFamily="49" charset="0"/>
              <a:buChar char="o"/>
            </a:pPr>
            <a:r>
              <a:rPr lang="en-US" dirty="0"/>
              <a:t>How is Maxim introduced to us?</a:t>
            </a:r>
          </a:p>
          <a:p>
            <a:pPr marL="342900" indent="-342900">
              <a:buFont typeface="Courier New" panose="02070309020205020404" pitchFamily="49" charset="0"/>
              <a:buChar char="o"/>
            </a:pPr>
            <a:r>
              <a:rPr lang="en-US" dirty="0"/>
              <a:t>At what point?</a:t>
            </a:r>
          </a:p>
          <a:p>
            <a:pPr marL="342900" indent="-342900">
              <a:buFont typeface="Courier New" panose="02070309020205020404" pitchFamily="49" charset="0"/>
              <a:buChar char="o"/>
            </a:pPr>
            <a:r>
              <a:rPr lang="en-US" dirty="0"/>
              <a:t>What do we learn about him?</a:t>
            </a:r>
          </a:p>
          <a:p>
            <a:pPr marL="342900" indent="-342900">
              <a:buFont typeface="Courier New" panose="02070309020205020404" pitchFamily="49" charset="0"/>
              <a:buChar char="o"/>
            </a:pPr>
            <a:r>
              <a:rPr lang="en-US" dirty="0"/>
              <a:t>What kind of a person is he?</a:t>
            </a:r>
          </a:p>
          <a:p>
            <a:pPr marL="342900" indent="-342900">
              <a:buFont typeface="Courier New" panose="02070309020205020404" pitchFamily="49" charset="0"/>
              <a:buChar char="o"/>
            </a:pPr>
            <a:r>
              <a:rPr lang="en-US" dirty="0"/>
              <a:t>How does the narrator view him?</a:t>
            </a:r>
          </a:p>
          <a:p>
            <a:pPr marL="342900" indent="-342900">
              <a:buFont typeface="Courier New" panose="02070309020205020404" pitchFamily="49" charset="0"/>
              <a:buChar char="o"/>
            </a:pPr>
            <a:r>
              <a:rPr lang="en-US" dirty="0"/>
              <a:t>How do we feel about him?</a:t>
            </a:r>
          </a:p>
          <a:p>
            <a:pPr marL="342900" indent="-342900">
              <a:buFont typeface="Courier New" panose="02070309020205020404" pitchFamily="49" charset="0"/>
              <a:buChar char="o"/>
            </a:pPr>
            <a:endParaRPr lang="en-US" dirty="0"/>
          </a:p>
          <a:p>
            <a:pPr marL="0" indent="0">
              <a:buNone/>
            </a:pPr>
            <a:r>
              <a:rPr lang="en-US" b="1" i="1" dirty="0">
                <a:solidFill>
                  <a:srgbClr val="FF0000"/>
                </a:solidFill>
              </a:rPr>
              <a:t>Narrative perspective: </a:t>
            </a:r>
            <a:r>
              <a:rPr lang="en-US" dirty="0"/>
              <a:t>don’t forget that this is a retrospective account told by an unnamed narrator. Might this affect how this memory is retold?</a:t>
            </a:r>
          </a:p>
          <a:p>
            <a:pPr marL="0" indent="0">
              <a:buNone/>
            </a:pPr>
            <a:endParaRPr lang="en-US" dirty="0"/>
          </a:p>
        </p:txBody>
      </p:sp>
      <p:sp>
        <p:nvSpPr>
          <p:cNvPr id="4" name="TextBox 3">
            <a:extLst>
              <a:ext uri="{FF2B5EF4-FFF2-40B4-BE49-F238E27FC236}">
                <a16:creationId xmlns:a16="http://schemas.microsoft.com/office/drawing/2014/main" id="{9A667950-AFB3-B61E-DB19-5B09DA8F3D4A}"/>
              </a:ext>
            </a:extLst>
          </p:cNvPr>
          <p:cNvSpPr txBox="1"/>
          <p:nvPr/>
        </p:nvSpPr>
        <p:spPr>
          <a:xfrm>
            <a:off x="0" y="0"/>
            <a:ext cx="2042547"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Avenir Next" panose="020B0503020202020204" pitchFamily="34" charset="0"/>
              </a:rPr>
              <a:t>Authorial method</a:t>
            </a:r>
          </a:p>
        </p:txBody>
      </p:sp>
      <p:sp>
        <p:nvSpPr>
          <p:cNvPr id="7" name="TextBox 6">
            <a:extLst>
              <a:ext uri="{FF2B5EF4-FFF2-40B4-BE49-F238E27FC236}">
                <a16:creationId xmlns:a16="http://schemas.microsoft.com/office/drawing/2014/main" id="{755A9D33-39E4-6685-86B8-C3B6E7AF5FC7}"/>
              </a:ext>
            </a:extLst>
          </p:cNvPr>
          <p:cNvSpPr txBox="1"/>
          <p:nvPr/>
        </p:nvSpPr>
        <p:spPr>
          <a:xfrm>
            <a:off x="6983321" y="1520049"/>
            <a:ext cx="4472956"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Maxim isn’t named until the end of Chapter 2.</a:t>
            </a:r>
          </a:p>
          <a:p>
            <a:endParaRPr lang="en-US" dirty="0"/>
          </a:p>
          <a:p>
            <a:r>
              <a:rPr lang="en-US" dirty="0"/>
              <a:t>Why do you think this is?</a:t>
            </a:r>
          </a:p>
        </p:txBody>
      </p:sp>
      <p:pic>
        <p:nvPicPr>
          <p:cNvPr id="9" name="Graphic 8" descr="Help outline">
            <a:extLst>
              <a:ext uri="{FF2B5EF4-FFF2-40B4-BE49-F238E27FC236}">
                <a16:creationId xmlns:a16="http://schemas.microsoft.com/office/drawing/2014/main" id="{479FF95A-C8E5-CF52-E048-D978D8F4D6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341" y="1838413"/>
            <a:ext cx="691995" cy="691995"/>
          </a:xfrm>
          <a:prstGeom prst="rect">
            <a:avLst/>
          </a:prstGeom>
        </p:spPr>
      </p:pic>
      <p:sp>
        <p:nvSpPr>
          <p:cNvPr id="11" name="TextBox 10">
            <a:extLst>
              <a:ext uri="{FF2B5EF4-FFF2-40B4-BE49-F238E27FC236}">
                <a16:creationId xmlns:a16="http://schemas.microsoft.com/office/drawing/2014/main" id="{1324DC6A-F8D5-2EAF-F757-D2E15FB70B5B}"/>
              </a:ext>
            </a:extLst>
          </p:cNvPr>
          <p:cNvSpPr txBox="1"/>
          <p:nvPr/>
        </p:nvSpPr>
        <p:spPr>
          <a:xfrm>
            <a:off x="6857196" y="2973322"/>
            <a:ext cx="4910115" cy="313932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r>
              <a:rPr lang="en-GB" b="0" i="0" u="none" strike="noStrike" dirty="0">
                <a:effectLst/>
                <a:latin typeface="Avenir Next" panose="020B0503020202020204" pitchFamily="34" charset="0"/>
              </a:rPr>
              <a:t>The significance of </a:t>
            </a:r>
            <a:r>
              <a:rPr lang="en-GB" b="0" i="0" u="none" strike="noStrike" dirty="0">
                <a:solidFill>
                  <a:srgbClr val="FF2F92"/>
                </a:solidFill>
                <a:effectLst/>
                <a:latin typeface="Avenir Next" panose="020B0503020202020204" pitchFamily="34" charset="0"/>
              </a:rPr>
              <a:t>names</a:t>
            </a:r>
            <a:r>
              <a:rPr lang="en-GB" b="0" i="0" u="none" strike="noStrike" dirty="0">
                <a:effectLst/>
                <a:latin typeface="Avenir Next" panose="020B0503020202020204" pitchFamily="34" charset="0"/>
              </a:rPr>
              <a:t>:</a:t>
            </a:r>
          </a:p>
          <a:p>
            <a:endParaRPr lang="en-GB" b="0" i="0" u="none" strike="noStrike" dirty="0">
              <a:effectLst/>
              <a:latin typeface="Avenir Next" panose="020B0503020202020204" pitchFamily="34" charset="0"/>
            </a:endParaRPr>
          </a:p>
          <a:p>
            <a:r>
              <a:rPr lang="en-GB" i="1" dirty="0">
                <a:latin typeface="Avenir Next" panose="020B0503020202020204" pitchFamily="34" charset="0"/>
              </a:rPr>
              <a:t>Maxim</a:t>
            </a:r>
            <a:r>
              <a:rPr lang="en-GB" dirty="0">
                <a:latin typeface="Avenir Next" panose="020B0503020202020204" pitchFamily="34" charset="0"/>
              </a:rPr>
              <a:t> = </a:t>
            </a:r>
            <a:r>
              <a:rPr lang="en-GB" b="0" i="0" u="none" strike="noStrike" dirty="0">
                <a:effectLst/>
                <a:latin typeface="Avenir Next" panose="020B0503020202020204" pitchFamily="34" charset="0"/>
              </a:rPr>
              <a:t>a short, </a:t>
            </a:r>
            <a:r>
              <a:rPr lang="en-GB" b="0" i="0" u="sng" dirty="0">
                <a:effectLst/>
                <a:latin typeface="Avenir Next" panose="020B0503020202020204" pitchFamily="34" charset="0"/>
              </a:rPr>
              <a:t>pithy</a:t>
            </a:r>
            <a:r>
              <a:rPr lang="en-GB" b="0" i="0" u="none" strike="noStrike" dirty="0">
                <a:effectLst/>
                <a:latin typeface="Avenir Next" panose="020B0503020202020204" pitchFamily="34" charset="0"/>
              </a:rPr>
              <a:t> statement expressing a general truth or rule of conduct.</a:t>
            </a:r>
          </a:p>
          <a:p>
            <a:endParaRPr lang="en-GB" dirty="0">
              <a:latin typeface="Avenir Next" panose="020B0503020202020204" pitchFamily="34" charset="0"/>
            </a:endParaRPr>
          </a:p>
          <a:p>
            <a:r>
              <a:rPr lang="en-GB" i="1" dirty="0">
                <a:latin typeface="Avenir Next" panose="020B0503020202020204" pitchFamily="34" charset="0"/>
              </a:rPr>
              <a:t>Maxim</a:t>
            </a:r>
            <a:r>
              <a:rPr lang="en-GB" dirty="0">
                <a:latin typeface="Avenir Next" panose="020B0503020202020204" pitchFamily="34" charset="0"/>
              </a:rPr>
              <a:t> = </a:t>
            </a:r>
            <a:r>
              <a:rPr lang="en-GB" b="1" dirty="0">
                <a:latin typeface="Avenir Next" panose="020B0503020202020204" pitchFamily="34" charset="0"/>
              </a:rPr>
              <a:t>M</a:t>
            </a:r>
            <a:r>
              <a:rPr lang="en-GB" b="1" i="0" u="none" strike="noStrike" dirty="0">
                <a:effectLst/>
                <a:latin typeface="Avenir Next" panose="020B0503020202020204" pitchFamily="34" charset="0"/>
              </a:rPr>
              <a:t>axim</a:t>
            </a:r>
            <a:r>
              <a:rPr lang="en-GB" b="0" i="0" u="none" strike="noStrike" dirty="0">
                <a:effectLst/>
                <a:latin typeface="Avenir Next" panose="020B0503020202020204" pitchFamily="34" charset="0"/>
              </a:rPr>
              <a:t> machine </a:t>
            </a:r>
            <a:r>
              <a:rPr lang="en-GB" b="1" i="0" u="none" strike="noStrike" dirty="0">
                <a:effectLst/>
                <a:latin typeface="Avenir Next" panose="020B0503020202020204" pitchFamily="34" charset="0"/>
              </a:rPr>
              <a:t>gun</a:t>
            </a:r>
            <a:r>
              <a:rPr lang="en-GB" b="0" i="0" u="none" strike="noStrike" dirty="0">
                <a:effectLst/>
                <a:latin typeface="Avenir Next" panose="020B0503020202020204" pitchFamily="34" charset="0"/>
              </a:rPr>
              <a:t>, first fully automatic machine </a:t>
            </a:r>
            <a:r>
              <a:rPr lang="en-GB" b="1" i="0" u="none" strike="noStrike" dirty="0">
                <a:effectLst/>
                <a:latin typeface="Avenir Next" panose="020B0503020202020204" pitchFamily="34" charset="0"/>
              </a:rPr>
              <a:t>gun</a:t>
            </a:r>
            <a:r>
              <a:rPr lang="en-GB" b="0" i="0" u="none" strike="noStrike" dirty="0">
                <a:effectLst/>
                <a:latin typeface="Avenir Next" panose="020B0503020202020204" pitchFamily="34" charset="0"/>
              </a:rPr>
              <a:t> (q.v.), developed by engineer and inventor Hiram </a:t>
            </a:r>
            <a:r>
              <a:rPr lang="en-GB" b="1" i="0" u="none" strike="noStrike" dirty="0">
                <a:effectLst/>
                <a:latin typeface="Avenir Next" panose="020B0503020202020204" pitchFamily="34" charset="0"/>
              </a:rPr>
              <a:t>Maxim</a:t>
            </a:r>
            <a:r>
              <a:rPr lang="en-GB" b="0" i="0" u="none" strike="noStrike" dirty="0">
                <a:effectLst/>
                <a:latin typeface="Avenir Next" panose="020B0503020202020204" pitchFamily="34" charset="0"/>
              </a:rPr>
              <a:t> in about 1884.</a:t>
            </a:r>
          </a:p>
          <a:p>
            <a:endParaRPr lang="en-GB" dirty="0">
              <a:latin typeface="Avenir Next" panose="020B0503020202020204" pitchFamily="34" charset="0"/>
            </a:endParaRPr>
          </a:p>
          <a:p>
            <a:r>
              <a:rPr lang="en-GB" i="1" dirty="0">
                <a:latin typeface="Avenir Next" panose="020B0503020202020204" pitchFamily="34" charset="0"/>
              </a:rPr>
              <a:t>de Winter </a:t>
            </a:r>
            <a:r>
              <a:rPr lang="en-GB" dirty="0">
                <a:latin typeface="Avenir Next" panose="020B0503020202020204" pitchFamily="34" charset="0"/>
              </a:rPr>
              <a:t>= connotations of death, cold.</a:t>
            </a:r>
            <a:endParaRPr lang="en-US" dirty="0">
              <a:latin typeface="Avenir Next" panose="020B0503020202020204" pitchFamily="34" charset="0"/>
            </a:endParaRPr>
          </a:p>
        </p:txBody>
      </p:sp>
    </p:spTree>
    <p:extLst>
      <p:ext uri="{BB962C8B-B14F-4D97-AF65-F5344CB8AC3E}">
        <p14:creationId xmlns:p14="http://schemas.microsoft.com/office/powerpoint/2010/main" val="24522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308B-D6DC-9D38-1279-4D1E24510FEA}"/>
              </a:ext>
            </a:extLst>
          </p:cNvPr>
          <p:cNvSpPr>
            <a:spLocks noGrp="1"/>
          </p:cNvSpPr>
          <p:nvPr>
            <p:ph type="title"/>
          </p:nvPr>
        </p:nvSpPr>
        <p:spPr/>
        <p:txBody>
          <a:bodyPr/>
          <a:lstStyle/>
          <a:p>
            <a:r>
              <a:rPr lang="en-US" dirty="0"/>
              <a:t>Introducing and presenting characters</a:t>
            </a:r>
          </a:p>
        </p:txBody>
      </p:sp>
      <p:sp>
        <p:nvSpPr>
          <p:cNvPr id="4" name="TextBox 3">
            <a:extLst>
              <a:ext uri="{FF2B5EF4-FFF2-40B4-BE49-F238E27FC236}">
                <a16:creationId xmlns:a16="http://schemas.microsoft.com/office/drawing/2014/main" id="{9A667950-AFB3-B61E-DB19-5B09DA8F3D4A}"/>
              </a:ext>
            </a:extLst>
          </p:cNvPr>
          <p:cNvSpPr txBox="1"/>
          <p:nvPr/>
        </p:nvSpPr>
        <p:spPr>
          <a:xfrm>
            <a:off x="0" y="0"/>
            <a:ext cx="2042547"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Avenir Next" panose="020B0503020202020204" pitchFamily="34" charset="0"/>
              </a:rPr>
              <a:t>Authorial method</a:t>
            </a:r>
          </a:p>
        </p:txBody>
      </p:sp>
      <p:sp>
        <p:nvSpPr>
          <p:cNvPr id="7" name="TextBox 6">
            <a:extLst>
              <a:ext uri="{FF2B5EF4-FFF2-40B4-BE49-F238E27FC236}">
                <a16:creationId xmlns:a16="http://schemas.microsoft.com/office/drawing/2014/main" id="{755A9D33-39E4-6685-86B8-C3B6E7AF5FC7}"/>
              </a:ext>
            </a:extLst>
          </p:cNvPr>
          <p:cNvSpPr txBox="1"/>
          <p:nvPr/>
        </p:nvSpPr>
        <p:spPr>
          <a:xfrm>
            <a:off x="2353853" y="1466893"/>
            <a:ext cx="6956328"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Maxim isn’t named until the end of Chapter 2.</a:t>
            </a:r>
          </a:p>
          <a:p>
            <a:endParaRPr lang="en-US" dirty="0"/>
          </a:p>
          <a:p>
            <a:r>
              <a:rPr lang="en-US" dirty="0"/>
              <a:t>What tone is created by the way in which he is spoken about in Chapter 2?</a:t>
            </a:r>
          </a:p>
        </p:txBody>
      </p:sp>
      <p:sp>
        <p:nvSpPr>
          <p:cNvPr id="10" name="TextBox 9">
            <a:extLst>
              <a:ext uri="{FF2B5EF4-FFF2-40B4-BE49-F238E27FC236}">
                <a16:creationId xmlns:a16="http://schemas.microsoft.com/office/drawing/2014/main" id="{F79F5BE9-05EE-E7F2-509D-6A8C41DD2527}"/>
              </a:ext>
            </a:extLst>
          </p:cNvPr>
          <p:cNvSpPr txBox="1"/>
          <p:nvPr/>
        </p:nvSpPr>
        <p:spPr>
          <a:xfrm>
            <a:off x="2941435" y="3109135"/>
            <a:ext cx="6132786" cy="246221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l"/>
            <a:r>
              <a:rPr lang="en-GB" sz="1100" b="0" i="0" u="none" strike="noStrike" dirty="0">
                <a:effectLst/>
                <a:latin typeface="Avenir Next" panose="020B0503020202020204" pitchFamily="34" charset="0"/>
              </a:rPr>
              <a:t>He is wonderfully patient and never complains, not even when he remembers... which happens, I think, rather more often than he would have me know.</a:t>
            </a:r>
          </a:p>
          <a:p>
            <a:pPr algn="l"/>
            <a:endParaRPr lang="en-GB" sz="1100" b="0" i="0" u="none" strike="noStrike" dirty="0">
              <a:effectLst/>
              <a:latin typeface="Avenir Next" panose="020B0503020202020204" pitchFamily="34" charset="0"/>
            </a:endParaRPr>
          </a:p>
          <a:p>
            <a:pPr algn="l"/>
            <a:r>
              <a:rPr lang="en-GB" sz="1100" b="0" i="0" u="none" strike="noStrike" dirty="0">
                <a:effectLst/>
                <a:latin typeface="Avenir Next" panose="020B0503020202020204" pitchFamily="34" charset="0"/>
              </a:rPr>
              <a:t>I can tell by the way he will look lost and puzzled suddenly, all expression dying away from his dear face as though swept clean by an unseen hand, and in its place a mask will form, a sculptured thing, formal and cold, beautiful still but lifeless. He will fall to smoking cigarette after cigarette, not bothering to extinguish them, and the glowing stubs will lie around on the ground like petals. He will talk quickly and eagerly about nothing at all, snatching at any subject as a panacea to pain. I believe there is a theory that men and women emerge finer and stronger after suffering, and that to advance in this or any world we must endure ordeal by fire. This we have done in full measure, ironic though it seems. We have both known fear, and. loneliness, and very great distress. I suppose sooner or later in the life of everyone comes a moment of trial. We all of us have our particular devil who rides us and torments us, and we must give battle in the end. We have conquered ours, or so we believe.</a:t>
            </a:r>
          </a:p>
        </p:txBody>
      </p:sp>
      <p:sp>
        <p:nvSpPr>
          <p:cNvPr id="11" name="TextBox 10">
            <a:extLst>
              <a:ext uri="{FF2B5EF4-FFF2-40B4-BE49-F238E27FC236}">
                <a16:creationId xmlns:a16="http://schemas.microsoft.com/office/drawing/2014/main" id="{BE15A9D7-9EA3-82E4-969B-34CCB8666C68}"/>
              </a:ext>
            </a:extLst>
          </p:cNvPr>
          <p:cNvSpPr txBox="1"/>
          <p:nvPr/>
        </p:nvSpPr>
        <p:spPr>
          <a:xfrm>
            <a:off x="338101" y="2591531"/>
            <a:ext cx="2734659"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en-US" dirty="0"/>
              <a:t>How is foreshadowing used?</a:t>
            </a:r>
          </a:p>
        </p:txBody>
      </p:sp>
      <p:sp>
        <p:nvSpPr>
          <p:cNvPr id="12" name="TextBox 11">
            <a:extLst>
              <a:ext uri="{FF2B5EF4-FFF2-40B4-BE49-F238E27FC236}">
                <a16:creationId xmlns:a16="http://schemas.microsoft.com/office/drawing/2014/main" id="{42E0CE26-53C1-FDC8-40B4-7D9CDC8E418F}"/>
              </a:ext>
            </a:extLst>
          </p:cNvPr>
          <p:cNvSpPr txBox="1"/>
          <p:nvPr/>
        </p:nvSpPr>
        <p:spPr>
          <a:xfrm>
            <a:off x="9169740" y="3544448"/>
            <a:ext cx="2752506" cy="92333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US" dirty="0"/>
              <a:t>What is the effect of the repeated us of plural pronouns?</a:t>
            </a:r>
          </a:p>
        </p:txBody>
      </p:sp>
      <p:sp>
        <p:nvSpPr>
          <p:cNvPr id="13" name="TextBox 12">
            <a:extLst>
              <a:ext uri="{FF2B5EF4-FFF2-40B4-BE49-F238E27FC236}">
                <a16:creationId xmlns:a16="http://schemas.microsoft.com/office/drawing/2014/main" id="{7876C5FB-DD6C-067E-3C1E-19A4A0AF53B2}"/>
              </a:ext>
            </a:extLst>
          </p:cNvPr>
          <p:cNvSpPr txBox="1"/>
          <p:nvPr/>
        </p:nvSpPr>
        <p:spPr>
          <a:xfrm>
            <a:off x="206776" y="4380355"/>
            <a:ext cx="2368258" cy="64633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dirty="0"/>
              <a:t>What clues are we given about the past events?</a:t>
            </a:r>
          </a:p>
        </p:txBody>
      </p:sp>
    </p:spTree>
    <p:extLst>
      <p:ext uri="{BB962C8B-B14F-4D97-AF65-F5344CB8AC3E}">
        <p14:creationId xmlns:p14="http://schemas.microsoft.com/office/powerpoint/2010/main" val="377467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CA48-D8E3-9C30-B11D-28B6739F08BE}"/>
              </a:ext>
            </a:extLst>
          </p:cNvPr>
          <p:cNvSpPr>
            <a:spLocks noGrp="1"/>
          </p:cNvSpPr>
          <p:nvPr>
            <p:ph type="title"/>
          </p:nvPr>
        </p:nvSpPr>
        <p:spPr/>
        <p:txBody>
          <a:bodyPr/>
          <a:lstStyle/>
          <a:p>
            <a:r>
              <a:rPr lang="en-US" dirty="0"/>
              <a:t>Maxim de Winter</a:t>
            </a:r>
          </a:p>
        </p:txBody>
      </p:sp>
      <p:sp>
        <p:nvSpPr>
          <p:cNvPr id="3" name="Content Placeholder 2">
            <a:extLst>
              <a:ext uri="{FF2B5EF4-FFF2-40B4-BE49-F238E27FC236}">
                <a16:creationId xmlns:a16="http://schemas.microsoft.com/office/drawing/2014/main" id="{956D7161-0DFF-A0C5-B370-4CAEE5C153AE}"/>
              </a:ext>
            </a:extLst>
          </p:cNvPr>
          <p:cNvSpPr>
            <a:spLocks noGrp="1"/>
          </p:cNvSpPr>
          <p:nvPr>
            <p:ph idx="1"/>
          </p:nvPr>
        </p:nvSpPr>
        <p:spPr>
          <a:xfrm>
            <a:off x="10426125" y="2090602"/>
            <a:ext cx="1576759" cy="4142032"/>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r>
              <a:rPr lang="en-US" dirty="0"/>
              <a:t>Wealthy</a:t>
            </a:r>
          </a:p>
          <a:p>
            <a:pPr marL="0" indent="0">
              <a:buNone/>
            </a:pPr>
            <a:r>
              <a:rPr lang="en-US" dirty="0"/>
              <a:t>Charismatic</a:t>
            </a:r>
          </a:p>
          <a:p>
            <a:pPr marL="0" indent="0">
              <a:buNone/>
            </a:pPr>
            <a:r>
              <a:rPr lang="en-US" dirty="0"/>
              <a:t>Powerful</a:t>
            </a:r>
          </a:p>
          <a:p>
            <a:pPr marL="0" indent="0">
              <a:buNone/>
            </a:pPr>
            <a:r>
              <a:rPr lang="en-US" dirty="0"/>
              <a:t>Confident</a:t>
            </a:r>
          </a:p>
          <a:p>
            <a:pPr marL="0" indent="0">
              <a:buNone/>
            </a:pPr>
            <a:r>
              <a:rPr lang="en-US" dirty="0"/>
              <a:t>Masculine</a:t>
            </a:r>
          </a:p>
          <a:p>
            <a:pPr marL="0" indent="0">
              <a:buNone/>
            </a:pPr>
            <a:r>
              <a:rPr lang="en-US" dirty="0"/>
              <a:t>Cultured</a:t>
            </a:r>
          </a:p>
          <a:p>
            <a:pPr marL="0" indent="0">
              <a:buNone/>
            </a:pPr>
            <a:r>
              <a:rPr lang="en-US" dirty="0"/>
              <a:t>Handsome</a:t>
            </a:r>
          </a:p>
          <a:p>
            <a:pPr marL="0" indent="0">
              <a:buNone/>
            </a:pPr>
            <a:r>
              <a:rPr lang="en-US" dirty="0"/>
              <a:t>Wealthy</a:t>
            </a:r>
          </a:p>
          <a:p>
            <a:pPr marL="0" indent="0">
              <a:buNone/>
            </a:pPr>
            <a:r>
              <a:rPr lang="en-US" dirty="0"/>
              <a:t>Polite</a:t>
            </a:r>
          </a:p>
          <a:p>
            <a:pPr marL="0" indent="0">
              <a:buNone/>
            </a:pPr>
            <a:r>
              <a:rPr lang="en-US" dirty="0"/>
              <a:t>Gentleman</a:t>
            </a:r>
          </a:p>
          <a:p>
            <a:pPr marL="0" indent="0">
              <a:buNone/>
            </a:pPr>
            <a:r>
              <a:rPr lang="en-US" dirty="0"/>
              <a:t>Intimidating</a:t>
            </a:r>
          </a:p>
        </p:txBody>
      </p:sp>
      <p:pic>
        <p:nvPicPr>
          <p:cNvPr id="4" name="Picture 3">
            <a:extLst>
              <a:ext uri="{FF2B5EF4-FFF2-40B4-BE49-F238E27FC236}">
                <a16:creationId xmlns:a16="http://schemas.microsoft.com/office/drawing/2014/main" id="{1CBBF09C-5178-DA3A-C034-276DCA648183}"/>
              </a:ext>
            </a:extLst>
          </p:cNvPr>
          <p:cNvPicPr>
            <a:picLocks noChangeAspect="1"/>
          </p:cNvPicPr>
          <p:nvPr/>
        </p:nvPicPr>
        <p:blipFill>
          <a:blip r:embed="rId3"/>
          <a:stretch>
            <a:fillRect/>
          </a:stretch>
        </p:blipFill>
        <p:spPr>
          <a:xfrm>
            <a:off x="10426125" y="1633732"/>
            <a:ext cx="1228093" cy="246377"/>
          </a:xfrm>
          <a:prstGeom prst="rect">
            <a:avLst/>
          </a:prstGeom>
        </p:spPr>
      </p:pic>
      <p:pic>
        <p:nvPicPr>
          <p:cNvPr id="2050" name="Picture 2" descr="Gentleman's Journal - Watched Armie Hammer's latest starring turn yet? The  actor stars as Maxim de Winter in 'Rebecca' — the Netflix original thriller  with more sharp stares than sharp suits. Not">
            <a:extLst>
              <a:ext uri="{FF2B5EF4-FFF2-40B4-BE49-F238E27FC236}">
                <a16:creationId xmlns:a16="http://schemas.microsoft.com/office/drawing/2014/main" id="{6FBD9883-9514-27F3-3860-41888EF33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26" y="201308"/>
            <a:ext cx="1717790" cy="1717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F1BBDF59-54D6-24D1-8ADE-BC3DCE396494}"/>
              </a:ext>
            </a:extLst>
          </p:cNvPr>
          <p:cNvSpPr txBox="1"/>
          <p:nvPr/>
        </p:nvSpPr>
        <p:spPr>
          <a:xfrm>
            <a:off x="3004277" y="1721270"/>
            <a:ext cx="6460102"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en-US" dirty="0"/>
              <a:t>We will do a Deep Dive on Maxim when the narrator first meets him</a:t>
            </a:r>
          </a:p>
        </p:txBody>
      </p:sp>
      <p:pic>
        <p:nvPicPr>
          <p:cNvPr id="16" name="Picture 2" descr="Premium Vector | Scuba diving cartoon vector illustration">
            <a:extLst>
              <a:ext uri="{FF2B5EF4-FFF2-40B4-BE49-F238E27FC236}">
                <a16:creationId xmlns:a16="http://schemas.microsoft.com/office/drawing/2014/main" id="{AB2A3F61-C4F3-A032-9F8C-094058798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756" y="118528"/>
            <a:ext cx="1626485" cy="10823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Content Placeholder 4" descr="Graphical user interface, text, application&#10;&#10;Description automatically generated">
            <a:extLst>
              <a:ext uri="{FF2B5EF4-FFF2-40B4-BE49-F238E27FC236}">
                <a16:creationId xmlns:a16="http://schemas.microsoft.com/office/drawing/2014/main" id="{493BAE9A-4601-4B78-FB21-3E0D3294FA8F}"/>
              </a:ext>
            </a:extLst>
          </p:cNvPr>
          <p:cNvPicPr>
            <a:picLocks noChangeAspect="1"/>
          </p:cNvPicPr>
          <p:nvPr/>
        </p:nvPicPr>
        <p:blipFill>
          <a:blip r:embed="rId6"/>
          <a:stretch>
            <a:fillRect/>
          </a:stretch>
        </p:blipFill>
        <p:spPr>
          <a:xfrm>
            <a:off x="4889505" y="2591772"/>
            <a:ext cx="2689646" cy="38406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7164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1BD1F-E469-A54E-978E-E51EA3389CA0}"/>
              </a:ext>
            </a:extLst>
          </p:cNvPr>
          <p:cNvSpPr>
            <a:spLocks noGrp="1"/>
          </p:cNvSpPr>
          <p:nvPr>
            <p:ph type="title"/>
          </p:nvPr>
        </p:nvSpPr>
        <p:spPr>
          <a:xfrm>
            <a:off x="575382" y="1303595"/>
            <a:ext cx="4034718" cy="4250809"/>
          </a:xfrm>
        </p:spPr>
        <p:txBody>
          <a:bodyPr vert="horz" lIns="91440" tIns="45720" rIns="91440" bIns="45720" rtlCol="0" anchor="b">
            <a:noAutofit/>
          </a:bodyPr>
          <a:lstStyle/>
          <a:p>
            <a:pPr>
              <a:lnSpc>
                <a:spcPct val="90000"/>
              </a:lnSpc>
            </a:pPr>
            <a:r>
              <a:rPr lang="en-US" sz="3200" dirty="0"/>
              <a:t>Watch the video. What tips are you given for how to analyse techniques?</a:t>
            </a:r>
            <a:br>
              <a:rPr lang="en-US" sz="3200" dirty="0"/>
            </a:br>
            <a:br>
              <a:rPr lang="en-US" sz="3200" dirty="0"/>
            </a:br>
            <a:br>
              <a:rPr lang="en-US" sz="3200" dirty="0"/>
            </a:br>
            <a:endParaRPr lang="en-US" sz="3200" dirty="0"/>
          </a:p>
        </p:txBody>
      </p:sp>
      <p:pic>
        <p:nvPicPr>
          <p:cNvPr id="2" name="Online Media 1" descr="Micro lesson: analysing a technique and discussing the effect">
            <a:hlinkClick r:id="" action="ppaction://media"/>
            <a:extLst>
              <a:ext uri="{FF2B5EF4-FFF2-40B4-BE49-F238E27FC236}">
                <a16:creationId xmlns:a16="http://schemas.microsoft.com/office/drawing/2014/main" id="{49A05015-5813-054E-8249-03A9335C097F}"/>
              </a:ext>
            </a:extLst>
          </p:cNvPr>
          <p:cNvPicPr>
            <a:picLocks noRot="1" noChangeAspect="1"/>
          </p:cNvPicPr>
          <p:nvPr>
            <a:videoFile r:link="rId1"/>
          </p:nvPr>
        </p:nvPicPr>
        <p:blipFill>
          <a:blip r:embed="rId4"/>
          <a:stretch>
            <a:fillRect/>
          </a:stretch>
        </p:blipFill>
        <p:spPr>
          <a:xfrm>
            <a:off x="5268563" y="983182"/>
            <a:ext cx="6522181" cy="4891636"/>
          </a:xfrm>
          <a:prstGeom prst="rect">
            <a:avLst/>
          </a:prstGeom>
        </p:spPr>
      </p:pic>
      <p:pic>
        <p:nvPicPr>
          <p:cNvPr id="3" name="Picture 2" descr="Premium Vector | Scuba diving cartoon vector illustration">
            <a:extLst>
              <a:ext uri="{FF2B5EF4-FFF2-40B4-BE49-F238E27FC236}">
                <a16:creationId xmlns:a16="http://schemas.microsoft.com/office/drawing/2014/main" id="{68D34BE7-ECCF-52D0-6042-3BDB289D7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756" y="118528"/>
            <a:ext cx="1626485" cy="10823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8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MarrakeshVTI">
  <a:themeElements>
    <a:clrScheme name="AnalogousFromLightSeed_2SEEDS">
      <a:dk1>
        <a:srgbClr val="000000"/>
      </a:dk1>
      <a:lt1>
        <a:srgbClr val="FFFFFF"/>
      </a:lt1>
      <a:dk2>
        <a:srgbClr val="413024"/>
      </a:dk2>
      <a:lt2>
        <a:srgbClr val="E2E6E8"/>
      </a:lt2>
      <a:accent1>
        <a:srgbClr val="D59164"/>
      </a:accent1>
      <a:accent2>
        <a:srgbClr val="DC8081"/>
      </a:accent2>
      <a:accent3>
        <a:srgbClr val="AFA266"/>
      </a:accent3>
      <a:accent4>
        <a:srgbClr val="52AFAF"/>
      </a:accent4>
      <a:accent5>
        <a:srgbClr val="69A8D6"/>
      </a:accent5>
      <a:accent6>
        <a:srgbClr val="6476D5"/>
      </a:accent6>
      <a:hlink>
        <a:srgbClr val="5986A5"/>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21994</TotalTime>
  <Words>1921</Words>
  <Application>Microsoft Macintosh PowerPoint</Application>
  <PresentationFormat>Widescreen</PresentationFormat>
  <Paragraphs>197</Paragraphs>
  <Slides>15</Slides>
  <Notes>13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Abadi Extra Light</vt:lpstr>
      <vt:lpstr>Arial</vt:lpstr>
      <vt:lpstr>Avenir Next</vt:lpstr>
      <vt:lpstr>Calibri</vt:lpstr>
      <vt:lpstr>Calibri Light</vt:lpstr>
      <vt:lpstr>Courier New</vt:lpstr>
      <vt:lpstr>Goudy Old Style</vt:lpstr>
      <vt:lpstr>The Hand Black</vt:lpstr>
      <vt:lpstr>Wingdings</vt:lpstr>
      <vt:lpstr>MarrakeshVTI</vt:lpstr>
      <vt:lpstr>Maxim de Winter</vt:lpstr>
      <vt:lpstr>What does characterisation refer to?</vt:lpstr>
      <vt:lpstr>Today’s focus</vt:lpstr>
      <vt:lpstr>Today we will write up one paragraph about the characterisation of Maxim in Chapters 3 &amp; 4. </vt:lpstr>
      <vt:lpstr>Embedding and introducing quotations</vt:lpstr>
      <vt:lpstr>Introducing and presenting characters</vt:lpstr>
      <vt:lpstr>Introducing and presenting characters</vt:lpstr>
      <vt:lpstr>Maxim de Winter</vt:lpstr>
      <vt:lpstr>Watch the video. What tips are you given for how to analyse techniques?   </vt:lpstr>
      <vt:lpstr>Let’s dive into the text: Chapter 3</vt:lpstr>
      <vt:lpstr>How to turn your deep dive into analytical writing</vt:lpstr>
      <vt:lpstr>Task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Adams</dc:creator>
  <cp:lastModifiedBy>Sophie Duckworth</cp:lastModifiedBy>
  <cp:revision>194</cp:revision>
  <dcterms:created xsi:type="dcterms:W3CDTF">2023-02-18T09:39:15Z</dcterms:created>
  <dcterms:modified xsi:type="dcterms:W3CDTF">2023-05-06T01:51:32Z</dcterms:modified>
</cp:coreProperties>
</file>