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543" r:id="rId2"/>
    <p:sldId id="547" r:id="rId3"/>
    <p:sldId id="544" r:id="rId4"/>
    <p:sldId id="545" r:id="rId5"/>
    <p:sldId id="546" r:id="rId6"/>
    <p:sldId id="549" r:id="rId7"/>
    <p:sldId id="550" r:id="rId8"/>
    <p:sldId id="548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1"/>
    <p:restoredTop sz="94787"/>
  </p:normalViewPr>
  <p:slideViewPr>
    <p:cSldViewPr snapToGrid="0" snapToObjects="1">
      <p:cViewPr varScale="1">
        <p:scale>
          <a:sx n="103" d="100"/>
          <a:sy n="103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0A9CC-1ED1-924C-9719-3B7AC8B125C4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ECF0A-75E2-7F40-AC9B-735B78738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99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through each technique and elicit definitions and examples from pupils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29964-4FF3-544F-AD19-3BF21480B4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8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D9505-EDC4-D049-A708-80EE7EFC9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F021C-CFBE-8E44-8A79-4FFF7CBC2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2650B-79B0-2241-94F2-7C312F51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EDD52-4E94-B44A-9129-05ECBA5A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6F70E-85B0-2E42-93A0-DF5E39A0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9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A351-FE39-4044-8A1C-8C4D78A3C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657C4-FEF6-3349-927E-CC651EF4F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5C343-47C4-8846-898C-53E2CFE5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57270-F418-DE40-AE0E-E0D1610D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AC4-311A-F148-8557-1C143C43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8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EB4934-D8F8-4849-B36F-0DD714523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7E428-A561-7C43-B79B-CF1690232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9DEA5-0E63-0644-80C5-77BFC2CC5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B92DC-A4A9-E74F-87CA-0687E5BD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CDFCE-DAF5-C34A-8360-8CFF7453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BA642-44A2-C14D-BAC4-AFCDFA6F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E3B8D-C8E4-EF43-903B-026FBC987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9394D-709B-7B4E-925A-809C0C9F9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FC7F-5DA4-7B4A-BF63-A259F246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5CD95-A198-9F4C-BA96-58AAB454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509F-BCA2-7743-B727-B8C64AD1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03355-EE54-0D4D-8464-76E4AD8A5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6B3EF-EE8A-B348-9669-A362155C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E7ED7-C3F9-2C49-8512-8E240401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F787D-BBAE-1041-BAF1-CF2162B9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E9538-3C2F-6849-AF47-ACE2779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0A895-D0CE-734F-B3A2-45B2AE0BE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EC88C-6686-7E4A-8B04-339816FFF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4FA53-7793-C843-8A6D-84383DCA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AD470-AAA6-3A46-A596-77CA1B87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71BB7-9EAC-0342-A355-68BBB414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3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215B-A083-0A46-A1C6-CEDDE53A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8C1C0-9AAD-3A44-AF93-450FD9791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538E2-C1A9-2544-9646-8337DF52B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E6291-5AE9-804C-B148-2B5FE6202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ED3D3-E3A6-3640-B2B3-DD33B13F4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8F6D08-0122-9D4D-8A13-5A962A9E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2/27/20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1F72E-A8EF-A447-ADB3-57474049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936BC-D3E3-A14A-86F6-FEF560F5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7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C44C6-881F-EF41-B92B-0B222FDB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88C86-AEF6-7B4B-8366-DA83DD74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58A62-138D-6548-8A55-121EA84B3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AB918-EB26-E947-ABB7-3BB7C68A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2AC5DC-33B4-104A-800B-4E51AFA6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2/27/20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C8921-B56D-374F-BEFD-D51A7871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E7D28-85AA-484C-BE9F-8671B2D2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2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512A-BB19-A441-8E5C-632D10D9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A1DC-569A-384C-BA0D-E1E2554ED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45826-F176-EC46-85D0-581A91543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80DBD-24A4-F545-8664-B4428B3A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7F228-BC0F-9F41-84D5-BB495EF8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C5FA8-E85D-264E-AA26-F169B9B2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2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A381-E513-9D49-9E5E-CC37E918A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80ADA-87CA-E147-A796-58A062B87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91C19-59FB-1C47-B4AD-E815A941F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9F02A-6045-AA49-B915-BBCF0686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948EE-DF53-9842-ADA1-195A683C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A3778-F397-9E4B-8DAA-4A79FDC7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6DB68B-18EB-D244-90F9-3EB344D5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9AB1B-675E-B84A-86B8-868B29AB6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99AA9-8362-A446-9FF2-6808BE68E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64399-1F4F-6545-9381-88921B52A580}" type="datetimeFigureOut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0871C-8FA1-0D4A-9A88-58A09DC12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46B6-FD77-174A-913C-7D651C7EE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826189-E3FD-3840-A348-798218E07E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1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duckworthsclassroom.com/product-page/cie-0500-language-paper-2-full-scheme-of-wor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witter.com/duckworth_ms" TargetMode="External"/><Relationship Id="rId5" Type="http://schemas.openxmlformats.org/officeDocument/2006/relationships/hyperlink" Target="https://www.facebook.com/MsDuckworthsClassroom/" TargetMode="External"/><Relationship Id="rId4" Type="http://schemas.openxmlformats.org/officeDocument/2006/relationships/hyperlink" Target="https://www.instagram.com/msduckworths_classro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CABF4529-0B82-460D-AB8E-28AA07058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CC1C3D-E2CD-654C-B1BD-A285AE54F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775" y="-178009"/>
            <a:ext cx="5111211" cy="378704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/>
              <a:t>Skills for Descriptive Writing (Language Paper 2 Composition Question)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D42652-E121-2C45-B841-B6A89874E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1558" y="3985029"/>
            <a:ext cx="2911624" cy="275911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en-US" sz="1500" dirty="0">
                <a:solidFill>
                  <a:schemeClr val="tx1"/>
                </a:solidFill>
              </a:rPr>
              <a:t>STARTER:</a:t>
            </a:r>
          </a:p>
          <a:p>
            <a:r>
              <a:rPr lang="en-US" sz="1500" dirty="0">
                <a:solidFill>
                  <a:schemeClr val="tx1"/>
                </a:solidFill>
              </a:rPr>
              <a:t>Quick quiz</a:t>
            </a:r>
          </a:p>
          <a:p>
            <a:r>
              <a:rPr lang="en-US" sz="1500" dirty="0">
                <a:solidFill>
                  <a:schemeClr val="tx1"/>
                </a:solidFill>
              </a:rPr>
              <a:t>What is a simile?</a:t>
            </a:r>
          </a:p>
          <a:p>
            <a:r>
              <a:rPr lang="en-US" sz="1500" dirty="0">
                <a:solidFill>
                  <a:schemeClr val="tx1"/>
                </a:solidFill>
              </a:rPr>
              <a:t>What is a metaphor?</a:t>
            </a:r>
          </a:p>
          <a:p>
            <a:r>
              <a:rPr lang="en-US" sz="1500" dirty="0">
                <a:solidFill>
                  <a:schemeClr val="tx1"/>
                </a:solidFill>
              </a:rPr>
              <a:t>What is an adverb?</a:t>
            </a:r>
          </a:p>
          <a:p>
            <a:r>
              <a:rPr lang="en-US" sz="1500" dirty="0">
                <a:solidFill>
                  <a:schemeClr val="tx1"/>
                </a:solidFill>
              </a:rPr>
              <a:t>What is personification?</a:t>
            </a:r>
          </a:p>
          <a:p>
            <a:r>
              <a:rPr lang="en-US" sz="1500" dirty="0">
                <a:solidFill>
                  <a:schemeClr val="tx1"/>
                </a:solidFill>
              </a:rPr>
              <a:t>What are the 5 senses?</a:t>
            </a:r>
          </a:p>
          <a:p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05660" y="145634"/>
            <a:ext cx="1715478" cy="69267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camera&#10;&#10;Description automatically generated">
            <a:extLst>
              <a:ext uri="{FF2B5EF4-FFF2-40B4-BE49-F238E27FC236}">
                <a16:creationId xmlns:a16="http://schemas.microsoft.com/office/drawing/2014/main" id="{D0C8B8D7-65D0-C942-9074-6C58D5A29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85" r="23291" b="1"/>
          <a:stretch/>
        </p:blipFill>
        <p:spPr>
          <a:xfrm>
            <a:off x="942597" y="538941"/>
            <a:ext cx="5608830" cy="563270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0788" y="2754068"/>
            <a:ext cx="149016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71670-5045-E04E-BD9C-886A9060D098}"/>
              </a:ext>
            </a:extLst>
          </p:cNvPr>
          <p:cNvSpPr txBox="1"/>
          <p:nvPr/>
        </p:nvSpPr>
        <p:spPr>
          <a:xfrm>
            <a:off x="238539" y="318052"/>
            <a:ext cx="10584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Date:       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AA354C-A839-A84E-8528-BD3E8E0FD039}"/>
              </a:ext>
            </a:extLst>
          </p:cNvPr>
          <p:cNvSpPr txBox="1"/>
          <p:nvPr/>
        </p:nvSpPr>
        <p:spPr>
          <a:xfrm>
            <a:off x="6690481" y="113860"/>
            <a:ext cx="515788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LO:  to understand how to describe individual images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38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F687420-BEB4-45CD-8226-339BE553B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8CF470-412B-3A43-A32C-FF66A349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/>
              <a:t>Descriptive skills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D6D11B-EFBA-F845-82C8-632486E8F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US" sz="1500"/>
              <a:t>Metaphors</a:t>
            </a:r>
          </a:p>
          <a:p>
            <a:r>
              <a:rPr lang="en-US" sz="1500"/>
              <a:t>Similes</a:t>
            </a:r>
          </a:p>
          <a:p>
            <a:r>
              <a:rPr lang="en-US" sz="1500"/>
              <a:t>Senses</a:t>
            </a:r>
          </a:p>
          <a:p>
            <a:r>
              <a:rPr lang="en-US" sz="1500"/>
              <a:t>Personification</a:t>
            </a:r>
          </a:p>
          <a:p>
            <a:r>
              <a:rPr lang="en-US" sz="1500"/>
              <a:t>Adjectives</a:t>
            </a:r>
          </a:p>
          <a:p>
            <a:r>
              <a:rPr lang="en-US" sz="1500"/>
              <a:t>Adverbs</a:t>
            </a:r>
          </a:p>
          <a:p>
            <a:r>
              <a:rPr lang="en-US" sz="1500"/>
              <a:t>Hyperbole </a:t>
            </a:r>
          </a:p>
          <a:p>
            <a:r>
              <a:rPr lang="en-US" sz="1500"/>
              <a:t>Pathetic fallacy</a:t>
            </a:r>
          </a:p>
          <a:p>
            <a:r>
              <a:rPr lang="en-US" sz="1500"/>
              <a:t>Oxymoron</a:t>
            </a:r>
          </a:p>
          <a:p>
            <a:r>
              <a:rPr lang="en-US" sz="1500"/>
              <a:t>Juxtaposition</a:t>
            </a:r>
          </a:p>
          <a:p>
            <a:endParaRPr lang="en-US" sz="15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able, small, white, different&#10;&#10;Description automatically generated">
            <a:extLst>
              <a:ext uri="{FF2B5EF4-FFF2-40B4-BE49-F238E27FC236}">
                <a16:creationId xmlns:a16="http://schemas.microsoft.com/office/drawing/2014/main" id="{063F88FF-3B14-6948-9B71-88E5D3C7F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041"/>
          <a:stretch/>
        </p:blipFill>
        <p:spPr>
          <a:xfrm>
            <a:off x="5987738" y="650494"/>
            <a:ext cx="5628018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77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935815-97D0-E340-9CF6-436A578B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80" y="3773518"/>
            <a:ext cx="10071536" cy="193006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One way of differentiating </a:t>
            </a:r>
            <a: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descriptive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from </a:t>
            </a:r>
            <a:r>
              <a:rPr lang="en-US" sz="2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narrative</a:t>
            </a: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writing is by imagining you are looking at photographs.</a:t>
            </a:r>
            <a:b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Each paragraph acts as a different photo that only you can see. Then you describe it for your reader.  </a:t>
            </a:r>
          </a:p>
        </p:txBody>
      </p:sp>
      <p:pic>
        <p:nvPicPr>
          <p:cNvPr id="4" name="Picture 3" descr="A close up of a camera&#10;&#10;Description automatically generated">
            <a:extLst>
              <a:ext uri="{FF2B5EF4-FFF2-40B4-BE49-F238E27FC236}">
                <a16:creationId xmlns:a16="http://schemas.microsoft.com/office/drawing/2014/main" id="{C4FE010A-A2F3-484A-89F2-AE21EDD57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4" r="5179"/>
          <a:stretch/>
        </p:blipFill>
        <p:spPr>
          <a:xfrm>
            <a:off x="897717" y="621323"/>
            <a:ext cx="5069590" cy="3024814"/>
          </a:xfrm>
          <a:prstGeom prst="rect">
            <a:avLst/>
          </a:prstGeom>
        </p:spPr>
      </p:pic>
      <p:pic>
        <p:nvPicPr>
          <p:cNvPr id="8" name="Content Placeholder 7" descr="A picture containing monitor, sitting, table, television&#10;&#10;Description automatically generated">
            <a:extLst>
              <a:ext uri="{FF2B5EF4-FFF2-40B4-BE49-F238E27FC236}">
                <a16:creationId xmlns:a16="http://schemas.microsoft.com/office/drawing/2014/main" id="{12395F98-DA15-134A-8501-CD19A12C4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296" r="7457" b="3"/>
          <a:stretch/>
        </p:blipFill>
        <p:spPr>
          <a:xfrm>
            <a:off x="6228507" y="621323"/>
            <a:ext cx="5065776" cy="30248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C44EF5-7779-EE47-B04A-47475ACC262B}"/>
              </a:ext>
            </a:extLst>
          </p:cNvPr>
          <p:cNvSpPr txBox="1"/>
          <p:nvPr/>
        </p:nvSpPr>
        <p:spPr>
          <a:xfrm>
            <a:off x="8251032" y="1441232"/>
            <a:ext cx="1020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Show don’t tell.</a:t>
            </a:r>
          </a:p>
        </p:txBody>
      </p:sp>
    </p:spTree>
    <p:extLst>
      <p:ext uri="{BB962C8B-B14F-4D97-AF65-F5344CB8AC3E}">
        <p14:creationId xmlns:p14="http://schemas.microsoft.com/office/powerpoint/2010/main" val="391027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07A3-96F1-F54E-ADC3-069BC1E6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886" y="440787"/>
            <a:ext cx="4779713" cy="118345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Mini task </a:t>
            </a:r>
          </a:p>
        </p:txBody>
      </p:sp>
      <p:pic>
        <p:nvPicPr>
          <p:cNvPr id="5" name="Content Placeholder 7" descr="A picture containing monitor, sitting, table, television&#10;&#10;Description automatically generated">
            <a:extLst>
              <a:ext uri="{FF2B5EF4-FFF2-40B4-BE49-F238E27FC236}">
                <a16:creationId xmlns:a16="http://schemas.microsoft.com/office/drawing/2014/main" id="{7B5565F2-1831-8A41-98DA-E8E3BF1F1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6" r="5760" b="3"/>
          <a:stretch/>
        </p:blipFill>
        <p:spPr>
          <a:xfrm>
            <a:off x="914401" y="420005"/>
            <a:ext cx="4902440" cy="2816352"/>
          </a:xfrm>
          <a:prstGeom prst="rect">
            <a:avLst/>
          </a:prstGeom>
        </p:spPr>
      </p:pic>
      <p:pic>
        <p:nvPicPr>
          <p:cNvPr id="4" name="Picture 3" descr="A close up of a camera&#10;&#10;Description automatically generated">
            <a:extLst>
              <a:ext uri="{FF2B5EF4-FFF2-40B4-BE49-F238E27FC236}">
                <a16:creationId xmlns:a16="http://schemas.microsoft.com/office/drawing/2014/main" id="{3ADBF577-FAFF-F14F-B1D2-B5DE0DE9E4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2" r="3454" b="-2"/>
          <a:stretch/>
        </p:blipFill>
        <p:spPr>
          <a:xfrm>
            <a:off x="914401" y="3444398"/>
            <a:ext cx="4902440" cy="28163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415ED4-09B9-8944-A323-0EEE5FC0080D}"/>
              </a:ext>
            </a:extLst>
          </p:cNvPr>
          <p:cNvSpPr txBox="1"/>
          <p:nvPr/>
        </p:nvSpPr>
        <p:spPr>
          <a:xfrm>
            <a:off x="6471610" y="1953491"/>
            <a:ext cx="528381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latin typeface="Berlin Sans FB" panose="020E0602020502020306" pitchFamily="34" charset="77"/>
              </a:rPr>
              <a:t>Describe a busy supermarket.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769F3-071E-BC40-9A5E-935B0E1E4D6A}"/>
              </a:ext>
            </a:extLst>
          </p:cNvPr>
          <p:cNvSpPr txBox="1"/>
          <p:nvPr/>
        </p:nvSpPr>
        <p:spPr>
          <a:xfrm>
            <a:off x="6416608" y="2867511"/>
            <a:ext cx="4942267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Quickly brainstorm any ideas that come into your head.</a:t>
            </a:r>
          </a:p>
          <a:p>
            <a:pPr marL="342900" indent="-342900">
              <a:buAutoNum type="arabicPeriod"/>
            </a:pPr>
            <a:r>
              <a:rPr lang="en-US" dirty="0" err="1"/>
              <a:t>Organise</a:t>
            </a:r>
            <a:r>
              <a:rPr lang="en-US" dirty="0"/>
              <a:t> these and place similar ideas together. Imagine your photos…</a:t>
            </a:r>
          </a:p>
        </p:txBody>
      </p:sp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68FDB37-A694-B54C-B892-67A7C757B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992" y="4266108"/>
            <a:ext cx="2095500" cy="2019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66EFF6-DC2E-D640-BB86-1CFD588E9D23}"/>
              </a:ext>
            </a:extLst>
          </p:cNvPr>
          <p:cNvSpPr txBox="1"/>
          <p:nvPr/>
        </p:nvSpPr>
        <p:spPr>
          <a:xfrm>
            <a:off x="8224493" y="6295506"/>
            <a:ext cx="12321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193471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A picture containing monitor, sitting, table, television&#10;&#10;Description automatically generated">
            <a:extLst>
              <a:ext uri="{FF2B5EF4-FFF2-40B4-BE49-F238E27FC236}">
                <a16:creationId xmlns:a16="http://schemas.microsoft.com/office/drawing/2014/main" id="{F965B433-9B6A-4B4D-9CB0-BFD7F4622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14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pic>
        <p:nvPicPr>
          <p:cNvPr id="10" name="Picture 9" descr="A picture containing marketplace, scene, indoor, building&#10;&#10;Description automatically generated">
            <a:extLst>
              <a:ext uri="{FF2B5EF4-FFF2-40B4-BE49-F238E27FC236}">
                <a16:creationId xmlns:a16="http://schemas.microsoft.com/office/drawing/2014/main" id="{FAE8BFE4-17A4-F749-B0B3-489E80F12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443" y="2214761"/>
            <a:ext cx="2610593" cy="22492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939A01A-6C60-1649-9808-F35D8614112E}"/>
              </a:ext>
            </a:extLst>
          </p:cNvPr>
          <p:cNvSpPr txBox="1"/>
          <p:nvPr/>
        </p:nvSpPr>
        <p:spPr>
          <a:xfrm>
            <a:off x="2287546" y="123890"/>
            <a:ext cx="72695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Quickly brainstorm any ideas that come into your head.</a:t>
            </a:r>
          </a:p>
          <a:p>
            <a:pPr marL="342900" indent="-342900">
              <a:buAutoNum type="arabicPeriod"/>
            </a:pPr>
            <a:r>
              <a:rPr lang="en-US" dirty="0" err="1"/>
              <a:t>Organise</a:t>
            </a:r>
            <a:r>
              <a:rPr lang="en-US" dirty="0"/>
              <a:t> these and place similar ideas together. Imagine your photos…</a:t>
            </a:r>
          </a:p>
          <a:p>
            <a:pPr marL="342900" indent="-342900"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Begin to attach techniques to your different ideas.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F9343E-41C5-244D-BB2C-8CCA807DE173}"/>
              </a:ext>
            </a:extLst>
          </p:cNvPr>
          <p:cNvSpPr txBox="1"/>
          <p:nvPr/>
        </p:nvSpPr>
        <p:spPr>
          <a:xfrm>
            <a:off x="7696382" y="4820275"/>
            <a:ext cx="318936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aisle stretches further than I can see. It looks like a magical bowling alley with no end in sight.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724162-8F97-F14E-A158-13E5EE077FB7}"/>
              </a:ext>
            </a:extLst>
          </p:cNvPr>
          <p:cNvSpPr txBox="1"/>
          <p:nvPr/>
        </p:nvSpPr>
        <p:spPr>
          <a:xfrm>
            <a:off x="9883924" y="384976"/>
            <a:ext cx="207788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Which techniques can you spot in my examples?</a:t>
            </a:r>
          </a:p>
        </p:txBody>
      </p:sp>
      <p:pic>
        <p:nvPicPr>
          <p:cNvPr id="21" name="Picture 20" descr="A store filled with lots of different types of food on a table&#10;&#10;Description automatically generated">
            <a:extLst>
              <a:ext uri="{FF2B5EF4-FFF2-40B4-BE49-F238E27FC236}">
                <a16:creationId xmlns:a16="http://schemas.microsoft.com/office/drawing/2014/main" id="{B79F9021-7B42-DA48-A3F4-1EB5DF9D0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2059">
            <a:off x="1881062" y="2109456"/>
            <a:ext cx="2622034" cy="25643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8FC140D-C547-1F40-9655-8770931C75C3}"/>
              </a:ext>
            </a:extLst>
          </p:cNvPr>
          <p:cNvSpPr txBox="1"/>
          <p:nvPr/>
        </p:nvSpPr>
        <p:spPr>
          <a:xfrm>
            <a:off x="1390880" y="4909426"/>
            <a:ext cx="318936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fruit section is a rainbow of exotic produce that calls to me as I walk by.</a:t>
            </a:r>
          </a:p>
        </p:txBody>
      </p:sp>
      <p:pic>
        <p:nvPicPr>
          <p:cNvPr id="24" name="Picture 23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76A21B67-A982-9748-BB66-B5ABF9E4B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23605">
            <a:off x="4849690" y="2259020"/>
            <a:ext cx="2671079" cy="247419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8D3305D-33F1-8A4B-A294-09AE09CF0A64}"/>
              </a:ext>
            </a:extLst>
          </p:cNvPr>
          <p:cNvSpPr txBox="1"/>
          <p:nvPr/>
        </p:nvSpPr>
        <p:spPr>
          <a:xfrm>
            <a:off x="4966469" y="4955592"/>
            <a:ext cx="260509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Customers chatter excitedly as they hunt for items on their list.</a:t>
            </a:r>
          </a:p>
        </p:txBody>
      </p:sp>
    </p:spTree>
    <p:extLst>
      <p:ext uri="{BB962C8B-B14F-4D97-AF65-F5344CB8AC3E}">
        <p14:creationId xmlns:p14="http://schemas.microsoft.com/office/powerpoint/2010/main" val="266558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A picture containing monitor, sitting, table, television&#10;&#10;Description automatically generated">
            <a:extLst>
              <a:ext uri="{FF2B5EF4-FFF2-40B4-BE49-F238E27FC236}">
                <a16:creationId xmlns:a16="http://schemas.microsoft.com/office/drawing/2014/main" id="{F965B433-9B6A-4B4D-9CB0-BFD7F4622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14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pic>
        <p:nvPicPr>
          <p:cNvPr id="10" name="Picture 9" descr="A picture containing marketplace, scene, indoor, building&#10;&#10;Description automatically generated">
            <a:extLst>
              <a:ext uri="{FF2B5EF4-FFF2-40B4-BE49-F238E27FC236}">
                <a16:creationId xmlns:a16="http://schemas.microsoft.com/office/drawing/2014/main" id="{FAE8BFE4-17A4-F749-B0B3-489E80F12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443" y="2214761"/>
            <a:ext cx="2610593" cy="22492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939A01A-6C60-1649-9808-F35D8614112E}"/>
              </a:ext>
            </a:extLst>
          </p:cNvPr>
          <p:cNvSpPr txBox="1"/>
          <p:nvPr/>
        </p:nvSpPr>
        <p:spPr>
          <a:xfrm>
            <a:off x="2287546" y="123890"/>
            <a:ext cx="72695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Quickly brainstorm any ideas that come into your head.</a:t>
            </a:r>
          </a:p>
          <a:p>
            <a:pPr marL="342900" indent="-342900">
              <a:buAutoNum type="arabicPeriod"/>
            </a:pPr>
            <a:r>
              <a:rPr lang="en-US" dirty="0" err="1"/>
              <a:t>Organise</a:t>
            </a:r>
            <a:r>
              <a:rPr lang="en-US" dirty="0"/>
              <a:t> these and place similar ideas together. Imagine your photos…</a:t>
            </a:r>
          </a:p>
          <a:p>
            <a:pPr marL="342900" indent="-342900"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Begin to attach techniques to your different ideas.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F9343E-41C5-244D-BB2C-8CCA807DE173}"/>
              </a:ext>
            </a:extLst>
          </p:cNvPr>
          <p:cNvSpPr txBox="1"/>
          <p:nvPr/>
        </p:nvSpPr>
        <p:spPr>
          <a:xfrm>
            <a:off x="7696382" y="4820275"/>
            <a:ext cx="318936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aisle stretches further than I can see. It looks like a magical bowling alley with no end in sight.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724162-8F97-F14E-A158-13E5EE077FB7}"/>
              </a:ext>
            </a:extLst>
          </p:cNvPr>
          <p:cNvSpPr txBox="1"/>
          <p:nvPr/>
        </p:nvSpPr>
        <p:spPr>
          <a:xfrm>
            <a:off x="4119438" y="1166166"/>
            <a:ext cx="345178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Now add techniques to your plan.</a:t>
            </a:r>
          </a:p>
        </p:txBody>
      </p:sp>
      <p:pic>
        <p:nvPicPr>
          <p:cNvPr id="21" name="Picture 20" descr="A store filled with lots of different types of food on a table&#10;&#10;Description automatically generated">
            <a:extLst>
              <a:ext uri="{FF2B5EF4-FFF2-40B4-BE49-F238E27FC236}">
                <a16:creationId xmlns:a16="http://schemas.microsoft.com/office/drawing/2014/main" id="{B79F9021-7B42-DA48-A3F4-1EB5DF9D0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2059">
            <a:off x="1881062" y="2109456"/>
            <a:ext cx="2622034" cy="25643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8FC140D-C547-1F40-9655-8770931C75C3}"/>
              </a:ext>
            </a:extLst>
          </p:cNvPr>
          <p:cNvSpPr txBox="1"/>
          <p:nvPr/>
        </p:nvSpPr>
        <p:spPr>
          <a:xfrm>
            <a:off x="1390880" y="4909426"/>
            <a:ext cx="3189367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fruit section is a rainbow of exotic produce that calls to me as I walk by.</a:t>
            </a:r>
          </a:p>
        </p:txBody>
      </p:sp>
      <p:pic>
        <p:nvPicPr>
          <p:cNvPr id="24" name="Picture 23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76A21B67-A982-9748-BB66-B5ABF9E4B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23605">
            <a:off x="4849690" y="2259020"/>
            <a:ext cx="2671079" cy="247419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8D3305D-33F1-8A4B-A294-09AE09CF0A64}"/>
              </a:ext>
            </a:extLst>
          </p:cNvPr>
          <p:cNvSpPr txBox="1"/>
          <p:nvPr/>
        </p:nvSpPr>
        <p:spPr>
          <a:xfrm>
            <a:off x="4966469" y="4955592"/>
            <a:ext cx="260509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Customers chatter excitedly as they hunt for items on their list.</a:t>
            </a:r>
          </a:p>
        </p:txBody>
      </p:sp>
    </p:spTree>
    <p:extLst>
      <p:ext uri="{BB962C8B-B14F-4D97-AF65-F5344CB8AC3E}">
        <p14:creationId xmlns:p14="http://schemas.microsoft.com/office/powerpoint/2010/main" val="176447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F72BC5FE-41C6-D541-A37F-D89D03FA3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602"/>
          <a:stretch/>
        </p:blipFill>
        <p:spPr>
          <a:xfrm>
            <a:off x="1251291" y="1558225"/>
            <a:ext cx="4583693" cy="313996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5B75F-2A86-5F4D-A133-B9722F6CA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059" y="125915"/>
            <a:ext cx="5705856" cy="377621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TASK: Share your plan with a partner.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Can you give your partner any tips or ideas? </a:t>
            </a:r>
            <a:br>
              <a:rPr lang="en-US" sz="2800" dirty="0"/>
            </a:br>
            <a:r>
              <a:rPr lang="en-US" sz="2800" dirty="0"/>
              <a:t>Does it sound descriptive enough?</a:t>
            </a:r>
            <a:br>
              <a:rPr lang="en-US" sz="2800" dirty="0"/>
            </a:br>
            <a:r>
              <a:rPr lang="en-US" sz="2800" dirty="0"/>
              <a:t>Do they have a range of images to describe?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926035-E5C5-2E40-918F-2938DFBFF7F2}"/>
              </a:ext>
            </a:extLst>
          </p:cNvPr>
          <p:cNvSpPr txBox="1"/>
          <p:nvPr/>
        </p:nvSpPr>
        <p:spPr>
          <a:xfrm>
            <a:off x="7488921" y="1106079"/>
            <a:ext cx="3451788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You have 5 minutes to edit your plan based on the feedback from your partner.</a:t>
            </a:r>
          </a:p>
        </p:txBody>
      </p:sp>
    </p:spTree>
    <p:extLst>
      <p:ext uri="{BB962C8B-B14F-4D97-AF65-F5344CB8AC3E}">
        <p14:creationId xmlns:p14="http://schemas.microsoft.com/office/powerpoint/2010/main" val="144147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642D85-3B6A-A64C-9FBE-7D82BF75C1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0082" y="1384969"/>
            <a:ext cx="10772053" cy="11333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Berlin Sans FB" panose="020E0602020502020306" pitchFamily="34" charset="77"/>
              </a:rPr>
              <a:t>Describe a busy supermarket.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4376F0-08D9-F149-9DB0-799203E61BFC}"/>
              </a:ext>
            </a:extLst>
          </p:cNvPr>
          <p:cNvSpPr txBox="1"/>
          <p:nvPr/>
        </p:nvSpPr>
        <p:spPr>
          <a:xfrm>
            <a:off x="3081428" y="103467"/>
            <a:ext cx="5282835" cy="10618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1200" dirty="0"/>
              <a:t>Quickly brainstorm any ideas that come into your head.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1200" dirty="0" err="1"/>
              <a:t>Organise</a:t>
            </a:r>
            <a:r>
              <a:rPr lang="en-US" sz="1200" dirty="0"/>
              <a:t> these and place similar ideas together. Imagine your photos…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1200" dirty="0"/>
              <a:t>Begin to attach techniques to your different ideas.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1200" dirty="0">
                <a:highlight>
                  <a:srgbClr val="FFFF00"/>
                </a:highlight>
              </a:rPr>
              <a:t>Write up your response.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20F1CB-A037-4D48-8ABB-B34A2059DC09}"/>
              </a:ext>
            </a:extLst>
          </p:cNvPr>
          <p:cNvSpPr txBox="1"/>
          <p:nvPr/>
        </p:nvSpPr>
        <p:spPr>
          <a:xfrm>
            <a:off x="0" y="2737944"/>
            <a:ext cx="5569365" cy="40010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Success Criteria:</a:t>
            </a:r>
          </a:p>
          <a:p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Write for the correct purpose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Use a range of descriptive techniques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Clear structure for effect - – ideas and description should progress.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Interesting vocabulary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A range of different sentence types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Different ways of beginning sentences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Use of punctuation to effectively control ideas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Spelling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Appropriate tense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Use of paragraphs to control ideas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A range of different paragraph lengths for effect</a:t>
            </a:r>
            <a:endParaRPr lang="en-GB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1D0F98B-0601-F345-8F27-11925098AEC3}"/>
              </a:ext>
            </a:extLst>
          </p:cNvPr>
          <p:cNvSpPr txBox="1">
            <a:spLocks/>
          </p:cNvSpPr>
          <p:nvPr/>
        </p:nvSpPr>
        <p:spPr>
          <a:xfrm>
            <a:off x="5714633" y="2611910"/>
            <a:ext cx="2863629" cy="42531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Descriptive techniques:</a:t>
            </a:r>
          </a:p>
          <a:p>
            <a:pPr marL="0" indent="0">
              <a:buNone/>
            </a:pPr>
            <a:endParaRPr lang="en-US" sz="1800" b="1" dirty="0"/>
          </a:p>
          <a:p>
            <a:pPr>
              <a:buFont typeface="Wingdings" pitchFamily="2" charset="2"/>
              <a:buChar char="ü"/>
            </a:pPr>
            <a:r>
              <a:rPr lang="en-US" sz="1800" dirty="0"/>
              <a:t>Metaphors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/>
              <a:t>Similes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/>
              <a:t>Senses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/>
              <a:t>Personification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/>
              <a:t>Adjectives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/>
              <a:t>Adverbs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/>
              <a:t>Hyperbole 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/>
              <a:t>Pathetic fallacy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/>
              <a:t>Oxymoron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/>
              <a:t>Juxtaposition</a:t>
            </a:r>
          </a:p>
          <a:p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155619-DCC8-1C4B-BDCC-315B8FFCB635}"/>
              </a:ext>
            </a:extLst>
          </p:cNvPr>
          <p:cNvSpPr txBox="1"/>
          <p:nvPr/>
        </p:nvSpPr>
        <p:spPr>
          <a:xfrm>
            <a:off x="3311317" y="1259123"/>
            <a:ext cx="4573458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Now write up your response using your plan and the success criteria.</a:t>
            </a: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1C406D-1329-7346-99AC-09965433A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233" y="3429000"/>
            <a:ext cx="2210494" cy="29030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19EB8D2-61C9-5A46-9D8F-D1EE84BAB3D2}"/>
              </a:ext>
            </a:extLst>
          </p:cNvPr>
          <p:cNvSpPr txBox="1"/>
          <p:nvPr/>
        </p:nvSpPr>
        <p:spPr>
          <a:xfrm>
            <a:off x="8954960" y="3059668"/>
            <a:ext cx="32370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Use the guide sheet to help you!</a:t>
            </a:r>
          </a:p>
        </p:txBody>
      </p:sp>
    </p:spTree>
    <p:extLst>
      <p:ext uri="{BB962C8B-B14F-4D97-AF65-F5344CB8AC3E}">
        <p14:creationId xmlns:p14="http://schemas.microsoft.com/office/powerpoint/2010/main" val="115791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0E638F-6AA7-8C44-B763-52CAC149B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615" y="4549676"/>
            <a:ext cx="5404393" cy="2331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C0585D-D94B-FC4F-9EDE-44D72DB15AD6}"/>
              </a:ext>
            </a:extLst>
          </p:cNvPr>
          <p:cNvSpPr txBox="1"/>
          <p:nvPr/>
        </p:nvSpPr>
        <p:spPr>
          <a:xfrm>
            <a:off x="1333500" y="602379"/>
            <a:ext cx="9029699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Thank you for downloading this resource; I hope it is useful! You can view the full Language Paper 2 scheme of work </a:t>
            </a:r>
            <a:r>
              <a:rPr lang="en-US" sz="2400" dirty="0">
                <a:hlinkClick r:id="rId3"/>
              </a:rPr>
              <a:t>here</a:t>
            </a:r>
            <a:r>
              <a:rPr lang="en-US" sz="2400" dirty="0"/>
              <a:t>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You can also follow me on </a:t>
            </a:r>
            <a:r>
              <a:rPr lang="en-US" sz="2400" dirty="0">
                <a:hlinkClick r:id="rId4"/>
              </a:rPr>
              <a:t>Instagram</a:t>
            </a:r>
            <a:r>
              <a:rPr lang="en-US" sz="2400" dirty="0"/>
              <a:t> and find me on </a:t>
            </a:r>
            <a:r>
              <a:rPr lang="en-US" sz="2400" dirty="0">
                <a:hlinkClick r:id="rId5"/>
              </a:rPr>
              <a:t>Facebook</a:t>
            </a:r>
            <a:r>
              <a:rPr lang="en-US" sz="2400" dirty="0"/>
              <a:t> or </a:t>
            </a:r>
            <a:r>
              <a:rPr lang="en-US" sz="2400" dirty="0">
                <a:hlinkClick r:id="rId6"/>
              </a:rPr>
              <a:t>twitter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7514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568</Words>
  <Application>Microsoft Macintosh PowerPoint</Application>
  <PresentationFormat>Widescreen</PresentationFormat>
  <Paragraphs>82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Berlin Sans FB</vt:lpstr>
      <vt:lpstr>Calibri</vt:lpstr>
      <vt:lpstr>Calibri Light</vt:lpstr>
      <vt:lpstr>Wingdings</vt:lpstr>
      <vt:lpstr>Office Theme</vt:lpstr>
      <vt:lpstr>Skills for Descriptive Writing (Language Paper 2 Composition Question)</vt:lpstr>
      <vt:lpstr>Descriptive skills</vt:lpstr>
      <vt:lpstr>One way of differentiating descriptive from narrative writing is by imagining you are looking at photographs.  Each paragraph acts as a different photo that only you can see. Then you describe it for your reader.  </vt:lpstr>
      <vt:lpstr>Mini task </vt:lpstr>
      <vt:lpstr>PowerPoint Presentation</vt:lpstr>
      <vt:lpstr>PowerPoint Presentation</vt:lpstr>
      <vt:lpstr>TASK: Share your plan with a partner.   Can you give your partner any tips or ideas?  Does it sound descriptive enough? Do they have a range of images to describe?</vt:lpstr>
      <vt:lpstr>Describe a busy supermarket.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for descriptive writing</dc:title>
  <dc:creator>Sophie Duckworth</dc:creator>
  <cp:lastModifiedBy>Sophie Duckworth</cp:lastModifiedBy>
  <cp:revision>5</cp:revision>
  <dcterms:created xsi:type="dcterms:W3CDTF">2020-02-27T12:41:16Z</dcterms:created>
  <dcterms:modified xsi:type="dcterms:W3CDTF">2020-02-27T13:38:46Z</dcterms:modified>
</cp:coreProperties>
</file>