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7" r:id="rId3"/>
    <p:sldId id="394" r:id="rId4"/>
    <p:sldId id="258" r:id="rId5"/>
    <p:sldId id="616" r:id="rId6"/>
    <p:sldId id="260" r:id="rId7"/>
    <p:sldId id="403" r:id="rId8"/>
    <p:sldId id="464" r:id="rId9"/>
    <p:sldId id="517" r:id="rId10"/>
    <p:sldId id="465" r:id="rId11"/>
    <p:sldId id="519" r:id="rId12"/>
    <p:sldId id="520" r:id="rId13"/>
    <p:sldId id="466" r:id="rId14"/>
    <p:sldId id="404" r:id="rId15"/>
    <p:sldId id="408" r:id="rId16"/>
    <p:sldId id="500" r:id="rId17"/>
    <p:sldId id="468" r:id="rId18"/>
    <p:sldId id="495" r:id="rId19"/>
    <p:sldId id="496" r:id="rId20"/>
    <p:sldId id="497" r:id="rId21"/>
    <p:sldId id="587" r:id="rId22"/>
    <p:sldId id="6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1327"/>
  </p:normalViewPr>
  <p:slideViewPr>
    <p:cSldViewPr snapToGrid="0" snapToObjects="1">
      <p:cViewPr varScale="1">
        <p:scale>
          <a:sx n="85" d="100"/>
          <a:sy n="85" d="100"/>
        </p:scale>
        <p:origin x="12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3T09:42:51.364"/>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45F68-A3BE-5544-9F12-FE8F5716A00B}" type="datetimeFigureOut">
              <a:rPr lang="en-GB" smtClean="0"/>
              <a:t>20/06/2020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20288-029D-FA48-A5B2-3830BB01ADBE}" type="slidenum">
              <a:rPr lang="en-GB" smtClean="0"/>
              <a:t>‹#›</a:t>
            </a:fld>
            <a:endParaRPr lang="en-GB"/>
          </a:p>
        </p:txBody>
      </p:sp>
    </p:spTree>
    <p:extLst>
      <p:ext uri="{BB962C8B-B14F-4D97-AF65-F5344CB8AC3E}">
        <p14:creationId xmlns:p14="http://schemas.microsoft.com/office/powerpoint/2010/main" val="218074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Elicit from pupils what they already know about these or brainstorm what they think they could mean</a:t>
            </a:r>
          </a:p>
        </p:txBody>
      </p:sp>
      <p:sp>
        <p:nvSpPr>
          <p:cNvPr id="4" name="Slide Number Placeholder 3"/>
          <p:cNvSpPr>
            <a:spLocks noGrp="1"/>
          </p:cNvSpPr>
          <p:nvPr>
            <p:ph type="sldNum" sz="quarter" idx="5"/>
          </p:nvPr>
        </p:nvSpPr>
        <p:spPr/>
        <p:txBody>
          <a:bodyPr/>
          <a:lstStyle/>
          <a:p>
            <a:fld id="{70F20288-029D-FA48-A5B2-3830BB01ADBE}" type="slidenum">
              <a:rPr lang="en-GB" smtClean="0"/>
              <a:t>3</a:t>
            </a:fld>
            <a:endParaRPr lang="en-GB"/>
          </a:p>
        </p:txBody>
      </p:sp>
    </p:spTree>
    <p:extLst>
      <p:ext uri="{BB962C8B-B14F-4D97-AF65-F5344CB8AC3E}">
        <p14:creationId xmlns:p14="http://schemas.microsoft.com/office/powerpoint/2010/main" val="5633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Elicit responses from pupils</a:t>
            </a:r>
          </a:p>
        </p:txBody>
      </p:sp>
      <p:sp>
        <p:nvSpPr>
          <p:cNvPr id="4" name="Slide Number Placeholder 3"/>
          <p:cNvSpPr>
            <a:spLocks noGrp="1"/>
          </p:cNvSpPr>
          <p:nvPr>
            <p:ph type="sldNum" sz="quarter" idx="5"/>
          </p:nvPr>
        </p:nvSpPr>
        <p:spPr/>
        <p:txBody>
          <a:bodyPr/>
          <a:lstStyle/>
          <a:p>
            <a:fld id="{70F20288-029D-FA48-A5B2-3830BB01ADBE}" type="slidenum">
              <a:rPr lang="en-GB" smtClean="0"/>
              <a:t>4</a:t>
            </a:fld>
            <a:endParaRPr lang="en-GB"/>
          </a:p>
        </p:txBody>
      </p:sp>
    </p:spTree>
    <p:extLst>
      <p:ext uri="{BB962C8B-B14F-4D97-AF65-F5344CB8AC3E}">
        <p14:creationId xmlns:p14="http://schemas.microsoft.com/office/powerpoint/2010/main" val="13642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could consider ideas such as:</a:t>
            </a:r>
          </a:p>
          <a:p>
            <a:r>
              <a:rPr lang="en-GB" dirty="0"/>
              <a:t>Cultural norms of other countries</a:t>
            </a:r>
          </a:p>
          <a:p>
            <a:r>
              <a:rPr lang="en-GB" dirty="0"/>
              <a:t>Performances in England &amp; Germany</a:t>
            </a:r>
          </a:p>
          <a:p>
            <a:r>
              <a:rPr lang="en-GB" dirty="0"/>
              <a:t>Lost meaning in phrases</a:t>
            </a:r>
          </a:p>
          <a:p>
            <a:r>
              <a:rPr lang="en-GB" dirty="0"/>
              <a:t>Cultural understanding of idioms</a:t>
            </a:r>
          </a:p>
          <a:p>
            <a:r>
              <a:rPr lang="en-GB" dirty="0"/>
              <a:t>Censorship</a:t>
            </a:r>
          </a:p>
          <a:p>
            <a:endParaRPr lang="en-GB" dirty="0"/>
          </a:p>
          <a:p>
            <a:r>
              <a:rPr lang="en-GB" dirty="0"/>
              <a:t>https://</a:t>
            </a:r>
            <a:r>
              <a:rPr lang="en-GB" dirty="0" err="1"/>
              <a:t>www.theguardian.com</a:t>
            </a:r>
            <a:r>
              <a:rPr lang="en-GB" dirty="0"/>
              <a:t>/stage/2014/oct/29/the-master-linguist-the-problem-with-translating-</a:t>
            </a:r>
            <a:r>
              <a:rPr lang="en-GB" dirty="0" err="1"/>
              <a:t>ibsen</a:t>
            </a:r>
            <a:endParaRPr lang="en-GB" dirty="0"/>
          </a:p>
        </p:txBody>
      </p:sp>
      <p:sp>
        <p:nvSpPr>
          <p:cNvPr id="4" name="Slide Number Placeholder 3"/>
          <p:cNvSpPr>
            <a:spLocks noGrp="1"/>
          </p:cNvSpPr>
          <p:nvPr>
            <p:ph type="sldNum" sz="quarter" idx="5"/>
          </p:nvPr>
        </p:nvSpPr>
        <p:spPr/>
        <p:txBody>
          <a:bodyPr/>
          <a:lstStyle/>
          <a:p>
            <a:fld id="{70F20288-029D-FA48-A5B2-3830BB01ADBE}" type="slidenum">
              <a:rPr lang="en-GB" smtClean="0"/>
              <a:t>7</a:t>
            </a:fld>
            <a:endParaRPr lang="en-GB"/>
          </a:p>
        </p:txBody>
      </p:sp>
    </p:spTree>
    <p:extLst>
      <p:ext uri="{BB962C8B-B14F-4D97-AF65-F5344CB8AC3E}">
        <p14:creationId xmlns:p14="http://schemas.microsoft.com/office/powerpoint/2010/main" val="267010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 attached separately</a:t>
            </a:r>
          </a:p>
        </p:txBody>
      </p:sp>
      <p:sp>
        <p:nvSpPr>
          <p:cNvPr id="4" name="Slide Number Placeholder 3"/>
          <p:cNvSpPr>
            <a:spLocks noGrp="1"/>
          </p:cNvSpPr>
          <p:nvPr>
            <p:ph type="sldNum" sz="quarter" idx="5"/>
          </p:nvPr>
        </p:nvSpPr>
        <p:spPr/>
        <p:txBody>
          <a:bodyPr/>
          <a:lstStyle/>
          <a:p>
            <a:fld id="{70F20288-029D-FA48-A5B2-3830BB01ADBE}" type="slidenum">
              <a:rPr lang="en-GB" smtClean="0"/>
              <a:t>11</a:t>
            </a:fld>
            <a:endParaRPr lang="en-GB"/>
          </a:p>
        </p:txBody>
      </p:sp>
    </p:spTree>
    <p:extLst>
      <p:ext uri="{BB962C8B-B14F-4D97-AF65-F5344CB8AC3E}">
        <p14:creationId xmlns:p14="http://schemas.microsoft.com/office/powerpoint/2010/main" val="362379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to spend 5 minutes writing a personal response</a:t>
            </a:r>
          </a:p>
        </p:txBody>
      </p:sp>
      <p:sp>
        <p:nvSpPr>
          <p:cNvPr id="4" name="Slide Number Placeholder 3"/>
          <p:cNvSpPr>
            <a:spLocks noGrp="1"/>
          </p:cNvSpPr>
          <p:nvPr>
            <p:ph type="sldNum" sz="quarter" idx="5"/>
          </p:nvPr>
        </p:nvSpPr>
        <p:spPr/>
        <p:txBody>
          <a:bodyPr/>
          <a:lstStyle/>
          <a:p>
            <a:fld id="{C9F1B9FD-9CE2-A34F-B8CB-6ECF751A0C99}" type="slidenum">
              <a:rPr lang="en-GB" smtClean="0"/>
              <a:t>12</a:t>
            </a:fld>
            <a:endParaRPr lang="en-GB"/>
          </a:p>
        </p:txBody>
      </p:sp>
    </p:spTree>
    <p:extLst>
      <p:ext uri="{BB962C8B-B14F-4D97-AF65-F5344CB8AC3E}">
        <p14:creationId xmlns:p14="http://schemas.microsoft.com/office/powerpoint/2010/main" val="328577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Elicit discussion before revealing the additional information about each.</a:t>
            </a:r>
          </a:p>
        </p:txBody>
      </p:sp>
      <p:sp>
        <p:nvSpPr>
          <p:cNvPr id="4" name="Slide Number Placeholder 3"/>
          <p:cNvSpPr>
            <a:spLocks noGrp="1"/>
          </p:cNvSpPr>
          <p:nvPr>
            <p:ph type="sldNum" sz="quarter" idx="5"/>
          </p:nvPr>
        </p:nvSpPr>
        <p:spPr/>
        <p:txBody>
          <a:bodyPr/>
          <a:lstStyle/>
          <a:p>
            <a:fld id="{70F20288-029D-FA48-A5B2-3830BB01ADBE}" type="slidenum">
              <a:rPr lang="en-GB" smtClean="0"/>
              <a:t>16</a:t>
            </a:fld>
            <a:endParaRPr lang="en-GB"/>
          </a:p>
        </p:txBody>
      </p:sp>
    </p:spTree>
    <p:extLst>
      <p:ext uri="{BB962C8B-B14F-4D97-AF65-F5344CB8AC3E}">
        <p14:creationId xmlns:p14="http://schemas.microsoft.com/office/powerpoint/2010/main" val="175625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may take several lessons unless you set it as homework</a:t>
            </a:r>
          </a:p>
          <a:p>
            <a:r>
              <a:rPr lang="en-GB" dirty="0"/>
              <a:t>Divide the class into 5 groups</a:t>
            </a:r>
          </a:p>
        </p:txBody>
      </p:sp>
      <p:sp>
        <p:nvSpPr>
          <p:cNvPr id="4" name="Slide Number Placeholder 3"/>
          <p:cNvSpPr>
            <a:spLocks noGrp="1"/>
          </p:cNvSpPr>
          <p:nvPr>
            <p:ph type="sldNum" sz="quarter" idx="5"/>
          </p:nvPr>
        </p:nvSpPr>
        <p:spPr/>
        <p:txBody>
          <a:bodyPr/>
          <a:lstStyle/>
          <a:p>
            <a:fld id="{70F20288-029D-FA48-A5B2-3830BB01ADBE}" type="slidenum">
              <a:rPr lang="en-GB" smtClean="0"/>
              <a:t>17</a:t>
            </a:fld>
            <a:endParaRPr lang="en-GB"/>
          </a:p>
        </p:txBody>
      </p:sp>
    </p:spTree>
    <p:extLst>
      <p:ext uri="{BB962C8B-B14F-4D97-AF65-F5344CB8AC3E}">
        <p14:creationId xmlns:p14="http://schemas.microsoft.com/office/powerpoint/2010/main" val="105379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Elicit points from pupils and make a success criteria</a:t>
            </a:r>
          </a:p>
        </p:txBody>
      </p:sp>
      <p:sp>
        <p:nvSpPr>
          <p:cNvPr id="4" name="Slide Number Placeholder 3"/>
          <p:cNvSpPr>
            <a:spLocks noGrp="1"/>
          </p:cNvSpPr>
          <p:nvPr>
            <p:ph type="sldNum" sz="quarter" idx="5"/>
          </p:nvPr>
        </p:nvSpPr>
        <p:spPr/>
        <p:txBody>
          <a:bodyPr/>
          <a:lstStyle/>
          <a:p>
            <a:fld id="{E777A134-0BA9-9149-821B-621D188A63D7}" type="slidenum">
              <a:rPr lang="en-US" smtClean="0"/>
              <a:t>19</a:t>
            </a:fld>
            <a:endParaRPr lang="en-US"/>
          </a:p>
        </p:txBody>
      </p:sp>
    </p:spTree>
    <p:extLst>
      <p:ext uri="{BB962C8B-B14F-4D97-AF65-F5344CB8AC3E}">
        <p14:creationId xmlns:p14="http://schemas.microsoft.com/office/powerpoint/2010/main" val="37487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F20288-029D-FA48-A5B2-3830BB01ADBE}" type="slidenum">
              <a:rPr lang="en-GB" smtClean="0"/>
              <a:t>21</a:t>
            </a:fld>
            <a:endParaRPr lang="en-GB"/>
          </a:p>
        </p:txBody>
      </p:sp>
    </p:spTree>
    <p:extLst>
      <p:ext uri="{BB962C8B-B14F-4D97-AF65-F5344CB8AC3E}">
        <p14:creationId xmlns:p14="http://schemas.microsoft.com/office/powerpoint/2010/main" val="325246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b="1">
                <a:latin typeface="Abadi MT Condensed Light" panose="020B0306030101010103"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7479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7345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01783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custGeom>
            <a:avLst/>
            <a:gdLst>
              <a:gd name="connsiteX0" fmla="*/ 0 w 10515600"/>
              <a:gd name="connsiteY0" fmla="*/ 0 h 1325563"/>
              <a:gd name="connsiteX1" fmla="*/ 584200 w 10515600"/>
              <a:gd name="connsiteY1" fmla="*/ 0 h 1325563"/>
              <a:gd name="connsiteX2" fmla="*/ 1063244 w 10515600"/>
              <a:gd name="connsiteY2" fmla="*/ 0 h 1325563"/>
              <a:gd name="connsiteX3" fmla="*/ 1542288 w 10515600"/>
              <a:gd name="connsiteY3" fmla="*/ 0 h 1325563"/>
              <a:gd name="connsiteX4" fmla="*/ 2126488 w 10515600"/>
              <a:gd name="connsiteY4" fmla="*/ 0 h 1325563"/>
              <a:gd name="connsiteX5" fmla="*/ 2815844 w 10515600"/>
              <a:gd name="connsiteY5" fmla="*/ 0 h 1325563"/>
              <a:gd name="connsiteX6" fmla="*/ 3505200 w 10515600"/>
              <a:gd name="connsiteY6" fmla="*/ 0 h 1325563"/>
              <a:gd name="connsiteX7" fmla="*/ 4194556 w 10515600"/>
              <a:gd name="connsiteY7" fmla="*/ 0 h 1325563"/>
              <a:gd name="connsiteX8" fmla="*/ 4989068 w 10515600"/>
              <a:gd name="connsiteY8" fmla="*/ 0 h 1325563"/>
              <a:gd name="connsiteX9" fmla="*/ 5573268 w 10515600"/>
              <a:gd name="connsiteY9" fmla="*/ 0 h 1325563"/>
              <a:gd name="connsiteX10" fmla="*/ 6262624 w 10515600"/>
              <a:gd name="connsiteY10" fmla="*/ 0 h 1325563"/>
              <a:gd name="connsiteX11" fmla="*/ 6846824 w 10515600"/>
              <a:gd name="connsiteY11" fmla="*/ 0 h 1325563"/>
              <a:gd name="connsiteX12" fmla="*/ 7431024 w 10515600"/>
              <a:gd name="connsiteY12" fmla="*/ 0 h 1325563"/>
              <a:gd name="connsiteX13" fmla="*/ 8015224 w 10515600"/>
              <a:gd name="connsiteY13" fmla="*/ 0 h 1325563"/>
              <a:gd name="connsiteX14" fmla="*/ 8283956 w 10515600"/>
              <a:gd name="connsiteY14" fmla="*/ 0 h 1325563"/>
              <a:gd name="connsiteX15" fmla="*/ 8973312 w 10515600"/>
              <a:gd name="connsiteY15" fmla="*/ 0 h 1325563"/>
              <a:gd name="connsiteX16" fmla="*/ 9242044 w 10515600"/>
              <a:gd name="connsiteY16" fmla="*/ 0 h 1325563"/>
              <a:gd name="connsiteX17" fmla="*/ 9826244 w 10515600"/>
              <a:gd name="connsiteY17" fmla="*/ 0 h 1325563"/>
              <a:gd name="connsiteX18" fmla="*/ 10515600 w 10515600"/>
              <a:gd name="connsiteY18" fmla="*/ 0 h 1325563"/>
              <a:gd name="connsiteX19" fmla="*/ 10515600 w 10515600"/>
              <a:gd name="connsiteY19" fmla="*/ 468366 h 1325563"/>
              <a:gd name="connsiteX20" fmla="*/ 10515600 w 10515600"/>
              <a:gd name="connsiteY20" fmla="*/ 870453 h 1325563"/>
              <a:gd name="connsiteX21" fmla="*/ 10515600 w 10515600"/>
              <a:gd name="connsiteY21" fmla="*/ 1325563 h 1325563"/>
              <a:gd name="connsiteX22" fmla="*/ 10141712 w 10515600"/>
              <a:gd name="connsiteY22" fmla="*/ 1325563 h 1325563"/>
              <a:gd name="connsiteX23" fmla="*/ 9767824 w 10515600"/>
              <a:gd name="connsiteY23" fmla="*/ 1325563 h 1325563"/>
              <a:gd name="connsiteX24" fmla="*/ 8973312 w 10515600"/>
              <a:gd name="connsiteY24" fmla="*/ 1325563 h 1325563"/>
              <a:gd name="connsiteX25" fmla="*/ 8178800 w 10515600"/>
              <a:gd name="connsiteY25" fmla="*/ 1325563 h 1325563"/>
              <a:gd name="connsiteX26" fmla="*/ 7594600 w 10515600"/>
              <a:gd name="connsiteY26" fmla="*/ 1325563 h 1325563"/>
              <a:gd name="connsiteX27" fmla="*/ 6800088 w 10515600"/>
              <a:gd name="connsiteY27" fmla="*/ 1325563 h 1325563"/>
              <a:gd name="connsiteX28" fmla="*/ 6215888 w 10515600"/>
              <a:gd name="connsiteY28" fmla="*/ 1325563 h 1325563"/>
              <a:gd name="connsiteX29" fmla="*/ 5526532 w 10515600"/>
              <a:gd name="connsiteY29" fmla="*/ 1325563 h 1325563"/>
              <a:gd name="connsiteX30" fmla="*/ 5257800 w 10515600"/>
              <a:gd name="connsiteY30" fmla="*/ 1325563 h 1325563"/>
              <a:gd name="connsiteX31" fmla="*/ 4463288 w 10515600"/>
              <a:gd name="connsiteY31" fmla="*/ 1325563 h 1325563"/>
              <a:gd name="connsiteX32" fmla="*/ 3984244 w 10515600"/>
              <a:gd name="connsiteY32" fmla="*/ 1325563 h 1325563"/>
              <a:gd name="connsiteX33" fmla="*/ 3294888 w 10515600"/>
              <a:gd name="connsiteY33" fmla="*/ 1325563 h 1325563"/>
              <a:gd name="connsiteX34" fmla="*/ 3026156 w 10515600"/>
              <a:gd name="connsiteY34" fmla="*/ 1325563 h 1325563"/>
              <a:gd name="connsiteX35" fmla="*/ 2231644 w 10515600"/>
              <a:gd name="connsiteY35" fmla="*/ 1325563 h 1325563"/>
              <a:gd name="connsiteX36" fmla="*/ 1752600 w 10515600"/>
              <a:gd name="connsiteY36" fmla="*/ 1325563 h 1325563"/>
              <a:gd name="connsiteX37" fmla="*/ 1168400 w 10515600"/>
              <a:gd name="connsiteY37" fmla="*/ 1325563 h 1325563"/>
              <a:gd name="connsiteX38" fmla="*/ 794512 w 10515600"/>
              <a:gd name="connsiteY38" fmla="*/ 1325563 h 1325563"/>
              <a:gd name="connsiteX39" fmla="*/ 0 w 10515600"/>
              <a:gd name="connsiteY39" fmla="*/ 1325563 h 1325563"/>
              <a:gd name="connsiteX40" fmla="*/ 0 w 10515600"/>
              <a:gd name="connsiteY40" fmla="*/ 857197 h 1325563"/>
              <a:gd name="connsiteX41" fmla="*/ 0 w 10515600"/>
              <a:gd name="connsiteY41" fmla="*/ 415343 h 1325563"/>
              <a:gd name="connsiteX42" fmla="*/ 0 w 10515600"/>
              <a:gd name="connsiteY42"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15600" h="1325563" fill="none" extrusionOk="0">
                <a:moveTo>
                  <a:pt x="0" y="0"/>
                </a:moveTo>
                <a:cubicBezTo>
                  <a:pt x="199634" y="-51373"/>
                  <a:pt x="446638" y="49318"/>
                  <a:pt x="584200" y="0"/>
                </a:cubicBezTo>
                <a:cubicBezTo>
                  <a:pt x="721762" y="-49318"/>
                  <a:pt x="930663" y="38378"/>
                  <a:pt x="1063244" y="0"/>
                </a:cubicBezTo>
                <a:cubicBezTo>
                  <a:pt x="1195825" y="-38378"/>
                  <a:pt x="1431271" y="30342"/>
                  <a:pt x="1542288" y="0"/>
                </a:cubicBezTo>
                <a:cubicBezTo>
                  <a:pt x="1653305" y="-30342"/>
                  <a:pt x="2002343" y="6432"/>
                  <a:pt x="2126488" y="0"/>
                </a:cubicBezTo>
                <a:cubicBezTo>
                  <a:pt x="2250633" y="-6432"/>
                  <a:pt x="2527769" y="42761"/>
                  <a:pt x="2815844" y="0"/>
                </a:cubicBezTo>
                <a:cubicBezTo>
                  <a:pt x="3103919" y="-42761"/>
                  <a:pt x="3245895" y="80955"/>
                  <a:pt x="3505200" y="0"/>
                </a:cubicBezTo>
                <a:cubicBezTo>
                  <a:pt x="3764505" y="-80955"/>
                  <a:pt x="3973551" y="60894"/>
                  <a:pt x="4194556" y="0"/>
                </a:cubicBezTo>
                <a:cubicBezTo>
                  <a:pt x="4415561" y="-60894"/>
                  <a:pt x="4634215" y="38307"/>
                  <a:pt x="4989068" y="0"/>
                </a:cubicBezTo>
                <a:cubicBezTo>
                  <a:pt x="5343921" y="-38307"/>
                  <a:pt x="5366694" y="14017"/>
                  <a:pt x="5573268" y="0"/>
                </a:cubicBezTo>
                <a:cubicBezTo>
                  <a:pt x="5779842" y="-14017"/>
                  <a:pt x="5981864" y="46115"/>
                  <a:pt x="6262624" y="0"/>
                </a:cubicBezTo>
                <a:cubicBezTo>
                  <a:pt x="6543384" y="-46115"/>
                  <a:pt x="6606752" y="68194"/>
                  <a:pt x="6846824" y="0"/>
                </a:cubicBezTo>
                <a:cubicBezTo>
                  <a:pt x="7086896" y="-68194"/>
                  <a:pt x="7217835" y="65291"/>
                  <a:pt x="7431024" y="0"/>
                </a:cubicBezTo>
                <a:cubicBezTo>
                  <a:pt x="7644213" y="-65291"/>
                  <a:pt x="7879463" y="31774"/>
                  <a:pt x="8015224" y="0"/>
                </a:cubicBezTo>
                <a:cubicBezTo>
                  <a:pt x="8150985" y="-31774"/>
                  <a:pt x="8212154" y="4755"/>
                  <a:pt x="8283956" y="0"/>
                </a:cubicBezTo>
                <a:cubicBezTo>
                  <a:pt x="8355758" y="-4755"/>
                  <a:pt x="8826519" y="17716"/>
                  <a:pt x="8973312" y="0"/>
                </a:cubicBezTo>
                <a:cubicBezTo>
                  <a:pt x="9120105" y="-17716"/>
                  <a:pt x="9173478" y="9199"/>
                  <a:pt x="9242044" y="0"/>
                </a:cubicBezTo>
                <a:cubicBezTo>
                  <a:pt x="9310610" y="-9199"/>
                  <a:pt x="9591506" y="8584"/>
                  <a:pt x="9826244" y="0"/>
                </a:cubicBezTo>
                <a:cubicBezTo>
                  <a:pt x="10060982" y="-8584"/>
                  <a:pt x="10201720" y="53859"/>
                  <a:pt x="10515600" y="0"/>
                </a:cubicBezTo>
                <a:cubicBezTo>
                  <a:pt x="10528818" y="97495"/>
                  <a:pt x="10505274" y="259415"/>
                  <a:pt x="10515600" y="468366"/>
                </a:cubicBezTo>
                <a:cubicBezTo>
                  <a:pt x="10525926" y="677317"/>
                  <a:pt x="10508682" y="677626"/>
                  <a:pt x="10515600" y="870453"/>
                </a:cubicBezTo>
                <a:cubicBezTo>
                  <a:pt x="10522518" y="1063280"/>
                  <a:pt x="10510955" y="1218240"/>
                  <a:pt x="10515600" y="1325563"/>
                </a:cubicBezTo>
                <a:cubicBezTo>
                  <a:pt x="10340140" y="1355842"/>
                  <a:pt x="10274695" y="1293885"/>
                  <a:pt x="10141712" y="1325563"/>
                </a:cubicBezTo>
                <a:cubicBezTo>
                  <a:pt x="10008729" y="1357241"/>
                  <a:pt x="9902744" y="1312872"/>
                  <a:pt x="9767824" y="1325563"/>
                </a:cubicBezTo>
                <a:cubicBezTo>
                  <a:pt x="9632904" y="1338254"/>
                  <a:pt x="9328068" y="1240126"/>
                  <a:pt x="8973312" y="1325563"/>
                </a:cubicBezTo>
                <a:cubicBezTo>
                  <a:pt x="8618556" y="1411000"/>
                  <a:pt x="8531308" y="1259411"/>
                  <a:pt x="8178800" y="1325563"/>
                </a:cubicBezTo>
                <a:cubicBezTo>
                  <a:pt x="7826292" y="1391715"/>
                  <a:pt x="7713557" y="1282190"/>
                  <a:pt x="7594600" y="1325563"/>
                </a:cubicBezTo>
                <a:cubicBezTo>
                  <a:pt x="7475643" y="1368936"/>
                  <a:pt x="7009492" y="1305285"/>
                  <a:pt x="6800088" y="1325563"/>
                </a:cubicBezTo>
                <a:cubicBezTo>
                  <a:pt x="6590684" y="1345841"/>
                  <a:pt x="6389801" y="1260904"/>
                  <a:pt x="6215888" y="1325563"/>
                </a:cubicBezTo>
                <a:cubicBezTo>
                  <a:pt x="6041975" y="1390222"/>
                  <a:pt x="5678912" y="1265992"/>
                  <a:pt x="5526532" y="1325563"/>
                </a:cubicBezTo>
                <a:cubicBezTo>
                  <a:pt x="5374152" y="1385134"/>
                  <a:pt x="5382254" y="1306310"/>
                  <a:pt x="5257800" y="1325563"/>
                </a:cubicBezTo>
                <a:cubicBezTo>
                  <a:pt x="5133346" y="1344816"/>
                  <a:pt x="4836155" y="1289227"/>
                  <a:pt x="4463288" y="1325563"/>
                </a:cubicBezTo>
                <a:cubicBezTo>
                  <a:pt x="4090421" y="1361899"/>
                  <a:pt x="4151020" y="1298534"/>
                  <a:pt x="3984244" y="1325563"/>
                </a:cubicBezTo>
                <a:cubicBezTo>
                  <a:pt x="3817468" y="1352592"/>
                  <a:pt x="3572374" y="1304693"/>
                  <a:pt x="3294888" y="1325563"/>
                </a:cubicBezTo>
                <a:cubicBezTo>
                  <a:pt x="3017402" y="1346433"/>
                  <a:pt x="3151456" y="1317654"/>
                  <a:pt x="3026156" y="1325563"/>
                </a:cubicBezTo>
                <a:cubicBezTo>
                  <a:pt x="2900856" y="1333472"/>
                  <a:pt x="2418455" y="1297159"/>
                  <a:pt x="2231644" y="1325563"/>
                </a:cubicBezTo>
                <a:cubicBezTo>
                  <a:pt x="2044833" y="1353967"/>
                  <a:pt x="1940374" y="1306516"/>
                  <a:pt x="1752600" y="1325563"/>
                </a:cubicBezTo>
                <a:cubicBezTo>
                  <a:pt x="1564826" y="1344610"/>
                  <a:pt x="1305095" y="1305552"/>
                  <a:pt x="1168400" y="1325563"/>
                </a:cubicBezTo>
                <a:cubicBezTo>
                  <a:pt x="1031705" y="1345574"/>
                  <a:pt x="927881" y="1303665"/>
                  <a:pt x="794512" y="1325563"/>
                </a:cubicBezTo>
                <a:cubicBezTo>
                  <a:pt x="661143" y="1347461"/>
                  <a:pt x="164008" y="1239848"/>
                  <a:pt x="0" y="1325563"/>
                </a:cubicBezTo>
                <a:cubicBezTo>
                  <a:pt x="-43827" y="1107128"/>
                  <a:pt x="40367" y="1071636"/>
                  <a:pt x="0" y="857197"/>
                </a:cubicBezTo>
                <a:cubicBezTo>
                  <a:pt x="-40367" y="642758"/>
                  <a:pt x="24937" y="567712"/>
                  <a:pt x="0" y="415343"/>
                </a:cubicBezTo>
                <a:cubicBezTo>
                  <a:pt x="-24937" y="262974"/>
                  <a:pt x="39094" y="119383"/>
                  <a:pt x="0" y="0"/>
                </a:cubicBezTo>
                <a:close/>
              </a:path>
              <a:path w="10515600" h="1325563"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36968" y="118651"/>
                  <a:pt x="10479712" y="227816"/>
                  <a:pt x="10515600" y="441854"/>
                </a:cubicBezTo>
                <a:cubicBezTo>
                  <a:pt x="10551488" y="655892"/>
                  <a:pt x="10487580" y="795649"/>
                  <a:pt x="10515600" y="896964"/>
                </a:cubicBezTo>
                <a:cubicBezTo>
                  <a:pt x="10543620" y="998279"/>
                  <a:pt x="10467886" y="1134345"/>
                  <a:pt x="10515600" y="1325563"/>
                </a:cubicBezTo>
                <a:cubicBezTo>
                  <a:pt x="10386768" y="1345314"/>
                  <a:pt x="10232234" y="1296468"/>
                  <a:pt x="10141712" y="1325563"/>
                </a:cubicBezTo>
                <a:cubicBezTo>
                  <a:pt x="10051190" y="1354658"/>
                  <a:pt x="9821524" y="1272248"/>
                  <a:pt x="9557512" y="1325563"/>
                </a:cubicBezTo>
                <a:cubicBezTo>
                  <a:pt x="9293500" y="1378878"/>
                  <a:pt x="9328409" y="1285987"/>
                  <a:pt x="9183624" y="1325563"/>
                </a:cubicBezTo>
                <a:cubicBezTo>
                  <a:pt x="9038839" y="1365139"/>
                  <a:pt x="8786483" y="1307681"/>
                  <a:pt x="8599424" y="1325563"/>
                </a:cubicBezTo>
                <a:cubicBezTo>
                  <a:pt x="8412365" y="1343445"/>
                  <a:pt x="8414709" y="1295618"/>
                  <a:pt x="8330692" y="1325563"/>
                </a:cubicBezTo>
                <a:cubicBezTo>
                  <a:pt x="8246675" y="1355508"/>
                  <a:pt x="8177963" y="1311461"/>
                  <a:pt x="8061960" y="1325563"/>
                </a:cubicBezTo>
                <a:cubicBezTo>
                  <a:pt x="7945957" y="1339665"/>
                  <a:pt x="7703014" y="1305435"/>
                  <a:pt x="7477760" y="1325563"/>
                </a:cubicBezTo>
                <a:cubicBezTo>
                  <a:pt x="7252506" y="1345691"/>
                  <a:pt x="7252717" y="1303457"/>
                  <a:pt x="7103872" y="1325563"/>
                </a:cubicBezTo>
                <a:cubicBezTo>
                  <a:pt x="6955027" y="1347669"/>
                  <a:pt x="6731082" y="1266922"/>
                  <a:pt x="6414516" y="1325563"/>
                </a:cubicBezTo>
                <a:cubicBezTo>
                  <a:pt x="6097950" y="1384204"/>
                  <a:pt x="6209104" y="1291605"/>
                  <a:pt x="6040628" y="1325563"/>
                </a:cubicBezTo>
                <a:cubicBezTo>
                  <a:pt x="5872152" y="1359521"/>
                  <a:pt x="5612756" y="1250928"/>
                  <a:pt x="5351272" y="1325563"/>
                </a:cubicBezTo>
                <a:cubicBezTo>
                  <a:pt x="5089788" y="1400198"/>
                  <a:pt x="5214554" y="1299028"/>
                  <a:pt x="5082540" y="1325563"/>
                </a:cubicBezTo>
                <a:cubicBezTo>
                  <a:pt x="4950526" y="1352098"/>
                  <a:pt x="4664612" y="1292268"/>
                  <a:pt x="4393184" y="1325563"/>
                </a:cubicBezTo>
                <a:cubicBezTo>
                  <a:pt x="4121756" y="1358858"/>
                  <a:pt x="4202348" y="1294794"/>
                  <a:pt x="4019296" y="1325563"/>
                </a:cubicBezTo>
                <a:cubicBezTo>
                  <a:pt x="3836244" y="1356332"/>
                  <a:pt x="3833682" y="1302544"/>
                  <a:pt x="3750564" y="1325563"/>
                </a:cubicBezTo>
                <a:cubicBezTo>
                  <a:pt x="3667446" y="1348582"/>
                  <a:pt x="3558774" y="1289251"/>
                  <a:pt x="3376676" y="1325563"/>
                </a:cubicBezTo>
                <a:cubicBezTo>
                  <a:pt x="3194578" y="1361875"/>
                  <a:pt x="2934693" y="1260449"/>
                  <a:pt x="2687320" y="1325563"/>
                </a:cubicBezTo>
                <a:cubicBezTo>
                  <a:pt x="2439947" y="1390677"/>
                  <a:pt x="2409273" y="1286072"/>
                  <a:pt x="2313432" y="1325563"/>
                </a:cubicBezTo>
                <a:cubicBezTo>
                  <a:pt x="2217591" y="1365054"/>
                  <a:pt x="2115947" y="1322974"/>
                  <a:pt x="2044700" y="1325563"/>
                </a:cubicBezTo>
                <a:cubicBezTo>
                  <a:pt x="1973453" y="1328152"/>
                  <a:pt x="1746704" y="1313098"/>
                  <a:pt x="1670812" y="1325563"/>
                </a:cubicBezTo>
                <a:cubicBezTo>
                  <a:pt x="1594920" y="1338028"/>
                  <a:pt x="1361608" y="1274437"/>
                  <a:pt x="1191768" y="1325563"/>
                </a:cubicBezTo>
                <a:cubicBezTo>
                  <a:pt x="1021928" y="1376689"/>
                  <a:pt x="747020" y="1259611"/>
                  <a:pt x="607568" y="1325563"/>
                </a:cubicBezTo>
                <a:cubicBezTo>
                  <a:pt x="468116" y="1391515"/>
                  <a:pt x="299108" y="1260064"/>
                  <a:pt x="0" y="1325563"/>
                </a:cubicBezTo>
                <a:cubicBezTo>
                  <a:pt x="-42502" y="1110413"/>
                  <a:pt x="24566" y="1060159"/>
                  <a:pt x="0" y="857197"/>
                </a:cubicBezTo>
                <a:cubicBezTo>
                  <a:pt x="-24566" y="654235"/>
                  <a:pt x="2557" y="605171"/>
                  <a:pt x="0" y="415343"/>
                </a:cubicBezTo>
                <a:cubicBezTo>
                  <a:pt x="-2557" y="225515"/>
                  <a:pt x="15012" y="88770"/>
                  <a:pt x="0" y="0"/>
                </a:cubicBezTo>
                <a:close/>
              </a:path>
            </a:pathLst>
          </a:custGeom>
          <a:ln w="28575">
            <a:solidFill>
              <a:srgbClr val="0070C0"/>
            </a:solidFill>
            <a:extLst>
              <a:ext uri="{C807C97D-BFC1-408E-A445-0C87EB9F89A2}">
                <ask:lineSketchStyleProps xmlns:ask="http://schemas.microsoft.com/office/drawing/2018/sketchyshapes" sd="1219033472">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a:lstStyle>
            <a:lvl1pPr algn="ctr">
              <a:defRPr b="1">
                <a:latin typeface="Abadi MT Condensed Light" panose="020B03060301010101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style>
          <a:lnRef idx="2">
            <a:schemeClr val="accent3"/>
          </a:lnRef>
          <a:fillRef idx="1">
            <a:schemeClr val="lt1"/>
          </a:fillRef>
          <a:effectRef idx="0">
            <a:schemeClr val="accent3"/>
          </a:effectRef>
          <a:fontRef idx="minor">
            <a:schemeClr val="dk1"/>
          </a:fontRef>
        </p:style>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153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b="1">
                <a:latin typeface="Abadi MT Condensed Light" panose="020B0306030101010103"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0719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183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7843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2931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8245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03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80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2203280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b="1" kern="1200">
          <a:solidFill>
            <a:schemeClr val="tx1"/>
          </a:solidFill>
          <a:latin typeface="Abadi MT Condensed Light" panose="020B0306030101010103" pitchFamily="34"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arlymoderntexts.com/assets/pdfs/mill1869.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vam.ac.uk/articles/the-story-of-theatre" TargetMode="External"/><Relationship Id="rId4" Type="http://schemas.openxmlformats.org/officeDocument/2006/relationships/hyperlink" Target="https://www.bl.uk/romantics-and-victorians/articles/19th-century-theatr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msduckworthsclassroom.com/product-page/full-sow-for-henrik-ibsen-s-a-doll-s-house-ibdp"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twitter.com/duckworth_ms" TargetMode="External"/><Relationship Id="rId5" Type="http://schemas.openxmlformats.org/officeDocument/2006/relationships/hyperlink" Target="https://www.facebook.com/MsDuckworthsClassroom/" TargetMode="External"/><Relationship Id="rId4" Type="http://schemas.openxmlformats.org/officeDocument/2006/relationships/hyperlink" Target="https://www.instagram.com/msduckworths_classro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theguardian.com/stage/2014/oct/29/the-master-linguist-the-problem-with-translating-ibsen"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763CA-53A6-5241-92A5-9D1545408599}"/>
              </a:ext>
            </a:extLst>
          </p:cNvPr>
          <p:cNvSpPr>
            <a:spLocks noGrp="1"/>
          </p:cNvSpPr>
          <p:nvPr>
            <p:ph type="ctrTitle"/>
          </p:nvPr>
        </p:nvSpPr>
        <p:spPr>
          <a:xfrm>
            <a:off x="640080" y="483004"/>
            <a:ext cx="6745458" cy="3405808"/>
          </a:xfrm>
        </p:spPr>
        <p:txBody>
          <a:bodyPr>
            <a:normAutofit/>
          </a:bodyPr>
          <a:lstStyle/>
          <a:p>
            <a:r>
              <a:rPr lang="en-GB"/>
              <a:t>A Doll’s House</a:t>
            </a:r>
          </a:p>
        </p:txBody>
      </p:sp>
      <p:pic>
        <p:nvPicPr>
          <p:cNvPr id="14" name="Picture 13" descr="A large white building&#10;&#10;Description automatically generated">
            <a:extLst>
              <a:ext uri="{FF2B5EF4-FFF2-40B4-BE49-F238E27FC236}">
                <a16:creationId xmlns:a16="http://schemas.microsoft.com/office/drawing/2014/main" id="{151E99E5-EAA7-6944-8199-D0D28B52BD44}"/>
              </a:ext>
            </a:extLst>
          </p:cNvPr>
          <p:cNvPicPr>
            <a:picLocks noChangeAspect="1"/>
          </p:cNvPicPr>
          <p:nvPr/>
        </p:nvPicPr>
        <p:blipFill rotWithShape="1">
          <a:blip r:embed="rId2"/>
          <a:srcRect l="314" r="5" b="5"/>
          <a:stretch/>
        </p:blipFill>
        <p:spPr>
          <a:xfrm>
            <a:off x="7876902" y="607360"/>
            <a:ext cx="4001589" cy="3592721"/>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sp>
        <p:nvSpPr>
          <p:cNvPr id="21" name="Rectangle 6">
            <a:extLst>
              <a:ext uri="{FF2B5EF4-FFF2-40B4-BE49-F238E27FC236}">
                <a16:creationId xmlns:a16="http://schemas.microsoft.com/office/drawing/2014/main" id="{3833E1B1-6167-4A9F-A3F1-27B5B4901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03442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B74B1"/>
          </a:solidFill>
          <a:ln w="38100" cap="rnd">
            <a:solidFill>
              <a:srgbClr val="3B74B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CE9CCB-ABD6-D543-A31B-3EF1B1510EE5}"/>
              </a:ext>
            </a:extLst>
          </p:cNvPr>
          <p:cNvPicPr>
            <a:picLocks noChangeAspect="1"/>
          </p:cNvPicPr>
          <p:nvPr/>
        </p:nvPicPr>
        <p:blipFill rotWithShape="1">
          <a:blip r:embed="rId3"/>
          <a:srcRect t="11853"/>
          <a:stretch/>
        </p:blipFill>
        <p:spPr>
          <a:xfrm>
            <a:off x="7876902" y="4289638"/>
            <a:ext cx="4001589" cy="2354447"/>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sp>
        <p:nvSpPr>
          <p:cNvPr id="6" name="TextBox 5">
            <a:extLst>
              <a:ext uri="{FF2B5EF4-FFF2-40B4-BE49-F238E27FC236}">
                <a16:creationId xmlns:a16="http://schemas.microsoft.com/office/drawing/2014/main" id="{82EA5A69-5395-A945-8DF9-D67FD711FC4C}"/>
              </a:ext>
            </a:extLst>
          </p:cNvPr>
          <p:cNvSpPr txBox="1"/>
          <p:nvPr/>
        </p:nvSpPr>
        <p:spPr>
          <a:xfrm>
            <a:off x="148716" y="139730"/>
            <a:ext cx="1133644"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3200" dirty="0"/>
              <a:t>Date:      </a:t>
            </a:r>
          </a:p>
        </p:txBody>
      </p:sp>
      <p:sp>
        <p:nvSpPr>
          <p:cNvPr id="3" name="Subtitle 2">
            <a:extLst>
              <a:ext uri="{FF2B5EF4-FFF2-40B4-BE49-F238E27FC236}">
                <a16:creationId xmlns:a16="http://schemas.microsoft.com/office/drawing/2014/main" id="{32AA0E0D-85E2-E84C-96B2-1C57C4FAB3E7}"/>
              </a:ext>
            </a:extLst>
          </p:cNvPr>
          <p:cNvSpPr>
            <a:spLocks noGrp="1"/>
          </p:cNvSpPr>
          <p:nvPr>
            <p:ph type="subTitle" idx="1"/>
          </p:nvPr>
        </p:nvSpPr>
        <p:spPr>
          <a:xfrm>
            <a:off x="148716" y="966007"/>
            <a:ext cx="3217148" cy="982700"/>
          </a:xfrm>
          <a:ln>
            <a:solidFill>
              <a:schemeClr val="tx1"/>
            </a:solidFill>
          </a:ln>
        </p:spPr>
        <p:style>
          <a:lnRef idx="1">
            <a:schemeClr val="accent2"/>
          </a:lnRef>
          <a:fillRef idx="2">
            <a:schemeClr val="accent2"/>
          </a:fillRef>
          <a:effectRef idx="1">
            <a:schemeClr val="accent2"/>
          </a:effectRef>
          <a:fontRef idx="minor">
            <a:schemeClr val="dk1"/>
          </a:fontRef>
        </p:style>
        <p:txBody>
          <a:bodyPr>
            <a:normAutofit fontScale="92500"/>
          </a:bodyPr>
          <a:lstStyle/>
          <a:p>
            <a:r>
              <a:rPr lang="en-GB" sz="1800" dirty="0"/>
              <a:t>LO: to understand the translation issues relating to the play</a:t>
            </a:r>
          </a:p>
          <a:p>
            <a:r>
              <a:rPr lang="en-GB" sz="1800" dirty="0"/>
              <a:t>To understand the connotations of the title</a:t>
            </a:r>
          </a:p>
        </p:txBody>
      </p:sp>
    </p:spTree>
    <p:extLst>
      <p:ext uri="{BB962C8B-B14F-4D97-AF65-F5344CB8AC3E}">
        <p14:creationId xmlns:p14="http://schemas.microsoft.com/office/powerpoint/2010/main" val="3525923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F12F6-893D-1140-9002-D48357C9550C}"/>
              </a:ext>
            </a:extLst>
          </p:cNvPr>
          <p:cNvSpPr>
            <a:spLocks noGrp="1"/>
          </p:cNvSpPr>
          <p:nvPr>
            <p:ph type="title"/>
          </p:nvPr>
        </p:nvSpPr>
        <p:spPr>
          <a:xfrm>
            <a:off x="1041400" y="94759"/>
            <a:ext cx="10515600" cy="1325563"/>
          </a:xfrm>
        </p:spPr>
        <p:txBody>
          <a:bodyPr/>
          <a:lstStyle/>
          <a:p>
            <a:r>
              <a:rPr lang="en-GB" dirty="0"/>
              <a:t>Ibsen’s own views on translation</a:t>
            </a:r>
          </a:p>
        </p:txBody>
      </p:sp>
      <p:pic>
        <p:nvPicPr>
          <p:cNvPr id="5" name="Content Placeholder 4" descr="A screenshot of a cell phone&#10;&#10;Description automatically generated">
            <a:extLst>
              <a:ext uri="{FF2B5EF4-FFF2-40B4-BE49-F238E27FC236}">
                <a16:creationId xmlns:a16="http://schemas.microsoft.com/office/drawing/2014/main" id="{05F11CBA-CB47-A148-BD27-14DA2FCD339D}"/>
              </a:ext>
            </a:extLst>
          </p:cNvPr>
          <p:cNvPicPr>
            <a:picLocks noGrp="1" noChangeAspect="1"/>
          </p:cNvPicPr>
          <p:nvPr>
            <p:ph idx="1"/>
          </p:nvPr>
        </p:nvPicPr>
        <p:blipFill>
          <a:blip r:embed="rId2"/>
          <a:stretch>
            <a:fillRect/>
          </a:stretch>
        </p:blipFill>
        <p:spPr>
          <a:xfrm>
            <a:off x="496096" y="1947713"/>
            <a:ext cx="6673962" cy="2174344"/>
          </a:xfrm>
        </p:spPr>
      </p:pic>
      <p:sp>
        <p:nvSpPr>
          <p:cNvPr id="6" name="Rounded Rectangular Callout 5">
            <a:extLst>
              <a:ext uri="{FF2B5EF4-FFF2-40B4-BE49-F238E27FC236}">
                <a16:creationId xmlns:a16="http://schemas.microsoft.com/office/drawing/2014/main" id="{701C50AE-BABC-6E4C-8E9B-8F662DECCE69}"/>
              </a:ext>
            </a:extLst>
          </p:cNvPr>
          <p:cNvSpPr/>
          <p:nvPr/>
        </p:nvSpPr>
        <p:spPr>
          <a:xfrm>
            <a:off x="7704710" y="2077334"/>
            <a:ext cx="2267857" cy="1545771"/>
          </a:xfrm>
          <a:prstGeom prst="wedgeRoundRectCallout">
            <a:avLst>
              <a:gd name="adj1" fmla="val 77727"/>
              <a:gd name="adj2" fmla="val -75850"/>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r>
              <a:rPr lang="en-GB" sz="2800" dirty="0"/>
              <a:t>What does Ibsen mean here? What are his concerns?</a:t>
            </a:r>
          </a:p>
        </p:txBody>
      </p:sp>
      <p:pic>
        <p:nvPicPr>
          <p:cNvPr id="7" name="Picture 6" descr="A picture containing toy, drawing&#10;&#10;Description automatically generated">
            <a:extLst>
              <a:ext uri="{FF2B5EF4-FFF2-40B4-BE49-F238E27FC236}">
                <a16:creationId xmlns:a16="http://schemas.microsoft.com/office/drawing/2014/main" id="{032A8860-E846-F44C-8E76-E23FB3A4A6C1}"/>
              </a:ext>
            </a:extLst>
          </p:cNvPr>
          <p:cNvPicPr>
            <a:picLocks noChangeAspect="1"/>
          </p:cNvPicPr>
          <p:nvPr/>
        </p:nvPicPr>
        <p:blipFill>
          <a:blip r:embed="rId3"/>
          <a:stretch>
            <a:fillRect/>
          </a:stretch>
        </p:blipFill>
        <p:spPr>
          <a:xfrm>
            <a:off x="10509250" y="1297939"/>
            <a:ext cx="1282700" cy="1288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a:extLst>
              <a:ext uri="{FF2B5EF4-FFF2-40B4-BE49-F238E27FC236}">
                <a16:creationId xmlns:a16="http://schemas.microsoft.com/office/drawing/2014/main" id="{822E0512-65FF-0741-B16B-C89D0B26B813}"/>
              </a:ext>
            </a:extLst>
          </p:cNvPr>
          <p:cNvSpPr/>
          <p:nvPr/>
        </p:nvSpPr>
        <p:spPr>
          <a:xfrm>
            <a:off x="5532320" y="3752725"/>
            <a:ext cx="2172390"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GB" dirty="0"/>
              <a:t>Ibsen’s letter to </a:t>
            </a:r>
            <a:r>
              <a:rPr lang="en-GB" i="1" dirty="0" err="1"/>
              <a:t>Nationaltidende</a:t>
            </a:r>
            <a:r>
              <a:rPr lang="en-GB" dirty="0"/>
              <a:t> 1880</a:t>
            </a:r>
          </a:p>
        </p:txBody>
      </p:sp>
      <p:pic>
        <p:nvPicPr>
          <p:cNvPr id="10" name="Picture 9" descr="A screenshot of a cell phone&#10;&#10;Description automatically generated">
            <a:extLst>
              <a:ext uri="{FF2B5EF4-FFF2-40B4-BE49-F238E27FC236}">
                <a16:creationId xmlns:a16="http://schemas.microsoft.com/office/drawing/2014/main" id="{4CABCA6A-E70A-4448-BAF0-75E078F74234}"/>
              </a:ext>
            </a:extLst>
          </p:cNvPr>
          <p:cNvPicPr>
            <a:picLocks noChangeAspect="1"/>
          </p:cNvPicPr>
          <p:nvPr/>
        </p:nvPicPr>
        <p:blipFill>
          <a:blip r:embed="rId4"/>
          <a:stretch>
            <a:fillRect/>
          </a:stretch>
        </p:blipFill>
        <p:spPr>
          <a:xfrm>
            <a:off x="1294838" y="4284965"/>
            <a:ext cx="6235700" cy="2159000"/>
          </a:xfrm>
          <a:prstGeom prst="rect">
            <a:avLst/>
          </a:prstGeom>
          <a:ln>
            <a:solidFill>
              <a:schemeClr val="accent4"/>
            </a:solidFill>
          </a:ln>
        </p:spPr>
      </p:pic>
      <p:sp>
        <p:nvSpPr>
          <p:cNvPr id="13" name="Rectangle 12">
            <a:extLst>
              <a:ext uri="{FF2B5EF4-FFF2-40B4-BE49-F238E27FC236}">
                <a16:creationId xmlns:a16="http://schemas.microsoft.com/office/drawing/2014/main" id="{F847094E-6D7C-394B-9E97-6C913CEC96F9}"/>
              </a:ext>
            </a:extLst>
          </p:cNvPr>
          <p:cNvSpPr/>
          <p:nvPr/>
        </p:nvSpPr>
        <p:spPr>
          <a:xfrm>
            <a:off x="0" y="6443965"/>
            <a:ext cx="3623300"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GB" dirty="0"/>
              <a:t>Ibsen discussing </a:t>
            </a:r>
            <a:r>
              <a:rPr lang="en-GB" i="1" dirty="0"/>
              <a:t>An Enemy of the People </a:t>
            </a:r>
            <a:r>
              <a:rPr lang="en-GB" dirty="0"/>
              <a:t>with August Lindberg</a:t>
            </a:r>
          </a:p>
        </p:txBody>
      </p:sp>
      <p:pic>
        <p:nvPicPr>
          <p:cNvPr id="4" name="Graphic 3" descr="Chat">
            <a:extLst>
              <a:ext uri="{FF2B5EF4-FFF2-40B4-BE49-F238E27FC236}">
                <a16:creationId xmlns:a16="http://schemas.microsoft.com/office/drawing/2014/main" id="{E55EED61-564C-4241-80AA-8553FA0629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4850" y="4450065"/>
            <a:ext cx="914400" cy="914400"/>
          </a:xfrm>
          <a:prstGeom prst="rect">
            <a:avLst/>
          </a:prstGeom>
        </p:spPr>
      </p:pic>
      <p:sp>
        <p:nvSpPr>
          <p:cNvPr id="9" name="TextBox 8">
            <a:extLst>
              <a:ext uri="{FF2B5EF4-FFF2-40B4-BE49-F238E27FC236}">
                <a16:creationId xmlns:a16="http://schemas.microsoft.com/office/drawing/2014/main" id="{6224356A-BE91-6F40-9A00-393E5C677A8F}"/>
              </a:ext>
            </a:extLst>
          </p:cNvPr>
          <p:cNvSpPr txBox="1"/>
          <p:nvPr/>
        </p:nvSpPr>
        <p:spPr>
          <a:xfrm>
            <a:off x="9188065" y="5329228"/>
            <a:ext cx="1981633"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a:t>7 minute pair discussion</a:t>
            </a:r>
          </a:p>
        </p:txBody>
      </p:sp>
    </p:spTree>
    <p:extLst>
      <p:ext uri="{BB962C8B-B14F-4D97-AF65-F5344CB8AC3E}">
        <p14:creationId xmlns:p14="http://schemas.microsoft.com/office/powerpoint/2010/main" val="45169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259-F016-F04E-ACA1-A3FD5DCDF727}"/>
              </a:ext>
            </a:extLst>
          </p:cNvPr>
          <p:cNvSpPr>
            <a:spLocks noGrp="1"/>
          </p:cNvSpPr>
          <p:nvPr>
            <p:ph type="title"/>
          </p:nvPr>
        </p:nvSpPr>
        <p:spPr/>
        <p:txBody>
          <a:bodyPr/>
          <a:lstStyle/>
          <a:p>
            <a:r>
              <a:rPr lang="en-GB" dirty="0"/>
              <a:t>Translation activity</a:t>
            </a:r>
          </a:p>
        </p:txBody>
      </p:sp>
      <p:sp>
        <p:nvSpPr>
          <p:cNvPr id="3" name="Content Placeholder 2">
            <a:extLst>
              <a:ext uri="{FF2B5EF4-FFF2-40B4-BE49-F238E27FC236}">
                <a16:creationId xmlns:a16="http://schemas.microsoft.com/office/drawing/2014/main" id="{014C01E8-CB84-E643-AE21-19A273E1CBD5}"/>
              </a:ext>
            </a:extLst>
          </p:cNvPr>
          <p:cNvSpPr>
            <a:spLocks noGrp="1"/>
          </p:cNvSpPr>
          <p:nvPr>
            <p:ph idx="1"/>
          </p:nvPr>
        </p:nvSpPr>
        <p:spPr>
          <a:xfrm>
            <a:off x="838200" y="1929384"/>
            <a:ext cx="10515600" cy="3077331"/>
          </a:xfrm>
        </p:spPr>
        <p:txBody>
          <a:bodyPr/>
          <a:lstStyle/>
          <a:p>
            <a:r>
              <a:rPr lang="en-GB" dirty="0"/>
              <a:t>In groups, you will act out the various different versions of some some scenes.</a:t>
            </a:r>
          </a:p>
          <a:p>
            <a:endParaRPr lang="en-GB" dirty="0"/>
          </a:p>
          <a:p>
            <a:r>
              <a:rPr lang="en-GB" dirty="0"/>
              <a:t>Think about how the different translators have interpreted Ibsen’s original scene and what the impact is.</a:t>
            </a:r>
          </a:p>
          <a:p>
            <a:endParaRPr lang="en-GB" dirty="0"/>
          </a:p>
          <a:p>
            <a:r>
              <a:rPr lang="en-GB" dirty="0"/>
              <a:t>Which version do you prefer? why?</a:t>
            </a:r>
          </a:p>
        </p:txBody>
      </p:sp>
      <p:pic>
        <p:nvPicPr>
          <p:cNvPr id="5" name="Picture 4" descr="A close up of a logo&#10;&#10;Description automatically generated">
            <a:extLst>
              <a:ext uri="{FF2B5EF4-FFF2-40B4-BE49-F238E27FC236}">
                <a16:creationId xmlns:a16="http://schemas.microsoft.com/office/drawing/2014/main" id="{71C46B30-819C-B849-A9E7-3EFA8B5E0693}"/>
              </a:ext>
            </a:extLst>
          </p:cNvPr>
          <p:cNvPicPr>
            <a:picLocks noChangeAspect="1"/>
          </p:cNvPicPr>
          <p:nvPr/>
        </p:nvPicPr>
        <p:blipFill>
          <a:blip r:embed="rId3"/>
          <a:stretch>
            <a:fillRect/>
          </a:stretch>
        </p:blipFill>
        <p:spPr>
          <a:xfrm>
            <a:off x="8819942" y="4097354"/>
            <a:ext cx="2887377" cy="23955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phic 5" descr="Stopwatch">
            <a:extLst>
              <a:ext uri="{FF2B5EF4-FFF2-40B4-BE49-F238E27FC236}">
                <a16:creationId xmlns:a16="http://schemas.microsoft.com/office/drawing/2014/main" id="{AB87DF28-5163-394A-9E43-3A6450AEE9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6128" y="4133335"/>
            <a:ext cx="914400" cy="914400"/>
          </a:xfrm>
          <a:prstGeom prst="rect">
            <a:avLst/>
          </a:prstGeom>
        </p:spPr>
      </p:pic>
      <p:sp>
        <p:nvSpPr>
          <p:cNvPr id="7" name="TextBox 6">
            <a:extLst>
              <a:ext uri="{FF2B5EF4-FFF2-40B4-BE49-F238E27FC236}">
                <a16:creationId xmlns:a16="http://schemas.microsoft.com/office/drawing/2014/main" id="{01AF4EA6-08BC-954D-A7CA-5222EB4C3E5A}"/>
              </a:ext>
            </a:extLst>
          </p:cNvPr>
          <p:cNvSpPr txBox="1"/>
          <p:nvPr/>
        </p:nvSpPr>
        <p:spPr>
          <a:xfrm>
            <a:off x="5855277" y="4956239"/>
            <a:ext cx="80021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20 minutes</a:t>
            </a:r>
          </a:p>
        </p:txBody>
      </p:sp>
      <p:pic>
        <p:nvPicPr>
          <p:cNvPr id="8" name="Picture 7" descr="A screenshot of a cell phone&#10;&#10;Description automatically generated">
            <a:extLst>
              <a:ext uri="{FF2B5EF4-FFF2-40B4-BE49-F238E27FC236}">
                <a16:creationId xmlns:a16="http://schemas.microsoft.com/office/drawing/2014/main" id="{267D6A22-EB6C-8148-9B15-82676E74C985}"/>
              </a:ext>
            </a:extLst>
          </p:cNvPr>
          <p:cNvPicPr>
            <a:picLocks noChangeAspect="1"/>
          </p:cNvPicPr>
          <p:nvPr/>
        </p:nvPicPr>
        <p:blipFill rotWithShape="1">
          <a:blip r:embed="rId6"/>
          <a:srcRect b="75592"/>
          <a:stretch/>
        </p:blipFill>
        <p:spPr>
          <a:xfrm>
            <a:off x="-126786" y="6201161"/>
            <a:ext cx="5702300" cy="654050"/>
          </a:xfrm>
          <a:prstGeom prst="rect">
            <a:avLst/>
          </a:prstGeom>
        </p:spPr>
      </p:pic>
      <p:sp>
        <p:nvSpPr>
          <p:cNvPr id="9" name="TextBox 8">
            <a:extLst>
              <a:ext uri="{FF2B5EF4-FFF2-40B4-BE49-F238E27FC236}">
                <a16:creationId xmlns:a16="http://schemas.microsoft.com/office/drawing/2014/main" id="{1E4FD6A6-23AF-D342-9C1B-48D11B574001}"/>
              </a:ext>
            </a:extLst>
          </p:cNvPr>
          <p:cNvSpPr txBox="1"/>
          <p:nvPr/>
        </p:nvSpPr>
        <p:spPr>
          <a:xfrm>
            <a:off x="1125440" y="2513592"/>
            <a:ext cx="9720931" cy="58477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sz="3200" dirty="0"/>
              <a:t>Let’s see them performed! Show the rest of the class one of the scenes you performed in your group.</a:t>
            </a:r>
          </a:p>
        </p:txBody>
      </p:sp>
    </p:spTree>
    <p:extLst>
      <p:ext uri="{BB962C8B-B14F-4D97-AF65-F5344CB8AC3E}">
        <p14:creationId xmlns:p14="http://schemas.microsoft.com/office/powerpoint/2010/main" val="27542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E752-B257-C146-9044-39763980B2D9}"/>
              </a:ext>
            </a:extLst>
          </p:cNvPr>
          <p:cNvSpPr>
            <a:spLocks noGrp="1"/>
          </p:cNvSpPr>
          <p:nvPr>
            <p:ph type="title"/>
          </p:nvPr>
        </p:nvSpPr>
        <p:spPr>
          <a:xfrm>
            <a:off x="359972" y="164035"/>
            <a:ext cx="10515600" cy="1325563"/>
          </a:xfrm>
        </p:spPr>
        <p:txBody>
          <a:bodyPr>
            <a:noAutofit/>
          </a:bodyPr>
          <a:lstStyle/>
          <a:p>
            <a:br>
              <a:rPr lang="en-GB" sz="6000" dirty="0"/>
            </a:br>
            <a:br>
              <a:rPr lang="en-GB" sz="6000" dirty="0"/>
            </a:br>
            <a:r>
              <a:rPr lang="en-GB" sz="6000" dirty="0"/>
              <a:t>End of lesson reflection…</a:t>
            </a:r>
            <a:br>
              <a:rPr lang="en-GB" sz="6000" dirty="0"/>
            </a:br>
            <a:br>
              <a:rPr lang="en-GB" sz="6000" dirty="0"/>
            </a:br>
            <a:endParaRPr lang="en-GB" sz="6000" dirty="0"/>
          </a:p>
        </p:txBody>
      </p:sp>
      <p:pic>
        <p:nvPicPr>
          <p:cNvPr id="5" name="Content Placeholder 4">
            <a:extLst>
              <a:ext uri="{FF2B5EF4-FFF2-40B4-BE49-F238E27FC236}">
                <a16:creationId xmlns:a16="http://schemas.microsoft.com/office/drawing/2014/main" id="{28FD6680-71D8-7549-8D9A-2797E13CFFBE}"/>
              </a:ext>
            </a:extLst>
          </p:cNvPr>
          <p:cNvPicPr>
            <a:picLocks noGrp="1" noChangeAspect="1"/>
          </p:cNvPicPr>
          <p:nvPr>
            <p:ph idx="1"/>
          </p:nvPr>
        </p:nvPicPr>
        <p:blipFill>
          <a:blip r:embed="rId3"/>
          <a:stretch>
            <a:fillRect/>
          </a:stretch>
        </p:blipFill>
        <p:spPr>
          <a:xfrm>
            <a:off x="8908303" y="884939"/>
            <a:ext cx="2578100" cy="3543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le 1">
            <a:extLst>
              <a:ext uri="{FF2B5EF4-FFF2-40B4-BE49-F238E27FC236}">
                <a16:creationId xmlns:a16="http://schemas.microsoft.com/office/drawing/2014/main" id="{349F74F0-D190-6A44-97E6-2F4570C75D6F}"/>
              </a:ext>
            </a:extLst>
          </p:cNvPr>
          <p:cNvSpPr txBox="1">
            <a:spLocks/>
          </p:cNvSpPr>
          <p:nvPr/>
        </p:nvSpPr>
        <p:spPr>
          <a:xfrm>
            <a:off x="838200" y="2393577"/>
            <a:ext cx="6490447" cy="260495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badi MT Condensed Light" panose="020B0306030101010103" pitchFamily="34" charset="77"/>
                <a:ea typeface="+mj-ea"/>
                <a:cs typeface="+mj-cs"/>
              </a:defRPr>
            </a:lvl1pPr>
          </a:lstStyle>
          <a:p>
            <a:endParaRPr lang="en-GB" b="1" dirty="0">
              <a:latin typeface="The Hand" panose="03070502030502020204" pitchFamily="66" charset="0"/>
            </a:endParaRPr>
          </a:p>
          <a:p>
            <a:r>
              <a:rPr lang="en-GB" b="1" dirty="0">
                <a:latin typeface="The Hand" panose="03070502030502020204" pitchFamily="66" charset="0"/>
              </a:rPr>
              <a:t>What have you learned about translation and the impact this can have on a play which is meant to be performed?</a:t>
            </a:r>
            <a:br>
              <a:rPr lang="en-GB" b="1" dirty="0">
                <a:latin typeface="The Hand" panose="03070502030502020204" pitchFamily="66" charset="0"/>
              </a:rPr>
            </a:br>
            <a:endParaRPr lang="en-GB" b="1" dirty="0">
              <a:latin typeface="The Hand" panose="03070502030502020204" pitchFamily="66" charset="0"/>
            </a:endParaRPr>
          </a:p>
        </p:txBody>
      </p:sp>
      <p:pic>
        <p:nvPicPr>
          <p:cNvPr id="8" name="Picture 7" descr="A screenshot of a cell phone&#10;&#10;Description automatically generated">
            <a:extLst>
              <a:ext uri="{FF2B5EF4-FFF2-40B4-BE49-F238E27FC236}">
                <a16:creationId xmlns:a16="http://schemas.microsoft.com/office/drawing/2014/main" id="{062B1164-1417-BC4B-8FE7-1D9722168F9A}"/>
              </a:ext>
            </a:extLst>
          </p:cNvPr>
          <p:cNvPicPr>
            <a:picLocks noChangeAspect="1"/>
          </p:cNvPicPr>
          <p:nvPr/>
        </p:nvPicPr>
        <p:blipFill rotWithShape="1">
          <a:blip r:embed="rId4"/>
          <a:srcRect b="75592"/>
          <a:stretch/>
        </p:blipFill>
        <p:spPr>
          <a:xfrm>
            <a:off x="1048871" y="6203950"/>
            <a:ext cx="5702300" cy="654050"/>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93A4D47E-A25F-B846-853D-C348A116F702}"/>
              </a:ext>
            </a:extLst>
          </p:cNvPr>
          <p:cNvPicPr>
            <a:picLocks noChangeAspect="1"/>
          </p:cNvPicPr>
          <p:nvPr/>
        </p:nvPicPr>
        <p:blipFill>
          <a:blip r:embed="rId5"/>
          <a:stretch>
            <a:fillRect/>
          </a:stretch>
        </p:blipFill>
        <p:spPr>
          <a:xfrm>
            <a:off x="10020563" y="5149143"/>
            <a:ext cx="855009" cy="823918"/>
          </a:xfrm>
          <a:prstGeom prst="rect">
            <a:avLst/>
          </a:prstGeom>
        </p:spPr>
      </p:pic>
      <p:sp>
        <p:nvSpPr>
          <p:cNvPr id="10" name="TextBox 9">
            <a:extLst>
              <a:ext uri="{FF2B5EF4-FFF2-40B4-BE49-F238E27FC236}">
                <a16:creationId xmlns:a16="http://schemas.microsoft.com/office/drawing/2014/main" id="{FBD0EED6-D0E1-F140-B9DC-F3CF47A78E6A}"/>
              </a:ext>
            </a:extLst>
          </p:cNvPr>
          <p:cNvSpPr txBox="1"/>
          <p:nvPr/>
        </p:nvSpPr>
        <p:spPr>
          <a:xfrm>
            <a:off x="10020563" y="5973061"/>
            <a:ext cx="71686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7 minutes</a:t>
            </a:r>
          </a:p>
        </p:txBody>
      </p:sp>
      <p:pic>
        <p:nvPicPr>
          <p:cNvPr id="4" name="Graphic 3" descr="Pencil">
            <a:extLst>
              <a:ext uri="{FF2B5EF4-FFF2-40B4-BE49-F238E27FC236}">
                <a16:creationId xmlns:a16="http://schemas.microsoft.com/office/drawing/2014/main" id="{BF06EFE9-BDC8-8E45-8E8D-B241AACA63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7047" y="4612015"/>
            <a:ext cx="914400" cy="914400"/>
          </a:xfrm>
          <a:prstGeom prst="rect">
            <a:avLst/>
          </a:prstGeom>
        </p:spPr>
      </p:pic>
    </p:spTree>
    <p:extLst>
      <p:ext uri="{BB962C8B-B14F-4D97-AF65-F5344CB8AC3E}">
        <p14:creationId xmlns:p14="http://schemas.microsoft.com/office/powerpoint/2010/main" val="2632664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63CA-53A6-5241-92A5-9D1545408599}"/>
              </a:ext>
            </a:extLst>
          </p:cNvPr>
          <p:cNvSpPr>
            <a:spLocks noGrp="1"/>
          </p:cNvSpPr>
          <p:nvPr>
            <p:ph type="ctrTitle"/>
          </p:nvPr>
        </p:nvSpPr>
        <p:spPr>
          <a:xfrm>
            <a:off x="313509" y="1346603"/>
            <a:ext cx="6745458" cy="3405808"/>
          </a:xfrm>
        </p:spPr>
        <p:txBody>
          <a:bodyPr>
            <a:normAutofit/>
          </a:bodyPr>
          <a:lstStyle/>
          <a:p>
            <a:r>
              <a:rPr lang="en-GB" dirty="0"/>
              <a:t>Context</a:t>
            </a:r>
          </a:p>
        </p:txBody>
      </p:sp>
      <p:pic>
        <p:nvPicPr>
          <p:cNvPr id="14" name="Picture 13" descr="A large white building&#10;&#10;Description automatically generated">
            <a:extLst>
              <a:ext uri="{FF2B5EF4-FFF2-40B4-BE49-F238E27FC236}">
                <a16:creationId xmlns:a16="http://schemas.microsoft.com/office/drawing/2014/main" id="{151E99E5-EAA7-6944-8199-D0D28B52BD44}"/>
              </a:ext>
            </a:extLst>
          </p:cNvPr>
          <p:cNvPicPr>
            <a:picLocks noChangeAspect="1"/>
          </p:cNvPicPr>
          <p:nvPr/>
        </p:nvPicPr>
        <p:blipFill rotWithShape="1">
          <a:blip r:embed="rId2"/>
          <a:srcRect l="314" r="5" b="5"/>
          <a:stretch/>
        </p:blipFill>
        <p:spPr>
          <a:xfrm>
            <a:off x="7876902" y="607360"/>
            <a:ext cx="4001589" cy="3592721"/>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pic>
        <p:nvPicPr>
          <p:cNvPr id="10" name="Picture 9">
            <a:extLst>
              <a:ext uri="{FF2B5EF4-FFF2-40B4-BE49-F238E27FC236}">
                <a16:creationId xmlns:a16="http://schemas.microsoft.com/office/drawing/2014/main" id="{ACCE9CCB-ABD6-D543-A31B-3EF1B1510EE5}"/>
              </a:ext>
            </a:extLst>
          </p:cNvPr>
          <p:cNvPicPr>
            <a:picLocks noChangeAspect="1"/>
          </p:cNvPicPr>
          <p:nvPr/>
        </p:nvPicPr>
        <p:blipFill rotWithShape="1">
          <a:blip r:embed="rId3"/>
          <a:srcRect t="11853"/>
          <a:stretch/>
        </p:blipFill>
        <p:spPr>
          <a:xfrm>
            <a:off x="7876902" y="4289638"/>
            <a:ext cx="4001589" cy="2354447"/>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sp>
        <p:nvSpPr>
          <p:cNvPr id="6" name="TextBox 5">
            <a:extLst>
              <a:ext uri="{FF2B5EF4-FFF2-40B4-BE49-F238E27FC236}">
                <a16:creationId xmlns:a16="http://schemas.microsoft.com/office/drawing/2014/main" id="{82EA5A69-5395-A945-8DF9-D67FD711FC4C}"/>
              </a:ext>
            </a:extLst>
          </p:cNvPr>
          <p:cNvSpPr txBox="1"/>
          <p:nvPr/>
        </p:nvSpPr>
        <p:spPr>
          <a:xfrm>
            <a:off x="148716" y="139730"/>
            <a:ext cx="1133644"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3200" dirty="0"/>
              <a:t>Date:      </a:t>
            </a:r>
          </a:p>
        </p:txBody>
      </p:sp>
      <p:sp>
        <p:nvSpPr>
          <p:cNvPr id="3" name="Subtitle 2">
            <a:extLst>
              <a:ext uri="{FF2B5EF4-FFF2-40B4-BE49-F238E27FC236}">
                <a16:creationId xmlns:a16="http://schemas.microsoft.com/office/drawing/2014/main" id="{32AA0E0D-85E2-E84C-96B2-1C57C4FAB3E7}"/>
              </a:ext>
            </a:extLst>
          </p:cNvPr>
          <p:cNvSpPr>
            <a:spLocks noGrp="1"/>
          </p:cNvSpPr>
          <p:nvPr>
            <p:ph type="subTitle" idx="1"/>
          </p:nvPr>
        </p:nvSpPr>
        <p:spPr>
          <a:xfrm>
            <a:off x="148716" y="966007"/>
            <a:ext cx="3217148" cy="761193"/>
          </a:xfrm>
          <a:ln>
            <a:solidFill>
              <a:schemeClr val="tx1"/>
            </a:solidFill>
          </a:ln>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r>
              <a:rPr lang="en-GB" sz="1800" dirty="0"/>
              <a:t>LO: to understand the connotations of the title</a:t>
            </a:r>
          </a:p>
          <a:p>
            <a:r>
              <a:rPr lang="en-GB" sz="1800" dirty="0"/>
              <a:t>to understand the context of the play</a:t>
            </a:r>
          </a:p>
        </p:txBody>
      </p:sp>
      <p:sp>
        <p:nvSpPr>
          <p:cNvPr id="4" name="TextBox 3">
            <a:extLst>
              <a:ext uri="{FF2B5EF4-FFF2-40B4-BE49-F238E27FC236}">
                <a16:creationId xmlns:a16="http://schemas.microsoft.com/office/drawing/2014/main" id="{DBE04948-0E6F-884D-A339-43B86A2D03E4}"/>
              </a:ext>
            </a:extLst>
          </p:cNvPr>
          <p:cNvSpPr txBox="1"/>
          <p:nvPr/>
        </p:nvSpPr>
        <p:spPr>
          <a:xfrm>
            <a:off x="640080" y="5196114"/>
            <a:ext cx="4687052" cy="1261884"/>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800" b="1" dirty="0"/>
              <a:t>Do now task:</a:t>
            </a:r>
          </a:p>
          <a:p>
            <a:r>
              <a:rPr lang="en-GB" sz="2400" dirty="0"/>
              <a:t>List the 3 main problems linked to translating a text.</a:t>
            </a:r>
          </a:p>
          <a:p>
            <a:r>
              <a:rPr lang="en-GB" sz="2400" dirty="0"/>
              <a:t>List 3 reasons why it is still important for texts to be translated.</a:t>
            </a:r>
          </a:p>
        </p:txBody>
      </p:sp>
    </p:spTree>
    <p:extLst>
      <p:ext uri="{BB962C8B-B14F-4D97-AF65-F5344CB8AC3E}">
        <p14:creationId xmlns:p14="http://schemas.microsoft.com/office/powerpoint/2010/main" val="3874905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person wearing a costume&#10;&#10;Description automatically generated">
            <a:extLst>
              <a:ext uri="{FF2B5EF4-FFF2-40B4-BE49-F238E27FC236}">
                <a16:creationId xmlns:a16="http://schemas.microsoft.com/office/drawing/2014/main" id="{E574A8E3-3A66-3B4A-B718-ABC450F694C0}"/>
              </a:ext>
            </a:extLst>
          </p:cNvPr>
          <p:cNvPicPr>
            <a:picLocks noChangeAspect="1"/>
          </p:cNvPicPr>
          <p:nvPr/>
        </p:nvPicPr>
        <p:blipFill>
          <a:blip r:embed="rId2"/>
          <a:stretch>
            <a:fillRect/>
          </a:stretch>
        </p:blipFill>
        <p:spPr>
          <a:xfrm>
            <a:off x="3574291" y="9395"/>
            <a:ext cx="1625658" cy="3076316"/>
          </a:xfrm>
          <a:prstGeom prst="rect">
            <a:avLst/>
          </a:prstGeom>
        </p:spPr>
      </p:pic>
      <p:sp useBgFill="1">
        <p:nvSpPr>
          <p:cNvPr id="17" name="Rectangle 16">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C320B-9616-734D-944C-7795CF05D052}"/>
              </a:ext>
            </a:extLst>
          </p:cNvPr>
          <p:cNvSpPr>
            <a:spLocks noGrp="1"/>
          </p:cNvSpPr>
          <p:nvPr>
            <p:ph type="title"/>
          </p:nvPr>
        </p:nvSpPr>
        <p:spPr>
          <a:xfrm>
            <a:off x="6501809" y="365125"/>
            <a:ext cx="5220586" cy="2068086"/>
          </a:xfrm>
        </p:spPr>
        <p:txBody>
          <a:bodyPr vert="horz" lIns="91440" tIns="45720" rIns="91440" bIns="45720" rtlCol="0" anchor="b">
            <a:normAutofit/>
          </a:bodyPr>
          <a:lstStyle/>
          <a:p>
            <a:r>
              <a:rPr lang="en-US" sz="5400"/>
              <a:t>The title…</a:t>
            </a:r>
          </a:p>
        </p:txBody>
      </p:sp>
      <p:pic>
        <p:nvPicPr>
          <p:cNvPr id="10" name="Picture 9" descr="A large white building&#10;&#10;Description automatically generated">
            <a:extLst>
              <a:ext uri="{FF2B5EF4-FFF2-40B4-BE49-F238E27FC236}">
                <a16:creationId xmlns:a16="http://schemas.microsoft.com/office/drawing/2014/main" id="{BC63059F-7B66-AC47-BFF9-A3A2D87C5F74}"/>
              </a:ext>
            </a:extLst>
          </p:cNvPr>
          <p:cNvPicPr>
            <a:picLocks noChangeAspect="1"/>
          </p:cNvPicPr>
          <p:nvPr/>
        </p:nvPicPr>
        <p:blipFill rotWithShape="1">
          <a:blip r:embed="rId3"/>
          <a:srcRect t="1995" r="3" b="3"/>
          <a:stretch/>
        </p:blipFill>
        <p:spPr>
          <a:xfrm>
            <a:off x="2" y="10"/>
            <a:ext cx="2873113" cy="252014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5" name="Content Placeholder 4" descr="A close up of a person&#10;&#10;Description automatically generated">
            <a:extLst>
              <a:ext uri="{FF2B5EF4-FFF2-40B4-BE49-F238E27FC236}">
                <a16:creationId xmlns:a16="http://schemas.microsoft.com/office/drawing/2014/main" id="{FBF72F39-FFCD-A341-9BC7-09FCB39A9E77}"/>
              </a:ext>
            </a:extLst>
          </p:cNvPr>
          <p:cNvPicPr>
            <a:picLocks noGrp="1" noChangeAspect="1"/>
          </p:cNvPicPr>
          <p:nvPr>
            <p:ph idx="1"/>
          </p:nvPr>
        </p:nvPicPr>
        <p:blipFill rotWithShape="1">
          <a:blip r:embed="rId4"/>
          <a:srcRect t="8940" r="1" b="1"/>
          <a:stretch/>
        </p:blipFill>
        <p:spPr>
          <a:xfrm>
            <a:off x="8434898" y="302762"/>
            <a:ext cx="1325993" cy="1177263"/>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p:spPr>
      </p:pic>
      <p:sp>
        <p:nvSpPr>
          <p:cNvPr id="19" name="Rectangle 6">
            <a:extLst>
              <a:ext uri="{FF2B5EF4-FFF2-40B4-BE49-F238E27FC236}">
                <a16:creationId xmlns:a16="http://schemas.microsoft.com/office/drawing/2014/main" id="{929F6B8E-6D40-4EF2-A291-E05EF59F4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6072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B74B1"/>
          </a:solidFill>
          <a:ln w="38100" cap="rnd">
            <a:solidFill>
              <a:srgbClr val="3B74B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uilding, shelf, old, store&#10;&#10;Description automatically generated">
            <a:extLst>
              <a:ext uri="{FF2B5EF4-FFF2-40B4-BE49-F238E27FC236}">
                <a16:creationId xmlns:a16="http://schemas.microsoft.com/office/drawing/2014/main" id="{9A705AF4-9E7A-9B4A-AE93-CDB6163876A7}"/>
              </a:ext>
            </a:extLst>
          </p:cNvPr>
          <p:cNvPicPr>
            <a:picLocks noChangeAspect="1"/>
          </p:cNvPicPr>
          <p:nvPr/>
        </p:nvPicPr>
        <p:blipFill rotWithShape="1">
          <a:blip r:embed="rId5"/>
          <a:srcRect t="14541" r="3" b="21156"/>
          <a:stretch/>
        </p:blipFill>
        <p:spPr>
          <a:xfrm>
            <a:off x="1" y="2716076"/>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7" name="TextBox 6">
            <a:extLst>
              <a:ext uri="{FF2B5EF4-FFF2-40B4-BE49-F238E27FC236}">
                <a16:creationId xmlns:a16="http://schemas.microsoft.com/office/drawing/2014/main" id="{8B0FCBA4-A05A-4543-8C85-342DB6ADD7D6}"/>
              </a:ext>
            </a:extLst>
          </p:cNvPr>
          <p:cNvSpPr txBox="1"/>
          <p:nvPr/>
        </p:nvSpPr>
        <p:spPr>
          <a:xfrm>
            <a:off x="6501809" y="2846851"/>
            <a:ext cx="5220586" cy="3761812"/>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92500" lnSpcReduction="10000"/>
          </a:bodyPr>
          <a:lstStyle/>
          <a:p>
            <a:pPr>
              <a:lnSpc>
                <a:spcPct val="110000"/>
              </a:lnSpc>
              <a:spcAft>
                <a:spcPts val="600"/>
              </a:spcAft>
            </a:pPr>
            <a:r>
              <a:rPr lang="en-US" sz="2800" b="1" i="1" dirty="0">
                <a:solidFill>
                  <a:schemeClr val="tx1"/>
                </a:solidFill>
              </a:rPr>
              <a:t>Questions:</a:t>
            </a:r>
          </a:p>
          <a:p>
            <a:pPr marL="685800" indent="-457200">
              <a:lnSpc>
                <a:spcPct val="110000"/>
              </a:lnSpc>
              <a:spcAft>
                <a:spcPts val="600"/>
              </a:spcAft>
              <a:buFont typeface=".Apple Color Emoji UI"/>
              <a:buChar char="✒️"/>
            </a:pPr>
            <a:r>
              <a:rPr lang="en-US" sz="2800" dirty="0">
                <a:solidFill>
                  <a:schemeClr val="tx1"/>
                </a:solidFill>
              </a:rPr>
              <a:t>What do we associate with a ‘doll’? How would you describe a doll and its function?</a:t>
            </a:r>
          </a:p>
          <a:p>
            <a:pPr marL="685800" indent="-457200">
              <a:lnSpc>
                <a:spcPct val="110000"/>
              </a:lnSpc>
              <a:spcAft>
                <a:spcPts val="600"/>
              </a:spcAft>
              <a:buFont typeface=".Apple Color Emoji UI"/>
              <a:buChar char="✒️"/>
            </a:pPr>
            <a:r>
              <a:rPr lang="en-US" sz="2800" dirty="0">
                <a:solidFill>
                  <a:schemeClr val="tx1"/>
                </a:solidFill>
              </a:rPr>
              <a:t>Who do you think the doll is in the play?</a:t>
            </a:r>
          </a:p>
          <a:p>
            <a:pPr marL="685800" indent="-457200">
              <a:lnSpc>
                <a:spcPct val="110000"/>
              </a:lnSpc>
              <a:spcAft>
                <a:spcPts val="600"/>
              </a:spcAft>
              <a:buFont typeface=".Apple Color Emoji UI"/>
              <a:buChar char="✒️"/>
            </a:pPr>
            <a:r>
              <a:rPr lang="en-US" sz="2800" dirty="0">
                <a:solidFill>
                  <a:schemeClr val="tx1"/>
                </a:solidFill>
              </a:rPr>
              <a:t>How would you describe a doll’s house?</a:t>
            </a:r>
          </a:p>
          <a:p>
            <a:pPr marL="685800" indent="-457200">
              <a:lnSpc>
                <a:spcPct val="110000"/>
              </a:lnSpc>
              <a:spcAft>
                <a:spcPts val="600"/>
              </a:spcAft>
              <a:buFont typeface=".Apple Color Emoji UI"/>
              <a:buChar char="✒️"/>
            </a:pPr>
            <a:r>
              <a:rPr lang="en-US" sz="2800" dirty="0">
                <a:solidFill>
                  <a:schemeClr val="tx1"/>
                </a:solidFill>
              </a:rPr>
              <a:t>What is its function?</a:t>
            </a:r>
          </a:p>
          <a:p>
            <a:pPr marL="685800" indent="-457200">
              <a:lnSpc>
                <a:spcPct val="110000"/>
              </a:lnSpc>
              <a:spcAft>
                <a:spcPts val="600"/>
              </a:spcAft>
              <a:buFont typeface=".Apple Color Emoji UI"/>
              <a:buChar char="✒️"/>
            </a:pPr>
            <a:r>
              <a:rPr lang="en-US" sz="2800" dirty="0">
                <a:solidFill>
                  <a:schemeClr val="tx1"/>
                </a:solidFill>
              </a:rPr>
              <a:t>What could the doll’s house in the title be  a symbol of?</a:t>
            </a:r>
          </a:p>
          <a:p>
            <a:pPr marL="685800" indent="-457200">
              <a:lnSpc>
                <a:spcPct val="110000"/>
              </a:lnSpc>
              <a:spcAft>
                <a:spcPts val="600"/>
              </a:spcAft>
              <a:buFont typeface=".Apple Color Emoji UI"/>
              <a:buChar char="✒️"/>
            </a:pPr>
            <a:r>
              <a:rPr lang="en-US" sz="2800" dirty="0">
                <a:solidFill>
                  <a:schemeClr val="tx1"/>
                </a:solidFill>
              </a:rPr>
              <a:t>What is Ibsen’s message?</a:t>
            </a:r>
          </a:p>
        </p:txBody>
      </p:sp>
      <p:sp>
        <p:nvSpPr>
          <p:cNvPr id="6" name="Rounded Rectangular Callout 5">
            <a:extLst>
              <a:ext uri="{FF2B5EF4-FFF2-40B4-BE49-F238E27FC236}">
                <a16:creationId xmlns:a16="http://schemas.microsoft.com/office/drawing/2014/main" id="{A78FE120-633C-7C48-9886-00C64FC916FA}"/>
              </a:ext>
            </a:extLst>
          </p:cNvPr>
          <p:cNvSpPr/>
          <p:nvPr/>
        </p:nvSpPr>
        <p:spPr>
          <a:xfrm>
            <a:off x="5356227" y="9395"/>
            <a:ext cx="2443162" cy="1439477"/>
          </a:xfrm>
          <a:prstGeom prst="wedgeRoundRectCallout">
            <a:avLst>
              <a:gd name="adj1" fmla="val 80922"/>
              <a:gd name="adj2" fmla="val 817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600"/>
              </a:spcAft>
            </a:pPr>
            <a:endParaRPr lang="en-GB" sz="2800"/>
          </a:p>
          <a:p>
            <a:pPr algn="ctr">
              <a:spcAft>
                <a:spcPts val="600"/>
              </a:spcAft>
            </a:pPr>
            <a:r>
              <a:rPr lang="en-GB" sz="2800" dirty="0"/>
              <a:t>Why did I choose this title?</a:t>
            </a:r>
            <a:endParaRPr lang="en-GB" sz="2800"/>
          </a:p>
          <a:p>
            <a:pPr algn="ctr">
              <a:spcAft>
                <a:spcPts val="600"/>
              </a:spcAft>
            </a:pPr>
            <a:r>
              <a:rPr lang="en-GB" sz="2800" dirty="0"/>
              <a:t>What is my intention?</a:t>
            </a:r>
            <a:endParaRPr lang="en-GB" sz="2800"/>
          </a:p>
          <a:p>
            <a:pPr algn="ctr">
              <a:spcAft>
                <a:spcPts val="600"/>
              </a:spcAft>
            </a:pPr>
            <a:endParaRPr lang="en-GB" sz="2800"/>
          </a:p>
        </p:txBody>
      </p:sp>
      <p:pic>
        <p:nvPicPr>
          <p:cNvPr id="14" name="Picture 13" descr="A person wearing a costume&#10;&#10;Description automatically generated">
            <a:extLst>
              <a:ext uri="{FF2B5EF4-FFF2-40B4-BE49-F238E27FC236}">
                <a16:creationId xmlns:a16="http://schemas.microsoft.com/office/drawing/2014/main" id="{50F4281E-7F53-364D-955F-6E9DC228DB00}"/>
              </a:ext>
            </a:extLst>
          </p:cNvPr>
          <p:cNvPicPr>
            <a:picLocks noChangeAspect="1"/>
          </p:cNvPicPr>
          <p:nvPr/>
        </p:nvPicPr>
        <p:blipFill>
          <a:blip r:embed="rId2"/>
          <a:stretch>
            <a:fillRect/>
          </a:stretch>
        </p:blipFill>
        <p:spPr>
          <a:xfrm>
            <a:off x="3567983" y="0"/>
            <a:ext cx="1625658" cy="3076316"/>
          </a:xfrm>
          <a:prstGeom prst="rect">
            <a:avLst/>
          </a:prstGeom>
        </p:spPr>
      </p:pic>
      <p:pic>
        <p:nvPicPr>
          <p:cNvPr id="20" name="Picture 19" descr="A picture containing building, shelf, old, store&#10;&#10;Description automatically generated">
            <a:extLst>
              <a:ext uri="{FF2B5EF4-FFF2-40B4-BE49-F238E27FC236}">
                <a16:creationId xmlns:a16="http://schemas.microsoft.com/office/drawing/2014/main" id="{25FF6FF5-89BA-E94F-B7FA-286C0B5F52F6}"/>
              </a:ext>
            </a:extLst>
          </p:cNvPr>
          <p:cNvPicPr>
            <a:picLocks noChangeAspect="1"/>
          </p:cNvPicPr>
          <p:nvPr/>
        </p:nvPicPr>
        <p:blipFill rotWithShape="1">
          <a:blip r:embed="rId5"/>
          <a:srcRect t="14541" r="3" b="21156"/>
          <a:stretch/>
        </p:blipFill>
        <p:spPr>
          <a:xfrm>
            <a:off x="0" y="2725471"/>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15" name="TextBox 14">
            <a:extLst>
              <a:ext uri="{FF2B5EF4-FFF2-40B4-BE49-F238E27FC236}">
                <a16:creationId xmlns:a16="http://schemas.microsoft.com/office/drawing/2014/main" id="{BF35AC32-51F8-294D-9381-35DBA1DC22A0}"/>
              </a:ext>
            </a:extLst>
          </p:cNvPr>
          <p:cNvSpPr txBox="1"/>
          <p:nvPr/>
        </p:nvSpPr>
        <p:spPr>
          <a:xfrm>
            <a:off x="816449" y="3137466"/>
            <a:ext cx="4276725"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4400" dirty="0"/>
              <a:t>Original title: Et Dukkehjem</a:t>
            </a:r>
          </a:p>
        </p:txBody>
      </p:sp>
      <p:pic>
        <p:nvPicPr>
          <p:cNvPr id="16" name="Graphic 15" descr="Chat">
            <a:extLst>
              <a:ext uri="{FF2B5EF4-FFF2-40B4-BE49-F238E27FC236}">
                <a16:creationId xmlns:a16="http://schemas.microsoft.com/office/drawing/2014/main" id="{AE00730A-D0F6-7349-B527-1E5BA0939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83144" y="54247"/>
            <a:ext cx="914400" cy="914400"/>
          </a:xfrm>
          <a:prstGeom prst="rect">
            <a:avLst/>
          </a:prstGeom>
        </p:spPr>
      </p:pic>
      <p:sp>
        <p:nvSpPr>
          <p:cNvPr id="21" name="TextBox 20">
            <a:extLst>
              <a:ext uri="{FF2B5EF4-FFF2-40B4-BE49-F238E27FC236}">
                <a16:creationId xmlns:a16="http://schemas.microsoft.com/office/drawing/2014/main" id="{7866C2D9-0A98-3C43-A770-980E36715170}"/>
              </a:ext>
            </a:extLst>
          </p:cNvPr>
          <p:cNvSpPr txBox="1"/>
          <p:nvPr/>
        </p:nvSpPr>
        <p:spPr>
          <a:xfrm>
            <a:off x="10285458" y="862483"/>
            <a:ext cx="1981633"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a:t>7 minute pair discussion</a:t>
            </a:r>
          </a:p>
        </p:txBody>
      </p:sp>
    </p:spTree>
    <p:extLst>
      <p:ext uri="{BB962C8B-B14F-4D97-AF65-F5344CB8AC3E}">
        <p14:creationId xmlns:p14="http://schemas.microsoft.com/office/powerpoint/2010/main" val="144095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id="{C8814D43-75C6-4E33-8A48-EA5F793E7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FD095-F788-D440-BE7F-C739E27972E4}"/>
              </a:ext>
            </a:extLst>
          </p:cNvPr>
          <p:cNvSpPr>
            <a:spLocks noGrp="1"/>
          </p:cNvSpPr>
          <p:nvPr>
            <p:ph type="title"/>
          </p:nvPr>
        </p:nvSpPr>
        <p:spPr>
          <a:xfrm>
            <a:off x="437877" y="576387"/>
            <a:ext cx="3867556" cy="3291840"/>
          </a:xfrm>
        </p:spPr>
        <p:txBody>
          <a:bodyPr vert="horz" lIns="91440" tIns="45720" rIns="91440" bIns="45720" rtlCol="0" anchor="b">
            <a:normAutofit fontScale="90000"/>
          </a:bodyPr>
          <a:lstStyle/>
          <a:p>
            <a:pPr algn="ctr">
              <a:lnSpc>
                <a:spcPct val="90000"/>
              </a:lnSpc>
            </a:pPr>
            <a:r>
              <a:rPr lang="en-US" sz="6000" b="1" dirty="0">
                <a:latin typeface="+mn-lt"/>
              </a:rPr>
              <a:t>How do these images help you to develop your interpretation of the title?</a:t>
            </a:r>
          </a:p>
        </p:txBody>
      </p:sp>
      <p:pic>
        <p:nvPicPr>
          <p:cNvPr id="5" name="Content Placeholder 4" descr="A person posing for a picture&#10;&#10;Description automatically generated">
            <a:extLst>
              <a:ext uri="{FF2B5EF4-FFF2-40B4-BE49-F238E27FC236}">
                <a16:creationId xmlns:a16="http://schemas.microsoft.com/office/drawing/2014/main" id="{A8F8E3C7-2B38-7940-B991-0731B6E030B1}"/>
              </a:ext>
            </a:extLst>
          </p:cNvPr>
          <p:cNvPicPr>
            <a:picLocks noGrp="1" noChangeAspect="1"/>
          </p:cNvPicPr>
          <p:nvPr>
            <p:ph idx="1"/>
          </p:nvPr>
        </p:nvPicPr>
        <p:blipFill rotWithShape="1">
          <a:blip r:embed="rId2"/>
          <a:srcRect t="10746" r="1" b="1"/>
          <a:stretch/>
        </p:blipFill>
        <p:spPr>
          <a:xfrm>
            <a:off x="4654842" y="10"/>
            <a:ext cx="3008523" cy="4115294"/>
          </a:xfrm>
          <a:custGeom>
            <a:avLst/>
            <a:gdLst/>
            <a:ahLst/>
            <a:cxnLst/>
            <a:rect l="l" t="t" r="r" b="b"/>
            <a:pathLst>
              <a:path w="3008523" h="4115304">
                <a:moveTo>
                  <a:pt x="24852" y="0"/>
                </a:moveTo>
                <a:lnTo>
                  <a:pt x="2979215" y="0"/>
                </a:lnTo>
                <a:lnTo>
                  <a:pt x="2994066" y="116180"/>
                </a:lnTo>
                <a:cubicBezTo>
                  <a:pt x="3005186" y="195816"/>
                  <a:pt x="3009899" y="276075"/>
                  <a:pt x="3008178" y="356320"/>
                </a:cubicBezTo>
                <a:cubicBezTo>
                  <a:pt x="3008319" y="552394"/>
                  <a:pt x="2998582" y="748086"/>
                  <a:pt x="2980941" y="943653"/>
                </a:cubicBezTo>
                <a:cubicBezTo>
                  <a:pt x="2976665" y="1015643"/>
                  <a:pt x="2978598" y="1087813"/>
                  <a:pt x="2986727" y="1159537"/>
                </a:cubicBezTo>
                <a:cubicBezTo>
                  <a:pt x="2994856" y="1240519"/>
                  <a:pt x="2992019" y="1322097"/>
                  <a:pt x="2978260" y="1402470"/>
                </a:cubicBezTo>
                <a:cubicBezTo>
                  <a:pt x="2960902" y="1497713"/>
                  <a:pt x="2968664" y="1592956"/>
                  <a:pt x="2975014" y="1688199"/>
                </a:cubicBezTo>
                <a:cubicBezTo>
                  <a:pt x="2992372" y="1949673"/>
                  <a:pt x="3013541" y="2211147"/>
                  <a:pt x="2999428" y="2473510"/>
                </a:cubicBezTo>
                <a:cubicBezTo>
                  <a:pt x="2996464" y="2529513"/>
                  <a:pt x="2983482" y="2584119"/>
                  <a:pt x="2978118" y="2639740"/>
                </a:cubicBezTo>
                <a:cubicBezTo>
                  <a:pt x="2962453" y="2801400"/>
                  <a:pt x="2980801" y="2962424"/>
                  <a:pt x="2988280" y="3123702"/>
                </a:cubicBezTo>
                <a:cubicBezTo>
                  <a:pt x="2999033" y="3302188"/>
                  <a:pt x="2996860" y="3481118"/>
                  <a:pt x="2981788" y="3659349"/>
                </a:cubicBezTo>
                <a:cubicBezTo>
                  <a:pt x="2972333" y="3756116"/>
                  <a:pt x="2969123" y="3853010"/>
                  <a:pt x="2970287" y="3949936"/>
                </a:cubicBezTo>
                <a:lnTo>
                  <a:pt x="2976835" y="4079050"/>
                </a:lnTo>
                <a:lnTo>
                  <a:pt x="2975002" y="4079008"/>
                </a:lnTo>
                <a:cubicBezTo>
                  <a:pt x="2922505" y="4079573"/>
                  <a:pt x="2870008" y="4083101"/>
                  <a:pt x="2817511" y="4086276"/>
                </a:cubicBezTo>
                <a:cubicBezTo>
                  <a:pt x="2529266" y="4103634"/>
                  <a:pt x="2241021" y="4124803"/>
                  <a:pt x="1951796" y="4110690"/>
                </a:cubicBezTo>
                <a:cubicBezTo>
                  <a:pt x="1890059" y="4107726"/>
                  <a:pt x="1829862" y="4094744"/>
                  <a:pt x="1768546" y="4089380"/>
                </a:cubicBezTo>
                <a:cubicBezTo>
                  <a:pt x="1590335" y="4073715"/>
                  <a:pt x="1412824" y="4092063"/>
                  <a:pt x="1235034" y="4099542"/>
                </a:cubicBezTo>
                <a:cubicBezTo>
                  <a:pt x="1038273" y="4110295"/>
                  <a:pt x="841024" y="4108122"/>
                  <a:pt x="644545" y="4093050"/>
                </a:cubicBezTo>
                <a:cubicBezTo>
                  <a:pt x="537871" y="4083595"/>
                  <a:pt x="431056" y="4080385"/>
                  <a:pt x="324207" y="4081549"/>
                </a:cubicBezTo>
                <a:lnTo>
                  <a:pt x="14165" y="4095812"/>
                </a:lnTo>
                <a:lnTo>
                  <a:pt x="15439" y="4046690"/>
                </a:lnTo>
                <a:cubicBezTo>
                  <a:pt x="18374" y="4018368"/>
                  <a:pt x="22584" y="3990046"/>
                  <a:pt x="28197" y="3961979"/>
                </a:cubicBezTo>
                <a:cubicBezTo>
                  <a:pt x="40955" y="3897553"/>
                  <a:pt x="31514" y="3834402"/>
                  <a:pt x="21563" y="3770614"/>
                </a:cubicBezTo>
                <a:cubicBezTo>
                  <a:pt x="13335" y="3723257"/>
                  <a:pt x="13335" y="3674829"/>
                  <a:pt x="21563" y="3627473"/>
                </a:cubicBezTo>
                <a:cubicBezTo>
                  <a:pt x="40700" y="3525411"/>
                  <a:pt x="30111" y="3423350"/>
                  <a:pt x="20543" y="3322437"/>
                </a:cubicBezTo>
                <a:cubicBezTo>
                  <a:pt x="7785" y="3186823"/>
                  <a:pt x="1406" y="3052357"/>
                  <a:pt x="33300" y="2917763"/>
                </a:cubicBezTo>
                <a:cubicBezTo>
                  <a:pt x="53330" y="2833053"/>
                  <a:pt x="36872" y="2747066"/>
                  <a:pt x="26284" y="2662610"/>
                </a:cubicBezTo>
                <a:cubicBezTo>
                  <a:pt x="18272" y="2599804"/>
                  <a:pt x="17328" y="2536296"/>
                  <a:pt x="23477" y="2473286"/>
                </a:cubicBezTo>
                <a:cubicBezTo>
                  <a:pt x="32790" y="2377718"/>
                  <a:pt x="29486" y="2281334"/>
                  <a:pt x="13654" y="2186621"/>
                </a:cubicBezTo>
                <a:cubicBezTo>
                  <a:pt x="4264" y="2133256"/>
                  <a:pt x="7899" y="2078424"/>
                  <a:pt x="24242" y="2026768"/>
                </a:cubicBezTo>
                <a:cubicBezTo>
                  <a:pt x="48099" y="1952646"/>
                  <a:pt x="33683" y="1876993"/>
                  <a:pt x="24242" y="1802105"/>
                </a:cubicBezTo>
                <a:cubicBezTo>
                  <a:pt x="10081" y="1684607"/>
                  <a:pt x="-6887" y="1567364"/>
                  <a:pt x="3192" y="1448463"/>
                </a:cubicBezTo>
                <a:cubicBezTo>
                  <a:pt x="4787" y="1415892"/>
                  <a:pt x="9316" y="1383526"/>
                  <a:pt x="16716" y="1351759"/>
                </a:cubicBezTo>
                <a:cubicBezTo>
                  <a:pt x="50153" y="1229069"/>
                  <a:pt x="51646" y="1099859"/>
                  <a:pt x="21053" y="976429"/>
                </a:cubicBezTo>
                <a:cubicBezTo>
                  <a:pt x="-11352" y="843621"/>
                  <a:pt x="-4463" y="711579"/>
                  <a:pt x="28835" y="579920"/>
                </a:cubicBezTo>
                <a:cubicBezTo>
                  <a:pt x="65552" y="440185"/>
                  <a:pt x="68779" y="293753"/>
                  <a:pt x="38276" y="152538"/>
                </a:cubicBezTo>
                <a:cubicBezTo>
                  <a:pt x="32318" y="125065"/>
                  <a:pt x="28191" y="97256"/>
                  <a:pt x="25911" y="69298"/>
                </a:cubicBezTo>
                <a:close/>
              </a:path>
            </a:pathLst>
          </a:custGeom>
        </p:spPr>
      </p:pic>
      <p:sp>
        <p:nvSpPr>
          <p:cNvPr id="20" name="Rectangle 6">
            <a:extLst>
              <a:ext uri="{FF2B5EF4-FFF2-40B4-BE49-F238E27FC236}">
                <a16:creationId xmlns:a16="http://schemas.microsoft.com/office/drawing/2014/main" id="{CBFD732F-F4A3-490D-A72E-EEFD47BB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648" y="4179016"/>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B74B1"/>
          </a:solidFill>
          <a:ln w="38100" cap="rnd">
            <a:solidFill>
              <a:srgbClr val="3B74B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uilding, cage, sitting, bird&#10;&#10;Description automatically generated">
            <a:extLst>
              <a:ext uri="{FF2B5EF4-FFF2-40B4-BE49-F238E27FC236}">
                <a16:creationId xmlns:a16="http://schemas.microsoft.com/office/drawing/2014/main" id="{37795ABE-E4F6-0C46-A11A-A76F88CE0720}"/>
              </a:ext>
            </a:extLst>
          </p:cNvPr>
          <p:cNvPicPr>
            <a:picLocks noChangeAspect="1"/>
          </p:cNvPicPr>
          <p:nvPr/>
        </p:nvPicPr>
        <p:blipFill rotWithShape="1">
          <a:blip r:embed="rId3"/>
          <a:srcRect t="11959" r="-4" b="15179"/>
          <a:stretch/>
        </p:blipFill>
        <p:spPr>
          <a:xfrm>
            <a:off x="4660458" y="4311229"/>
            <a:ext cx="3851767" cy="2546773"/>
          </a:xfrm>
          <a:custGeom>
            <a:avLst/>
            <a:gdLst/>
            <a:ahLst/>
            <a:cxnLst/>
            <a:rect l="l" t="t" r="r" b="b"/>
            <a:pathLst>
              <a:path w="3851767" h="2546773">
                <a:moveTo>
                  <a:pt x="2228768" y="1329"/>
                </a:moveTo>
                <a:cubicBezTo>
                  <a:pt x="2306504" y="3895"/>
                  <a:pt x="2384120" y="10183"/>
                  <a:pt x="2461354" y="20181"/>
                </a:cubicBezTo>
                <a:cubicBezTo>
                  <a:pt x="2577127" y="36835"/>
                  <a:pt x="2693882" y="26532"/>
                  <a:pt x="2810216" y="19476"/>
                </a:cubicBezTo>
                <a:cubicBezTo>
                  <a:pt x="2951049" y="10867"/>
                  <a:pt x="3091741" y="6210"/>
                  <a:pt x="3232853" y="20323"/>
                </a:cubicBezTo>
                <a:cubicBezTo>
                  <a:pt x="3333228" y="30483"/>
                  <a:pt x="3434162" y="21028"/>
                  <a:pt x="3534817" y="15383"/>
                </a:cubicBezTo>
                <a:cubicBezTo>
                  <a:pt x="3587342" y="11714"/>
                  <a:pt x="3639965" y="9879"/>
                  <a:pt x="3692589" y="9879"/>
                </a:cubicBezTo>
                <a:lnTo>
                  <a:pt x="3834056" y="14814"/>
                </a:lnTo>
                <a:lnTo>
                  <a:pt x="3836624" y="266102"/>
                </a:lnTo>
                <a:cubicBezTo>
                  <a:pt x="3833493" y="376950"/>
                  <a:pt x="3829341" y="487798"/>
                  <a:pt x="3833895" y="598646"/>
                </a:cubicBezTo>
                <a:cubicBezTo>
                  <a:pt x="3842870" y="818327"/>
                  <a:pt x="3853184" y="1038005"/>
                  <a:pt x="3838717" y="1257560"/>
                </a:cubicBezTo>
                <a:cubicBezTo>
                  <a:pt x="3828806" y="1408046"/>
                  <a:pt x="3815811" y="1559288"/>
                  <a:pt x="3819831" y="1710531"/>
                </a:cubicBezTo>
                <a:cubicBezTo>
                  <a:pt x="3824117" y="1865807"/>
                  <a:pt x="3838181" y="2020453"/>
                  <a:pt x="3848495" y="2175350"/>
                </a:cubicBezTo>
                <a:cubicBezTo>
                  <a:pt x="3855955" y="2288984"/>
                  <a:pt x="3850652" y="2403058"/>
                  <a:pt x="3832690" y="2515646"/>
                </a:cubicBezTo>
                <a:lnTo>
                  <a:pt x="3830673" y="2546773"/>
                </a:lnTo>
                <a:lnTo>
                  <a:pt x="20600" y="2546773"/>
                </a:lnTo>
                <a:lnTo>
                  <a:pt x="22581" y="2532072"/>
                </a:lnTo>
                <a:cubicBezTo>
                  <a:pt x="35339" y="2420570"/>
                  <a:pt x="24877" y="2309706"/>
                  <a:pt x="14289" y="2199097"/>
                </a:cubicBezTo>
                <a:cubicBezTo>
                  <a:pt x="2577" y="2063804"/>
                  <a:pt x="6226" y="1927626"/>
                  <a:pt x="25133" y="1793147"/>
                </a:cubicBezTo>
                <a:cubicBezTo>
                  <a:pt x="35786" y="1702096"/>
                  <a:pt x="35530" y="1610100"/>
                  <a:pt x="24367" y="1519113"/>
                </a:cubicBezTo>
                <a:cubicBezTo>
                  <a:pt x="5996" y="1349691"/>
                  <a:pt x="-19775" y="1179121"/>
                  <a:pt x="24367" y="1008806"/>
                </a:cubicBezTo>
                <a:cubicBezTo>
                  <a:pt x="43121" y="936342"/>
                  <a:pt x="37125" y="860307"/>
                  <a:pt x="26663" y="786440"/>
                </a:cubicBezTo>
                <a:cubicBezTo>
                  <a:pt x="9721" y="659871"/>
                  <a:pt x="8778" y="531669"/>
                  <a:pt x="23857" y="404858"/>
                </a:cubicBezTo>
                <a:cubicBezTo>
                  <a:pt x="32239" y="337778"/>
                  <a:pt x="31895" y="269894"/>
                  <a:pt x="22836" y="202904"/>
                </a:cubicBezTo>
                <a:cubicBezTo>
                  <a:pt x="16458" y="161314"/>
                  <a:pt x="17159" y="119533"/>
                  <a:pt x="18260" y="77719"/>
                </a:cubicBezTo>
                <a:lnTo>
                  <a:pt x="17201" y="16987"/>
                </a:lnTo>
                <a:lnTo>
                  <a:pt x="155607" y="20171"/>
                </a:lnTo>
                <a:cubicBezTo>
                  <a:pt x="345286" y="19609"/>
                  <a:pt x="534670" y="7199"/>
                  <a:pt x="723345" y="9315"/>
                </a:cubicBezTo>
                <a:cubicBezTo>
                  <a:pt x="828339" y="10444"/>
                  <a:pt x="933054" y="31612"/>
                  <a:pt x="1038328" y="27661"/>
                </a:cubicBezTo>
                <a:cubicBezTo>
                  <a:pt x="1357371" y="16089"/>
                  <a:pt x="1676555" y="19899"/>
                  <a:pt x="1995458" y="4798"/>
                </a:cubicBezTo>
                <a:cubicBezTo>
                  <a:pt x="2073175" y="-85"/>
                  <a:pt x="2151032" y="-1238"/>
                  <a:pt x="2228768" y="1329"/>
                </a:cubicBezTo>
                <a:close/>
              </a:path>
            </a:pathLst>
          </a:custGeom>
        </p:spPr>
      </p:pic>
      <p:pic>
        <p:nvPicPr>
          <p:cNvPr id="7" name="Picture 6" descr="A picture containing man, flying, air, bird&#10;&#10;Description automatically generated">
            <a:extLst>
              <a:ext uri="{FF2B5EF4-FFF2-40B4-BE49-F238E27FC236}">
                <a16:creationId xmlns:a16="http://schemas.microsoft.com/office/drawing/2014/main" id="{A8393F73-FE9F-7A47-8379-D650E27640BC}"/>
              </a:ext>
            </a:extLst>
          </p:cNvPr>
          <p:cNvPicPr>
            <a:picLocks noChangeAspect="1"/>
          </p:cNvPicPr>
          <p:nvPr/>
        </p:nvPicPr>
        <p:blipFill rotWithShape="1">
          <a:blip r:embed="rId4"/>
          <a:srcRect t="6048" r="-2" b="986"/>
          <a:stretch/>
        </p:blipFill>
        <p:spPr>
          <a:xfrm>
            <a:off x="8699547" y="4187536"/>
            <a:ext cx="3492455" cy="2670464"/>
          </a:xfrm>
          <a:custGeom>
            <a:avLst/>
            <a:gdLst/>
            <a:ahLst/>
            <a:cxnLst/>
            <a:rect l="l" t="t" r="r" b="b"/>
            <a:pathLst>
              <a:path w="3492455" h="2670464">
                <a:moveTo>
                  <a:pt x="3492454" y="0"/>
                </a:moveTo>
                <a:lnTo>
                  <a:pt x="3492455" y="0"/>
                </a:lnTo>
                <a:lnTo>
                  <a:pt x="3492455" y="2670464"/>
                </a:lnTo>
                <a:lnTo>
                  <a:pt x="22094" y="2670464"/>
                </a:lnTo>
                <a:lnTo>
                  <a:pt x="26537" y="2636565"/>
                </a:lnTo>
                <a:cubicBezTo>
                  <a:pt x="37788" y="2451923"/>
                  <a:pt x="28413" y="2267533"/>
                  <a:pt x="15822" y="2083521"/>
                </a:cubicBezTo>
                <a:cubicBezTo>
                  <a:pt x="-1861" y="1835118"/>
                  <a:pt x="-387" y="1585844"/>
                  <a:pt x="20242" y="1337642"/>
                </a:cubicBezTo>
                <a:cubicBezTo>
                  <a:pt x="41459" y="1117571"/>
                  <a:pt x="37454" y="895988"/>
                  <a:pt x="8320" y="676712"/>
                </a:cubicBezTo>
                <a:cubicBezTo>
                  <a:pt x="-9495" y="552441"/>
                  <a:pt x="6579" y="427036"/>
                  <a:pt x="8320" y="302134"/>
                </a:cubicBezTo>
                <a:lnTo>
                  <a:pt x="12190" y="139575"/>
                </a:lnTo>
                <a:lnTo>
                  <a:pt x="99516" y="133852"/>
                </a:lnTo>
                <a:cubicBezTo>
                  <a:pt x="211510" y="121998"/>
                  <a:pt x="323504" y="131171"/>
                  <a:pt x="435498" y="139780"/>
                </a:cubicBezTo>
                <a:cubicBezTo>
                  <a:pt x="632608" y="155162"/>
                  <a:pt x="829578" y="148247"/>
                  <a:pt x="1026268" y="136957"/>
                </a:cubicBezTo>
                <a:cubicBezTo>
                  <a:pt x="1161684" y="129731"/>
                  <a:pt x="1297462" y="133697"/>
                  <a:pt x="1432246" y="148811"/>
                </a:cubicBezTo>
                <a:lnTo>
                  <a:pt x="1479476" y="151347"/>
                </a:lnTo>
                <a:lnTo>
                  <a:pt x="1505794" y="154630"/>
                </a:lnTo>
                <a:lnTo>
                  <a:pt x="1623334" y="159020"/>
                </a:lnTo>
                <a:lnTo>
                  <a:pt x="1624456" y="159537"/>
                </a:lnTo>
                <a:lnTo>
                  <a:pt x="1638454" y="159537"/>
                </a:lnTo>
                <a:lnTo>
                  <a:pt x="1639578" y="158918"/>
                </a:lnTo>
                <a:lnTo>
                  <a:pt x="1754394" y="154630"/>
                </a:lnTo>
                <a:lnTo>
                  <a:pt x="1839394" y="144027"/>
                </a:lnTo>
                <a:lnTo>
                  <a:pt x="1958902" y="138104"/>
                </a:lnTo>
                <a:cubicBezTo>
                  <a:pt x="2055700" y="136855"/>
                  <a:pt x="2152544" y="139151"/>
                  <a:pt x="2249244" y="145001"/>
                </a:cubicBezTo>
                <a:cubicBezTo>
                  <a:pt x="2427314" y="153610"/>
                  <a:pt x="2605104" y="144719"/>
                  <a:pt x="2783036" y="134275"/>
                </a:cubicBezTo>
                <a:cubicBezTo>
                  <a:pt x="2994564" y="121857"/>
                  <a:pt x="3205954" y="141614"/>
                  <a:pt x="3417482" y="144578"/>
                </a:cubicBezTo>
                <a:cubicBezTo>
                  <a:pt x="3436450" y="144861"/>
                  <a:pt x="3455454" y="143802"/>
                  <a:pt x="3474460" y="142496"/>
                </a:cubicBezTo>
                <a:lnTo>
                  <a:pt x="3492454" y="141371"/>
                </a:lnTo>
                <a:close/>
              </a:path>
            </a:pathLst>
          </a:custGeom>
        </p:spPr>
      </p:pic>
      <p:pic>
        <p:nvPicPr>
          <p:cNvPr id="9" name="Picture 8" descr="A picture containing building, sitting, dark, large&#10;&#10;Description automatically generated">
            <a:extLst>
              <a:ext uri="{FF2B5EF4-FFF2-40B4-BE49-F238E27FC236}">
                <a16:creationId xmlns:a16="http://schemas.microsoft.com/office/drawing/2014/main" id="{0BB910B1-E7B0-7547-931E-E149F13837F3}"/>
              </a:ext>
            </a:extLst>
          </p:cNvPr>
          <p:cNvPicPr>
            <a:picLocks noChangeAspect="1"/>
          </p:cNvPicPr>
          <p:nvPr/>
        </p:nvPicPr>
        <p:blipFill rotWithShape="1">
          <a:blip r:embed="rId5"/>
          <a:srcRect l="786" r="1370" b="-3"/>
          <a:stretch/>
        </p:blipFill>
        <p:spPr>
          <a:xfrm>
            <a:off x="7854807" y="-2"/>
            <a:ext cx="4337195" cy="4244532"/>
          </a:xfrm>
          <a:custGeom>
            <a:avLst/>
            <a:gdLst/>
            <a:ahLst/>
            <a:cxnLst/>
            <a:rect l="l" t="t" r="r" b="b"/>
            <a:pathLst>
              <a:path w="4337195" h="4244532">
                <a:moveTo>
                  <a:pt x="24052" y="0"/>
                </a:moveTo>
                <a:lnTo>
                  <a:pt x="4337195" y="0"/>
                </a:lnTo>
                <a:lnTo>
                  <a:pt x="4337195" y="4244532"/>
                </a:lnTo>
                <a:lnTo>
                  <a:pt x="4337193" y="4244532"/>
                </a:lnTo>
                <a:lnTo>
                  <a:pt x="4337193" y="4095069"/>
                </a:lnTo>
                <a:lnTo>
                  <a:pt x="3956757" y="4077385"/>
                </a:lnTo>
                <a:cubicBezTo>
                  <a:pt x="3688111" y="4074422"/>
                  <a:pt x="3418905" y="4066377"/>
                  <a:pt x="3151099" y="4091498"/>
                </a:cubicBezTo>
                <a:cubicBezTo>
                  <a:pt x="2969669" y="4108573"/>
                  <a:pt x="2789079" y="4101800"/>
                  <a:pt x="2607789" y="4098695"/>
                </a:cubicBezTo>
                <a:cubicBezTo>
                  <a:pt x="2404097" y="4095167"/>
                  <a:pt x="2200271" y="4096860"/>
                  <a:pt x="1996579" y="4096860"/>
                </a:cubicBezTo>
                <a:cubicBezTo>
                  <a:pt x="1907965" y="4097143"/>
                  <a:pt x="1819909" y="4092344"/>
                  <a:pt x="1731715" y="4084159"/>
                </a:cubicBezTo>
                <a:cubicBezTo>
                  <a:pt x="1603761" y="4072445"/>
                  <a:pt x="1476507" y="4086558"/>
                  <a:pt x="1350515" y="4105328"/>
                </a:cubicBezTo>
                <a:cubicBezTo>
                  <a:pt x="1262725" y="4116448"/>
                  <a:pt x="1174249" y="4121161"/>
                  <a:pt x="1085789" y="4119440"/>
                </a:cubicBezTo>
                <a:cubicBezTo>
                  <a:pt x="869639" y="4119581"/>
                  <a:pt x="653911" y="4109844"/>
                  <a:pt x="438322" y="4092203"/>
                </a:cubicBezTo>
                <a:cubicBezTo>
                  <a:pt x="358961" y="4087927"/>
                  <a:pt x="279402" y="4089860"/>
                  <a:pt x="200334" y="4097989"/>
                </a:cubicBezTo>
                <a:cubicBezTo>
                  <a:pt x="155697" y="4102053"/>
                  <a:pt x="110897" y="4103376"/>
                  <a:pt x="66180" y="4101963"/>
                </a:cubicBezTo>
                <a:lnTo>
                  <a:pt x="20169" y="4097680"/>
                </a:lnTo>
                <a:lnTo>
                  <a:pt x="13739" y="3839937"/>
                </a:lnTo>
                <a:cubicBezTo>
                  <a:pt x="10831" y="3754087"/>
                  <a:pt x="8257" y="3668350"/>
                  <a:pt x="9315" y="3582774"/>
                </a:cubicBezTo>
                <a:cubicBezTo>
                  <a:pt x="10444" y="3487531"/>
                  <a:pt x="31612" y="3392542"/>
                  <a:pt x="27661" y="3297045"/>
                </a:cubicBezTo>
                <a:cubicBezTo>
                  <a:pt x="16089" y="3007633"/>
                  <a:pt x="19899" y="2718094"/>
                  <a:pt x="4798" y="2428809"/>
                </a:cubicBezTo>
                <a:cubicBezTo>
                  <a:pt x="-4968" y="2287812"/>
                  <a:pt x="184" y="2146305"/>
                  <a:pt x="20181" y="2006184"/>
                </a:cubicBezTo>
                <a:cubicBezTo>
                  <a:pt x="36835" y="1901163"/>
                  <a:pt x="26532" y="1795252"/>
                  <a:pt x="19476" y="1689723"/>
                </a:cubicBezTo>
                <a:cubicBezTo>
                  <a:pt x="10867" y="1561970"/>
                  <a:pt x="6210" y="1434344"/>
                  <a:pt x="20323" y="1306338"/>
                </a:cubicBezTo>
                <a:cubicBezTo>
                  <a:pt x="30483" y="1215286"/>
                  <a:pt x="21028" y="1123726"/>
                  <a:pt x="15383" y="1032419"/>
                </a:cubicBezTo>
                <a:cubicBezTo>
                  <a:pt x="8045" y="937126"/>
                  <a:pt x="8045" y="841475"/>
                  <a:pt x="15383" y="746182"/>
                </a:cubicBezTo>
                <a:cubicBezTo>
                  <a:pt x="22749" y="659066"/>
                  <a:pt x="20999" y="571532"/>
                  <a:pt x="10161" y="484708"/>
                </a:cubicBezTo>
                <a:cubicBezTo>
                  <a:pt x="-1693" y="383115"/>
                  <a:pt x="7480" y="281523"/>
                  <a:pt x="16089" y="179930"/>
                </a:cubicBezTo>
                <a:cubicBezTo>
                  <a:pt x="19935" y="135229"/>
                  <a:pt x="22387" y="90537"/>
                  <a:pt x="23725" y="45854"/>
                </a:cubicBezTo>
                <a:close/>
              </a:path>
            </a:pathLst>
          </a:custGeom>
        </p:spPr>
      </p:pic>
      <p:pic>
        <p:nvPicPr>
          <p:cNvPr id="15" name="Picture 14">
            <a:extLst>
              <a:ext uri="{FF2B5EF4-FFF2-40B4-BE49-F238E27FC236}">
                <a16:creationId xmlns:a16="http://schemas.microsoft.com/office/drawing/2014/main" id="{7F61C323-65B9-8F42-962B-E392ADEEE40D}"/>
              </a:ext>
            </a:extLst>
          </p:cNvPr>
          <p:cNvPicPr>
            <a:picLocks noChangeAspect="1"/>
          </p:cNvPicPr>
          <p:nvPr/>
        </p:nvPicPr>
        <p:blipFill rotWithShape="1">
          <a:blip r:embed="rId6"/>
          <a:srcRect l="3284" t="10866" r="32418" b="71869"/>
          <a:stretch/>
        </p:blipFill>
        <p:spPr>
          <a:xfrm>
            <a:off x="88467" y="39935"/>
            <a:ext cx="5383646" cy="342901"/>
          </a:xfrm>
          <a:prstGeom prst="rect">
            <a:avLst/>
          </a:prstGeom>
        </p:spPr>
      </p:pic>
      <p:sp>
        <p:nvSpPr>
          <p:cNvPr id="3" name="TextBox 2">
            <a:extLst>
              <a:ext uri="{FF2B5EF4-FFF2-40B4-BE49-F238E27FC236}">
                <a16:creationId xmlns:a16="http://schemas.microsoft.com/office/drawing/2014/main" id="{9D809AD7-0180-A34C-B0C2-42C45BB6CFD6}"/>
              </a:ext>
            </a:extLst>
          </p:cNvPr>
          <p:cNvSpPr txBox="1"/>
          <p:nvPr/>
        </p:nvSpPr>
        <p:spPr>
          <a:xfrm>
            <a:off x="396451" y="4907265"/>
            <a:ext cx="3867556" cy="1938992"/>
          </a:xfrm>
          <a:custGeom>
            <a:avLst/>
            <a:gdLst>
              <a:gd name="connsiteX0" fmla="*/ 0 w 3867556"/>
              <a:gd name="connsiteY0" fmla="*/ 0 h 1938992"/>
              <a:gd name="connsiteX1" fmla="*/ 567242 w 3867556"/>
              <a:gd name="connsiteY1" fmla="*/ 0 h 1938992"/>
              <a:gd name="connsiteX2" fmla="*/ 1250510 w 3867556"/>
              <a:gd name="connsiteY2" fmla="*/ 0 h 1938992"/>
              <a:gd name="connsiteX3" fmla="*/ 1856427 w 3867556"/>
              <a:gd name="connsiteY3" fmla="*/ 0 h 1938992"/>
              <a:gd name="connsiteX4" fmla="*/ 2423668 w 3867556"/>
              <a:gd name="connsiteY4" fmla="*/ 0 h 1938992"/>
              <a:gd name="connsiteX5" fmla="*/ 3106937 w 3867556"/>
              <a:gd name="connsiteY5" fmla="*/ 0 h 1938992"/>
              <a:gd name="connsiteX6" fmla="*/ 3867556 w 3867556"/>
              <a:gd name="connsiteY6" fmla="*/ 0 h 1938992"/>
              <a:gd name="connsiteX7" fmla="*/ 3867556 w 3867556"/>
              <a:gd name="connsiteY7" fmla="*/ 646331 h 1938992"/>
              <a:gd name="connsiteX8" fmla="*/ 3867556 w 3867556"/>
              <a:gd name="connsiteY8" fmla="*/ 1253881 h 1938992"/>
              <a:gd name="connsiteX9" fmla="*/ 3867556 w 3867556"/>
              <a:gd name="connsiteY9" fmla="*/ 1938992 h 1938992"/>
              <a:gd name="connsiteX10" fmla="*/ 3300314 w 3867556"/>
              <a:gd name="connsiteY10" fmla="*/ 1938992 h 1938992"/>
              <a:gd name="connsiteX11" fmla="*/ 2771748 w 3867556"/>
              <a:gd name="connsiteY11" fmla="*/ 1938992 h 1938992"/>
              <a:gd name="connsiteX12" fmla="*/ 2088480 w 3867556"/>
              <a:gd name="connsiteY12" fmla="*/ 1938992 h 1938992"/>
              <a:gd name="connsiteX13" fmla="*/ 1521239 w 3867556"/>
              <a:gd name="connsiteY13" fmla="*/ 1938992 h 1938992"/>
              <a:gd name="connsiteX14" fmla="*/ 837970 w 3867556"/>
              <a:gd name="connsiteY14" fmla="*/ 1938992 h 1938992"/>
              <a:gd name="connsiteX15" fmla="*/ 0 w 3867556"/>
              <a:gd name="connsiteY15" fmla="*/ 1938992 h 1938992"/>
              <a:gd name="connsiteX16" fmla="*/ 0 w 3867556"/>
              <a:gd name="connsiteY16" fmla="*/ 1312051 h 1938992"/>
              <a:gd name="connsiteX17" fmla="*/ 0 w 3867556"/>
              <a:gd name="connsiteY17" fmla="*/ 646331 h 1938992"/>
              <a:gd name="connsiteX18" fmla="*/ 0 w 3867556"/>
              <a:gd name="connsiteY1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7556" h="1938992" fill="none" extrusionOk="0">
                <a:moveTo>
                  <a:pt x="0" y="0"/>
                </a:moveTo>
                <a:cubicBezTo>
                  <a:pt x="183401" y="-22020"/>
                  <a:pt x="329827" y="-21813"/>
                  <a:pt x="567242" y="0"/>
                </a:cubicBezTo>
                <a:cubicBezTo>
                  <a:pt x="804657" y="21813"/>
                  <a:pt x="923354" y="-19219"/>
                  <a:pt x="1250510" y="0"/>
                </a:cubicBezTo>
                <a:cubicBezTo>
                  <a:pt x="1577666" y="19219"/>
                  <a:pt x="1682228" y="-5488"/>
                  <a:pt x="1856427" y="0"/>
                </a:cubicBezTo>
                <a:cubicBezTo>
                  <a:pt x="2030626" y="5488"/>
                  <a:pt x="2157504" y="-27564"/>
                  <a:pt x="2423668" y="0"/>
                </a:cubicBezTo>
                <a:cubicBezTo>
                  <a:pt x="2689832" y="27564"/>
                  <a:pt x="2814995" y="-16034"/>
                  <a:pt x="3106937" y="0"/>
                </a:cubicBezTo>
                <a:cubicBezTo>
                  <a:pt x="3398879" y="16034"/>
                  <a:pt x="3629638" y="-4672"/>
                  <a:pt x="3867556" y="0"/>
                </a:cubicBezTo>
                <a:cubicBezTo>
                  <a:pt x="3854526" y="267158"/>
                  <a:pt x="3853565" y="401031"/>
                  <a:pt x="3867556" y="646331"/>
                </a:cubicBezTo>
                <a:cubicBezTo>
                  <a:pt x="3881547" y="891631"/>
                  <a:pt x="3846075" y="962184"/>
                  <a:pt x="3867556" y="1253881"/>
                </a:cubicBezTo>
                <a:cubicBezTo>
                  <a:pt x="3889038" y="1545578"/>
                  <a:pt x="3838103" y="1779272"/>
                  <a:pt x="3867556" y="1938992"/>
                </a:cubicBezTo>
                <a:cubicBezTo>
                  <a:pt x="3659453" y="1953229"/>
                  <a:pt x="3468639" y="1918288"/>
                  <a:pt x="3300314" y="1938992"/>
                </a:cubicBezTo>
                <a:cubicBezTo>
                  <a:pt x="3131989" y="1959696"/>
                  <a:pt x="2901678" y="1954787"/>
                  <a:pt x="2771748" y="1938992"/>
                </a:cubicBezTo>
                <a:cubicBezTo>
                  <a:pt x="2641818" y="1923197"/>
                  <a:pt x="2386262" y="1942057"/>
                  <a:pt x="2088480" y="1938992"/>
                </a:cubicBezTo>
                <a:cubicBezTo>
                  <a:pt x="1790698" y="1935927"/>
                  <a:pt x="1722198" y="1933973"/>
                  <a:pt x="1521239" y="1938992"/>
                </a:cubicBezTo>
                <a:cubicBezTo>
                  <a:pt x="1320280" y="1944011"/>
                  <a:pt x="1092229" y="1924710"/>
                  <a:pt x="837970" y="1938992"/>
                </a:cubicBezTo>
                <a:cubicBezTo>
                  <a:pt x="583711" y="1953274"/>
                  <a:pt x="284754" y="1897335"/>
                  <a:pt x="0" y="1938992"/>
                </a:cubicBezTo>
                <a:cubicBezTo>
                  <a:pt x="-15420" y="1723106"/>
                  <a:pt x="-17071" y="1554479"/>
                  <a:pt x="0" y="1312051"/>
                </a:cubicBezTo>
                <a:cubicBezTo>
                  <a:pt x="17071" y="1069623"/>
                  <a:pt x="26792" y="804672"/>
                  <a:pt x="0" y="646331"/>
                </a:cubicBezTo>
                <a:cubicBezTo>
                  <a:pt x="-26792" y="487990"/>
                  <a:pt x="-25004" y="251337"/>
                  <a:pt x="0" y="0"/>
                </a:cubicBezTo>
                <a:close/>
              </a:path>
              <a:path w="3867556" h="1938992" stroke="0" extrusionOk="0">
                <a:moveTo>
                  <a:pt x="0" y="0"/>
                </a:moveTo>
                <a:cubicBezTo>
                  <a:pt x="158678" y="-22731"/>
                  <a:pt x="478128" y="20719"/>
                  <a:pt x="605917" y="0"/>
                </a:cubicBezTo>
                <a:cubicBezTo>
                  <a:pt x="733706" y="-20719"/>
                  <a:pt x="982145" y="-17247"/>
                  <a:pt x="1134483" y="0"/>
                </a:cubicBezTo>
                <a:cubicBezTo>
                  <a:pt x="1286821" y="17247"/>
                  <a:pt x="1610314" y="-17336"/>
                  <a:pt x="1856427" y="0"/>
                </a:cubicBezTo>
                <a:cubicBezTo>
                  <a:pt x="2102540" y="17336"/>
                  <a:pt x="2174749" y="-4622"/>
                  <a:pt x="2462344" y="0"/>
                </a:cubicBezTo>
                <a:cubicBezTo>
                  <a:pt x="2749939" y="4622"/>
                  <a:pt x="2924693" y="26923"/>
                  <a:pt x="3068261" y="0"/>
                </a:cubicBezTo>
                <a:cubicBezTo>
                  <a:pt x="3211829" y="-26923"/>
                  <a:pt x="3534370" y="17359"/>
                  <a:pt x="3867556" y="0"/>
                </a:cubicBezTo>
                <a:cubicBezTo>
                  <a:pt x="3838454" y="184002"/>
                  <a:pt x="3869290" y="318797"/>
                  <a:pt x="3867556" y="607551"/>
                </a:cubicBezTo>
                <a:cubicBezTo>
                  <a:pt x="3865822" y="896305"/>
                  <a:pt x="3894410" y="979811"/>
                  <a:pt x="3867556" y="1253881"/>
                </a:cubicBezTo>
                <a:cubicBezTo>
                  <a:pt x="3840703" y="1527951"/>
                  <a:pt x="3849127" y="1672108"/>
                  <a:pt x="3867556" y="1938992"/>
                </a:cubicBezTo>
                <a:cubicBezTo>
                  <a:pt x="3719899" y="1957879"/>
                  <a:pt x="3548347" y="1924133"/>
                  <a:pt x="3300314" y="1938992"/>
                </a:cubicBezTo>
                <a:cubicBezTo>
                  <a:pt x="3052281" y="1953851"/>
                  <a:pt x="2802304" y="1946293"/>
                  <a:pt x="2655722" y="1938992"/>
                </a:cubicBezTo>
                <a:cubicBezTo>
                  <a:pt x="2509140" y="1931691"/>
                  <a:pt x="2290808" y="1912095"/>
                  <a:pt x="2049805" y="1938992"/>
                </a:cubicBezTo>
                <a:cubicBezTo>
                  <a:pt x="1808802" y="1965889"/>
                  <a:pt x="1497232" y="1952214"/>
                  <a:pt x="1327861" y="1938992"/>
                </a:cubicBezTo>
                <a:cubicBezTo>
                  <a:pt x="1158490" y="1925770"/>
                  <a:pt x="842313" y="1912000"/>
                  <a:pt x="605917" y="1938992"/>
                </a:cubicBezTo>
                <a:cubicBezTo>
                  <a:pt x="369521" y="1965984"/>
                  <a:pt x="147787" y="1929753"/>
                  <a:pt x="0" y="1938992"/>
                </a:cubicBezTo>
                <a:cubicBezTo>
                  <a:pt x="-26652" y="1662598"/>
                  <a:pt x="-9685" y="1437242"/>
                  <a:pt x="0" y="1292661"/>
                </a:cubicBezTo>
                <a:cubicBezTo>
                  <a:pt x="9685" y="1148080"/>
                  <a:pt x="25825" y="860594"/>
                  <a:pt x="0" y="665721"/>
                </a:cubicBezTo>
                <a:cubicBezTo>
                  <a:pt x="-25825" y="470848"/>
                  <a:pt x="31557" y="242957"/>
                  <a:pt x="0" y="0"/>
                </a:cubicBezTo>
                <a:close/>
              </a:path>
            </a:pathLst>
          </a:custGeom>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t>Fun fact: </a:t>
            </a:r>
            <a:r>
              <a:rPr lang="en-GB" sz="2400" dirty="0"/>
              <a:t>the name for a house for dolls in Norwegian is </a:t>
            </a:r>
            <a:r>
              <a:rPr lang="en-GB" sz="2400" dirty="0" err="1"/>
              <a:t>dukkehus</a:t>
            </a:r>
            <a:r>
              <a:rPr lang="en-GB" sz="2400" dirty="0"/>
              <a:t> or </a:t>
            </a:r>
            <a:r>
              <a:rPr lang="en-GB" sz="2400" dirty="0" err="1"/>
              <a:t>dukkestue</a:t>
            </a:r>
            <a:r>
              <a:rPr lang="en-GB" sz="2400" dirty="0"/>
              <a:t>.</a:t>
            </a:r>
          </a:p>
          <a:p>
            <a:endParaRPr lang="en-GB" sz="2400" dirty="0"/>
          </a:p>
          <a:p>
            <a:r>
              <a:rPr lang="en-GB" sz="2400" dirty="0"/>
              <a:t>Et </a:t>
            </a:r>
            <a:r>
              <a:rPr lang="en-GB" sz="2400" dirty="0" err="1"/>
              <a:t>dukkehjem</a:t>
            </a:r>
            <a:r>
              <a:rPr lang="en-GB" sz="2400" dirty="0"/>
              <a:t> actually refers to a small cosy neat home. </a:t>
            </a:r>
          </a:p>
        </p:txBody>
      </p:sp>
      <p:pic>
        <p:nvPicPr>
          <p:cNvPr id="12" name="Graphic 11" descr="Chat">
            <a:extLst>
              <a:ext uri="{FF2B5EF4-FFF2-40B4-BE49-F238E27FC236}">
                <a16:creationId xmlns:a16="http://schemas.microsoft.com/office/drawing/2014/main" id="{F983374A-95D9-5743-9133-FD272A9514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8174" y="3696036"/>
            <a:ext cx="914400" cy="914400"/>
          </a:xfrm>
          <a:prstGeom prst="rect">
            <a:avLst/>
          </a:prstGeom>
        </p:spPr>
      </p:pic>
      <p:sp>
        <p:nvSpPr>
          <p:cNvPr id="13" name="TextBox 12">
            <a:extLst>
              <a:ext uri="{FF2B5EF4-FFF2-40B4-BE49-F238E27FC236}">
                <a16:creationId xmlns:a16="http://schemas.microsoft.com/office/drawing/2014/main" id="{3148B8F3-0159-8041-B533-BD58A68F061F}"/>
              </a:ext>
            </a:extLst>
          </p:cNvPr>
          <p:cNvSpPr txBox="1"/>
          <p:nvPr/>
        </p:nvSpPr>
        <p:spPr>
          <a:xfrm>
            <a:off x="2535101" y="4374125"/>
            <a:ext cx="1927131"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a:t>5 minute pair discussion</a:t>
            </a:r>
          </a:p>
        </p:txBody>
      </p:sp>
    </p:spTree>
    <p:extLst>
      <p:ext uri="{BB962C8B-B14F-4D97-AF65-F5344CB8AC3E}">
        <p14:creationId xmlns:p14="http://schemas.microsoft.com/office/powerpoint/2010/main" val="249306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E214-A89F-994F-A883-92A273297E75}"/>
              </a:ext>
            </a:extLst>
          </p:cNvPr>
          <p:cNvSpPr>
            <a:spLocks noGrp="1"/>
          </p:cNvSpPr>
          <p:nvPr>
            <p:ph type="title"/>
          </p:nvPr>
        </p:nvSpPr>
        <p:spPr/>
        <p:txBody>
          <a:bodyPr/>
          <a:lstStyle/>
          <a:p>
            <a:r>
              <a:rPr lang="en-GB" dirty="0"/>
              <a:t>How does the meaning change?</a:t>
            </a:r>
          </a:p>
        </p:txBody>
      </p:sp>
      <p:sp>
        <p:nvSpPr>
          <p:cNvPr id="3" name="Content Placeholder 2">
            <a:extLst>
              <a:ext uri="{FF2B5EF4-FFF2-40B4-BE49-F238E27FC236}">
                <a16:creationId xmlns:a16="http://schemas.microsoft.com/office/drawing/2014/main" id="{06E7C933-932D-7945-89C5-79EF95EEF63D}"/>
              </a:ext>
            </a:extLst>
          </p:cNvPr>
          <p:cNvSpPr>
            <a:spLocks noGrp="1"/>
          </p:cNvSpPr>
          <p:nvPr>
            <p:ph idx="1"/>
          </p:nvPr>
        </p:nvSpPr>
        <p:spPr>
          <a:xfrm>
            <a:off x="116114" y="3251200"/>
            <a:ext cx="2641600" cy="2046513"/>
          </a:xfrm>
        </p:spPr>
        <p:txBody>
          <a:bodyPr>
            <a:normAutofit/>
          </a:bodyPr>
          <a:lstStyle/>
          <a:p>
            <a:pPr marL="0" indent="0">
              <a:buNone/>
            </a:pPr>
            <a:r>
              <a:rPr lang="en-GB" sz="3200" i="1" dirty="0"/>
              <a:t>A Doll House</a:t>
            </a:r>
          </a:p>
          <a:p>
            <a:pPr marL="0" indent="0">
              <a:buNone/>
            </a:pPr>
            <a:r>
              <a:rPr lang="en-GB" sz="3200" dirty="0"/>
              <a:t>American translation by Rolf </a:t>
            </a:r>
            <a:r>
              <a:rPr lang="en-GB" sz="3200" dirty="0" err="1"/>
              <a:t>Jelde</a:t>
            </a:r>
            <a:endParaRPr lang="en-GB" sz="3200" dirty="0"/>
          </a:p>
        </p:txBody>
      </p:sp>
      <p:sp>
        <p:nvSpPr>
          <p:cNvPr id="4" name="Content Placeholder 2">
            <a:extLst>
              <a:ext uri="{FF2B5EF4-FFF2-40B4-BE49-F238E27FC236}">
                <a16:creationId xmlns:a16="http://schemas.microsoft.com/office/drawing/2014/main" id="{2D8A3A00-BBAC-FD47-B587-986386F50399}"/>
              </a:ext>
            </a:extLst>
          </p:cNvPr>
          <p:cNvSpPr txBox="1">
            <a:spLocks/>
          </p:cNvSpPr>
          <p:nvPr/>
        </p:nvSpPr>
        <p:spPr>
          <a:xfrm>
            <a:off x="4847776" y="3784565"/>
            <a:ext cx="2091874" cy="1744834"/>
          </a:xfrm>
          <a:prstGeom prst="rect">
            <a:avLst/>
          </a:prstGeom>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3200" i="1" dirty="0"/>
              <a:t>A Doll’s House</a:t>
            </a:r>
          </a:p>
          <a:p>
            <a:pPr marL="0" indent="0">
              <a:buFont typeface="Arial" panose="020B0604020202020204" pitchFamily="34" charset="0"/>
              <a:buNone/>
            </a:pPr>
            <a:r>
              <a:rPr lang="en-GB" sz="3200" dirty="0"/>
              <a:t>English title</a:t>
            </a:r>
          </a:p>
        </p:txBody>
      </p:sp>
      <p:sp>
        <p:nvSpPr>
          <p:cNvPr id="5" name="Content Placeholder 2">
            <a:extLst>
              <a:ext uri="{FF2B5EF4-FFF2-40B4-BE49-F238E27FC236}">
                <a16:creationId xmlns:a16="http://schemas.microsoft.com/office/drawing/2014/main" id="{D92B28DD-5E02-B44D-BF63-AE98C4F2F16B}"/>
              </a:ext>
            </a:extLst>
          </p:cNvPr>
          <p:cNvSpPr txBox="1">
            <a:spLocks/>
          </p:cNvSpPr>
          <p:nvPr/>
        </p:nvSpPr>
        <p:spPr>
          <a:xfrm>
            <a:off x="9024255" y="3251201"/>
            <a:ext cx="2641599" cy="2046512"/>
          </a:xfrm>
          <a:prstGeom prst="rect">
            <a:avLst/>
          </a:prstGeom>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3200" dirty="0"/>
              <a:t>The Doll’s House</a:t>
            </a:r>
          </a:p>
          <a:p>
            <a:pPr marL="0" indent="0">
              <a:buFont typeface="Arial" panose="020B0604020202020204" pitchFamily="34" charset="0"/>
              <a:buNone/>
            </a:pPr>
            <a:r>
              <a:rPr lang="en-GB" sz="3200" dirty="0"/>
              <a:t>Errol </a:t>
            </a:r>
            <a:r>
              <a:rPr lang="en-GB" sz="3200" dirty="0" err="1"/>
              <a:t>Durbach</a:t>
            </a:r>
            <a:r>
              <a:rPr lang="en-GB" sz="3200" dirty="0"/>
              <a:t> uses this term when referring not to the title but the subject of the play</a:t>
            </a:r>
          </a:p>
        </p:txBody>
      </p:sp>
      <p:sp>
        <p:nvSpPr>
          <p:cNvPr id="6" name="TextBox 5">
            <a:extLst>
              <a:ext uri="{FF2B5EF4-FFF2-40B4-BE49-F238E27FC236}">
                <a16:creationId xmlns:a16="http://schemas.microsoft.com/office/drawing/2014/main" id="{4240C215-4C76-4C4F-B260-6BF27A3C8054}"/>
              </a:ext>
            </a:extLst>
          </p:cNvPr>
          <p:cNvSpPr txBox="1"/>
          <p:nvPr/>
        </p:nvSpPr>
        <p:spPr>
          <a:xfrm>
            <a:off x="3793218" y="2086224"/>
            <a:ext cx="4276725"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4400" dirty="0"/>
              <a:t>Original title: Et Dukkehjem</a:t>
            </a:r>
          </a:p>
        </p:txBody>
      </p:sp>
      <p:cxnSp>
        <p:nvCxnSpPr>
          <p:cNvPr id="8" name="Straight Arrow Connector 7">
            <a:extLst>
              <a:ext uri="{FF2B5EF4-FFF2-40B4-BE49-F238E27FC236}">
                <a16:creationId xmlns:a16="http://schemas.microsoft.com/office/drawing/2014/main" id="{1574A382-DAB9-8B42-B9F2-D9DCF50BD960}"/>
              </a:ext>
            </a:extLst>
          </p:cNvPr>
          <p:cNvCxnSpPr>
            <a:cxnSpLocks/>
          </p:cNvCxnSpPr>
          <p:nvPr/>
        </p:nvCxnSpPr>
        <p:spPr>
          <a:xfrm flipH="1">
            <a:off x="2148115" y="1854087"/>
            <a:ext cx="841828" cy="1164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CDAD95-D621-B54E-9D48-AF3033F66125}"/>
              </a:ext>
            </a:extLst>
          </p:cNvPr>
          <p:cNvCxnSpPr/>
          <p:nvPr/>
        </p:nvCxnSpPr>
        <p:spPr>
          <a:xfrm>
            <a:off x="2989943" y="3614057"/>
            <a:ext cx="1756228" cy="696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455DCC-3314-F240-B7C6-E8B9A0E468BF}"/>
              </a:ext>
            </a:extLst>
          </p:cNvPr>
          <p:cNvCxnSpPr>
            <a:cxnSpLocks/>
          </p:cNvCxnSpPr>
          <p:nvPr/>
        </p:nvCxnSpPr>
        <p:spPr>
          <a:xfrm flipV="1">
            <a:off x="6932384" y="3614057"/>
            <a:ext cx="1935845" cy="400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6C5C40-3547-2349-BABB-FF0A699D8CE0}"/>
              </a:ext>
            </a:extLst>
          </p:cNvPr>
          <p:cNvCxnSpPr>
            <a:cxnSpLocks/>
          </p:cNvCxnSpPr>
          <p:nvPr/>
        </p:nvCxnSpPr>
        <p:spPr>
          <a:xfrm>
            <a:off x="8911771" y="1857602"/>
            <a:ext cx="854528" cy="1161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0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D8F3-78A9-5341-962D-104E1CFCF509}"/>
              </a:ext>
            </a:extLst>
          </p:cNvPr>
          <p:cNvSpPr>
            <a:spLocks noGrp="1"/>
          </p:cNvSpPr>
          <p:nvPr>
            <p:ph type="title"/>
          </p:nvPr>
        </p:nvSpPr>
        <p:spPr/>
        <p:txBody>
          <a:bodyPr/>
          <a:lstStyle/>
          <a:p>
            <a:r>
              <a:rPr lang="en-GB" dirty="0"/>
              <a:t>Context Presentations</a:t>
            </a:r>
          </a:p>
        </p:txBody>
      </p:sp>
      <p:sp>
        <p:nvSpPr>
          <p:cNvPr id="3" name="Content Placeholder 2">
            <a:extLst>
              <a:ext uri="{FF2B5EF4-FFF2-40B4-BE49-F238E27FC236}">
                <a16:creationId xmlns:a16="http://schemas.microsoft.com/office/drawing/2014/main" id="{38F2D600-72EB-A341-9306-90967865BC23}"/>
              </a:ext>
            </a:extLst>
          </p:cNvPr>
          <p:cNvSpPr>
            <a:spLocks noGrp="1"/>
          </p:cNvSpPr>
          <p:nvPr>
            <p:ph idx="1"/>
          </p:nvPr>
        </p:nvSpPr>
        <p:spPr>
          <a:xfrm>
            <a:off x="3889827" y="1862780"/>
            <a:ext cx="8171543" cy="4928616"/>
          </a:xfrm>
        </p:spPr>
        <p:txBody>
          <a:bodyPr>
            <a:noAutofit/>
          </a:bodyPr>
          <a:lstStyle/>
          <a:p>
            <a:pPr marL="514350" indent="-514350">
              <a:buFont typeface="+mj-lt"/>
              <a:buAutoNum type="arabicPeriod"/>
            </a:pPr>
            <a:r>
              <a:rPr lang="en-GB" sz="2400" dirty="0"/>
              <a:t>Essay: </a:t>
            </a:r>
            <a:r>
              <a:rPr lang="en-GB" sz="2400" dirty="0">
                <a:hlinkClick r:id="rId3"/>
              </a:rPr>
              <a:t>The Subjugation of Women </a:t>
            </a:r>
            <a:r>
              <a:rPr lang="en-GB" sz="2400" dirty="0"/>
              <a:t>by John Mills. Include key quotations that may be useful later on.</a:t>
            </a:r>
          </a:p>
          <a:p>
            <a:pPr marL="514350" indent="-514350">
              <a:buFont typeface="+mj-lt"/>
              <a:buAutoNum type="arabicPeriod"/>
            </a:pPr>
            <a:r>
              <a:rPr lang="en-GB" sz="2400" dirty="0"/>
              <a:t>Drama vs Tragedy. Modern Drama – what is this? The elements of a tragedy as stated by Aristotle. To what extent can we link this to the play? Use Ibsen’s essay ‘Notes for a Modern Tragedy’ to help with this. </a:t>
            </a:r>
          </a:p>
          <a:p>
            <a:pPr marL="514350" indent="-514350">
              <a:buFont typeface="+mj-lt"/>
              <a:buAutoNum type="arabicPeriod"/>
            </a:pPr>
            <a:r>
              <a:rPr lang="en-GB" sz="2400" dirty="0"/>
              <a:t>Gender roles and patriarchy in 19</a:t>
            </a:r>
            <a:r>
              <a:rPr lang="en-GB" sz="2400" baseline="30000" dirty="0"/>
              <a:t>th</a:t>
            </a:r>
            <a:r>
              <a:rPr lang="en-GB" sz="2400" dirty="0"/>
              <a:t> C Norway around the time the play was written/performed. Class divisions and the expectations placed on women of different classes. Expectations of married women. Women and money. Motherhood &amp; family life. Double standards. Feminism &amp; Women’s Rights.</a:t>
            </a:r>
          </a:p>
          <a:p>
            <a:pPr marL="514350" indent="-514350">
              <a:buFont typeface="+mj-lt"/>
              <a:buAutoNum type="arabicPeriod"/>
            </a:pPr>
            <a:r>
              <a:rPr lang="en-GB" sz="2400" dirty="0"/>
              <a:t>Ibsen and his personal life /marriage. Influences. Norway and political freedom from Denmark – impact on language. Other significant works.</a:t>
            </a:r>
          </a:p>
          <a:p>
            <a:pPr marL="514350" indent="-514350">
              <a:buFont typeface="+mj-lt"/>
              <a:buAutoNum type="arabicPeriod"/>
            </a:pPr>
            <a:r>
              <a:rPr lang="en-GB" sz="2400" dirty="0"/>
              <a:t>Laura </a:t>
            </a:r>
            <a:r>
              <a:rPr lang="en-GB" sz="2400" dirty="0" err="1"/>
              <a:t>Kieler</a:t>
            </a:r>
            <a:r>
              <a:rPr lang="en-GB" sz="2400" dirty="0"/>
              <a:t>: Who is she? What was her relationship to Ibsen? What are the details of her story? What happened to her? Why? What do you learn about marriage and gender in the 19</a:t>
            </a:r>
            <a:r>
              <a:rPr lang="en-GB" sz="2400" baseline="30000" dirty="0"/>
              <a:t>th</a:t>
            </a:r>
            <a:r>
              <a:rPr lang="en-GB" sz="2400" dirty="0"/>
              <a:t> Century from this story?</a:t>
            </a:r>
          </a:p>
          <a:p>
            <a:pPr marL="514350" indent="-514350">
              <a:buFont typeface="+mj-lt"/>
              <a:buAutoNum type="arabicPeriod"/>
            </a:pPr>
            <a:endParaRPr lang="en-GB" sz="2000" dirty="0"/>
          </a:p>
          <a:p>
            <a:pPr marL="514350" indent="-514350">
              <a:buFont typeface="+mj-lt"/>
              <a:buAutoNum type="arabicPeriod"/>
            </a:pPr>
            <a:endParaRPr lang="en-GB" sz="2000" dirty="0"/>
          </a:p>
        </p:txBody>
      </p:sp>
      <p:pic>
        <p:nvPicPr>
          <p:cNvPr id="4" name="Content Placeholder 4">
            <a:extLst>
              <a:ext uri="{FF2B5EF4-FFF2-40B4-BE49-F238E27FC236}">
                <a16:creationId xmlns:a16="http://schemas.microsoft.com/office/drawing/2014/main" id="{729CB0DF-005B-A64C-A213-257BA311250F}"/>
              </a:ext>
            </a:extLst>
          </p:cNvPr>
          <p:cNvPicPr>
            <a:picLocks noChangeAspect="1"/>
          </p:cNvPicPr>
          <p:nvPr/>
        </p:nvPicPr>
        <p:blipFill rotWithShape="1">
          <a:blip r:embed="rId4"/>
          <a:srcRect l="3238" t="43186" r="3520" b="40000"/>
          <a:stretch/>
        </p:blipFill>
        <p:spPr>
          <a:xfrm>
            <a:off x="0" y="0"/>
            <a:ext cx="9029858" cy="345989"/>
          </a:xfrm>
          <a:prstGeom prst="rect">
            <a:avLst/>
          </a:prstGeom>
        </p:spPr>
      </p:pic>
      <p:sp>
        <p:nvSpPr>
          <p:cNvPr id="5" name="Title 1">
            <a:extLst>
              <a:ext uri="{FF2B5EF4-FFF2-40B4-BE49-F238E27FC236}">
                <a16:creationId xmlns:a16="http://schemas.microsoft.com/office/drawing/2014/main" id="{D5DFABCB-8FC3-5643-A5BB-E73ACF7A32E2}"/>
              </a:ext>
            </a:extLst>
          </p:cNvPr>
          <p:cNvSpPr txBox="1">
            <a:spLocks/>
          </p:cNvSpPr>
          <p:nvPr/>
        </p:nvSpPr>
        <p:spPr>
          <a:xfrm>
            <a:off x="247724" y="1929384"/>
            <a:ext cx="3467934" cy="4795408"/>
          </a:xfrm>
          <a:custGeom>
            <a:avLst/>
            <a:gdLst>
              <a:gd name="connsiteX0" fmla="*/ 0 w 3467934"/>
              <a:gd name="connsiteY0" fmla="*/ 0 h 4795408"/>
              <a:gd name="connsiteX1" fmla="*/ 647348 w 3467934"/>
              <a:gd name="connsiteY1" fmla="*/ 0 h 4795408"/>
              <a:gd name="connsiteX2" fmla="*/ 1294695 w 3467934"/>
              <a:gd name="connsiteY2" fmla="*/ 0 h 4795408"/>
              <a:gd name="connsiteX3" fmla="*/ 1872684 w 3467934"/>
              <a:gd name="connsiteY3" fmla="*/ 0 h 4795408"/>
              <a:gd name="connsiteX4" fmla="*/ 2485353 w 3467934"/>
              <a:gd name="connsiteY4" fmla="*/ 0 h 4795408"/>
              <a:gd name="connsiteX5" fmla="*/ 3467934 w 3467934"/>
              <a:gd name="connsiteY5" fmla="*/ 0 h 4795408"/>
              <a:gd name="connsiteX6" fmla="*/ 3467934 w 3467934"/>
              <a:gd name="connsiteY6" fmla="*/ 599426 h 4795408"/>
              <a:gd name="connsiteX7" fmla="*/ 3467934 w 3467934"/>
              <a:gd name="connsiteY7" fmla="*/ 1246806 h 4795408"/>
              <a:gd name="connsiteX8" fmla="*/ 3467934 w 3467934"/>
              <a:gd name="connsiteY8" fmla="*/ 1750324 h 4795408"/>
              <a:gd name="connsiteX9" fmla="*/ 3467934 w 3467934"/>
              <a:gd name="connsiteY9" fmla="*/ 2205888 h 4795408"/>
              <a:gd name="connsiteX10" fmla="*/ 3467934 w 3467934"/>
              <a:gd name="connsiteY10" fmla="*/ 2709406 h 4795408"/>
              <a:gd name="connsiteX11" fmla="*/ 3467934 w 3467934"/>
              <a:gd name="connsiteY11" fmla="*/ 3260877 h 4795408"/>
              <a:gd name="connsiteX12" fmla="*/ 3467934 w 3467934"/>
              <a:gd name="connsiteY12" fmla="*/ 3860303 h 4795408"/>
              <a:gd name="connsiteX13" fmla="*/ 3467934 w 3467934"/>
              <a:gd name="connsiteY13" fmla="*/ 4795408 h 4795408"/>
              <a:gd name="connsiteX14" fmla="*/ 2820586 w 3467934"/>
              <a:gd name="connsiteY14" fmla="*/ 4795408 h 4795408"/>
              <a:gd name="connsiteX15" fmla="*/ 2242597 w 3467934"/>
              <a:gd name="connsiteY15" fmla="*/ 4795408 h 4795408"/>
              <a:gd name="connsiteX16" fmla="*/ 1664608 w 3467934"/>
              <a:gd name="connsiteY16" fmla="*/ 4795408 h 4795408"/>
              <a:gd name="connsiteX17" fmla="*/ 1086619 w 3467934"/>
              <a:gd name="connsiteY17" fmla="*/ 4795408 h 4795408"/>
              <a:gd name="connsiteX18" fmla="*/ 508630 w 3467934"/>
              <a:gd name="connsiteY18" fmla="*/ 4795408 h 4795408"/>
              <a:gd name="connsiteX19" fmla="*/ 0 w 3467934"/>
              <a:gd name="connsiteY19" fmla="*/ 4795408 h 4795408"/>
              <a:gd name="connsiteX20" fmla="*/ 0 w 3467934"/>
              <a:gd name="connsiteY20" fmla="*/ 4148028 h 4795408"/>
              <a:gd name="connsiteX21" fmla="*/ 0 w 3467934"/>
              <a:gd name="connsiteY21" fmla="*/ 3500648 h 4795408"/>
              <a:gd name="connsiteX22" fmla="*/ 0 w 3467934"/>
              <a:gd name="connsiteY22" fmla="*/ 2853268 h 4795408"/>
              <a:gd name="connsiteX23" fmla="*/ 0 w 3467934"/>
              <a:gd name="connsiteY23" fmla="*/ 2205888 h 4795408"/>
              <a:gd name="connsiteX24" fmla="*/ 0 w 3467934"/>
              <a:gd name="connsiteY24" fmla="*/ 1510554 h 4795408"/>
              <a:gd name="connsiteX25" fmla="*/ 0 w 3467934"/>
              <a:gd name="connsiteY25" fmla="*/ 911128 h 4795408"/>
              <a:gd name="connsiteX26" fmla="*/ 0 w 3467934"/>
              <a:gd name="connsiteY26" fmla="*/ 0 h 479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7934" h="4795408" fill="none" extrusionOk="0">
                <a:moveTo>
                  <a:pt x="0" y="0"/>
                </a:moveTo>
                <a:cubicBezTo>
                  <a:pt x="159229" y="-57821"/>
                  <a:pt x="324599" y="1713"/>
                  <a:pt x="647348" y="0"/>
                </a:cubicBezTo>
                <a:cubicBezTo>
                  <a:pt x="970097" y="-1713"/>
                  <a:pt x="1071199" y="46208"/>
                  <a:pt x="1294695" y="0"/>
                </a:cubicBezTo>
                <a:cubicBezTo>
                  <a:pt x="1518191" y="-46208"/>
                  <a:pt x="1734157" y="58327"/>
                  <a:pt x="1872684" y="0"/>
                </a:cubicBezTo>
                <a:cubicBezTo>
                  <a:pt x="2011211" y="-58327"/>
                  <a:pt x="2345749" y="35883"/>
                  <a:pt x="2485353" y="0"/>
                </a:cubicBezTo>
                <a:cubicBezTo>
                  <a:pt x="2624957" y="-35883"/>
                  <a:pt x="3138369" y="36289"/>
                  <a:pt x="3467934" y="0"/>
                </a:cubicBezTo>
                <a:cubicBezTo>
                  <a:pt x="3474353" y="203278"/>
                  <a:pt x="3412909" y="372714"/>
                  <a:pt x="3467934" y="599426"/>
                </a:cubicBezTo>
                <a:cubicBezTo>
                  <a:pt x="3522959" y="826138"/>
                  <a:pt x="3398382" y="927317"/>
                  <a:pt x="3467934" y="1246806"/>
                </a:cubicBezTo>
                <a:cubicBezTo>
                  <a:pt x="3537486" y="1566295"/>
                  <a:pt x="3432877" y="1524842"/>
                  <a:pt x="3467934" y="1750324"/>
                </a:cubicBezTo>
                <a:cubicBezTo>
                  <a:pt x="3502991" y="1975806"/>
                  <a:pt x="3433317" y="2046691"/>
                  <a:pt x="3467934" y="2205888"/>
                </a:cubicBezTo>
                <a:cubicBezTo>
                  <a:pt x="3502551" y="2365085"/>
                  <a:pt x="3421974" y="2535508"/>
                  <a:pt x="3467934" y="2709406"/>
                </a:cubicBezTo>
                <a:cubicBezTo>
                  <a:pt x="3513894" y="2883304"/>
                  <a:pt x="3432739" y="3143210"/>
                  <a:pt x="3467934" y="3260877"/>
                </a:cubicBezTo>
                <a:cubicBezTo>
                  <a:pt x="3503129" y="3378544"/>
                  <a:pt x="3407237" y="3594994"/>
                  <a:pt x="3467934" y="3860303"/>
                </a:cubicBezTo>
                <a:cubicBezTo>
                  <a:pt x="3528631" y="4125612"/>
                  <a:pt x="3392324" y="4578721"/>
                  <a:pt x="3467934" y="4795408"/>
                </a:cubicBezTo>
                <a:cubicBezTo>
                  <a:pt x="3299351" y="4869334"/>
                  <a:pt x="3080176" y="4756690"/>
                  <a:pt x="2820586" y="4795408"/>
                </a:cubicBezTo>
                <a:cubicBezTo>
                  <a:pt x="2560996" y="4834126"/>
                  <a:pt x="2413889" y="4779653"/>
                  <a:pt x="2242597" y="4795408"/>
                </a:cubicBezTo>
                <a:cubicBezTo>
                  <a:pt x="2071305" y="4811163"/>
                  <a:pt x="1866642" y="4793741"/>
                  <a:pt x="1664608" y="4795408"/>
                </a:cubicBezTo>
                <a:cubicBezTo>
                  <a:pt x="1462574" y="4797075"/>
                  <a:pt x="1312804" y="4755144"/>
                  <a:pt x="1086619" y="4795408"/>
                </a:cubicBezTo>
                <a:cubicBezTo>
                  <a:pt x="860434" y="4835672"/>
                  <a:pt x="791656" y="4745612"/>
                  <a:pt x="508630" y="4795408"/>
                </a:cubicBezTo>
                <a:cubicBezTo>
                  <a:pt x="225604" y="4845204"/>
                  <a:pt x="226254" y="4738126"/>
                  <a:pt x="0" y="4795408"/>
                </a:cubicBezTo>
                <a:cubicBezTo>
                  <a:pt x="-36407" y="4490312"/>
                  <a:pt x="25435" y="4379345"/>
                  <a:pt x="0" y="4148028"/>
                </a:cubicBezTo>
                <a:cubicBezTo>
                  <a:pt x="-25435" y="3916711"/>
                  <a:pt x="25939" y="3773207"/>
                  <a:pt x="0" y="3500648"/>
                </a:cubicBezTo>
                <a:cubicBezTo>
                  <a:pt x="-25939" y="3228089"/>
                  <a:pt x="3326" y="3133756"/>
                  <a:pt x="0" y="2853268"/>
                </a:cubicBezTo>
                <a:cubicBezTo>
                  <a:pt x="-3326" y="2572780"/>
                  <a:pt x="13609" y="2473113"/>
                  <a:pt x="0" y="2205888"/>
                </a:cubicBezTo>
                <a:cubicBezTo>
                  <a:pt x="-13609" y="1938663"/>
                  <a:pt x="16936" y="1680012"/>
                  <a:pt x="0" y="1510554"/>
                </a:cubicBezTo>
                <a:cubicBezTo>
                  <a:pt x="-16936" y="1341096"/>
                  <a:pt x="45542" y="1143121"/>
                  <a:pt x="0" y="911128"/>
                </a:cubicBezTo>
                <a:cubicBezTo>
                  <a:pt x="-45542" y="679135"/>
                  <a:pt x="71780" y="276626"/>
                  <a:pt x="0" y="0"/>
                </a:cubicBezTo>
                <a:close/>
              </a:path>
              <a:path w="3467934" h="4795408" stroke="0" extrusionOk="0">
                <a:moveTo>
                  <a:pt x="0" y="0"/>
                </a:moveTo>
                <a:cubicBezTo>
                  <a:pt x="138237" y="-64098"/>
                  <a:pt x="413235" y="47238"/>
                  <a:pt x="543310" y="0"/>
                </a:cubicBezTo>
                <a:cubicBezTo>
                  <a:pt x="673385" y="-47238"/>
                  <a:pt x="888029" y="25013"/>
                  <a:pt x="1017261" y="0"/>
                </a:cubicBezTo>
                <a:cubicBezTo>
                  <a:pt x="1146493" y="-25013"/>
                  <a:pt x="1525941" y="39708"/>
                  <a:pt x="1664608" y="0"/>
                </a:cubicBezTo>
                <a:cubicBezTo>
                  <a:pt x="1803275" y="-39708"/>
                  <a:pt x="1968112" y="62669"/>
                  <a:pt x="2207918" y="0"/>
                </a:cubicBezTo>
                <a:cubicBezTo>
                  <a:pt x="2447724" y="-62669"/>
                  <a:pt x="2536689" y="16010"/>
                  <a:pt x="2751228" y="0"/>
                </a:cubicBezTo>
                <a:cubicBezTo>
                  <a:pt x="2965767" y="-16010"/>
                  <a:pt x="3182575" y="40527"/>
                  <a:pt x="3467934" y="0"/>
                </a:cubicBezTo>
                <a:cubicBezTo>
                  <a:pt x="3476171" y="229737"/>
                  <a:pt x="3435468" y="317592"/>
                  <a:pt x="3467934" y="503518"/>
                </a:cubicBezTo>
                <a:cubicBezTo>
                  <a:pt x="3500400" y="689444"/>
                  <a:pt x="3398712" y="877555"/>
                  <a:pt x="3467934" y="1102944"/>
                </a:cubicBezTo>
                <a:cubicBezTo>
                  <a:pt x="3537156" y="1328333"/>
                  <a:pt x="3412942" y="1444599"/>
                  <a:pt x="3467934" y="1606462"/>
                </a:cubicBezTo>
                <a:cubicBezTo>
                  <a:pt x="3522926" y="1768325"/>
                  <a:pt x="3464886" y="1908384"/>
                  <a:pt x="3467934" y="2109980"/>
                </a:cubicBezTo>
                <a:cubicBezTo>
                  <a:pt x="3470982" y="2311576"/>
                  <a:pt x="3406088" y="2444627"/>
                  <a:pt x="3467934" y="2709406"/>
                </a:cubicBezTo>
                <a:cubicBezTo>
                  <a:pt x="3529780" y="2974185"/>
                  <a:pt x="3446802" y="3110210"/>
                  <a:pt x="3467934" y="3356786"/>
                </a:cubicBezTo>
                <a:cubicBezTo>
                  <a:pt x="3489066" y="3603362"/>
                  <a:pt x="3457351" y="3702401"/>
                  <a:pt x="3467934" y="3812349"/>
                </a:cubicBezTo>
                <a:cubicBezTo>
                  <a:pt x="3478517" y="3922297"/>
                  <a:pt x="3424694" y="4442493"/>
                  <a:pt x="3467934" y="4795408"/>
                </a:cubicBezTo>
                <a:cubicBezTo>
                  <a:pt x="3236726" y="4813321"/>
                  <a:pt x="3118730" y="4755269"/>
                  <a:pt x="2889945" y="4795408"/>
                </a:cubicBezTo>
                <a:cubicBezTo>
                  <a:pt x="2661160" y="4835547"/>
                  <a:pt x="2589446" y="4785356"/>
                  <a:pt x="2311956" y="4795408"/>
                </a:cubicBezTo>
                <a:cubicBezTo>
                  <a:pt x="2034466" y="4805460"/>
                  <a:pt x="1882848" y="4766148"/>
                  <a:pt x="1664608" y="4795408"/>
                </a:cubicBezTo>
                <a:cubicBezTo>
                  <a:pt x="1446368" y="4824668"/>
                  <a:pt x="1321263" y="4785461"/>
                  <a:pt x="1086619" y="4795408"/>
                </a:cubicBezTo>
                <a:cubicBezTo>
                  <a:pt x="851975" y="4805355"/>
                  <a:pt x="768467" y="4786504"/>
                  <a:pt x="612668" y="4795408"/>
                </a:cubicBezTo>
                <a:cubicBezTo>
                  <a:pt x="456869" y="4804312"/>
                  <a:pt x="290141" y="4749217"/>
                  <a:pt x="0" y="4795408"/>
                </a:cubicBezTo>
                <a:cubicBezTo>
                  <a:pt x="-26292" y="4540664"/>
                  <a:pt x="27526" y="4269215"/>
                  <a:pt x="0" y="4100074"/>
                </a:cubicBezTo>
                <a:cubicBezTo>
                  <a:pt x="-27526" y="3930933"/>
                  <a:pt x="28158" y="3676263"/>
                  <a:pt x="0" y="3404740"/>
                </a:cubicBezTo>
                <a:cubicBezTo>
                  <a:pt x="-28158" y="3133217"/>
                  <a:pt x="43954" y="2960290"/>
                  <a:pt x="0" y="2805314"/>
                </a:cubicBezTo>
                <a:cubicBezTo>
                  <a:pt x="-43954" y="2650338"/>
                  <a:pt x="5462" y="2408687"/>
                  <a:pt x="0" y="2253842"/>
                </a:cubicBezTo>
                <a:cubicBezTo>
                  <a:pt x="-5462" y="2098997"/>
                  <a:pt x="37780" y="1945474"/>
                  <a:pt x="0" y="1798278"/>
                </a:cubicBezTo>
                <a:cubicBezTo>
                  <a:pt x="-37780" y="1651082"/>
                  <a:pt x="50123" y="1554928"/>
                  <a:pt x="0" y="1342714"/>
                </a:cubicBezTo>
                <a:cubicBezTo>
                  <a:pt x="-50123" y="1130500"/>
                  <a:pt x="40602" y="845547"/>
                  <a:pt x="0" y="695334"/>
                </a:cubicBezTo>
                <a:cubicBezTo>
                  <a:pt x="-40602" y="545121"/>
                  <a:pt x="57572" y="178915"/>
                  <a:pt x="0" y="0"/>
                </a:cubicBezTo>
                <a:close/>
              </a:path>
            </a:pathLst>
          </a:custGeom>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lnSpc>
                <a:spcPct val="100000"/>
              </a:lnSpc>
              <a:spcBef>
                <a:spcPct val="0"/>
              </a:spcBef>
              <a:buNone/>
              <a:defRPr sz="4800" b="1" kern="1200">
                <a:solidFill>
                  <a:schemeClr val="lt1"/>
                </a:solidFill>
                <a:latin typeface="Abadi MT Condensed Light" panose="020B0306030101010103" pitchFamily="34" charset="77"/>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000" dirty="0">
                <a:solidFill>
                  <a:schemeClr val="tx1"/>
                </a:solidFill>
              </a:rPr>
              <a:t>Research these areas in groups:</a:t>
            </a:r>
            <a:br>
              <a:rPr lang="en-US" sz="2000" dirty="0">
                <a:solidFill>
                  <a:schemeClr val="tx1"/>
                </a:solidFill>
              </a:rPr>
            </a:br>
            <a:br>
              <a:rPr lang="en-US" sz="2000" dirty="0">
                <a:solidFill>
                  <a:schemeClr val="tx1"/>
                </a:solidFill>
              </a:rPr>
            </a:br>
            <a:r>
              <a:rPr lang="en-US" sz="2000" dirty="0">
                <a:solidFill>
                  <a:schemeClr val="tx1"/>
                </a:solidFill>
              </a:rPr>
              <a:t>You will research this and condense into 10 bullet points. Then you will present a summary to the class.</a:t>
            </a:r>
            <a:br>
              <a:rPr lang="en-US" sz="2000" dirty="0">
                <a:solidFill>
                  <a:schemeClr val="tx1"/>
                </a:solidFill>
              </a:rPr>
            </a:br>
            <a:br>
              <a:rPr lang="en-US" sz="2000" dirty="0">
                <a:solidFill>
                  <a:schemeClr val="tx1"/>
                </a:solidFill>
              </a:rPr>
            </a:br>
            <a:r>
              <a:rPr lang="en-US" sz="2000" dirty="0">
                <a:solidFill>
                  <a:schemeClr val="tx1"/>
                </a:solidFill>
              </a:rPr>
              <a:t>Link your research to the play– how does it help us to understand author intention and the message of the play? How does your research help us to understand some of the themes or the social significance?</a:t>
            </a:r>
          </a:p>
        </p:txBody>
      </p:sp>
    </p:spTree>
    <p:extLst>
      <p:ext uri="{BB962C8B-B14F-4D97-AF65-F5344CB8AC3E}">
        <p14:creationId xmlns:p14="http://schemas.microsoft.com/office/powerpoint/2010/main" val="24837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D606-E29E-354F-9D69-CCD195853C61}"/>
              </a:ext>
            </a:extLst>
          </p:cNvPr>
          <p:cNvSpPr>
            <a:spLocks noGrp="1"/>
          </p:cNvSpPr>
          <p:nvPr>
            <p:ph type="title"/>
          </p:nvPr>
        </p:nvSpPr>
        <p:spPr>
          <a:xfrm>
            <a:off x="1010441" y="115389"/>
            <a:ext cx="4560584" cy="1128068"/>
          </a:xfrm>
        </p:spPr>
        <p:txBody>
          <a:bodyPr anchor="ctr">
            <a:normAutofit fontScale="90000"/>
          </a:bodyPr>
          <a:lstStyle/>
          <a:p>
            <a:r>
              <a:rPr lang="en-GB" sz="3700"/>
              <a:t>Your presentations should…</a:t>
            </a:r>
          </a:p>
        </p:txBody>
      </p:sp>
      <p:sp>
        <p:nvSpPr>
          <p:cNvPr id="3" name="Content Placeholder 2">
            <a:extLst>
              <a:ext uri="{FF2B5EF4-FFF2-40B4-BE49-F238E27FC236}">
                <a16:creationId xmlns:a16="http://schemas.microsoft.com/office/drawing/2014/main" id="{55705A11-73F6-2742-B245-12EB3BDF83C1}"/>
              </a:ext>
            </a:extLst>
          </p:cNvPr>
          <p:cNvSpPr>
            <a:spLocks noGrp="1"/>
          </p:cNvSpPr>
          <p:nvPr>
            <p:ph idx="1"/>
          </p:nvPr>
        </p:nvSpPr>
        <p:spPr>
          <a:xfrm>
            <a:off x="1011600" y="2157376"/>
            <a:ext cx="4559425" cy="3119162"/>
          </a:xfrm>
        </p:spPr>
        <p:style>
          <a:lnRef idx="2">
            <a:schemeClr val="accent2"/>
          </a:lnRef>
          <a:fillRef idx="1">
            <a:schemeClr val="lt1"/>
          </a:fillRef>
          <a:effectRef idx="0">
            <a:schemeClr val="accent2"/>
          </a:effectRef>
          <a:fontRef idx="minor">
            <a:schemeClr val="dk1"/>
          </a:fontRef>
        </p:style>
        <p:txBody>
          <a:bodyPr anchor="ctr">
            <a:normAutofit/>
          </a:bodyPr>
          <a:lstStyle/>
          <a:p>
            <a:r>
              <a:rPr lang="en-GB" sz="2400" dirty="0"/>
              <a:t>Be informative</a:t>
            </a:r>
          </a:p>
          <a:p>
            <a:r>
              <a:rPr lang="en-GB" sz="2400" dirty="0"/>
              <a:t>Be relevant</a:t>
            </a:r>
          </a:p>
          <a:p>
            <a:r>
              <a:rPr lang="en-GB" sz="2400" dirty="0"/>
              <a:t>Be easy to follow and make notes from</a:t>
            </a:r>
          </a:p>
          <a:p>
            <a:r>
              <a:rPr lang="en-GB" sz="2400" dirty="0"/>
              <a:t>Be interesting</a:t>
            </a:r>
          </a:p>
          <a:p>
            <a:r>
              <a:rPr lang="en-GB" sz="2400" dirty="0"/>
              <a:t>Engage your audience</a:t>
            </a:r>
          </a:p>
        </p:txBody>
      </p:sp>
      <p:pic>
        <p:nvPicPr>
          <p:cNvPr id="5" name="Picture 4" descr="A picture containing indoor, white, small, sitting&#10;&#10;Description automatically generated">
            <a:extLst>
              <a:ext uri="{FF2B5EF4-FFF2-40B4-BE49-F238E27FC236}">
                <a16:creationId xmlns:a16="http://schemas.microsoft.com/office/drawing/2014/main" id="{DC8AB9DC-0EB0-C748-8206-3F30DC9ACD55}"/>
              </a:ext>
            </a:extLst>
          </p:cNvPr>
          <p:cNvPicPr>
            <a:picLocks noChangeAspect="1"/>
          </p:cNvPicPr>
          <p:nvPr/>
        </p:nvPicPr>
        <p:blipFill rotWithShape="1">
          <a:blip r:embed="rId2"/>
          <a:srcRect t="6641" r="-1" b="11204"/>
          <a:stretch/>
        </p:blipFill>
        <p:spPr>
          <a:xfrm>
            <a:off x="5977787" y="679423"/>
            <a:ext cx="5549127" cy="5379225"/>
          </a:xfrm>
          <a:prstGeom prst="rect">
            <a:avLst/>
          </a:prstGeom>
        </p:spPr>
      </p:pic>
      <p:sp>
        <p:nvSpPr>
          <p:cNvPr id="6" name="TextBox 5">
            <a:extLst>
              <a:ext uri="{FF2B5EF4-FFF2-40B4-BE49-F238E27FC236}">
                <a16:creationId xmlns:a16="http://schemas.microsoft.com/office/drawing/2014/main" id="{414CA5CB-DB43-9A41-98CE-015E0CF32D81}"/>
              </a:ext>
            </a:extLst>
          </p:cNvPr>
          <p:cNvSpPr txBox="1"/>
          <p:nvPr/>
        </p:nvSpPr>
        <p:spPr>
          <a:xfrm>
            <a:off x="1010441" y="5596983"/>
            <a:ext cx="458882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GB" sz="2400" dirty="0"/>
              <a:t>You can present your topic any way you choose: PPT, Prezi etc</a:t>
            </a:r>
          </a:p>
        </p:txBody>
      </p:sp>
    </p:spTree>
    <p:extLst>
      <p:ext uri="{BB962C8B-B14F-4D97-AF65-F5344CB8AC3E}">
        <p14:creationId xmlns:p14="http://schemas.microsoft.com/office/powerpoint/2010/main" val="229230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DB7A-6C46-E94D-BD03-C698D779FD0B}"/>
              </a:ext>
            </a:extLst>
          </p:cNvPr>
          <p:cNvSpPr>
            <a:spLocks noGrp="1"/>
          </p:cNvSpPr>
          <p:nvPr>
            <p:ph type="title"/>
          </p:nvPr>
        </p:nvSpPr>
        <p:spPr>
          <a:xfrm>
            <a:off x="674237" y="914400"/>
            <a:ext cx="3941306" cy="2887579"/>
          </a:xfrm>
        </p:spPr>
        <p:txBody>
          <a:bodyPr vert="horz" lIns="91440" tIns="45720" rIns="91440" bIns="45720" rtlCol="0" anchor="b">
            <a:normAutofit fontScale="90000"/>
          </a:bodyPr>
          <a:lstStyle/>
          <a:p>
            <a:pPr algn="ctr"/>
            <a:r>
              <a:rPr lang="en-US" kern="1200" dirty="0">
                <a:solidFill>
                  <a:schemeClr val="tx1"/>
                </a:solidFill>
                <a:latin typeface="Abadi" panose="020B0604020104020204" pitchFamily="34" charset="0"/>
                <a:ea typeface="+mj-ea"/>
                <a:cs typeface="+mj-cs"/>
              </a:rPr>
              <a:t>Delivering your presentations…</a:t>
            </a:r>
            <a:br>
              <a:rPr lang="en-US" kern="1200" dirty="0">
                <a:solidFill>
                  <a:schemeClr val="tx1"/>
                </a:solidFill>
                <a:latin typeface="Abadi" panose="020B0604020104020204" pitchFamily="34" charset="0"/>
                <a:ea typeface="+mj-ea"/>
                <a:cs typeface="+mj-cs"/>
              </a:rPr>
            </a:br>
            <a:endParaRPr lang="en-US" kern="1200" dirty="0">
              <a:solidFill>
                <a:schemeClr val="tx1"/>
              </a:solidFill>
              <a:latin typeface="Abadi" panose="020B0604020104020204" pitchFamily="34" charset="0"/>
              <a:ea typeface="+mj-ea"/>
              <a:cs typeface="+mj-cs"/>
            </a:endParaRPr>
          </a:p>
        </p:txBody>
      </p:sp>
      <p:sp>
        <p:nvSpPr>
          <p:cNvPr id="3" name="Content Placeholder 2">
            <a:extLst>
              <a:ext uri="{FF2B5EF4-FFF2-40B4-BE49-F238E27FC236}">
                <a16:creationId xmlns:a16="http://schemas.microsoft.com/office/drawing/2014/main" id="{C49353DD-A530-B046-818F-014E80966B78}"/>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3600" kern="1200" dirty="0">
                <a:solidFill>
                  <a:schemeClr val="tx1"/>
                </a:solidFill>
                <a:latin typeface="+mn-lt"/>
                <a:ea typeface="+mn-ea"/>
                <a:cs typeface="+mn-cs"/>
              </a:rPr>
              <a:t>What do you need to consider?</a:t>
            </a:r>
          </a:p>
        </p:txBody>
      </p:sp>
      <p:pic>
        <p:nvPicPr>
          <p:cNvPr id="5" name="Picture 4" descr="A person holding a microphone in front of a crowd&#10;&#10;Description automatically generated">
            <a:extLst>
              <a:ext uri="{FF2B5EF4-FFF2-40B4-BE49-F238E27FC236}">
                <a16:creationId xmlns:a16="http://schemas.microsoft.com/office/drawing/2014/main" id="{5700DC8B-7098-674A-BF9C-D72A7CEDC90F}"/>
              </a:ext>
            </a:extLst>
          </p:cNvPr>
          <p:cNvPicPr>
            <a:picLocks noChangeAspect="1"/>
          </p:cNvPicPr>
          <p:nvPr/>
        </p:nvPicPr>
        <p:blipFill>
          <a:blip r:embed="rId3"/>
          <a:stretch>
            <a:fillRect/>
          </a:stretch>
        </p:blipFill>
        <p:spPr>
          <a:xfrm>
            <a:off x="5153822" y="1262110"/>
            <a:ext cx="6553545" cy="4341721"/>
          </a:xfrm>
          <a:prstGeom prst="rect">
            <a:avLst/>
          </a:prstGeom>
        </p:spPr>
      </p:pic>
    </p:spTree>
    <p:extLst>
      <p:ext uri="{BB962C8B-B14F-4D97-AF65-F5344CB8AC3E}">
        <p14:creationId xmlns:p14="http://schemas.microsoft.com/office/powerpoint/2010/main" val="154470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4271-9675-1E4D-8F57-BE16C281E9F2}"/>
              </a:ext>
            </a:extLst>
          </p:cNvPr>
          <p:cNvSpPr>
            <a:spLocks noGrp="1"/>
          </p:cNvSpPr>
          <p:nvPr>
            <p:ph type="title"/>
          </p:nvPr>
        </p:nvSpPr>
        <p:spPr>
          <a:xfrm>
            <a:off x="838200" y="135463"/>
            <a:ext cx="10515600" cy="1325563"/>
          </a:xfrm>
        </p:spPr>
        <p:txBody>
          <a:bodyPr>
            <a:normAutofit/>
          </a:bodyPr>
          <a:lstStyle/>
          <a:p>
            <a:r>
              <a:rPr lang="en-GB" dirty="0"/>
              <a:t>Why are we studying ‘A Doll’s House’?</a:t>
            </a:r>
          </a:p>
        </p:txBody>
      </p:sp>
      <p:sp>
        <p:nvSpPr>
          <p:cNvPr id="4" name="Content Placeholder 2">
            <a:extLst>
              <a:ext uri="{FF2B5EF4-FFF2-40B4-BE49-F238E27FC236}">
                <a16:creationId xmlns:a16="http://schemas.microsoft.com/office/drawing/2014/main" id="{682317CE-D30B-BE49-8077-7C9B56EF2187}"/>
              </a:ext>
            </a:extLst>
          </p:cNvPr>
          <p:cNvSpPr txBox="1">
            <a:spLocks/>
          </p:cNvSpPr>
          <p:nvPr/>
        </p:nvSpPr>
        <p:spPr>
          <a:xfrm>
            <a:off x="346515" y="2511791"/>
            <a:ext cx="5437853" cy="352718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spcBef>
                <a:spcPts val="0"/>
              </a:spcBef>
              <a:buFont typeface="Arial" panose="020B0604020202020204" pitchFamily="34" charset="0"/>
              <a:buNone/>
            </a:pPr>
            <a:r>
              <a:rPr lang="en-US" sz="2000" b="1" dirty="0">
                <a:solidFill>
                  <a:srgbClr val="000000"/>
                </a:solidFill>
                <a:ea typeface="Calibri"/>
                <a:cs typeface="Calibri"/>
                <a:sym typeface="Calibri"/>
              </a:rPr>
              <a:t>Area of exploration—readers, writers and texts (AOE1)</a:t>
            </a:r>
          </a:p>
          <a:p>
            <a:pPr>
              <a:buFont typeface="Wingdings" panose="05000000000000000000" pitchFamily="2" charset="2"/>
              <a:buChar char="q"/>
            </a:pPr>
            <a:r>
              <a:rPr lang="en-US" sz="2000" dirty="0"/>
              <a:t>Why and how do we study language and literature?</a:t>
            </a:r>
          </a:p>
          <a:p>
            <a:pPr>
              <a:buFont typeface="Wingdings" panose="05000000000000000000" pitchFamily="2" charset="2"/>
              <a:buChar char="q"/>
            </a:pPr>
            <a:r>
              <a:rPr lang="en-US" sz="2000" dirty="0"/>
              <a:t>How are we affected by texts in various ways?</a:t>
            </a:r>
          </a:p>
          <a:p>
            <a:pPr>
              <a:buFont typeface="Wingdings" panose="05000000000000000000" pitchFamily="2" charset="2"/>
              <a:buChar char="q"/>
            </a:pPr>
            <a:r>
              <a:rPr lang="en-US" sz="2000" dirty="0"/>
              <a:t>In what ways is meaning constructed, negotiated, expressed and interpreted?</a:t>
            </a:r>
          </a:p>
          <a:p>
            <a:pPr>
              <a:buFont typeface="Wingdings" panose="05000000000000000000" pitchFamily="2" charset="2"/>
              <a:buChar char="q"/>
            </a:pPr>
            <a:r>
              <a:rPr lang="en-US" sz="2000" dirty="0"/>
              <a:t>How does language use vary amongst text types and amongst literary forms?</a:t>
            </a:r>
          </a:p>
          <a:p>
            <a:pPr>
              <a:buFont typeface="Wingdings" panose="05000000000000000000" pitchFamily="2" charset="2"/>
              <a:buChar char="q"/>
            </a:pPr>
            <a:r>
              <a:rPr lang="en-US" sz="2000" dirty="0"/>
              <a:t>How does the structure or style of a text affect meaning?</a:t>
            </a:r>
          </a:p>
          <a:p>
            <a:pPr>
              <a:buFont typeface="Wingdings" panose="05000000000000000000" pitchFamily="2" charset="2"/>
              <a:buChar char="q"/>
            </a:pPr>
            <a:r>
              <a:rPr lang="en-US" sz="2000" dirty="0"/>
              <a:t>How do texts offer insights and challenges?</a:t>
            </a:r>
            <a:endParaRPr lang="en-GB" sz="1600" dirty="0"/>
          </a:p>
        </p:txBody>
      </p:sp>
      <p:sp>
        <p:nvSpPr>
          <p:cNvPr id="5" name="TextBox 4">
            <a:extLst>
              <a:ext uri="{FF2B5EF4-FFF2-40B4-BE49-F238E27FC236}">
                <a16:creationId xmlns:a16="http://schemas.microsoft.com/office/drawing/2014/main" id="{EDF9C020-5097-7F43-A437-10B2B97AEDC0}"/>
              </a:ext>
            </a:extLst>
          </p:cNvPr>
          <p:cNvSpPr txBox="1"/>
          <p:nvPr/>
        </p:nvSpPr>
        <p:spPr>
          <a:xfrm>
            <a:off x="6468623" y="1982097"/>
            <a:ext cx="5376862" cy="255454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just">
              <a:spcBef>
                <a:spcPts val="1600"/>
              </a:spcBef>
            </a:pPr>
            <a:r>
              <a:rPr lang="en-US" sz="2000" b="1" dirty="0">
                <a:solidFill>
                  <a:srgbClr val="000000"/>
                </a:solidFill>
                <a:ea typeface="Calibri"/>
                <a:cs typeface="Calibri"/>
                <a:sym typeface="Calibri"/>
              </a:rPr>
              <a:t>Area of exploration—time and space (AOE2)</a:t>
            </a:r>
          </a:p>
          <a:p>
            <a:pPr>
              <a:buFont typeface="Wingdings" panose="05000000000000000000" pitchFamily="2" charset="2"/>
              <a:buChar char="q"/>
            </a:pPr>
            <a:r>
              <a:rPr lang="en-US" sz="2000" dirty="0"/>
              <a:t>How important is cultural or historical context to the production and reception of a text?</a:t>
            </a:r>
          </a:p>
          <a:p>
            <a:pPr>
              <a:buFont typeface="Wingdings" panose="05000000000000000000" pitchFamily="2" charset="2"/>
              <a:buChar char="q"/>
            </a:pPr>
            <a:r>
              <a:rPr lang="en-US" sz="2000" dirty="0"/>
              <a:t>How do we approach texts from different times and cultures to our own?</a:t>
            </a:r>
          </a:p>
          <a:p>
            <a:pPr>
              <a:buFont typeface="Wingdings" panose="05000000000000000000" pitchFamily="2" charset="2"/>
              <a:buChar char="q"/>
            </a:pPr>
            <a:r>
              <a:rPr lang="en-US" sz="2000" dirty="0"/>
              <a:t>To what extent do texts offer insight into another culture?</a:t>
            </a:r>
          </a:p>
          <a:p>
            <a:pPr>
              <a:buFont typeface="Wingdings" panose="05000000000000000000" pitchFamily="2" charset="2"/>
              <a:buChar char="q"/>
            </a:pPr>
            <a:r>
              <a:rPr lang="en-US" sz="2000" dirty="0"/>
              <a:t>How does the meaning and impact of a text change over time?</a:t>
            </a:r>
          </a:p>
          <a:p>
            <a:pPr>
              <a:buFont typeface="Wingdings" panose="05000000000000000000" pitchFamily="2" charset="2"/>
              <a:buChar char="q"/>
            </a:pPr>
            <a:r>
              <a:rPr lang="en-US" sz="2000" dirty="0"/>
              <a:t>How do texts reflect, represent or form a part of cultural practices?</a:t>
            </a:r>
          </a:p>
          <a:p>
            <a:pPr>
              <a:buFont typeface="Wingdings" panose="05000000000000000000" pitchFamily="2" charset="2"/>
              <a:buChar char="q"/>
            </a:pPr>
            <a:r>
              <a:rPr lang="en-US" sz="2000" dirty="0"/>
              <a:t>How does language represent social distinctions and identities? </a:t>
            </a:r>
          </a:p>
        </p:txBody>
      </p:sp>
      <p:sp>
        <p:nvSpPr>
          <p:cNvPr id="6" name="Rounded Rectangular Callout 5">
            <a:extLst>
              <a:ext uri="{FF2B5EF4-FFF2-40B4-BE49-F238E27FC236}">
                <a16:creationId xmlns:a16="http://schemas.microsoft.com/office/drawing/2014/main" id="{6B0B54DB-09F4-D34C-A360-FD4CB3C287E8}"/>
              </a:ext>
            </a:extLst>
          </p:cNvPr>
          <p:cNvSpPr/>
          <p:nvPr/>
        </p:nvSpPr>
        <p:spPr>
          <a:xfrm>
            <a:off x="6407633" y="4719483"/>
            <a:ext cx="2267857" cy="2138517"/>
          </a:xfrm>
          <a:prstGeom prst="wedgeRoundRectCallout">
            <a:avLst>
              <a:gd name="adj1" fmla="val 97567"/>
              <a:gd name="adj2" fmla="val -10122"/>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r>
              <a:rPr lang="en-GB" sz="2800" dirty="0"/>
              <a:t>This can be used for:</a:t>
            </a:r>
          </a:p>
          <a:p>
            <a:pPr>
              <a:buBlip>
                <a:blip r:embed="rId2"/>
              </a:buBlip>
            </a:pPr>
            <a:r>
              <a:rPr lang="en-GB" sz="2800" dirty="0"/>
              <a:t>Paper 2</a:t>
            </a:r>
          </a:p>
          <a:p>
            <a:pPr>
              <a:buBlip>
                <a:blip r:embed="rId2"/>
              </a:buBlip>
            </a:pPr>
            <a:r>
              <a:rPr lang="en-GB" sz="2800" dirty="0"/>
              <a:t>HL essay</a:t>
            </a:r>
          </a:p>
          <a:p>
            <a:pPr>
              <a:buBlip>
                <a:blip r:embed="rId2"/>
              </a:buBlip>
            </a:pPr>
            <a:r>
              <a:rPr lang="en-GB" sz="2800" dirty="0"/>
              <a:t>Individual Oral</a:t>
            </a:r>
          </a:p>
        </p:txBody>
      </p:sp>
      <p:pic>
        <p:nvPicPr>
          <p:cNvPr id="8" name="Picture 7" descr="A picture containing toy, drawing&#10;&#10;Description automatically generated">
            <a:extLst>
              <a:ext uri="{FF2B5EF4-FFF2-40B4-BE49-F238E27FC236}">
                <a16:creationId xmlns:a16="http://schemas.microsoft.com/office/drawing/2014/main" id="{95E4C342-4D20-C342-8CC1-3B57939EB3DD}"/>
              </a:ext>
            </a:extLst>
          </p:cNvPr>
          <p:cNvPicPr>
            <a:picLocks noChangeAspect="1"/>
          </p:cNvPicPr>
          <p:nvPr/>
        </p:nvPicPr>
        <p:blipFill>
          <a:blip r:embed="rId3"/>
          <a:stretch>
            <a:fillRect/>
          </a:stretch>
        </p:blipFill>
        <p:spPr>
          <a:xfrm>
            <a:off x="9878786" y="5144449"/>
            <a:ext cx="1282700" cy="1288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5338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3996-CAB5-F642-B912-B5EAC54F2CDC}"/>
              </a:ext>
            </a:extLst>
          </p:cNvPr>
          <p:cNvSpPr>
            <a:spLocks noGrp="1"/>
          </p:cNvSpPr>
          <p:nvPr>
            <p:ph type="title"/>
          </p:nvPr>
        </p:nvSpPr>
        <p:spPr>
          <a:xfrm>
            <a:off x="6585882" y="889202"/>
            <a:ext cx="4805996" cy="1401448"/>
          </a:xfrm>
        </p:spPr>
        <p:txBody>
          <a:bodyPr vert="horz" lIns="91440" tIns="45720" rIns="91440" bIns="45720" rtlCol="0" anchor="t">
            <a:normAutofit fontScale="90000"/>
          </a:bodyPr>
          <a:lstStyle/>
          <a:p>
            <a:r>
              <a:rPr lang="en-US" dirty="0">
                <a:solidFill>
                  <a:srgbClr val="000000"/>
                </a:solidFill>
              </a:rPr>
              <a:t>As you watch the presentations…</a:t>
            </a:r>
          </a:p>
        </p:txBody>
      </p:sp>
      <p:pic>
        <p:nvPicPr>
          <p:cNvPr id="5" name="Content Placeholder 4" descr="A picture containing toy, doll, sitting, white&#10;&#10;Description automatically generated">
            <a:extLst>
              <a:ext uri="{FF2B5EF4-FFF2-40B4-BE49-F238E27FC236}">
                <a16:creationId xmlns:a16="http://schemas.microsoft.com/office/drawing/2014/main" id="{47B185B4-C68E-D544-97E5-50B88BE17C56}"/>
              </a:ext>
            </a:extLst>
          </p:cNvPr>
          <p:cNvPicPr>
            <a:picLocks noGrp="1" noChangeAspect="1"/>
          </p:cNvPicPr>
          <p:nvPr>
            <p:ph idx="1"/>
          </p:nvPr>
        </p:nvPicPr>
        <p:blipFill rotWithShape="1">
          <a:blip r:embed="rId2">
            <a:alphaModFix/>
          </a:blip>
          <a:srcRect r="7801" b="3"/>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TextBox 5">
            <a:extLst>
              <a:ext uri="{FF2B5EF4-FFF2-40B4-BE49-F238E27FC236}">
                <a16:creationId xmlns:a16="http://schemas.microsoft.com/office/drawing/2014/main" id="{AF886BA6-F04B-404A-9B60-E4DB9FA18D3B}"/>
              </a:ext>
            </a:extLst>
          </p:cNvPr>
          <p:cNvSpPr txBox="1"/>
          <p:nvPr/>
        </p:nvSpPr>
        <p:spPr>
          <a:xfrm>
            <a:off x="6853887" y="2895426"/>
            <a:ext cx="4537991" cy="2062103"/>
          </a:xfrm>
          <a:prstGeom prst="rect">
            <a:avLst/>
          </a:prstGeom>
          <a:noFill/>
        </p:spPr>
        <p:txBody>
          <a:bodyPr wrap="square" rtlCol="0">
            <a:spAutoFit/>
          </a:bodyPr>
          <a:lstStyle/>
          <a:p>
            <a:pPr marL="285750" indent="-285750">
              <a:buFont typeface="Wingdings" pitchFamily="2" charset="2"/>
              <a:buChar char="q"/>
            </a:pPr>
            <a:r>
              <a:rPr lang="en-GB" sz="3200" dirty="0"/>
              <a:t>Make notes.</a:t>
            </a:r>
          </a:p>
          <a:p>
            <a:pPr marL="285750" indent="-285750">
              <a:buFont typeface="Wingdings" pitchFamily="2" charset="2"/>
              <a:buChar char="q"/>
            </a:pPr>
            <a:r>
              <a:rPr lang="en-GB" sz="3200" dirty="0"/>
              <a:t>Think of questions to ask that help to clarify or extend ideas.</a:t>
            </a:r>
          </a:p>
          <a:p>
            <a:pPr marL="285750" indent="-285750">
              <a:buFont typeface="Wingdings" pitchFamily="2" charset="2"/>
              <a:buChar char="q"/>
            </a:pPr>
            <a:r>
              <a:rPr lang="en-GB" sz="3200" dirty="0"/>
              <a:t>Be respectful!</a:t>
            </a:r>
          </a:p>
        </p:txBody>
      </p:sp>
    </p:spTree>
    <p:extLst>
      <p:ext uri="{BB962C8B-B14F-4D97-AF65-F5344CB8AC3E}">
        <p14:creationId xmlns:p14="http://schemas.microsoft.com/office/powerpoint/2010/main" val="96739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8FA9-EF5A-7B4A-9FB7-78310255EEBA}"/>
              </a:ext>
            </a:extLst>
          </p:cNvPr>
          <p:cNvSpPr>
            <a:spLocks noGrp="1"/>
          </p:cNvSpPr>
          <p:nvPr>
            <p:ph type="title"/>
          </p:nvPr>
        </p:nvSpPr>
        <p:spPr>
          <a:xfrm>
            <a:off x="630936" y="639520"/>
            <a:ext cx="3429000" cy="1719072"/>
          </a:xfrm>
        </p:spPr>
        <p:txBody>
          <a:bodyPr anchor="b">
            <a:normAutofit/>
          </a:bodyPr>
          <a:lstStyle/>
          <a:p>
            <a:r>
              <a:rPr lang="en-GB" dirty="0"/>
              <a:t>Homework</a:t>
            </a:r>
          </a:p>
        </p:txBody>
      </p:sp>
      <p:sp>
        <p:nvSpPr>
          <p:cNvPr id="9" name="Content Placeholder 8">
            <a:extLst>
              <a:ext uri="{FF2B5EF4-FFF2-40B4-BE49-F238E27FC236}">
                <a16:creationId xmlns:a16="http://schemas.microsoft.com/office/drawing/2014/main" id="{DA6BA45C-B924-4B45-80F9-67BC91368A5B}"/>
              </a:ext>
            </a:extLst>
          </p:cNvPr>
          <p:cNvSpPr>
            <a:spLocks noGrp="1"/>
          </p:cNvSpPr>
          <p:nvPr>
            <p:ph idx="1"/>
          </p:nvPr>
        </p:nvSpPr>
        <p:spPr>
          <a:xfrm>
            <a:off x="630936" y="2807208"/>
            <a:ext cx="3429000" cy="3410712"/>
          </a:xfrm>
        </p:spPr>
        <p:txBody>
          <a:bodyPr anchor="t">
            <a:normAutofit fontScale="92500"/>
          </a:bodyPr>
          <a:lstStyle/>
          <a:p>
            <a:r>
              <a:rPr lang="en-US" sz="2400" dirty="0"/>
              <a:t>Read the following articles and add to your notes on context.</a:t>
            </a:r>
          </a:p>
          <a:p>
            <a:r>
              <a:rPr lang="en-US" sz="2400" dirty="0"/>
              <a:t>Think about the experience for theatregoers at the time.</a:t>
            </a:r>
          </a:p>
          <a:p>
            <a:r>
              <a:rPr lang="en-US" sz="2400" dirty="0"/>
              <a:t>What do you learn about the history of theatre?</a:t>
            </a:r>
          </a:p>
          <a:p>
            <a:r>
              <a:rPr lang="en-US" sz="2400" dirty="0"/>
              <a:t>What do you learn about both the experience and who the audience were likely to be?</a:t>
            </a:r>
          </a:p>
        </p:txBody>
      </p:sp>
      <p:pic>
        <p:nvPicPr>
          <p:cNvPr id="5" name="Content Placeholder 4" descr="A close up of a sign&#10;&#10;Description automatically generated">
            <a:extLst>
              <a:ext uri="{FF2B5EF4-FFF2-40B4-BE49-F238E27FC236}">
                <a16:creationId xmlns:a16="http://schemas.microsoft.com/office/drawing/2014/main" id="{70CAE589-474F-154A-9684-745D570E2A62}"/>
              </a:ext>
            </a:extLst>
          </p:cNvPr>
          <p:cNvPicPr>
            <a:picLocks noChangeAspect="1"/>
          </p:cNvPicPr>
          <p:nvPr/>
        </p:nvPicPr>
        <p:blipFill>
          <a:blip r:embed="rId3"/>
          <a:stretch>
            <a:fillRect/>
          </a:stretch>
        </p:blipFill>
        <p:spPr>
          <a:xfrm>
            <a:off x="7263581" y="335737"/>
            <a:ext cx="4468707" cy="4100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BF45B138-0121-CE44-8A09-7D3727BD62B3}"/>
              </a:ext>
            </a:extLst>
          </p:cNvPr>
          <p:cNvSpPr txBox="1"/>
          <p:nvPr/>
        </p:nvSpPr>
        <p:spPr>
          <a:xfrm>
            <a:off x="143462" y="95892"/>
            <a:ext cx="97494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Due:            </a:t>
            </a:r>
          </a:p>
        </p:txBody>
      </p:sp>
      <p:sp>
        <p:nvSpPr>
          <p:cNvPr id="3" name="TextBox 2">
            <a:extLst>
              <a:ext uri="{FF2B5EF4-FFF2-40B4-BE49-F238E27FC236}">
                <a16:creationId xmlns:a16="http://schemas.microsoft.com/office/drawing/2014/main" id="{9E87D376-666C-AA41-8FFD-93513EEF27AA}"/>
              </a:ext>
            </a:extLst>
          </p:cNvPr>
          <p:cNvSpPr txBox="1"/>
          <p:nvPr/>
        </p:nvSpPr>
        <p:spPr>
          <a:xfrm>
            <a:off x="4725605" y="3429000"/>
            <a:ext cx="2069477" cy="523220"/>
          </a:xfrm>
          <a:prstGeom prst="rect">
            <a:avLst/>
          </a:prstGeom>
          <a:noFill/>
        </p:spPr>
        <p:txBody>
          <a:bodyPr wrap="none" rtlCol="0">
            <a:spAutoFit/>
          </a:bodyPr>
          <a:lstStyle/>
          <a:p>
            <a:r>
              <a:rPr lang="en-GB" sz="2800" dirty="0">
                <a:hlinkClick r:id="rId4"/>
              </a:rPr>
              <a:t>1. Theatre in the 19</a:t>
            </a:r>
            <a:r>
              <a:rPr lang="en-GB" sz="2800" baseline="30000" dirty="0">
                <a:hlinkClick r:id="rId4"/>
              </a:rPr>
              <a:t>th</a:t>
            </a:r>
            <a:r>
              <a:rPr lang="en-GB" sz="2800" dirty="0">
                <a:hlinkClick r:id="rId4"/>
              </a:rPr>
              <a:t> C</a:t>
            </a:r>
            <a:endParaRPr lang="en-GB" sz="2800" dirty="0"/>
          </a:p>
        </p:txBody>
      </p:sp>
      <p:sp>
        <p:nvSpPr>
          <p:cNvPr id="4" name="TextBox 3">
            <a:extLst>
              <a:ext uri="{FF2B5EF4-FFF2-40B4-BE49-F238E27FC236}">
                <a16:creationId xmlns:a16="http://schemas.microsoft.com/office/drawing/2014/main" id="{D9F99547-BBFD-8D47-B392-EF8D20DFC39D}"/>
              </a:ext>
            </a:extLst>
          </p:cNvPr>
          <p:cNvSpPr txBox="1"/>
          <p:nvPr/>
        </p:nvSpPr>
        <p:spPr>
          <a:xfrm>
            <a:off x="4800689" y="4281731"/>
            <a:ext cx="1919308" cy="461665"/>
          </a:xfrm>
          <a:prstGeom prst="rect">
            <a:avLst/>
          </a:prstGeom>
          <a:noFill/>
        </p:spPr>
        <p:txBody>
          <a:bodyPr wrap="none" rtlCol="0">
            <a:spAutoFit/>
          </a:bodyPr>
          <a:lstStyle/>
          <a:p>
            <a:r>
              <a:rPr lang="en-GB" sz="2400" dirty="0">
                <a:hlinkClick r:id="rId5"/>
              </a:rPr>
              <a:t>2. The History of Theatre</a:t>
            </a:r>
            <a:endParaRPr lang="en-GB" sz="2400" dirty="0"/>
          </a:p>
        </p:txBody>
      </p:sp>
    </p:spTree>
    <p:extLst>
      <p:ext uri="{BB962C8B-B14F-4D97-AF65-F5344CB8AC3E}">
        <p14:creationId xmlns:p14="http://schemas.microsoft.com/office/powerpoint/2010/main" val="2477330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E638F-6AA7-8C44-B763-52CAC149B6F8}"/>
              </a:ext>
            </a:extLst>
          </p:cNvPr>
          <p:cNvPicPr>
            <a:picLocks noChangeAspect="1"/>
          </p:cNvPicPr>
          <p:nvPr/>
        </p:nvPicPr>
        <p:blipFill>
          <a:blip r:embed="rId2"/>
          <a:stretch>
            <a:fillRect/>
          </a:stretch>
        </p:blipFill>
        <p:spPr>
          <a:xfrm>
            <a:off x="3502615" y="4549676"/>
            <a:ext cx="5404393" cy="2331481"/>
          </a:xfrm>
          <a:prstGeom prst="rect">
            <a:avLst/>
          </a:prstGeom>
        </p:spPr>
      </p:pic>
      <p:sp>
        <p:nvSpPr>
          <p:cNvPr id="5" name="TextBox 4">
            <a:extLst>
              <a:ext uri="{FF2B5EF4-FFF2-40B4-BE49-F238E27FC236}">
                <a16:creationId xmlns:a16="http://schemas.microsoft.com/office/drawing/2014/main" id="{77C0585D-D94B-FC4F-9EDE-44D72DB15AD6}"/>
              </a:ext>
            </a:extLst>
          </p:cNvPr>
          <p:cNvSpPr txBox="1"/>
          <p:nvPr/>
        </p:nvSpPr>
        <p:spPr>
          <a:xfrm>
            <a:off x="2207111" y="1120676"/>
            <a:ext cx="7777777"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dirty="0"/>
              <a:t>Thank you for downloading this resource; I hope it is useful! You can find the full SoW </a:t>
            </a:r>
            <a:r>
              <a:rPr lang="en-US" sz="3600" dirty="0">
                <a:hlinkClick r:id="rId3"/>
              </a:rPr>
              <a:t>here</a:t>
            </a:r>
            <a:r>
              <a:rPr lang="en-US" sz="3600" dirty="0"/>
              <a:t>. </a:t>
            </a:r>
          </a:p>
          <a:p>
            <a:pPr algn="ctr"/>
            <a:endParaRPr lang="en-US" sz="3600" dirty="0"/>
          </a:p>
          <a:p>
            <a:endParaRPr lang="en-US" sz="3600" dirty="0"/>
          </a:p>
          <a:p>
            <a:pPr algn="ctr"/>
            <a:r>
              <a:rPr lang="en-US" sz="3600" dirty="0"/>
              <a:t>You can also follow me on </a:t>
            </a:r>
            <a:r>
              <a:rPr lang="en-US" sz="3600" dirty="0">
                <a:hlinkClick r:id="rId4"/>
              </a:rPr>
              <a:t>Instagram</a:t>
            </a:r>
            <a:r>
              <a:rPr lang="en-US" sz="3600" dirty="0"/>
              <a:t> and find me on </a:t>
            </a:r>
            <a:r>
              <a:rPr lang="en-US" sz="3600" dirty="0">
                <a:hlinkClick r:id="rId5"/>
              </a:rPr>
              <a:t>Facebook</a:t>
            </a:r>
            <a:r>
              <a:rPr lang="en-US" sz="3600" dirty="0"/>
              <a:t> or </a:t>
            </a:r>
            <a:r>
              <a:rPr lang="en-US" sz="3600" dirty="0">
                <a:hlinkClick r:id="rId6"/>
              </a:rPr>
              <a:t>twitter</a:t>
            </a:r>
            <a:r>
              <a:rPr lang="en-US" sz="3600" dirty="0"/>
              <a:t>.</a:t>
            </a:r>
          </a:p>
        </p:txBody>
      </p:sp>
    </p:spTree>
    <p:extLst>
      <p:ext uri="{BB962C8B-B14F-4D97-AF65-F5344CB8AC3E}">
        <p14:creationId xmlns:p14="http://schemas.microsoft.com/office/powerpoint/2010/main" val="150138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06D5-200D-174A-A079-88AF89763D00}"/>
              </a:ext>
            </a:extLst>
          </p:cNvPr>
          <p:cNvSpPr>
            <a:spLocks noGrp="1"/>
          </p:cNvSpPr>
          <p:nvPr>
            <p:ph type="title"/>
          </p:nvPr>
        </p:nvSpPr>
        <p:spPr/>
        <p:txBody>
          <a:bodyPr>
            <a:normAutofit fontScale="90000"/>
          </a:bodyPr>
          <a:lstStyle/>
          <a:p>
            <a:pPr algn="ctr"/>
            <a:r>
              <a:rPr lang="en-GB" dirty="0"/>
              <a:t>What do </a:t>
            </a:r>
            <a:r>
              <a:rPr lang="en-GB"/>
              <a:t>we need </a:t>
            </a:r>
            <a:r>
              <a:rPr lang="en-GB" dirty="0"/>
              <a:t>to consider when looking at the criterion for paper 2?</a:t>
            </a:r>
          </a:p>
        </p:txBody>
      </p:sp>
      <p:pic>
        <p:nvPicPr>
          <p:cNvPr id="7" name="Picture 6">
            <a:extLst>
              <a:ext uri="{FF2B5EF4-FFF2-40B4-BE49-F238E27FC236}">
                <a16:creationId xmlns:a16="http://schemas.microsoft.com/office/drawing/2014/main" id="{82DDDA68-19E5-B349-84B0-5D618D8A7FDF}"/>
              </a:ext>
            </a:extLst>
          </p:cNvPr>
          <p:cNvPicPr>
            <a:picLocks noChangeAspect="1"/>
          </p:cNvPicPr>
          <p:nvPr/>
        </p:nvPicPr>
        <p:blipFill>
          <a:blip r:embed="rId3"/>
          <a:stretch>
            <a:fillRect/>
          </a:stretch>
        </p:blipFill>
        <p:spPr>
          <a:xfrm>
            <a:off x="1053193" y="1960789"/>
            <a:ext cx="10172700" cy="2413000"/>
          </a:xfrm>
          <a:prstGeom prst="rect">
            <a:avLst/>
          </a:prstGeom>
        </p:spPr>
      </p:pic>
      <p:sp>
        <p:nvSpPr>
          <p:cNvPr id="9" name="Content Placeholder 8">
            <a:extLst>
              <a:ext uri="{FF2B5EF4-FFF2-40B4-BE49-F238E27FC236}">
                <a16:creationId xmlns:a16="http://schemas.microsoft.com/office/drawing/2014/main" id="{BAF06AF0-1147-A945-993A-73745F06E0FA}"/>
              </a:ext>
            </a:extLst>
          </p:cNvPr>
          <p:cNvSpPr>
            <a:spLocks noGrp="1"/>
          </p:cNvSpPr>
          <p:nvPr>
            <p:ph idx="1"/>
          </p:nvPr>
        </p:nvSpPr>
        <p:spPr>
          <a:xfrm>
            <a:off x="881743" y="4643890"/>
            <a:ext cx="10515600" cy="1325564"/>
          </a:xfrm>
        </p:spPr>
        <p:txBody>
          <a:bodyPr>
            <a:normAutofit/>
          </a:bodyPr>
          <a:lstStyle/>
          <a:p>
            <a:pPr algn="ctr">
              <a:buBlip>
                <a:blip r:embed="rId4"/>
              </a:buBlip>
            </a:pPr>
            <a:r>
              <a:rPr lang="en-GB" sz="6600" dirty="0"/>
              <a:t>This is the same for HL &amp; SL</a:t>
            </a:r>
          </a:p>
        </p:txBody>
      </p:sp>
    </p:spTree>
    <p:extLst>
      <p:ext uri="{BB962C8B-B14F-4D97-AF65-F5344CB8AC3E}">
        <p14:creationId xmlns:p14="http://schemas.microsoft.com/office/powerpoint/2010/main" val="176982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DE1D1-C3CD-184D-9843-DEE428F5CBDC}"/>
              </a:ext>
            </a:extLst>
          </p:cNvPr>
          <p:cNvSpPr>
            <a:spLocks noGrp="1"/>
          </p:cNvSpPr>
          <p:nvPr>
            <p:ph type="title"/>
          </p:nvPr>
        </p:nvSpPr>
        <p:spPr>
          <a:xfrm>
            <a:off x="438363" y="310616"/>
            <a:ext cx="4696080" cy="1719072"/>
          </a:xfrm>
        </p:spPr>
        <p:txBody>
          <a:bodyPr anchor="b">
            <a:normAutofit/>
          </a:bodyPr>
          <a:lstStyle/>
          <a:p>
            <a:pPr algn="ctr">
              <a:lnSpc>
                <a:spcPct val="90000"/>
              </a:lnSpc>
            </a:pPr>
            <a:r>
              <a:rPr lang="en-GB" sz="3700" dirty="0"/>
              <a:t>How is a play different to a novel?</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3B74B1"/>
          </a:solidFill>
          <a:ln w="38100" cap="rnd">
            <a:solidFill>
              <a:srgbClr val="3B74B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6AF005-6462-234C-91EC-B9305CE706B7}"/>
              </a:ext>
            </a:extLst>
          </p:cNvPr>
          <p:cNvSpPr>
            <a:spLocks noGrp="1"/>
          </p:cNvSpPr>
          <p:nvPr>
            <p:ph idx="1"/>
          </p:nvPr>
        </p:nvSpPr>
        <p:spPr>
          <a:xfrm>
            <a:off x="245791" y="2725472"/>
            <a:ext cx="5081225" cy="4050792"/>
          </a:xfrm>
        </p:spPr>
        <p:style>
          <a:lnRef idx="2">
            <a:schemeClr val="accent3"/>
          </a:lnRef>
          <a:fillRef idx="1">
            <a:schemeClr val="lt1"/>
          </a:fillRef>
          <a:effectRef idx="0">
            <a:schemeClr val="accent3"/>
          </a:effectRef>
          <a:fontRef idx="minor">
            <a:schemeClr val="dk1"/>
          </a:fontRef>
        </p:style>
        <p:txBody>
          <a:bodyPr anchor="t">
            <a:normAutofit fontScale="92500" lnSpcReduction="10000"/>
          </a:bodyPr>
          <a:lstStyle/>
          <a:p>
            <a:r>
              <a:rPr lang="en-GB" dirty="0"/>
              <a:t>A play is a performance. Therefore it is meant to be </a:t>
            </a:r>
            <a:r>
              <a:rPr lang="en-GB" b="1" dirty="0"/>
              <a:t>watched</a:t>
            </a:r>
            <a:r>
              <a:rPr lang="en-GB" dirty="0"/>
              <a:t> and enjoyed.</a:t>
            </a:r>
          </a:p>
          <a:p>
            <a:endParaRPr lang="en-GB" dirty="0"/>
          </a:p>
          <a:p>
            <a:r>
              <a:rPr lang="en-GB" dirty="0"/>
              <a:t>There is an </a:t>
            </a:r>
            <a:r>
              <a:rPr lang="en-GB" b="1" dirty="0"/>
              <a:t>audience</a:t>
            </a:r>
            <a:r>
              <a:rPr lang="en-GB" dirty="0"/>
              <a:t> as opposed to a reader. Therefore tension and conflict may be felt more clearly by an audience. They may feel involved in the action. </a:t>
            </a:r>
          </a:p>
          <a:p>
            <a:endParaRPr lang="en-GB" dirty="0"/>
          </a:p>
          <a:p>
            <a:r>
              <a:rPr lang="en-GB" dirty="0"/>
              <a:t>Staging / stage directions</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5" name="Picture 4" descr="A room filled with furniture and a curtain&#10;&#10;Description automatically generated">
            <a:extLst>
              <a:ext uri="{FF2B5EF4-FFF2-40B4-BE49-F238E27FC236}">
                <a16:creationId xmlns:a16="http://schemas.microsoft.com/office/drawing/2014/main" id="{393860EB-73A1-B041-9197-DF4FBEEF4112}"/>
              </a:ext>
            </a:extLst>
          </p:cNvPr>
          <p:cNvPicPr>
            <a:picLocks noChangeAspect="1"/>
          </p:cNvPicPr>
          <p:nvPr/>
        </p:nvPicPr>
        <p:blipFill>
          <a:blip r:embed="rId5"/>
          <a:stretch>
            <a:fillRect/>
          </a:stretch>
        </p:blipFill>
        <p:spPr>
          <a:xfrm>
            <a:off x="5645434" y="1664826"/>
            <a:ext cx="6228149" cy="3814740"/>
          </a:xfrm>
          <a:prstGeom prst="rect">
            <a:avLst/>
          </a:prstGeom>
          <a:effectLst>
            <a:reflection blurRad="6350" stA="52000" endA="300" endPos="35000" dir="5400000" sy="-100000" algn="bl" rotWithShape="0"/>
            <a:softEdge rad="31750"/>
          </a:effectLst>
        </p:spPr>
      </p:pic>
      <p:sp>
        <p:nvSpPr>
          <p:cNvPr id="7" name="Rounded Rectangular Callout 6">
            <a:extLst>
              <a:ext uri="{FF2B5EF4-FFF2-40B4-BE49-F238E27FC236}">
                <a16:creationId xmlns:a16="http://schemas.microsoft.com/office/drawing/2014/main" id="{E8AD1EF7-6ABC-9D4A-8AAC-CD8410C41874}"/>
              </a:ext>
            </a:extLst>
          </p:cNvPr>
          <p:cNvSpPr/>
          <p:nvPr/>
        </p:nvSpPr>
        <p:spPr>
          <a:xfrm>
            <a:off x="7002802" y="128741"/>
            <a:ext cx="2443162" cy="1145404"/>
          </a:xfrm>
          <a:prstGeom prst="wedgeRoundRectCallout">
            <a:avLst>
              <a:gd name="adj1" fmla="val 110161"/>
              <a:gd name="adj2" fmla="val 23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sz="2800" dirty="0"/>
          </a:p>
          <a:p>
            <a:pPr algn="ctr"/>
            <a:r>
              <a:rPr lang="en-GB" sz="2800" dirty="0"/>
              <a:t>Keep this in mind as we read and analyse the play.</a:t>
            </a:r>
          </a:p>
          <a:p>
            <a:pPr algn="ctr"/>
            <a:endParaRPr lang="en-GB" sz="2800" dirty="0"/>
          </a:p>
        </p:txBody>
      </p:sp>
      <p:pic>
        <p:nvPicPr>
          <p:cNvPr id="9" name="Picture 8" descr="A close up of a logo&#10;&#10;Description automatically generated">
            <a:extLst>
              <a:ext uri="{FF2B5EF4-FFF2-40B4-BE49-F238E27FC236}">
                <a16:creationId xmlns:a16="http://schemas.microsoft.com/office/drawing/2014/main" id="{6895AAE1-851B-CB46-A6EF-EF77EA88BAC6}"/>
              </a:ext>
            </a:extLst>
          </p:cNvPr>
          <p:cNvPicPr>
            <a:picLocks noChangeAspect="1"/>
          </p:cNvPicPr>
          <p:nvPr/>
        </p:nvPicPr>
        <p:blipFill>
          <a:blip r:embed="rId6"/>
          <a:stretch>
            <a:fillRect/>
          </a:stretch>
        </p:blipFill>
        <p:spPr>
          <a:xfrm>
            <a:off x="10761663" y="-3418"/>
            <a:ext cx="1160331" cy="1409723"/>
          </a:xfrm>
          <a:prstGeom prst="rect">
            <a:avLst/>
          </a:prstGeom>
        </p:spPr>
      </p:pic>
      <p:pic>
        <p:nvPicPr>
          <p:cNvPr id="13" name="Picture 12">
            <a:extLst>
              <a:ext uri="{FF2B5EF4-FFF2-40B4-BE49-F238E27FC236}">
                <a16:creationId xmlns:a16="http://schemas.microsoft.com/office/drawing/2014/main" id="{B5C4D14A-4916-E84A-A698-FB52B82287AA}"/>
              </a:ext>
            </a:extLst>
          </p:cNvPr>
          <p:cNvPicPr>
            <a:picLocks noChangeAspect="1"/>
          </p:cNvPicPr>
          <p:nvPr/>
        </p:nvPicPr>
        <p:blipFill rotWithShape="1">
          <a:blip r:embed="rId7"/>
          <a:srcRect l="3284" t="10866" r="32418" b="71869"/>
          <a:stretch/>
        </p:blipFill>
        <p:spPr>
          <a:xfrm>
            <a:off x="88467" y="39935"/>
            <a:ext cx="6540796" cy="416604"/>
          </a:xfrm>
          <a:prstGeom prst="rect">
            <a:avLst/>
          </a:prstGeom>
        </p:spPr>
      </p:pic>
    </p:spTree>
    <p:extLst>
      <p:ext uri="{BB962C8B-B14F-4D97-AF65-F5344CB8AC3E}">
        <p14:creationId xmlns:p14="http://schemas.microsoft.com/office/powerpoint/2010/main" val="277225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FB27-C46C-2C4F-81F1-0F15D66046F7}"/>
              </a:ext>
            </a:extLst>
          </p:cNvPr>
          <p:cNvSpPr>
            <a:spLocks noGrp="1"/>
          </p:cNvSpPr>
          <p:nvPr>
            <p:ph type="title"/>
          </p:nvPr>
        </p:nvSpPr>
        <p:spPr/>
        <p:txBody>
          <a:bodyPr/>
          <a:lstStyle/>
          <a:p>
            <a:r>
              <a:rPr lang="en-GB" dirty="0"/>
              <a:t>New terminology</a:t>
            </a:r>
          </a:p>
        </p:txBody>
      </p:sp>
      <p:sp>
        <p:nvSpPr>
          <p:cNvPr id="3" name="Content Placeholder 2">
            <a:extLst>
              <a:ext uri="{FF2B5EF4-FFF2-40B4-BE49-F238E27FC236}">
                <a16:creationId xmlns:a16="http://schemas.microsoft.com/office/drawing/2014/main" id="{410401EC-6938-F14C-B6F0-AF4208FFB38C}"/>
              </a:ext>
            </a:extLst>
          </p:cNvPr>
          <p:cNvSpPr>
            <a:spLocks noGrp="1"/>
          </p:cNvSpPr>
          <p:nvPr>
            <p:ph idx="1"/>
          </p:nvPr>
        </p:nvSpPr>
        <p:spPr>
          <a:xfrm>
            <a:off x="838200" y="1929384"/>
            <a:ext cx="10515600" cy="2390825"/>
          </a:xfrm>
        </p:spPr>
        <p:txBody>
          <a:bodyPr>
            <a:normAutofit fontScale="92500" lnSpcReduction="20000"/>
          </a:bodyPr>
          <a:lstStyle/>
          <a:p>
            <a:r>
              <a:rPr lang="en-GB" dirty="0"/>
              <a:t>Kinesics: body movements and gestures regarded as a form of non-verbal communication.</a:t>
            </a:r>
          </a:p>
          <a:p>
            <a:r>
              <a:rPr lang="en-GB" dirty="0"/>
              <a:t>Proxemics: the amount of space that people feel it necessary to set between themselves and others.</a:t>
            </a:r>
          </a:p>
          <a:p>
            <a:r>
              <a:rPr lang="en-GB" dirty="0" err="1"/>
              <a:t>Paralinguistics</a:t>
            </a:r>
            <a:r>
              <a:rPr lang="en-GB" dirty="0"/>
              <a:t>: the part of </a:t>
            </a:r>
            <a:r>
              <a:rPr lang="en-GB" b="1" dirty="0"/>
              <a:t>communication </a:t>
            </a:r>
            <a:r>
              <a:rPr lang="en-GB" dirty="0"/>
              <a:t>outside of the words themselves – the volume, speed, intonation of a voice along with gestures and other non-verbal cues</a:t>
            </a:r>
          </a:p>
          <a:p>
            <a:r>
              <a:rPr lang="en-GB" dirty="0"/>
              <a:t>Stage business: activity performed by an actor for dramatic effect </a:t>
            </a:r>
          </a:p>
        </p:txBody>
      </p:sp>
      <p:pic>
        <p:nvPicPr>
          <p:cNvPr id="4" name="Picture 3" descr="A picture containing white, sitting&#10;&#10;Description automatically generated">
            <a:extLst>
              <a:ext uri="{FF2B5EF4-FFF2-40B4-BE49-F238E27FC236}">
                <a16:creationId xmlns:a16="http://schemas.microsoft.com/office/drawing/2014/main" id="{B05FFACF-61F9-EE47-87D2-06D6A4759404}"/>
              </a:ext>
            </a:extLst>
          </p:cNvPr>
          <p:cNvPicPr>
            <a:picLocks noChangeAspect="1"/>
          </p:cNvPicPr>
          <p:nvPr/>
        </p:nvPicPr>
        <p:blipFill>
          <a:blip r:embed="rId2"/>
          <a:stretch>
            <a:fillRect/>
          </a:stretch>
        </p:blipFill>
        <p:spPr>
          <a:xfrm>
            <a:off x="9193594" y="4558905"/>
            <a:ext cx="880572" cy="1726746"/>
          </a:xfrm>
          <a:prstGeom prst="rect">
            <a:avLst/>
          </a:prstGeom>
        </p:spPr>
      </p:pic>
      <p:sp>
        <p:nvSpPr>
          <p:cNvPr id="5" name="Cloud Callout 4">
            <a:extLst>
              <a:ext uri="{FF2B5EF4-FFF2-40B4-BE49-F238E27FC236}">
                <a16:creationId xmlns:a16="http://schemas.microsoft.com/office/drawing/2014/main" id="{7882BD29-D54F-234C-9594-AA0EBBA934D1}"/>
              </a:ext>
            </a:extLst>
          </p:cNvPr>
          <p:cNvSpPr/>
          <p:nvPr/>
        </p:nvSpPr>
        <p:spPr>
          <a:xfrm>
            <a:off x="2021747" y="4725649"/>
            <a:ext cx="5651291" cy="2132351"/>
          </a:xfrm>
          <a:prstGeom prst="cloudCallout">
            <a:avLst>
              <a:gd name="adj1" fmla="val 76520"/>
              <a:gd name="adj2" fmla="val -27116"/>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GB" sz="2800" dirty="0"/>
          </a:p>
          <a:p>
            <a:endParaRPr lang="en-GB" sz="2800" dirty="0"/>
          </a:p>
          <a:p>
            <a:endParaRPr lang="en-GB" sz="2800" dirty="0"/>
          </a:p>
          <a:p>
            <a:pPr algn="ctr"/>
            <a:r>
              <a:rPr lang="en-GB" sz="2800" dirty="0"/>
              <a:t>Can you think of any real world examples of these? Are we using any of them now?</a:t>
            </a:r>
          </a:p>
          <a:p>
            <a:endParaRPr lang="en-GB" sz="2800" dirty="0"/>
          </a:p>
          <a:p>
            <a:endParaRPr lang="en-GB" sz="2800" dirty="0"/>
          </a:p>
          <a:p>
            <a:pPr algn="ctr"/>
            <a:endParaRPr lang="en-GB" sz="2800" dirty="0"/>
          </a:p>
        </p:txBody>
      </p:sp>
    </p:spTree>
    <p:extLst>
      <p:ext uri="{BB962C8B-B14F-4D97-AF65-F5344CB8AC3E}">
        <p14:creationId xmlns:p14="http://schemas.microsoft.com/office/powerpoint/2010/main" val="2663023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D91BE-0FFF-6A4B-8122-0ED6A4A12B93}"/>
              </a:ext>
            </a:extLst>
          </p:cNvPr>
          <p:cNvSpPr>
            <a:spLocks noGrp="1"/>
          </p:cNvSpPr>
          <p:nvPr>
            <p:ph type="title"/>
          </p:nvPr>
        </p:nvSpPr>
        <p:spPr>
          <a:xfrm>
            <a:off x="576072" y="238539"/>
            <a:ext cx="11018520" cy="1434415"/>
          </a:xfrm>
        </p:spPr>
        <p:txBody>
          <a:bodyPr anchor="b">
            <a:normAutofit/>
          </a:bodyPr>
          <a:lstStyle/>
          <a:p>
            <a:r>
              <a:rPr lang="en-GB" sz="7200"/>
              <a:t>Quick facts</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B74B1"/>
          </a:solidFill>
          <a:ln w="38100" cap="rnd">
            <a:solidFill>
              <a:srgbClr val="3B74B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21389E-6A60-7741-B166-CD7892E2272D}"/>
              </a:ext>
            </a:extLst>
          </p:cNvPr>
          <p:cNvSpPr>
            <a:spLocks noGrp="1"/>
          </p:cNvSpPr>
          <p:nvPr>
            <p:ph idx="1"/>
          </p:nvPr>
        </p:nvSpPr>
        <p:spPr>
          <a:xfrm>
            <a:off x="572493" y="2071316"/>
            <a:ext cx="6713552" cy="4119172"/>
          </a:xfrm>
        </p:spPr>
        <p:style>
          <a:lnRef idx="2">
            <a:schemeClr val="accent4"/>
          </a:lnRef>
          <a:fillRef idx="1">
            <a:schemeClr val="lt1"/>
          </a:fillRef>
          <a:effectRef idx="0">
            <a:schemeClr val="accent4"/>
          </a:effectRef>
          <a:fontRef idx="minor">
            <a:schemeClr val="dk1"/>
          </a:fontRef>
        </p:style>
        <p:txBody>
          <a:bodyPr anchor="t">
            <a:normAutofit fontScale="92500" lnSpcReduction="10000"/>
          </a:bodyPr>
          <a:lstStyle/>
          <a:p>
            <a:pPr lvl="0">
              <a:lnSpc>
                <a:spcPct val="100000"/>
              </a:lnSpc>
            </a:pPr>
            <a:r>
              <a:rPr lang="en-US" sz="2600" dirty="0"/>
              <a:t>Written whilst Ibsen was in Rome but published in Copenhagen in 1879. Hugely successful but controversial.</a:t>
            </a:r>
          </a:p>
          <a:p>
            <a:pPr lvl="0">
              <a:lnSpc>
                <a:spcPct val="100000"/>
              </a:lnSpc>
            </a:pPr>
            <a:r>
              <a:rPr lang="en-US" sz="2600" dirty="0"/>
              <a:t>Setting: Norway</a:t>
            </a:r>
          </a:p>
          <a:p>
            <a:pPr lvl="0">
              <a:lnSpc>
                <a:spcPct val="100000"/>
              </a:lnSpc>
            </a:pPr>
            <a:r>
              <a:rPr lang="en-US" sz="2600" dirty="0"/>
              <a:t>Language: </a:t>
            </a:r>
            <a:r>
              <a:rPr lang="en-US" sz="2600" dirty="0" err="1"/>
              <a:t>Dano-Norweigian</a:t>
            </a:r>
            <a:endParaRPr lang="en-US" sz="2600" dirty="0"/>
          </a:p>
          <a:p>
            <a:pPr lvl="0">
              <a:lnSpc>
                <a:spcPct val="100000"/>
              </a:lnSpc>
            </a:pPr>
            <a:r>
              <a:rPr lang="en-US" sz="2600" dirty="0"/>
              <a:t>Realist / Naturalist play (Realistic Drama)</a:t>
            </a:r>
          </a:p>
          <a:p>
            <a:pPr lvl="0">
              <a:lnSpc>
                <a:spcPct val="100000"/>
              </a:lnSpc>
            </a:pPr>
            <a:r>
              <a:rPr lang="en-US" sz="2600" dirty="0"/>
              <a:t>3 acts</a:t>
            </a:r>
          </a:p>
          <a:p>
            <a:pPr lvl="0">
              <a:lnSpc>
                <a:spcPct val="100000"/>
              </a:lnSpc>
            </a:pPr>
            <a:r>
              <a:rPr lang="en-US" sz="2600" dirty="0"/>
              <a:t>Social problem play: patriarchy, marriage, gender.</a:t>
            </a:r>
          </a:p>
          <a:p>
            <a:pPr lvl="0">
              <a:lnSpc>
                <a:spcPct val="100000"/>
              </a:lnSpc>
            </a:pPr>
            <a:r>
              <a:rPr lang="en-US" sz="2600" dirty="0"/>
              <a:t>5 key characters</a:t>
            </a:r>
          </a:p>
          <a:p>
            <a:pPr lvl="0">
              <a:lnSpc>
                <a:spcPct val="100000"/>
              </a:lnSpc>
            </a:pPr>
            <a:r>
              <a:rPr lang="en-US" sz="2600" dirty="0"/>
              <a:t>Inspired by real events: Laura </a:t>
            </a:r>
            <a:r>
              <a:rPr lang="en-US" sz="2600" dirty="0" err="1"/>
              <a:t>Kieler</a:t>
            </a:r>
            <a:r>
              <a:rPr lang="en-US" sz="2600" dirty="0"/>
              <a:t> (maiden name Peterson)</a:t>
            </a:r>
            <a:endParaRPr lang="en-GB" sz="2600" dirty="0"/>
          </a:p>
        </p:txBody>
      </p:sp>
      <p:pic>
        <p:nvPicPr>
          <p:cNvPr id="5" name="Picture 4" descr="A close up of a person reading a book&#10;&#10;Description automatically generated">
            <a:extLst>
              <a:ext uri="{FF2B5EF4-FFF2-40B4-BE49-F238E27FC236}">
                <a16:creationId xmlns:a16="http://schemas.microsoft.com/office/drawing/2014/main" id="{37B29034-334F-1F46-B0D5-9F5965168CAD}"/>
              </a:ext>
            </a:extLst>
          </p:cNvPr>
          <p:cNvPicPr>
            <a:picLocks noChangeAspect="1"/>
          </p:cNvPicPr>
          <p:nvPr/>
        </p:nvPicPr>
        <p:blipFill rotWithShape="1">
          <a:blip r:embed="rId2"/>
          <a:srcRect l="26437" r="10787" b="-3"/>
          <a:stretch/>
        </p:blipFill>
        <p:spPr>
          <a:xfrm>
            <a:off x="7675658" y="2093976"/>
            <a:ext cx="3941064" cy="4096512"/>
          </a:xfrm>
          <a:prstGeom prst="rect">
            <a:avLst/>
          </a:prstGeom>
          <a:effectLst>
            <a:softEdge rad="63500"/>
          </a:effectLst>
          <a:scene3d>
            <a:camera prst="orthographicFront"/>
            <a:lightRig rig="threePt" dir="t"/>
          </a:scene3d>
          <a:sp3d>
            <a:bevelT w="114300" prst="hardEdge"/>
          </a:sp3d>
        </p:spPr>
      </p:pic>
      <p:pic>
        <p:nvPicPr>
          <p:cNvPr id="8" name="Picture 7">
            <a:extLst>
              <a:ext uri="{FF2B5EF4-FFF2-40B4-BE49-F238E27FC236}">
                <a16:creationId xmlns:a16="http://schemas.microsoft.com/office/drawing/2014/main" id="{FADF2271-4BDD-A84F-A7AF-C17DC701A146}"/>
              </a:ext>
            </a:extLst>
          </p:cNvPr>
          <p:cNvPicPr>
            <a:picLocks noChangeAspect="1"/>
          </p:cNvPicPr>
          <p:nvPr/>
        </p:nvPicPr>
        <p:blipFill rotWithShape="1">
          <a:blip r:embed="rId3"/>
          <a:srcRect l="3284" t="10866" r="32418" b="71869"/>
          <a:stretch/>
        </p:blipFill>
        <p:spPr>
          <a:xfrm>
            <a:off x="88467" y="39935"/>
            <a:ext cx="6540796" cy="416604"/>
          </a:xfrm>
          <a:prstGeom prst="rect">
            <a:avLst/>
          </a:prstGeom>
        </p:spPr>
      </p:pic>
    </p:spTree>
    <p:extLst>
      <p:ext uri="{BB962C8B-B14F-4D97-AF65-F5344CB8AC3E}">
        <p14:creationId xmlns:p14="http://schemas.microsoft.com/office/powerpoint/2010/main" val="397633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49E2-C7F9-AC49-AF67-A246CE05EA89}"/>
              </a:ext>
            </a:extLst>
          </p:cNvPr>
          <p:cNvSpPr>
            <a:spLocks noGrp="1"/>
          </p:cNvSpPr>
          <p:nvPr>
            <p:ph type="title"/>
          </p:nvPr>
        </p:nvSpPr>
        <p:spPr>
          <a:custGeom>
            <a:avLst/>
            <a:gdLst>
              <a:gd name="connsiteX0" fmla="*/ 0 w 10515600"/>
              <a:gd name="connsiteY0" fmla="*/ 0 h 1325563"/>
              <a:gd name="connsiteX1" fmla="*/ 584200 w 10515600"/>
              <a:gd name="connsiteY1" fmla="*/ 0 h 1325563"/>
              <a:gd name="connsiteX2" fmla="*/ 1063244 w 10515600"/>
              <a:gd name="connsiteY2" fmla="*/ 0 h 1325563"/>
              <a:gd name="connsiteX3" fmla="*/ 1542288 w 10515600"/>
              <a:gd name="connsiteY3" fmla="*/ 0 h 1325563"/>
              <a:gd name="connsiteX4" fmla="*/ 2126488 w 10515600"/>
              <a:gd name="connsiteY4" fmla="*/ 0 h 1325563"/>
              <a:gd name="connsiteX5" fmla="*/ 2815844 w 10515600"/>
              <a:gd name="connsiteY5" fmla="*/ 0 h 1325563"/>
              <a:gd name="connsiteX6" fmla="*/ 3505200 w 10515600"/>
              <a:gd name="connsiteY6" fmla="*/ 0 h 1325563"/>
              <a:gd name="connsiteX7" fmla="*/ 4194556 w 10515600"/>
              <a:gd name="connsiteY7" fmla="*/ 0 h 1325563"/>
              <a:gd name="connsiteX8" fmla="*/ 4989068 w 10515600"/>
              <a:gd name="connsiteY8" fmla="*/ 0 h 1325563"/>
              <a:gd name="connsiteX9" fmla="*/ 5573268 w 10515600"/>
              <a:gd name="connsiteY9" fmla="*/ 0 h 1325563"/>
              <a:gd name="connsiteX10" fmla="*/ 6262624 w 10515600"/>
              <a:gd name="connsiteY10" fmla="*/ 0 h 1325563"/>
              <a:gd name="connsiteX11" fmla="*/ 6846824 w 10515600"/>
              <a:gd name="connsiteY11" fmla="*/ 0 h 1325563"/>
              <a:gd name="connsiteX12" fmla="*/ 7431024 w 10515600"/>
              <a:gd name="connsiteY12" fmla="*/ 0 h 1325563"/>
              <a:gd name="connsiteX13" fmla="*/ 8015224 w 10515600"/>
              <a:gd name="connsiteY13" fmla="*/ 0 h 1325563"/>
              <a:gd name="connsiteX14" fmla="*/ 8283956 w 10515600"/>
              <a:gd name="connsiteY14" fmla="*/ 0 h 1325563"/>
              <a:gd name="connsiteX15" fmla="*/ 8973312 w 10515600"/>
              <a:gd name="connsiteY15" fmla="*/ 0 h 1325563"/>
              <a:gd name="connsiteX16" fmla="*/ 9242044 w 10515600"/>
              <a:gd name="connsiteY16" fmla="*/ 0 h 1325563"/>
              <a:gd name="connsiteX17" fmla="*/ 9826244 w 10515600"/>
              <a:gd name="connsiteY17" fmla="*/ 0 h 1325563"/>
              <a:gd name="connsiteX18" fmla="*/ 10515600 w 10515600"/>
              <a:gd name="connsiteY18" fmla="*/ 0 h 1325563"/>
              <a:gd name="connsiteX19" fmla="*/ 10515600 w 10515600"/>
              <a:gd name="connsiteY19" fmla="*/ 468366 h 1325563"/>
              <a:gd name="connsiteX20" fmla="*/ 10515600 w 10515600"/>
              <a:gd name="connsiteY20" fmla="*/ 870453 h 1325563"/>
              <a:gd name="connsiteX21" fmla="*/ 10515600 w 10515600"/>
              <a:gd name="connsiteY21" fmla="*/ 1325563 h 1325563"/>
              <a:gd name="connsiteX22" fmla="*/ 10141712 w 10515600"/>
              <a:gd name="connsiteY22" fmla="*/ 1325563 h 1325563"/>
              <a:gd name="connsiteX23" fmla="*/ 9767824 w 10515600"/>
              <a:gd name="connsiteY23" fmla="*/ 1325563 h 1325563"/>
              <a:gd name="connsiteX24" fmla="*/ 8973312 w 10515600"/>
              <a:gd name="connsiteY24" fmla="*/ 1325563 h 1325563"/>
              <a:gd name="connsiteX25" fmla="*/ 8178800 w 10515600"/>
              <a:gd name="connsiteY25" fmla="*/ 1325563 h 1325563"/>
              <a:gd name="connsiteX26" fmla="*/ 7594600 w 10515600"/>
              <a:gd name="connsiteY26" fmla="*/ 1325563 h 1325563"/>
              <a:gd name="connsiteX27" fmla="*/ 6800088 w 10515600"/>
              <a:gd name="connsiteY27" fmla="*/ 1325563 h 1325563"/>
              <a:gd name="connsiteX28" fmla="*/ 6215888 w 10515600"/>
              <a:gd name="connsiteY28" fmla="*/ 1325563 h 1325563"/>
              <a:gd name="connsiteX29" fmla="*/ 5526532 w 10515600"/>
              <a:gd name="connsiteY29" fmla="*/ 1325563 h 1325563"/>
              <a:gd name="connsiteX30" fmla="*/ 5257800 w 10515600"/>
              <a:gd name="connsiteY30" fmla="*/ 1325563 h 1325563"/>
              <a:gd name="connsiteX31" fmla="*/ 4463288 w 10515600"/>
              <a:gd name="connsiteY31" fmla="*/ 1325563 h 1325563"/>
              <a:gd name="connsiteX32" fmla="*/ 3984244 w 10515600"/>
              <a:gd name="connsiteY32" fmla="*/ 1325563 h 1325563"/>
              <a:gd name="connsiteX33" fmla="*/ 3294888 w 10515600"/>
              <a:gd name="connsiteY33" fmla="*/ 1325563 h 1325563"/>
              <a:gd name="connsiteX34" fmla="*/ 3026156 w 10515600"/>
              <a:gd name="connsiteY34" fmla="*/ 1325563 h 1325563"/>
              <a:gd name="connsiteX35" fmla="*/ 2231644 w 10515600"/>
              <a:gd name="connsiteY35" fmla="*/ 1325563 h 1325563"/>
              <a:gd name="connsiteX36" fmla="*/ 1752600 w 10515600"/>
              <a:gd name="connsiteY36" fmla="*/ 1325563 h 1325563"/>
              <a:gd name="connsiteX37" fmla="*/ 1168400 w 10515600"/>
              <a:gd name="connsiteY37" fmla="*/ 1325563 h 1325563"/>
              <a:gd name="connsiteX38" fmla="*/ 794512 w 10515600"/>
              <a:gd name="connsiteY38" fmla="*/ 1325563 h 1325563"/>
              <a:gd name="connsiteX39" fmla="*/ 0 w 10515600"/>
              <a:gd name="connsiteY39" fmla="*/ 1325563 h 1325563"/>
              <a:gd name="connsiteX40" fmla="*/ 0 w 10515600"/>
              <a:gd name="connsiteY40" fmla="*/ 857197 h 1325563"/>
              <a:gd name="connsiteX41" fmla="*/ 0 w 10515600"/>
              <a:gd name="connsiteY41" fmla="*/ 415343 h 1325563"/>
              <a:gd name="connsiteX42" fmla="*/ 0 w 10515600"/>
              <a:gd name="connsiteY42"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15600" h="1325563" fill="none" extrusionOk="0">
                <a:moveTo>
                  <a:pt x="0" y="0"/>
                </a:moveTo>
                <a:cubicBezTo>
                  <a:pt x="199634" y="-51373"/>
                  <a:pt x="446638" y="49318"/>
                  <a:pt x="584200" y="0"/>
                </a:cubicBezTo>
                <a:cubicBezTo>
                  <a:pt x="721762" y="-49318"/>
                  <a:pt x="930663" y="38378"/>
                  <a:pt x="1063244" y="0"/>
                </a:cubicBezTo>
                <a:cubicBezTo>
                  <a:pt x="1195825" y="-38378"/>
                  <a:pt x="1431271" y="30342"/>
                  <a:pt x="1542288" y="0"/>
                </a:cubicBezTo>
                <a:cubicBezTo>
                  <a:pt x="1653305" y="-30342"/>
                  <a:pt x="2002343" y="6432"/>
                  <a:pt x="2126488" y="0"/>
                </a:cubicBezTo>
                <a:cubicBezTo>
                  <a:pt x="2250633" y="-6432"/>
                  <a:pt x="2527769" y="42761"/>
                  <a:pt x="2815844" y="0"/>
                </a:cubicBezTo>
                <a:cubicBezTo>
                  <a:pt x="3103919" y="-42761"/>
                  <a:pt x="3245895" y="80955"/>
                  <a:pt x="3505200" y="0"/>
                </a:cubicBezTo>
                <a:cubicBezTo>
                  <a:pt x="3764505" y="-80955"/>
                  <a:pt x="3973551" y="60894"/>
                  <a:pt x="4194556" y="0"/>
                </a:cubicBezTo>
                <a:cubicBezTo>
                  <a:pt x="4415561" y="-60894"/>
                  <a:pt x="4634215" y="38307"/>
                  <a:pt x="4989068" y="0"/>
                </a:cubicBezTo>
                <a:cubicBezTo>
                  <a:pt x="5343921" y="-38307"/>
                  <a:pt x="5366694" y="14017"/>
                  <a:pt x="5573268" y="0"/>
                </a:cubicBezTo>
                <a:cubicBezTo>
                  <a:pt x="5779842" y="-14017"/>
                  <a:pt x="5981864" y="46115"/>
                  <a:pt x="6262624" y="0"/>
                </a:cubicBezTo>
                <a:cubicBezTo>
                  <a:pt x="6543384" y="-46115"/>
                  <a:pt x="6606752" y="68194"/>
                  <a:pt x="6846824" y="0"/>
                </a:cubicBezTo>
                <a:cubicBezTo>
                  <a:pt x="7086896" y="-68194"/>
                  <a:pt x="7217835" y="65291"/>
                  <a:pt x="7431024" y="0"/>
                </a:cubicBezTo>
                <a:cubicBezTo>
                  <a:pt x="7644213" y="-65291"/>
                  <a:pt x="7879463" y="31774"/>
                  <a:pt x="8015224" y="0"/>
                </a:cubicBezTo>
                <a:cubicBezTo>
                  <a:pt x="8150985" y="-31774"/>
                  <a:pt x="8212154" y="4755"/>
                  <a:pt x="8283956" y="0"/>
                </a:cubicBezTo>
                <a:cubicBezTo>
                  <a:pt x="8355758" y="-4755"/>
                  <a:pt x="8826519" y="17716"/>
                  <a:pt x="8973312" y="0"/>
                </a:cubicBezTo>
                <a:cubicBezTo>
                  <a:pt x="9120105" y="-17716"/>
                  <a:pt x="9173478" y="9199"/>
                  <a:pt x="9242044" y="0"/>
                </a:cubicBezTo>
                <a:cubicBezTo>
                  <a:pt x="9310610" y="-9199"/>
                  <a:pt x="9591506" y="8584"/>
                  <a:pt x="9826244" y="0"/>
                </a:cubicBezTo>
                <a:cubicBezTo>
                  <a:pt x="10060982" y="-8584"/>
                  <a:pt x="10201720" y="53859"/>
                  <a:pt x="10515600" y="0"/>
                </a:cubicBezTo>
                <a:cubicBezTo>
                  <a:pt x="10528818" y="97495"/>
                  <a:pt x="10505274" y="259415"/>
                  <a:pt x="10515600" y="468366"/>
                </a:cubicBezTo>
                <a:cubicBezTo>
                  <a:pt x="10525926" y="677317"/>
                  <a:pt x="10508682" y="677626"/>
                  <a:pt x="10515600" y="870453"/>
                </a:cubicBezTo>
                <a:cubicBezTo>
                  <a:pt x="10522518" y="1063280"/>
                  <a:pt x="10510955" y="1218240"/>
                  <a:pt x="10515600" y="1325563"/>
                </a:cubicBezTo>
                <a:cubicBezTo>
                  <a:pt x="10340140" y="1355842"/>
                  <a:pt x="10274695" y="1293885"/>
                  <a:pt x="10141712" y="1325563"/>
                </a:cubicBezTo>
                <a:cubicBezTo>
                  <a:pt x="10008729" y="1357241"/>
                  <a:pt x="9902744" y="1312872"/>
                  <a:pt x="9767824" y="1325563"/>
                </a:cubicBezTo>
                <a:cubicBezTo>
                  <a:pt x="9632904" y="1338254"/>
                  <a:pt x="9328068" y="1240126"/>
                  <a:pt x="8973312" y="1325563"/>
                </a:cubicBezTo>
                <a:cubicBezTo>
                  <a:pt x="8618556" y="1411000"/>
                  <a:pt x="8531308" y="1259411"/>
                  <a:pt x="8178800" y="1325563"/>
                </a:cubicBezTo>
                <a:cubicBezTo>
                  <a:pt x="7826292" y="1391715"/>
                  <a:pt x="7713557" y="1282190"/>
                  <a:pt x="7594600" y="1325563"/>
                </a:cubicBezTo>
                <a:cubicBezTo>
                  <a:pt x="7475643" y="1368936"/>
                  <a:pt x="7009492" y="1305285"/>
                  <a:pt x="6800088" y="1325563"/>
                </a:cubicBezTo>
                <a:cubicBezTo>
                  <a:pt x="6590684" y="1345841"/>
                  <a:pt x="6389801" y="1260904"/>
                  <a:pt x="6215888" y="1325563"/>
                </a:cubicBezTo>
                <a:cubicBezTo>
                  <a:pt x="6041975" y="1390222"/>
                  <a:pt x="5678912" y="1265992"/>
                  <a:pt x="5526532" y="1325563"/>
                </a:cubicBezTo>
                <a:cubicBezTo>
                  <a:pt x="5374152" y="1385134"/>
                  <a:pt x="5382254" y="1306310"/>
                  <a:pt x="5257800" y="1325563"/>
                </a:cubicBezTo>
                <a:cubicBezTo>
                  <a:pt x="5133346" y="1344816"/>
                  <a:pt x="4836155" y="1289227"/>
                  <a:pt x="4463288" y="1325563"/>
                </a:cubicBezTo>
                <a:cubicBezTo>
                  <a:pt x="4090421" y="1361899"/>
                  <a:pt x="4151020" y="1298534"/>
                  <a:pt x="3984244" y="1325563"/>
                </a:cubicBezTo>
                <a:cubicBezTo>
                  <a:pt x="3817468" y="1352592"/>
                  <a:pt x="3572374" y="1304693"/>
                  <a:pt x="3294888" y="1325563"/>
                </a:cubicBezTo>
                <a:cubicBezTo>
                  <a:pt x="3017402" y="1346433"/>
                  <a:pt x="3151456" y="1317654"/>
                  <a:pt x="3026156" y="1325563"/>
                </a:cubicBezTo>
                <a:cubicBezTo>
                  <a:pt x="2900856" y="1333472"/>
                  <a:pt x="2418455" y="1297159"/>
                  <a:pt x="2231644" y="1325563"/>
                </a:cubicBezTo>
                <a:cubicBezTo>
                  <a:pt x="2044833" y="1353967"/>
                  <a:pt x="1940374" y="1306516"/>
                  <a:pt x="1752600" y="1325563"/>
                </a:cubicBezTo>
                <a:cubicBezTo>
                  <a:pt x="1564826" y="1344610"/>
                  <a:pt x="1305095" y="1305552"/>
                  <a:pt x="1168400" y="1325563"/>
                </a:cubicBezTo>
                <a:cubicBezTo>
                  <a:pt x="1031705" y="1345574"/>
                  <a:pt x="927881" y="1303665"/>
                  <a:pt x="794512" y="1325563"/>
                </a:cubicBezTo>
                <a:cubicBezTo>
                  <a:pt x="661143" y="1347461"/>
                  <a:pt x="164008" y="1239848"/>
                  <a:pt x="0" y="1325563"/>
                </a:cubicBezTo>
                <a:cubicBezTo>
                  <a:pt x="-43827" y="1107128"/>
                  <a:pt x="40367" y="1071636"/>
                  <a:pt x="0" y="857197"/>
                </a:cubicBezTo>
                <a:cubicBezTo>
                  <a:pt x="-40367" y="642758"/>
                  <a:pt x="24937" y="567712"/>
                  <a:pt x="0" y="415343"/>
                </a:cubicBezTo>
                <a:cubicBezTo>
                  <a:pt x="-24937" y="262974"/>
                  <a:pt x="39094" y="119383"/>
                  <a:pt x="0" y="0"/>
                </a:cubicBezTo>
                <a:close/>
              </a:path>
              <a:path w="10515600" h="1325563" stroke="0" extrusionOk="0">
                <a:moveTo>
                  <a:pt x="0" y="0"/>
                </a:moveTo>
                <a:cubicBezTo>
                  <a:pt x="117769" y="-54612"/>
                  <a:pt x="363642" y="16397"/>
                  <a:pt x="479044" y="0"/>
                </a:cubicBezTo>
                <a:cubicBezTo>
                  <a:pt x="594446" y="-16397"/>
                  <a:pt x="677892" y="18700"/>
                  <a:pt x="747776" y="0"/>
                </a:cubicBezTo>
                <a:cubicBezTo>
                  <a:pt x="817660" y="-18700"/>
                  <a:pt x="1147191" y="42425"/>
                  <a:pt x="1542288" y="0"/>
                </a:cubicBezTo>
                <a:cubicBezTo>
                  <a:pt x="1937385" y="-42425"/>
                  <a:pt x="1903667" y="55036"/>
                  <a:pt x="2021332" y="0"/>
                </a:cubicBezTo>
                <a:cubicBezTo>
                  <a:pt x="2138997" y="-55036"/>
                  <a:pt x="2261555" y="30614"/>
                  <a:pt x="2500376" y="0"/>
                </a:cubicBezTo>
                <a:cubicBezTo>
                  <a:pt x="2739197" y="-30614"/>
                  <a:pt x="2992326" y="934"/>
                  <a:pt x="3294888" y="0"/>
                </a:cubicBezTo>
                <a:cubicBezTo>
                  <a:pt x="3597450" y="-934"/>
                  <a:pt x="3536470" y="20588"/>
                  <a:pt x="3668776" y="0"/>
                </a:cubicBezTo>
                <a:cubicBezTo>
                  <a:pt x="3801082" y="-20588"/>
                  <a:pt x="4167052" y="95069"/>
                  <a:pt x="4463288" y="0"/>
                </a:cubicBezTo>
                <a:cubicBezTo>
                  <a:pt x="4759524" y="-95069"/>
                  <a:pt x="4927052" y="44879"/>
                  <a:pt x="5257800" y="0"/>
                </a:cubicBezTo>
                <a:cubicBezTo>
                  <a:pt x="5588548" y="-44879"/>
                  <a:pt x="5635378" y="45685"/>
                  <a:pt x="5842000" y="0"/>
                </a:cubicBezTo>
                <a:cubicBezTo>
                  <a:pt x="6048622" y="-45685"/>
                  <a:pt x="6336244" y="84925"/>
                  <a:pt x="6636512" y="0"/>
                </a:cubicBezTo>
                <a:cubicBezTo>
                  <a:pt x="6936780" y="-84925"/>
                  <a:pt x="6983770" y="37784"/>
                  <a:pt x="7115556" y="0"/>
                </a:cubicBezTo>
                <a:cubicBezTo>
                  <a:pt x="7247342" y="-37784"/>
                  <a:pt x="7473141" y="52757"/>
                  <a:pt x="7594600" y="0"/>
                </a:cubicBezTo>
                <a:cubicBezTo>
                  <a:pt x="7716059" y="-52757"/>
                  <a:pt x="8131150" y="920"/>
                  <a:pt x="8283956" y="0"/>
                </a:cubicBezTo>
                <a:cubicBezTo>
                  <a:pt x="8436762" y="-920"/>
                  <a:pt x="8664826" y="24800"/>
                  <a:pt x="8763000" y="0"/>
                </a:cubicBezTo>
                <a:cubicBezTo>
                  <a:pt x="8861174" y="-24800"/>
                  <a:pt x="9272964" y="43339"/>
                  <a:pt x="9557512" y="0"/>
                </a:cubicBezTo>
                <a:cubicBezTo>
                  <a:pt x="9842060" y="-43339"/>
                  <a:pt x="10044680" y="73864"/>
                  <a:pt x="10515600" y="0"/>
                </a:cubicBezTo>
                <a:cubicBezTo>
                  <a:pt x="10536968" y="118651"/>
                  <a:pt x="10479712" y="227816"/>
                  <a:pt x="10515600" y="441854"/>
                </a:cubicBezTo>
                <a:cubicBezTo>
                  <a:pt x="10551488" y="655892"/>
                  <a:pt x="10487580" y="795649"/>
                  <a:pt x="10515600" y="896964"/>
                </a:cubicBezTo>
                <a:cubicBezTo>
                  <a:pt x="10543620" y="998279"/>
                  <a:pt x="10467886" y="1134345"/>
                  <a:pt x="10515600" y="1325563"/>
                </a:cubicBezTo>
                <a:cubicBezTo>
                  <a:pt x="10386768" y="1345314"/>
                  <a:pt x="10232234" y="1296468"/>
                  <a:pt x="10141712" y="1325563"/>
                </a:cubicBezTo>
                <a:cubicBezTo>
                  <a:pt x="10051190" y="1354658"/>
                  <a:pt x="9821524" y="1272248"/>
                  <a:pt x="9557512" y="1325563"/>
                </a:cubicBezTo>
                <a:cubicBezTo>
                  <a:pt x="9293500" y="1378878"/>
                  <a:pt x="9328409" y="1285987"/>
                  <a:pt x="9183624" y="1325563"/>
                </a:cubicBezTo>
                <a:cubicBezTo>
                  <a:pt x="9038839" y="1365139"/>
                  <a:pt x="8786483" y="1307681"/>
                  <a:pt x="8599424" y="1325563"/>
                </a:cubicBezTo>
                <a:cubicBezTo>
                  <a:pt x="8412365" y="1343445"/>
                  <a:pt x="8414709" y="1295618"/>
                  <a:pt x="8330692" y="1325563"/>
                </a:cubicBezTo>
                <a:cubicBezTo>
                  <a:pt x="8246675" y="1355508"/>
                  <a:pt x="8177963" y="1311461"/>
                  <a:pt x="8061960" y="1325563"/>
                </a:cubicBezTo>
                <a:cubicBezTo>
                  <a:pt x="7945957" y="1339665"/>
                  <a:pt x="7703014" y="1305435"/>
                  <a:pt x="7477760" y="1325563"/>
                </a:cubicBezTo>
                <a:cubicBezTo>
                  <a:pt x="7252506" y="1345691"/>
                  <a:pt x="7252717" y="1303457"/>
                  <a:pt x="7103872" y="1325563"/>
                </a:cubicBezTo>
                <a:cubicBezTo>
                  <a:pt x="6955027" y="1347669"/>
                  <a:pt x="6731082" y="1266922"/>
                  <a:pt x="6414516" y="1325563"/>
                </a:cubicBezTo>
                <a:cubicBezTo>
                  <a:pt x="6097950" y="1384204"/>
                  <a:pt x="6209104" y="1291605"/>
                  <a:pt x="6040628" y="1325563"/>
                </a:cubicBezTo>
                <a:cubicBezTo>
                  <a:pt x="5872152" y="1359521"/>
                  <a:pt x="5612756" y="1250928"/>
                  <a:pt x="5351272" y="1325563"/>
                </a:cubicBezTo>
                <a:cubicBezTo>
                  <a:pt x="5089788" y="1400198"/>
                  <a:pt x="5214554" y="1299028"/>
                  <a:pt x="5082540" y="1325563"/>
                </a:cubicBezTo>
                <a:cubicBezTo>
                  <a:pt x="4950526" y="1352098"/>
                  <a:pt x="4664612" y="1292268"/>
                  <a:pt x="4393184" y="1325563"/>
                </a:cubicBezTo>
                <a:cubicBezTo>
                  <a:pt x="4121756" y="1358858"/>
                  <a:pt x="4202348" y="1294794"/>
                  <a:pt x="4019296" y="1325563"/>
                </a:cubicBezTo>
                <a:cubicBezTo>
                  <a:pt x="3836244" y="1356332"/>
                  <a:pt x="3833682" y="1302544"/>
                  <a:pt x="3750564" y="1325563"/>
                </a:cubicBezTo>
                <a:cubicBezTo>
                  <a:pt x="3667446" y="1348582"/>
                  <a:pt x="3558774" y="1289251"/>
                  <a:pt x="3376676" y="1325563"/>
                </a:cubicBezTo>
                <a:cubicBezTo>
                  <a:pt x="3194578" y="1361875"/>
                  <a:pt x="2934693" y="1260449"/>
                  <a:pt x="2687320" y="1325563"/>
                </a:cubicBezTo>
                <a:cubicBezTo>
                  <a:pt x="2439947" y="1390677"/>
                  <a:pt x="2409273" y="1286072"/>
                  <a:pt x="2313432" y="1325563"/>
                </a:cubicBezTo>
                <a:cubicBezTo>
                  <a:pt x="2217591" y="1365054"/>
                  <a:pt x="2115947" y="1322974"/>
                  <a:pt x="2044700" y="1325563"/>
                </a:cubicBezTo>
                <a:cubicBezTo>
                  <a:pt x="1973453" y="1328152"/>
                  <a:pt x="1746704" y="1313098"/>
                  <a:pt x="1670812" y="1325563"/>
                </a:cubicBezTo>
                <a:cubicBezTo>
                  <a:pt x="1594920" y="1338028"/>
                  <a:pt x="1361608" y="1274437"/>
                  <a:pt x="1191768" y="1325563"/>
                </a:cubicBezTo>
                <a:cubicBezTo>
                  <a:pt x="1021928" y="1376689"/>
                  <a:pt x="747020" y="1259611"/>
                  <a:pt x="607568" y="1325563"/>
                </a:cubicBezTo>
                <a:cubicBezTo>
                  <a:pt x="468116" y="1391515"/>
                  <a:pt x="299108" y="1260064"/>
                  <a:pt x="0" y="1325563"/>
                </a:cubicBezTo>
                <a:cubicBezTo>
                  <a:pt x="-42502" y="1110413"/>
                  <a:pt x="24566" y="1060159"/>
                  <a:pt x="0" y="857197"/>
                </a:cubicBezTo>
                <a:cubicBezTo>
                  <a:pt x="-24566" y="654235"/>
                  <a:pt x="2557" y="605171"/>
                  <a:pt x="0" y="415343"/>
                </a:cubicBezTo>
                <a:cubicBezTo>
                  <a:pt x="-2557" y="225515"/>
                  <a:pt x="15012" y="88770"/>
                  <a:pt x="0" y="0"/>
                </a:cubicBezTo>
                <a:close/>
              </a:path>
            </a:pathLst>
          </a:custGeom>
          <a:ln w="31750">
            <a:solidFill>
              <a:srgbClr val="0070C0"/>
            </a:solidFill>
            <a:extLst>
              <a:ext uri="{C807C97D-BFC1-408E-A445-0C87EB9F89A2}">
                <ask:lineSketchStyleProps xmlns:ask="http://schemas.microsoft.com/office/drawing/2018/sketchyshapes" sd="1219033472">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a:lstStyle/>
          <a:p>
            <a:pPr algn="ctr"/>
            <a:r>
              <a:rPr lang="en-GB" dirty="0"/>
              <a:t> A text in translation</a:t>
            </a:r>
          </a:p>
        </p:txBody>
      </p:sp>
      <p:pic>
        <p:nvPicPr>
          <p:cNvPr id="6" name="Picture 5" descr="A picture containing white, sitting&#10;&#10;Description automatically generated">
            <a:extLst>
              <a:ext uri="{FF2B5EF4-FFF2-40B4-BE49-F238E27FC236}">
                <a16:creationId xmlns:a16="http://schemas.microsoft.com/office/drawing/2014/main" id="{B105DBD1-0C19-FD4B-80A6-D3A50A36E3D2}"/>
              </a:ext>
            </a:extLst>
          </p:cNvPr>
          <p:cNvPicPr>
            <a:picLocks noChangeAspect="1"/>
          </p:cNvPicPr>
          <p:nvPr/>
        </p:nvPicPr>
        <p:blipFill>
          <a:blip r:embed="rId3"/>
          <a:stretch>
            <a:fillRect/>
          </a:stretch>
        </p:blipFill>
        <p:spPr>
          <a:xfrm>
            <a:off x="7948118" y="2504815"/>
            <a:ext cx="1803332" cy="3536221"/>
          </a:xfrm>
          <a:prstGeom prst="rect">
            <a:avLst/>
          </a:prstGeom>
        </p:spPr>
      </p:pic>
      <p:sp>
        <p:nvSpPr>
          <p:cNvPr id="7" name="Cloud Callout 6">
            <a:extLst>
              <a:ext uri="{FF2B5EF4-FFF2-40B4-BE49-F238E27FC236}">
                <a16:creationId xmlns:a16="http://schemas.microsoft.com/office/drawing/2014/main" id="{98EDD629-7BAC-2244-A67E-349C41F11E90}"/>
              </a:ext>
            </a:extLst>
          </p:cNvPr>
          <p:cNvSpPr/>
          <p:nvPr/>
        </p:nvSpPr>
        <p:spPr>
          <a:xfrm>
            <a:off x="1049312" y="1825780"/>
            <a:ext cx="5651291" cy="2132351"/>
          </a:xfrm>
          <a:prstGeom prst="cloudCallout">
            <a:avLst>
              <a:gd name="adj1" fmla="val 74879"/>
              <a:gd name="adj2" fmla="val -2878"/>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GB" sz="2800" dirty="0"/>
          </a:p>
          <a:p>
            <a:endParaRPr lang="en-GB" sz="2800" dirty="0"/>
          </a:p>
          <a:p>
            <a:endParaRPr lang="en-GB" sz="2800" dirty="0"/>
          </a:p>
          <a:p>
            <a:r>
              <a:rPr lang="en-GB" sz="2800" dirty="0"/>
              <a:t>What does this mean?</a:t>
            </a:r>
          </a:p>
          <a:p>
            <a:r>
              <a:rPr lang="en-GB" sz="2800" dirty="0"/>
              <a:t>What do we have to consider when looking at a text in translation?</a:t>
            </a:r>
          </a:p>
          <a:p>
            <a:endParaRPr lang="en-GB" sz="2800" dirty="0"/>
          </a:p>
          <a:p>
            <a:endParaRPr lang="en-GB" sz="2800" dirty="0"/>
          </a:p>
          <a:p>
            <a:pPr algn="ctr"/>
            <a:endParaRPr lang="en-GB" sz="2800" dirty="0"/>
          </a:p>
        </p:txBody>
      </p:sp>
      <p:pic>
        <p:nvPicPr>
          <p:cNvPr id="9" name="Graphic 8" descr="Dance">
            <a:extLst>
              <a:ext uri="{FF2B5EF4-FFF2-40B4-BE49-F238E27FC236}">
                <a16:creationId xmlns:a16="http://schemas.microsoft.com/office/drawing/2014/main" id="{CA248812-A1A7-F34E-9B17-902C7EC78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 y="5126636"/>
            <a:ext cx="914400" cy="914400"/>
          </a:xfrm>
          <a:prstGeom prst="rect">
            <a:avLst/>
          </a:prstGeom>
        </p:spPr>
      </p:pic>
      <p:sp>
        <p:nvSpPr>
          <p:cNvPr id="10" name="TextBox 9">
            <a:extLst>
              <a:ext uri="{FF2B5EF4-FFF2-40B4-BE49-F238E27FC236}">
                <a16:creationId xmlns:a16="http://schemas.microsoft.com/office/drawing/2014/main" id="{74606B77-1A19-B44C-9353-E70022835520}"/>
              </a:ext>
            </a:extLst>
          </p:cNvPr>
          <p:cNvSpPr txBox="1"/>
          <p:nvPr/>
        </p:nvSpPr>
        <p:spPr>
          <a:xfrm>
            <a:off x="838200" y="5779426"/>
            <a:ext cx="4866717"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800" dirty="0"/>
              <a:t>In pairs, read the </a:t>
            </a:r>
            <a:r>
              <a:rPr lang="en-GB" sz="2800" dirty="0">
                <a:hlinkClick r:id="rId6"/>
              </a:rPr>
              <a:t>article</a:t>
            </a:r>
            <a:r>
              <a:rPr lang="en-GB" sz="2800" dirty="0"/>
              <a:t> and summarise the main points.</a:t>
            </a:r>
          </a:p>
        </p:txBody>
      </p:sp>
    </p:spTree>
    <p:extLst>
      <p:ext uri="{BB962C8B-B14F-4D97-AF65-F5344CB8AC3E}">
        <p14:creationId xmlns:p14="http://schemas.microsoft.com/office/powerpoint/2010/main" val="22418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1E0E-CC32-3A4F-9688-266222A861ED}"/>
              </a:ext>
            </a:extLst>
          </p:cNvPr>
          <p:cNvSpPr>
            <a:spLocks noGrp="1"/>
          </p:cNvSpPr>
          <p:nvPr>
            <p:ph type="title"/>
          </p:nvPr>
        </p:nvSpPr>
        <p:spPr/>
        <p:txBody>
          <a:bodyPr/>
          <a:lstStyle/>
          <a:p>
            <a:r>
              <a:rPr lang="en-GB" dirty="0"/>
              <a:t>Share your ideas with another group</a:t>
            </a:r>
          </a:p>
        </p:txBody>
      </p:sp>
      <p:sp>
        <p:nvSpPr>
          <p:cNvPr id="3" name="Content Placeholder 2">
            <a:extLst>
              <a:ext uri="{FF2B5EF4-FFF2-40B4-BE49-F238E27FC236}">
                <a16:creationId xmlns:a16="http://schemas.microsoft.com/office/drawing/2014/main" id="{6BDF0E12-106C-A74E-92B8-DF59A583F69E}"/>
              </a:ext>
            </a:extLst>
          </p:cNvPr>
          <p:cNvSpPr>
            <a:spLocks noGrp="1"/>
          </p:cNvSpPr>
          <p:nvPr>
            <p:ph idx="1"/>
          </p:nvPr>
        </p:nvSpPr>
        <p:spPr>
          <a:xfrm>
            <a:off x="838200" y="1929384"/>
            <a:ext cx="10515600" cy="958959"/>
          </a:xfrm>
        </p:spPr>
        <p:txBody>
          <a:bodyPr/>
          <a:lstStyle/>
          <a:p>
            <a:pPr marL="0" indent="0" algn="ctr">
              <a:buNone/>
            </a:pPr>
            <a:r>
              <a:rPr lang="en-GB" dirty="0"/>
              <a:t>Can you come up with a shared 10 point list of the main points from the article?</a:t>
            </a:r>
          </a:p>
        </p:txBody>
      </p:sp>
      <p:pic>
        <p:nvPicPr>
          <p:cNvPr id="7" name="Graphic 6" descr="Stopwatch">
            <a:extLst>
              <a:ext uri="{FF2B5EF4-FFF2-40B4-BE49-F238E27FC236}">
                <a16:creationId xmlns:a16="http://schemas.microsoft.com/office/drawing/2014/main" id="{6BCEACFD-4F23-274F-B178-F29266EFBD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0857" y="4176486"/>
            <a:ext cx="914400" cy="914400"/>
          </a:xfrm>
          <a:prstGeom prst="rect">
            <a:avLst/>
          </a:prstGeom>
        </p:spPr>
      </p:pic>
      <p:sp>
        <p:nvSpPr>
          <p:cNvPr id="8" name="TextBox 7">
            <a:extLst>
              <a:ext uri="{FF2B5EF4-FFF2-40B4-BE49-F238E27FC236}">
                <a16:creationId xmlns:a16="http://schemas.microsoft.com/office/drawing/2014/main" id="{0E2D4642-9DB0-B84D-B7D4-84620562F726}"/>
              </a:ext>
            </a:extLst>
          </p:cNvPr>
          <p:cNvSpPr txBox="1"/>
          <p:nvPr/>
        </p:nvSpPr>
        <p:spPr>
          <a:xfrm>
            <a:off x="9824359" y="5079218"/>
            <a:ext cx="78739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10 minutes</a:t>
            </a:r>
          </a:p>
        </p:txBody>
      </p:sp>
      <p:pic>
        <p:nvPicPr>
          <p:cNvPr id="9" name="Graphic 8" descr="Customer review">
            <a:extLst>
              <a:ext uri="{FF2B5EF4-FFF2-40B4-BE49-F238E27FC236}">
                <a16:creationId xmlns:a16="http://schemas.microsoft.com/office/drawing/2014/main" id="{0B599D8E-94C3-E64F-9BF8-4C237ACE7C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18057" y="365125"/>
            <a:ext cx="914400" cy="9144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B616CE64-9549-2B4B-B749-7364E8E77925}"/>
              </a:ext>
            </a:extLst>
          </p:cNvPr>
          <p:cNvPicPr>
            <a:picLocks noChangeAspect="1"/>
          </p:cNvPicPr>
          <p:nvPr/>
        </p:nvPicPr>
        <p:blipFill>
          <a:blip r:embed="rId6"/>
          <a:stretch>
            <a:fillRect/>
          </a:stretch>
        </p:blipFill>
        <p:spPr>
          <a:xfrm>
            <a:off x="4321628" y="3309899"/>
            <a:ext cx="3806372" cy="30040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51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63CA-53A6-5241-92A5-9D1545408599}"/>
              </a:ext>
            </a:extLst>
          </p:cNvPr>
          <p:cNvSpPr>
            <a:spLocks noGrp="1"/>
          </p:cNvSpPr>
          <p:nvPr>
            <p:ph type="ctrTitle"/>
          </p:nvPr>
        </p:nvSpPr>
        <p:spPr>
          <a:xfrm>
            <a:off x="550139" y="1457357"/>
            <a:ext cx="6745458" cy="3405808"/>
          </a:xfrm>
        </p:spPr>
        <p:txBody>
          <a:bodyPr>
            <a:normAutofit/>
          </a:bodyPr>
          <a:lstStyle/>
          <a:p>
            <a:r>
              <a:rPr lang="en-GB" dirty="0"/>
              <a:t>A Text in Translation</a:t>
            </a:r>
          </a:p>
        </p:txBody>
      </p:sp>
      <p:pic>
        <p:nvPicPr>
          <p:cNvPr id="14" name="Picture 13" descr="A large white building&#10;&#10;Description automatically generated">
            <a:extLst>
              <a:ext uri="{FF2B5EF4-FFF2-40B4-BE49-F238E27FC236}">
                <a16:creationId xmlns:a16="http://schemas.microsoft.com/office/drawing/2014/main" id="{151E99E5-EAA7-6944-8199-D0D28B52BD44}"/>
              </a:ext>
            </a:extLst>
          </p:cNvPr>
          <p:cNvPicPr>
            <a:picLocks noChangeAspect="1"/>
          </p:cNvPicPr>
          <p:nvPr/>
        </p:nvPicPr>
        <p:blipFill rotWithShape="1">
          <a:blip r:embed="rId2"/>
          <a:srcRect l="314" r="5" b="5"/>
          <a:stretch/>
        </p:blipFill>
        <p:spPr>
          <a:xfrm>
            <a:off x="7876902" y="607360"/>
            <a:ext cx="4001589" cy="3592721"/>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pic>
        <p:nvPicPr>
          <p:cNvPr id="10" name="Picture 9">
            <a:extLst>
              <a:ext uri="{FF2B5EF4-FFF2-40B4-BE49-F238E27FC236}">
                <a16:creationId xmlns:a16="http://schemas.microsoft.com/office/drawing/2014/main" id="{ACCE9CCB-ABD6-D543-A31B-3EF1B1510EE5}"/>
              </a:ext>
            </a:extLst>
          </p:cNvPr>
          <p:cNvPicPr>
            <a:picLocks noChangeAspect="1"/>
          </p:cNvPicPr>
          <p:nvPr/>
        </p:nvPicPr>
        <p:blipFill rotWithShape="1">
          <a:blip r:embed="rId3"/>
          <a:srcRect t="11853"/>
          <a:stretch/>
        </p:blipFill>
        <p:spPr>
          <a:xfrm>
            <a:off x="7876902" y="4289638"/>
            <a:ext cx="4001589" cy="2354447"/>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sp>
        <p:nvSpPr>
          <p:cNvPr id="6" name="TextBox 5">
            <a:extLst>
              <a:ext uri="{FF2B5EF4-FFF2-40B4-BE49-F238E27FC236}">
                <a16:creationId xmlns:a16="http://schemas.microsoft.com/office/drawing/2014/main" id="{82EA5A69-5395-A945-8DF9-D67FD711FC4C}"/>
              </a:ext>
            </a:extLst>
          </p:cNvPr>
          <p:cNvSpPr txBox="1"/>
          <p:nvPr/>
        </p:nvSpPr>
        <p:spPr>
          <a:xfrm>
            <a:off x="148716" y="139730"/>
            <a:ext cx="1133644"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3200" dirty="0"/>
              <a:t>Date:      </a:t>
            </a:r>
          </a:p>
        </p:txBody>
      </p:sp>
      <p:sp>
        <p:nvSpPr>
          <p:cNvPr id="3" name="Subtitle 2">
            <a:extLst>
              <a:ext uri="{FF2B5EF4-FFF2-40B4-BE49-F238E27FC236}">
                <a16:creationId xmlns:a16="http://schemas.microsoft.com/office/drawing/2014/main" id="{32AA0E0D-85E2-E84C-96B2-1C57C4FAB3E7}"/>
              </a:ext>
            </a:extLst>
          </p:cNvPr>
          <p:cNvSpPr>
            <a:spLocks noGrp="1"/>
          </p:cNvSpPr>
          <p:nvPr>
            <p:ph type="subTitle" idx="1"/>
          </p:nvPr>
        </p:nvSpPr>
        <p:spPr>
          <a:xfrm>
            <a:off x="148715" y="966007"/>
            <a:ext cx="3763717" cy="584775"/>
          </a:xfrm>
          <a:ln>
            <a:solidFill>
              <a:schemeClr val="tx1"/>
            </a:solidFill>
          </a:ln>
        </p:spPr>
        <p:style>
          <a:lnRef idx="1">
            <a:schemeClr val="accent2"/>
          </a:lnRef>
          <a:fillRef idx="2">
            <a:schemeClr val="accent2"/>
          </a:fillRef>
          <a:effectRef idx="1">
            <a:schemeClr val="accent2"/>
          </a:effectRef>
          <a:fontRef idx="minor">
            <a:schemeClr val="dk1"/>
          </a:fontRef>
        </p:style>
        <p:txBody>
          <a:bodyPr>
            <a:normAutofit/>
          </a:bodyPr>
          <a:lstStyle/>
          <a:p>
            <a:r>
              <a:rPr lang="en-GB" sz="1800" dirty="0"/>
              <a:t>LO: to understand the translation issues relating to the play</a:t>
            </a:r>
          </a:p>
        </p:txBody>
      </p:sp>
      <p:sp>
        <p:nvSpPr>
          <p:cNvPr id="4" name="TextBox 3">
            <a:extLst>
              <a:ext uri="{FF2B5EF4-FFF2-40B4-BE49-F238E27FC236}">
                <a16:creationId xmlns:a16="http://schemas.microsoft.com/office/drawing/2014/main" id="{FA5C390D-88E4-5A4D-875A-8397313652AE}"/>
              </a:ext>
            </a:extLst>
          </p:cNvPr>
          <p:cNvSpPr txBox="1"/>
          <p:nvPr/>
        </p:nvSpPr>
        <p:spPr>
          <a:xfrm>
            <a:off x="550139" y="5107163"/>
            <a:ext cx="5416034" cy="156966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a:t>True or false:</a:t>
            </a:r>
          </a:p>
          <a:p>
            <a:pPr marL="457200" indent="-457200">
              <a:buFont typeface="+mj-lt"/>
              <a:buAutoNum type="alphaLcParenR"/>
            </a:pPr>
            <a:r>
              <a:rPr lang="en-GB" sz="2400" dirty="0"/>
              <a:t>A Doll’s House was originally published in Italian</a:t>
            </a:r>
          </a:p>
          <a:p>
            <a:pPr marL="457200" indent="-457200">
              <a:buFont typeface="+mj-lt"/>
              <a:buAutoNum type="alphaLcParenR"/>
            </a:pPr>
            <a:r>
              <a:rPr lang="en-GB" sz="2400" dirty="0"/>
              <a:t>Ibsen didn’t like the ending so changed it after the 1</a:t>
            </a:r>
            <a:r>
              <a:rPr lang="en-GB" sz="2400" baseline="30000" dirty="0"/>
              <a:t>st</a:t>
            </a:r>
            <a:r>
              <a:rPr lang="en-GB" sz="2400" dirty="0"/>
              <a:t> performance.</a:t>
            </a:r>
          </a:p>
          <a:p>
            <a:pPr marL="457200" indent="-457200">
              <a:buFont typeface="+mj-lt"/>
              <a:buAutoNum type="alphaLcParenR"/>
            </a:pPr>
            <a:r>
              <a:rPr lang="en-GB" sz="2400" dirty="0"/>
              <a:t>The play was inspired by real events</a:t>
            </a:r>
          </a:p>
        </p:txBody>
      </p:sp>
    </p:spTree>
    <p:extLst>
      <p:ext uri="{BB962C8B-B14F-4D97-AF65-F5344CB8AC3E}">
        <p14:creationId xmlns:p14="http://schemas.microsoft.com/office/powerpoint/2010/main" val="2351706968"/>
      </p:ext>
    </p:extLst>
  </p:cSld>
  <p:clrMapOvr>
    <a:masterClrMapping/>
  </p:clrMapOvr>
</p:sld>
</file>

<file path=ppt/theme/theme1.xml><?xml version="1.0" encoding="utf-8"?>
<a:theme xmlns:a="http://schemas.openxmlformats.org/drawingml/2006/main" name="SketchyVTI">
  <a:themeElements>
    <a:clrScheme name="AnalogousFromRegularSeed_2SEEDS">
      <a:dk1>
        <a:srgbClr val="000000"/>
      </a:dk1>
      <a:lt1>
        <a:srgbClr val="FFFFFF"/>
      </a:lt1>
      <a:dk2>
        <a:srgbClr val="243241"/>
      </a:dk2>
      <a:lt2>
        <a:srgbClr val="E8E5E2"/>
      </a:lt2>
      <a:accent1>
        <a:srgbClr val="3B74B1"/>
      </a:accent1>
      <a:accent2>
        <a:srgbClr val="4AB0BC"/>
      </a:accent2>
      <a:accent3>
        <a:srgbClr val="4D54C3"/>
      </a:accent3>
      <a:accent4>
        <a:srgbClr val="B1403B"/>
      </a:accent4>
      <a:accent5>
        <a:srgbClr val="C3834D"/>
      </a:accent5>
      <a:accent6>
        <a:srgbClr val="B1A33B"/>
      </a:accent6>
      <a:hlink>
        <a:srgbClr val="B0773A"/>
      </a:hlink>
      <a:folHlink>
        <a:srgbClr val="7F7F7F"/>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1484</Words>
  <Application>Microsoft Macintosh PowerPoint</Application>
  <PresentationFormat>Widescreen</PresentationFormat>
  <Paragraphs>177</Paragraphs>
  <Slides>22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.Apple Color Emoji UI</vt:lpstr>
      <vt:lpstr>Abadi</vt:lpstr>
      <vt:lpstr>Abadi MT Condensed Light</vt:lpstr>
      <vt:lpstr>Arial</vt:lpstr>
      <vt:lpstr>Calibri</vt:lpstr>
      <vt:lpstr>The Hand</vt:lpstr>
      <vt:lpstr>Wingdings</vt:lpstr>
      <vt:lpstr>SketchyVTI</vt:lpstr>
      <vt:lpstr>A Doll’s House</vt:lpstr>
      <vt:lpstr>Why are we studying ‘A Doll’s House’?</vt:lpstr>
      <vt:lpstr>What do we need to consider when looking at the criterion for paper 2?</vt:lpstr>
      <vt:lpstr>How is a play different to a novel?</vt:lpstr>
      <vt:lpstr>New terminology</vt:lpstr>
      <vt:lpstr>Quick facts</vt:lpstr>
      <vt:lpstr> A text in translation</vt:lpstr>
      <vt:lpstr>Share your ideas with another group</vt:lpstr>
      <vt:lpstr>A Text in Translation</vt:lpstr>
      <vt:lpstr>Ibsen’s own views on translation</vt:lpstr>
      <vt:lpstr>Translation activity</vt:lpstr>
      <vt:lpstr>  End of lesson reflection…  </vt:lpstr>
      <vt:lpstr>Context</vt:lpstr>
      <vt:lpstr>The title…</vt:lpstr>
      <vt:lpstr>How do these images help you to develop your interpretation of the title?</vt:lpstr>
      <vt:lpstr>How does the meaning change?</vt:lpstr>
      <vt:lpstr>Context Presentations</vt:lpstr>
      <vt:lpstr>Your presentations should…</vt:lpstr>
      <vt:lpstr>Delivering your presentations… </vt:lpstr>
      <vt:lpstr>As you watch the presentations…</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to teachers</dc:title>
  <dc:creator>Sophie Duckworth</dc:creator>
  <cp:lastModifiedBy>Sophie Duckworth</cp:lastModifiedBy>
  <cp:revision>21</cp:revision>
  <dcterms:created xsi:type="dcterms:W3CDTF">2020-06-20T08:26:32Z</dcterms:created>
  <dcterms:modified xsi:type="dcterms:W3CDTF">2020-06-20T15:19:50Z</dcterms:modified>
</cp:coreProperties>
</file>