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8"/>
  </p:notesMasterIdLst>
  <p:sldIdLst>
    <p:sldId id="489" r:id="rId2"/>
    <p:sldId id="507" r:id="rId3"/>
    <p:sldId id="509" r:id="rId4"/>
    <p:sldId id="515" r:id="rId5"/>
    <p:sldId id="510" r:id="rId6"/>
    <p:sldId id="575" r:id="rId7"/>
    <p:sldId id="514" r:id="rId8"/>
    <p:sldId id="576" r:id="rId9"/>
    <p:sldId id="512" r:id="rId10"/>
    <p:sldId id="513" r:id="rId11"/>
    <p:sldId id="520" r:id="rId12"/>
    <p:sldId id="511" r:id="rId13"/>
    <p:sldId id="516" r:id="rId14"/>
    <p:sldId id="577" r:id="rId15"/>
    <p:sldId id="680" r:id="rId16"/>
    <p:sldId id="25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6"/>
    <p:restoredTop sz="88612"/>
  </p:normalViewPr>
  <p:slideViewPr>
    <p:cSldViewPr snapToGrid="0" snapToObjects="1">
      <p:cViewPr varScale="1">
        <p:scale>
          <a:sx n="93" d="100"/>
          <a:sy n="93" d="100"/>
        </p:scale>
        <p:origin x="10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44D44A-0B1C-0F42-8CA0-4B1EBDEB83DD}" type="datetimeFigureOut">
              <a:rPr lang="en-GB" smtClean="0"/>
              <a:t>12/02/2021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01AF7-34FC-C74E-9551-139C9F23EB81}" type="slidenum">
              <a:rPr lang="en-GB" smtClean="0"/>
              <a:t>‹#›</a:t>
            </a:fld>
            <a:endParaRPr lang="en-GB"/>
          </a:p>
        </p:txBody>
      </p:sp>
    </p:spTree>
    <p:extLst>
      <p:ext uri="{BB962C8B-B14F-4D97-AF65-F5344CB8AC3E}">
        <p14:creationId xmlns:p14="http://schemas.microsoft.com/office/powerpoint/2010/main" val="1440283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By making reference to a common doctrine, she is also forming her own. This hymn framework often highlights her controversial statements.</a:t>
            </a:r>
          </a:p>
        </p:txBody>
      </p:sp>
      <p:sp>
        <p:nvSpPr>
          <p:cNvPr id="4" name="Slide Number Placeholder 3"/>
          <p:cNvSpPr>
            <a:spLocks noGrp="1"/>
          </p:cNvSpPr>
          <p:nvPr>
            <p:ph type="sldNum" sz="quarter" idx="5"/>
          </p:nvPr>
        </p:nvSpPr>
        <p:spPr/>
        <p:txBody>
          <a:bodyPr/>
          <a:lstStyle/>
          <a:p>
            <a:fld id="{B3E01AF7-34FC-C74E-9551-139C9F23EB81}" type="slidenum">
              <a:rPr lang="en-GB" smtClean="0"/>
              <a:t>1</a:t>
            </a:fld>
            <a:endParaRPr lang="en-GB"/>
          </a:p>
        </p:txBody>
      </p:sp>
    </p:spTree>
    <p:extLst>
      <p:ext uri="{BB962C8B-B14F-4D97-AF65-F5344CB8AC3E}">
        <p14:creationId xmlns:p14="http://schemas.microsoft.com/office/powerpoint/2010/main" val="1470843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Split the class into several groups of 3 and tell each group which poem they will work on.</a:t>
            </a:r>
          </a:p>
          <a:p>
            <a:r>
              <a:rPr lang="en-GB" dirty="0"/>
              <a:t>Give pupils the full lesson. Leave 15 minutes for feedback at the end.</a:t>
            </a:r>
          </a:p>
        </p:txBody>
      </p:sp>
      <p:sp>
        <p:nvSpPr>
          <p:cNvPr id="4" name="Slide Number Placeholder 3"/>
          <p:cNvSpPr>
            <a:spLocks noGrp="1"/>
          </p:cNvSpPr>
          <p:nvPr>
            <p:ph type="sldNum" sz="quarter" idx="5"/>
          </p:nvPr>
        </p:nvSpPr>
        <p:spPr/>
        <p:txBody>
          <a:bodyPr/>
          <a:lstStyle/>
          <a:p>
            <a:fld id="{B3E01AF7-34FC-C74E-9551-139C9F23EB81}" type="slidenum">
              <a:rPr lang="en-GB" smtClean="0"/>
              <a:t>12</a:t>
            </a:fld>
            <a:endParaRPr lang="en-GB"/>
          </a:p>
        </p:txBody>
      </p:sp>
    </p:spTree>
    <p:extLst>
      <p:ext uri="{BB962C8B-B14F-4D97-AF65-F5344CB8AC3E}">
        <p14:creationId xmlns:p14="http://schemas.microsoft.com/office/powerpoint/2010/main" val="1664392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feeding back, give each group a focus </a:t>
            </a:r>
            <a:r>
              <a:rPr lang="en-GB" dirty="0" err="1"/>
              <a:t>e.g</a:t>
            </a:r>
            <a:r>
              <a:rPr lang="en-GB" dirty="0"/>
              <a:t> Group 1 feedback on themes, Group 2 on language techniques etc so that groups do not repeat each other.</a:t>
            </a:r>
          </a:p>
          <a:p>
            <a:endParaRPr lang="en-GB" dirty="0"/>
          </a:p>
          <a:p>
            <a:r>
              <a:rPr lang="en-GB" dirty="0"/>
              <a:t>Pupils make notes in their anthologies. You could also make notes on the board as they feedback.</a:t>
            </a:r>
          </a:p>
        </p:txBody>
      </p:sp>
      <p:sp>
        <p:nvSpPr>
          <p:cNvPr id="4" name="Slide Number Placeholder 3"/>
          <p:cNvSpPr>
            <a:spLocks noGrp="1"/>
          </p:cNvSpPr>
          <p:nvPr>
            <p:ph type="sldNum" sz="quarter" idx="5"/>
          </p:nvPr>
        </p:nvSpPr>
        <p:spPr/>
        <p:txBody>
          <a:bodyPr/>
          <a:lstStyle/>
          <a:p>
            <a:fld id="{B3E01AF7-34FC-C74E-9551-139C9F23EB81}" type="slidenum">
              <a:rPr lang="en-GB" smtClean="0"/>
              <a:t>13</a:t>
            </a:fld>
            <a:endParaRPr lang="en-GB"/>
          </a:p>
        </p:txBody>
      </p:sp>
    </p:spTree>
    <p:extLst>
      <p:ext uri="{BB962C8B-B14F-4D97-AF65-F5344CB8AC3E}">
        <p14:creationId xmlns:p14="http://schemas.microsoft.com/office/powerpoint/2010/main" val="85824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feeding back, give each group a focus </a:t>
            </a:r>
            <a:r>
              <a:rPr lang="en-GB" dirty="0" err="1"/>
              <a:t>e.g</a:t>
            </a:r>
            <a:r>
              <a:rPr lang="en-GB" dirty="0"/>
              <a:t> Group 1 feedback on themes, Group 2 on language techniques etc so that groups do not repeat each other.</a:t>
            </a:r>
          </a:p>
          <a:p>
            <a:endParaRPr lang="en-GB" dirty="0"/>
          </a:p>
          <a:p>
            <a:r>
              <a:rPr lang="en-GB" dirty="0"/>
              <a:t>Pupils make notes in their anthologies.</a:t>
            </a:r>
          </a:p>
        </p:txBody>
      </p:sp>
      <p:sp>
        <p:nvSpPr>
          <p:cNvPr id="4" name="Slide Number Placeholder 3"/>
          <p:cNvSpPr>
            <a:spLocks noGrp="1"/>
          </p:cNvSpPr>
          <p:nvPr>
            <p:ph type="sldNum" sz="quarter" idx="5"/>
          </p:nvPr>
        </p:nvSpPr>
        <p:spPr/>
        <p:txBody>
          <a:bodyPr/>
          <a:lstStyle/>
          <a:p>
            <a:fld id="{B3E01AF7-34FC-C74E-9551-139C9F23EB81}" type="slidenum">
              <a:rPr lang="en-GB" smtClean="0"/>
              <a:t>14</a:t>
            </a:fld>
            <a:endParaRPr lang="en-GB"/>
          </a:p>
        </p:txBody>
      </p:sp>
    </p:spTree>
    <p:extLst>
      <p:ext uri="{BB962C8B-B14F-4D97-AF65-F5344CB8AC3E}">
        <p14:creationId xmlns:p14="http://schemas.microsoft.com/office/powerpoint/2010/main" val="4281895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Elicit discussion around these.</a:t>
            </a:r>
          </a:p>
          <a:p>
            <a:r>
              <a:rPr lang="en-GB" dirty="0"/>
              <a:t>Ask pupils which ones they feel less confident on – how will they fix this?</a:t>
            </a:r>
          </a:p>
        </p:txBody>
      </p:sp>
      <p:sp>
        <p:nvSpPr>
          <p:cNvPr id="4" name="Slide Number Placeholder 3"/>
          <p:cNvSpPr>
            <a:spLocks noGrp="1"/>
          </p:cNvSpPr>
          <p:nvPr>
            <p:ph type="sldNum" sz="quarter" idx="5"/>
          </p:nvPr>
        </p:nvSpPr>
        <p:spPr/>
        <p:txBody>
          <a:bodyPr/>
          <a:lstStyle/>
          <a:p>
            <a:fld id="{B3E01AF7-34FC-C74E-9551-139C9F23EB81}" type="slidenum">
              <a:rPr lang="en-GB" smtClean="0"/>
              <a:t>15</a:t>
            </a:fld>
            <a:endParaRPr lang="en-GB"/>
          </a:p>
        </p:txBody>
      </p:sp>
    </p:spTree>
    <p:extLst>
      <p:ext uri="{BB962C8B-B14F-4D97-AF65-F5344CB8AC3E}">
        <p14:creationId xmlns:p14="http://schemas.microsoft.com/office/powerpoint/2010/main" val="406212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pupils 15 minutes to read through all 3 and make some basic notes on what the poems are about</a:t>
            </a:r>
          </a:p>
        </p:txBody>
      </p:sp>
      <p:sp>
        <p:nvSpPr>
          <p:cNvPr id="4" name="Slide Number Placeholder 3"/>
          <p:cNvSpPr>
            <a:spLocks noGrp="1"/>
          </p:cNvSpPr>
          <p:nvPr>
            <p:ph type="sldNum" sz="quarter" idx="5"/>
          </p:nvPr>
        </p:nvSpPr>
        <p:spPr/>
        <p:txBody>
          <a:bodyPr/>
          <a:lstStyle/>
          <a:p>
            <a:fld id="{B3E01AF7-34FC-C74E-9551-139C9F23EB81}" type="slidenum">
              <a:rPr lang="en-GB" smtClean="0"/>
              <a:t>2</a:t>
            </a:fld>
            <a:endParaRPr lang="en-GB"/>
          </a:p>
        </p:txBody>
      </p:sp>
    </p:spTree>
    <p:extLst>
      <p:ext uri="{BB962C8B-B14F-4D97-AF65-F5344CB8AC3E}">
        <p14:creationId xmlns:p14="http://schemas.microsoft.com/office/powerpoint/2010/main" val="713357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Modelled for students – they will do the same later</a:t>
            </a:r>
          </a:p>
        </p:txBody>
      </p:sp>
      <p:sp>
        <p:nvSpPr>
          <p:cNvPr id="4" name="Slide Number Placeholder 3"/>
          <p:cNvSpPr>
            <a:spLocks noGrp="1"/>
          </p:cNvSpPr>
          <p:nvPr>
            <p:ph type="sldNum" sz="quarter" idx="5"/>
          </p:nvPr>
        </p:nvSpPr>
        <p:spPr/>
        <p:txBody>
          <a:bodyPr/>
          <a:lstStyle/>
          <a:p>
            <a:fld id="{B3E01AF7-34FC-C74E-9551-139C9F23EB81}" type="slidenum">
              <a:rPr lang="en-GB" smtClean="0"/>
              <a:t>3</a:t>
            </a:fld>
            <a:endParaRPr lang="en-GB"/>
          </a:p>
        </p:txBody>
      </p:sp>
    </p:spTree>
    <p:extLst>
      <p:ext uri="{BB962C8B-B14F-4D97-AF65-F5344CB8AC3E}">
        <p14:creationId xmlns:p14="http://schemas.microsoft.com/office/powerpoint/2010/main" val="3514566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 how to say a lot about a little = layering analysis</a:t>
            </a:r>
          </a:p>
          <a:p>
            <a:endParaRPr lang="en-GB" dirty="0"/>
          </a:p>
          <a:p>
            <a:r>
              <a:rPr lang="en-GB" dirty="0"/>
              <a:t>Talk pupils through this</a:t>
            </a:r>
          </a:p>
        </p:txBody>
      </p:sp>
      <p:sp>
        <p:nvSpPr>
          <p:cNvPr id="4" name="Slide Number Placeholder 3"/>
          <p:cNvSpPr>
            <a:spLocks noGrp="1"/>
          </p:cNvSpPr>
          <p:nvPr>
            <p:ph type="sldNum" sz="quarter" idx="5"/>
          </p:nvPr>
        </p:nvSpPr>
        <p:spPr/>
        <p:txBody>
          <a:bodyPr/>
          <a:lstStyle/>
          <a:p>
            <a:fld id="{B3E01AF7-34FC-C74E-9551-139C9F23EB81}" type="slidenum">
              <a:rPr lang="en-GB" smtClean="0"/>
              <a:t>4</a:t>
            </a:fld>
            <a:endParaRPr lang="en-GB"/>
          </a:p>
        </p:txBody>
      </p:sp>
    </p:spTree>
    <p:extLst>
      <p:ext uri="{BB962C8B-B14F-4D97-AF65-F5344CB8AC3E}">
        <p14:creationId xmlns:p14="http://schemas.microsoft.com/office/powerpoint/2010/main" val="2479625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you link the analysis to the technique and then decide which line it fits?</a:t>
            </a:r>
          </a:p>
          <a:p>
            <a:pPr marL="228600" indent="-228600">
              <a:buAutoNum type="arabicPeriod"/>
            </a:pPr>
            <a:r>
              <a:rPr lang="en-GB" dirty="0"/>
              <a:t>‘strove’</a:t>
            </a:r>
          </a:p>
          <a:p>
            <a:pPr marL="228600" indent="-228600">
              <a:buAutoNum type="arabicPeriod"/>
            </a:pPr>
            <a:r>
              <a:rPr lang="en-GB" dirty="0"/>
              <a:t>Stanza 4 – ‘ground’</a:t>
            </a:r>
          </a:p>
          <a:p>
            <a:pPr marL="228600" indent="-228600">
              <a:buAutoNum type="arabicPeriod"/>
            </a:pPr>
            <a:r>
              <a:rPr lang="en-GB" dirty="0"/>
              <a:t> ‘Slowly drove’</a:t>
            </a:r>
          </a:p>
          <a:p>
            <a:pPr marL="228600" indent="-228600">
              <a:buAutoNum type="arabicPeriod"/>
            </a:pPr>
            <a:r>
              <a:rPr lang="en-GB" dirty="0"/>
              <a:t>‘We passed’</a:t>
            </a:r>
          </a:p>
        </p:txBody>
      </p:sp>
      <p:sp>
        <p:nvSpPr>
          <p:cNvPr id="4" name="Slide Number Placeholder 3"/>
          <p:cNvSpPr>
            <a:spLocks noGrp="1"/>
          </p:cNvSpPr>
          <p:nvPr>
            <p:ph type="sldNum" sz="quarter" idx="5"/>
          </p:nvPr>
        </p:nvSpPr>
        <p:spPr/>
        <p:txBody>
          <a:bodyPr/>
          <a:lstStyle/>
          <a:p>
            <a:fld id="{B3E01AF7-34FC-C74E-9551-139C9F23EB81}" type="slidenum">
              <a:rPr lang="en-GB" smtClean="0"/>
              <a:t>5</a:t>
            </a:fld>
            <a:endParaRPr lang="en-GB"/>
          </a:p>
        </p:txBody>
      </p:sp>
    </p:spTree>
    <p:extLst>
      <p:ext uri="{BB962C8B-B14F-4D97-AF65-F5344CB8AC3E}">
        <p14:creationId xmlns:p14="http://schemas.microsoft.com/office/powerpoint/2010/main" val="71806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Groups can each feedback. Keep going around he groups until they have nothing gone through all of their ideas.</a:t>
            </a:r>
          </a:p>
        </p:txBody>
      </p:sp>
      <p:sp>
        <p:nvSpPr>
          <p:cNvPr id="4" name="Slide Number Placeholder 3"/>
          <p:cNvSpPr>
            <a:spLocks noGrp="1"/>
          </p:cNvSpPr>
          <p:nvPr>
            <p:ph type="sldNum" sz="quarter" idx="5"/>
          </p:nvPr>
        </p:nvSpPr>
        <p:spPr/>
        <p:txBody>
          <a:bodyPr/>
          <a:lstStyle/>
          <a:p>
            <a:fld id="{B3E01AF7-34FC-C74E-9551-139C9F23EB81}" type="slidenum">
              <a:rPr lang="en-GB" smtClean="0"/>
              <a:t>6</a:t>
            </a:fld>
            <a:endParaRPr lang="en-GB"/>
          </a:p>
        </p:txBody>
      </p:sp>
    </p:spTree>
    <p:extLst>
      <p:ext uri="{BB962C8B-B14F-4D97-AF65-F5344CB8AC3E}">
        <p14:creationId xmlns:p14="http://schemas.microsoft.com/office/powerpoint/2010/main" val="3207584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Carriage, fields, children, sun</a:t>
            </a:r>
          </a:p>
        </p:txBody>
      </p:sp>
      <p:sp>
        <p:nvSpPr>
          <p:cNvPr id="4" name="Slide Number Placeholder 3"/>
          <p:cNvSpPr>
            <a:spLocks noGrp="1"/>
          </p:cNvSpPr>
          <p:nvPr>
            <p:ph type="sldNum" sz="quarter" idx="5"/>
          </p:nvPr>
        </p:nvSpPr>
        <p:spPr/>
        <p:txBody>
          <a:bodyPr/>
          <a:lstStyle/>
          <a:p>
            <a:fld id="{B3E01AF7-34FC-C74E-9551-139C9F23EB81}" type="slidenum">
              <a:rPr lang="en-GB" smtClean="0"/>
              <a:t>7</a:t>
            </a:fld>
            <a:endParaRPr lang="en-GB"/>
          </a:p>
        </p:txBody>
      </p:sp>
    </p:spTree>
    <p:extLst>
      <p:ext uri="{BB962C8B-B14F-4D97-AF65-F5344CB8AC3E}">
        <p14:creationId xmlns:p14="http://schemas.microsoft.com/office/powerpoint/2010/main" val="2750611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Pupils can share for the next slide</a:t>
            </a:r>
          </a:p>
        </p:txBody>
      </p:sp>
      <p:sp>
        <p:nvSpPr>
          <p:cNvPr id="4" name="Slide Number Placeholder 3"/>
          <p:cNvSpPr>
            <a:spLocks noGrp="1"/>
          </p:cNvSpPr>
          <p:nvPr>
            <p:ph type="sldNum" sz="quarter" idx="5"/>
          </p:nvPr>
        </p:nvSpPr>
        <p:spPr/>
        <p:txBody>
          <a:bodyPr/>
          <a:lstStyle/>
          <a:p>
            <a:fld id="{B3E01AF7-34FC-C74E-9551-139C9F23EB81}" type="slidenum">
              <a:rPr lang="en-GB" smtClean="0"/>
              <a:t>8</a:t>
            </a:fld>
            <a:endParaRPr lang="en-GB"/>
          </a:p>
        </p:txBody>
      </p:sp>
    </p:spTree>
    <p:extLst>
      <p:ext uri="{BB962C8B-B14F-4D97-AF65-F5344CB8AC3E}">
        <p14:creationId xmlns:p14="http://schemas.microsoft.com/office/powerpoint/2010/main" val="2243802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3E01AF7-34FC-C74E-9551-139C9F23EB81}" type="slidenum">
              <a:rPr lang="en-GB" smtClean="0"/>
              <a:t>11</a:t>
            </a:fld>
            <a:endParaRPr lang="en-GB"/>
          </a:p>
        </p:txBody>
      </p:sp>
    </p:spTree>
    <p:extLst>
      <p:ext uri="{BB962C8B-B14F-4D97-AF65-F5344CB8AC3E}">
        <p14:creationId xmlns:p14="http://schemas.microsoft.com/office/powerpoint/2010/main" val="3103196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800" spc="0" baseline="0">
                <a:latin typeface="Gabriola" pitchFamily="82" charset="0"/>
              </a:defRPr>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97021947-7D38-7C42-A053-B94076AAE6EF}"/>
              </a:ext>
            </a:extLst>
          </p:cNvPr>
          <p:cNvSpPr txBox="1"/>
          <p:nvPr userDrawn="1"/>
        </p:nvSpPr>
        <p:spPr>
          <a:xfrm>
            <a:off x="307641" y="161365"/>
            <a:ext cx="1216359"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GB" dirty="0"/>
              <a:t>Date:        </a:t>
            </a:r>
          </a:p>
        </p:txBody>
      </p:sp>
      <p:sp>
        <p:nvSpPr>
          <p:cNvPr id="8" name="TextBox 7">
            <a:extLst>
              <a:ext uri="{FF2B5EF4-FFF2-40B4-BE49-F238E27FC236}">
                <a16:creationId xmlns:a16="http://schemas.microsoft.com/office/drawing/2014/main" id="{1AADEAD3-CEB1-5C43-9B31-0B650EAE935A}"/>
              </a:ext>
            </a:extLst>
          </p:cNvPr>
          <p:cNvSpPr txBox="1"/>
          <p:nvPr userDrawn="1"/>
        </p:nvSpPr>
        <p:spPr>
          <a:xfrm>
            <a:off x="9153040" y="87868"/>
            <a:ext cx="1020985"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GB" dirty="0"/>
              <a:t>LO:        </a:t>
            </a:r>
          </a:p>
        </p:txBody>
      </p:sp>
      <p:sp>
        <p:nvSpPr>
          <p:cNvPr id="9" name="Date Placeholder 3">
            <a:extLst>
              <a:ext uri="{FF2B5EF4-FFF2-40B4-BE49-F238E27FC236}">
                <a16:creationId xmlns:a16="http://schemas.microsoft.com/office/drawing/2014/main" id="{2C3ACA39-BC5E-0C43-B8D3-D0BEEF9BEBBF}"/>
              </a:ext>
            </a:extLst>
          </p:cNvPr>
          <p:cNvSpPr>
            <a:spLocks noGrp="1"/>
          </p:cNvSpPr>
          <p:nvPr>
            <p:ph type="dt" sz="half" idx="10"/>
          </p:nvPr>
        </p:nvSpPr>
        <p:spPr>
          <a:xfrm>
            <a:off x="7909560" y="6409944"/>
            <a:ext cx="3703320" cy="448056"/>
          </a:xfrm>
        </p:spPr>
        <p:txBody>
          <a:bodyPr/>
          <a:lstStyle/>
          <a:p>
            <a:r>
              <a:rPr lang="en-US" dirty="0" err="1"/>
              <a:t>www.msduckworthsclassroom.com</a:t>
            </a:r>
            <a:endParaRPr lang="en-US" dirty="0"/>
          </a:p>
        </p:txBody>
      </p:sp>
    </p:spTree>
    <p:extLst>
      <p:ext uri="{BB962C8B-B14F-4D97-AF65-F5344CB8AC3E}">
        <p14:creationId xmlns:p14="http://schemas.microsoft.com/office/powerpoint/2010/main" val="3393076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Friday, February 12,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22867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Friday, February 12,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852463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hasCustomPrompt="1"/>
          </p:nvPr>
        </p:nvSpPr>
        <p:spPr>
          <a:xfrm>
            <a:off x="1335741" y="302814"/>
            <a:ext cx="10241280" cy="967140"/>
          </a:xfrm>
          <a:ln w="19050">
            <a:prstDash val="lgDashDot"/>
          </a:ln>
        </p:spPr>
        <p:style>
          <a:lnRef idx="2">
            <a:schemeClr val="accent4"/>
          </a:lnRef>
          <a:fillRef idx="1">
            <a:schemeClr val="lt1"/>
          </a:fillRef>
          <a:effectRef idx="0">
            <a:schemeClr val="accent4"/>
          </a:effectRef>
          <a:fontRef idx="minor">
            <a:schemeClr val="dk1"/>
          </a:fontRef>
        </p:style>
        <p:txBody>
          <a:bodyPr>
            <a:normAutofit/>
          </a:bodyPr>
          <a:lstStyle>
            <a:lvl1pPr algn="ctr">
              <a:defRPr sz="4400" cap="none" spc="0" baseline="0">
                <a:latin typeface="Gabriola" pitchFamily="8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lvl1pPr>
              <a:defRPr b="0" i="0">
                <a:latin typeface="Abadi Extra Light" panose="020B0204020104020204" pitchFamily="34" charset="0"/>
              </a:defRPr>
            </a:lvl1pPr>
            <a:lvl2pPr>
              <a:defRPr b="0" i="0">
                <a:latin typeface="Abadi Extra Light" panose="020B0204020104020204" pitchFamily="34" charset="0"/>
              </a:defRPr>
            </a:lvl2pPr>
            <a:lvl3pPr>
              <a:defRPr b="0" i="0">
                <a:latin typeface="Abadi Extra Light" panose="020B0204020104020204" pitchFamily="34" charset="0"/>
              </a:defRPr>
            </a:lvl3pPr>
            <a:lvl4pPr>
              <a:defRPr b="0" i="0">
                <a:latin typeface="Abadi Extra Light" panose="020B0204020104020204" pitchFamily="34" charset="0"/>
              </a:defRPr>
            </a:lvl4pPr>
            <a:lvl5pPr>
              <a:defRPr b="0" i="0">
                <a:latin typeface="Abadi Extra Light" panose="020B02040201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0AB8997E-9DC7-D84A-BD8D-48C83A280EB1}"/>
              </a:ext>
            </a:extLst>
          </p:cNvPr>
          <p:cNvSpPr/>
          <p:nvPr userDrawn="1"/>
        </p:nvSpPr>
        <p:spPr>
          <a:xfrm>
            <a:off x="9743894" y="6652316"/>
            <a:ext cx="2448106" cy="261610"/>
          </a:xfrm>
          <a:prstGeom prst="rect">
            <a:avLst/>
          </a:prstGeom>
        </p:spPr>
        <p:txBody>
          <a:bodyPr wrap="none">
            <a:spAutoFit/>
          </a:bodyPr>
          <a:lstStyle/>
          <a:p>
            <a:r>
              <a:rPr lang="en-US" sz="1100" dirty="0">
                <a:solidFill>
                  <a:schemeClr val="bg1"/>
                </a:solidFill>
              </a:rPr>
              <a:t>www.msduckworthsclassroom.com</a:t>
            </a:r>
          </a:p>
        </p:txBody>
      </p:sp>
    </p:spTree>
    <p:extLst>
      <p:ext uri="{BB962C8B-B14F-4D97-AF65-F5344CB8AC3E}">
        <p14:creationId xmlns:p14="http://schemas.microsoft.com/office/powerpoint/2010/main" val="325614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889467"/>
            <a:ext cx="9966960" cy="2852737"/>
          </a:xfrm>
        </p:spPr>
        <p:txBody>
          <a:bodyPr anchor="b">
            <a:normAutofit/>
          </a:bodyPr>
          <a:lstStyle>
            <a:lvl1pPr algn="ctr">
              <a:lnSpc>
                <a:spcPct val="100000"/>
              </a:lnSpc>
              <a:defRPr sz="6000" spc="0" baseline="0">
                <a:latin typeface="Gabriola" pitchFamily="82"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b="0" i="0" cap="all" spc="0" baseline="0">
                <a:solidFill>
                  <a:schemeClr val="tx1"/>
                </a:solidFill>
                <a:latin typeface="Abadi Extra Light" panose="020B02040201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Friday, February 12, 2021</a:t>
            </a:fld>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7" name="TextBox 6">
            <a:extLst>
              <a:ext uri="{FF2B5EF4-FFF2-40B4-BE49-F238E27FC236}">
                <a16:creationId xmlns:a16="http://schemas.microsoft.com/office/drawing/2014/main" id="{0B001061-913A-3941-93EF-4309BF0969B6}"/>
              </a:ext>
            </a:extLst>
          </p:cNvPr>
          <p:cNvSpPr txBox="1"/>
          <p:nvPr userDrawn="1"/>
        </p:nvSpPr>
        <p:spPr>
          <a:xfrm>
            <a:off x="307641" y="161365"/>
            <a:ext cx="1216359"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GB" dirty="0"/>
              <a:t>Date:        </a:t>
            </a:r>
          </a:p>
        </p:txBody>
      </p:sp>
      <p:sp>
        <p:nvSpPr>
          <p:cNvPr id="8" name="TextBox 7">
            <a:extLst>
              <a:ext uri="{FF2B5EF4-FFF2-40B4-BE49-F238E27FC236}">
                <a16:creationId xmlns:a16="http://schemas.microsoft.com/office/drawing/2014/main" id="{B52C5D5B-9EEB-5743-968E-53D24090589F}"/>
              </a:ext>
            </a:extLst>
          </p:cNvPr>
          <p:cNvSpPr txBox="1"/>
          <p:nvPr userDrawn="1"/>
        </p:nvSpPr>
        <p:spPr>
          <a:xfrm>
            <a:off x="9153040" y="87868"/>
            <a:ext cx="1020985"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GB" dirty="0"/>
              <a:t>LO:        </a:t>
            </a:r>
          </a:p>
        </p:txBody>
      </p:sp>
    </p:spTree>
    <p:extLst>
      <p:ext uri="{BB962C8B-B14F-4D97-AF65-F5344CB8AC3E}">
        <p14:creationId xmlns:p14="http://schemas.microsoft.com/office/powerpoint/2010/main" val="23619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lvl1pPr>
              <a:defRPr b="0" i="0">
                <a:latin typeface="Abadi Extra Light" panose="020B0204020104020204" pitchFamily="34" charset="0"/>
              </a:defRPr>
            </a:lvl1pPr>
            <a:lvl2pPr>
              <a:defRPr b="0" i="0">
                <a:latin typeface="Abadi Extra Light" panose="020B0204020104020204" pitchFamily="34" charset="0"/>
              </a:defRPr>
            </a:lvl2pPr>
            <a:lvl3pPr>
              <a:defRPr b="0" i="0">
                <a:latin typeface="Abadi Extra Light" panose="020B0204020104020204" pitchFamily="34" charset="0"/>
              </a:defRPr>
            </a:lvl3pPr>
            <a:lvl4pPr>
              <a:defRPr b="0" i="0">
                <a:latin typeface="Abadi Extra Light" panose="020B0204020104020204" pitchFamily="34" charset="0"/>
              </a:defRPr>
            </a:lvl4pPr>
            <a:lvl5pPr>
              <a:defRPr b="0" i="0">
                <a:latin typeface="Abadi Extra Light" panose="020B02040201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lvl1pPr>
              <a:defRPr b="0" i="0">
                <a:latin typeface="Abadi Extra Light" panose="020B0204020104020204" pitchFamily="34" charset="0"/>
              </a:defRPr>
            </a:lvl1pPr>
            <a:lvl2pPr>
              <a:defRPr b="0" i="0">
                <a:latin typeface="Abadi Extra Light" panose="020B0204020104020204" pitchFamily="34" charset="0"/>
              </a:defRPr>
            </a:lvl2pPr>
            <a:lvl3pPr>
              <a:defRPr b="0" i="0">
                <a:latin typeface="Abadi Extra Light" panose="020B0204020104020204" pitchFamily="34" charset="0"/>
              </a:defRPr>
            </a:lvl3pPr>
            <a:lvl4pPr>
              <a:defRPr b="0" i="0">
                <a:latin typeface="Abadi Extra Light" panose="020B0204020104020204" pitchFamily="34" charset="0"/>
              </a:defRPr>
            </a:lvl4pPr>
            <a:lvl5pPr>
              <a:defRPr b="0" i="0">
                <a:latin typeface="Abadi Extra Light" panose="020B02040201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Friday, February 12,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8108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Friday, February 12,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03268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Friday, February 12,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2727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Friday, February 12,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6391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Friday, February 12,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3814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Friday, February 12,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9175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Friday, February 12,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396841030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7" Type="http://schemas.microsoft.com/office/2007/relationships/hdphoto" Target="../media/hdphoto4.wdp"/><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microsoft.com/office/2007/relationships/hdphoto" Target="../media/hdphoto3.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4.png"/><Relationship Id="rId4" Type="http://schemas.microsoft.com/office/2007/relationships/hdphoto" Target="../media/hdphoto5.wdp"/></Relationships>
</file>

<file path=ppt/slides/_rels/slide16.xml.rels><?xml version="1.0" encoding="UTF-8" standalone="yes"?>
<Relationships xmlns="http://schemas.openxmlformats.org/package/2006/relationships"><Relationship Id="rId8" Type="http://schemas.openxmlformats.org/officeDocument/2006/relationships/hyperlink" Target="https://twitter.com/duckworth_ms" TargetMode="External"/><Relationship Id="rId3" Type="http://schemas.openxmlformats.org/officeDocument/2006/relationships/hyperlink" Target="https://www.msduckworthsclassroom.com/product-page/emily-dickinson-selected-poetry-cie-international-a-level" TargetMode="External"/><Relationship Id="rId7" Type="http://schemas.openxmlformats.org/officeDocument/2006/relationships/hyperlink" Target="https://www.facebook.com/MsDuckworthsClassroom/" TargetMode="External"/><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hyperlink" Target="https://www.instagram.com/msduckworths_classroom/" TargetMode="External"/><Relationship Id="rId5" Type="http://schemas.openxmlformats.org/officeDocument/2006/relationships/hyperlink" Target="https://www.msduckworthsclassroom.com/shop-all-lessons-resources" TargetMode="External"/><Relationship Id="rId4" Type="http://schemas.openxmlformats.org/officeDocument/2006/relationships/hyperlink" Target="https://www.msduckworthsclassroom.com/freebi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0EC1-32C4-1046-A244-20AC65D391C9}"/>
              </a:ext>
            </a:extLst>
          </p:cNvPr>
          <p:cNvSpPr>
            <a:spLocks noGrp="1"/>
          </p:cNvSpPr>
          <p:nvPr>
            <p:ph type="ctrTitle"/>
          </p:nvPr>
        </p:nvSpPr>
        <p:spPr>
          <a:xfrm>
            <a:off x="928224" y="2084218"/>
            <a:ext cx="6292690" cy="1523800"/>
          </a:xfrm>
        </p:spPr>
        <p:style>
          <a:lnRef idx="2">
            <a:schemeClr val="accent4"/>
          </a:lnRef>
          <a:fillRef idx="1">
            <a:schemeClr val="lt1"/>
          </a:fillRef>
          <a:effectRef idx="0">
            <a:schemeClr val="accent4"/>
          </a:effectRef>
          <a:fontRef idx="minor">
            <a:schemeClr val="dk1"/>
          </a:fontRef>
        </p:style>
        <p:txBody>
          <a:bodyPr anchor="t">
            <a:normAutofit/>
          </a:bodyPr>
          <a:lstStyle/>
          <a:p>
            <a:r>
              <a:rPr lang="en-GB" dirty="0">
                <a:solidFill>
                  <a:schemeClr val="tx1"/>
                </a:solidFill>
              </a:rPr>
              <a:t>Death, Immortality &amp; Religion</a:t>
            </a:r>
          </a:p>
        </p:txBody>
      </p:sp>
      <p:sp>
        <p:nvSpPr>
          <p:cNvPr id="3" name="Subtitle 2">
            <a:extLst>
              <a:ext uri="{FF2B5EF4-FFF2-40B4-BE49-F238E27FC236}">
                <a16:creationId xmlns:a16="http://schemas.microsoft.com/office/drawing/2014/main" id="{89A98EE8-BA3E-3048-8732-740168E43996}"/>
              </a:ext>
            </a:extLst>
          </p:cNvPr>
          <p:cNvSpPr>
            <a:spLocks noGrp="1"/>
          </p:cNvSpPr>
          <p:nvPr>
            <p:ph type="subTitle" idx="1"/>
          </p:nvPr>
        </p:nvSpPr>
        <p:spPr>
          <a:xfrm>
            <a:off x="1226883" y="4055637"/>
            <a:ext cx="5392495" cy="1248274"/>
          </a:xfrm>
        </p:spPr>
        <p:style>
          <a:lnRef idx="1">
            <a:schemeClr val="accent3"/>
          </a:lnRef>
          <a:fillRef idx="2">
            <a:schemeClr val="accent3"/>
          </a:fillRef>
          <a:effectRef idx="1">
            <a:schemeClr val="accent3"/>
          </a:effectRef>
          <a:fontRef idx="minor">
            <a:schemeClr val="dk1"/>
          </a:fontRef>
        </p:style>
        <p:txBody>
          <a:bodyPr anchor="b">
            <a:normAutofit/>
          </a:bodyPr>
          <a:lstStyle/>
          <a:p>
            <a:r>
              <a:rPr lang="en-GB" sz="1400" cap="none" spc="0" dirty="0"/>
              <a:t>Do now: Dickinson questioned religion and held conflicting views. Why do you think she chose the hymn style for many of her poems?</a:t>
            </a:r>
          </a:p>
        </p:txBody>
      </p:sp>
      <p:pic>
        <p:nvPicPr>
          <p:cNvPr id="4" name="Picture 3">
            <a:extLst>
              <a:ext uri="{FF2B5EF4-FFF2-40B4-BE49-F238E27FC236}">
                <a16:creationId xmlns:a16="http://schemas.microsoft.com/office/drawing/2014/main" id="{5B32AF53-10DE-454F-9DF0-3EF99DE81782}"/>
              </a:ext>
            </a:extLst>
          </p:cNvPr>
          <p:cNvPicPr>
            <a:picLocks noChangeAspect="1"/>
          </p:cNvPicPr>
          <p:nvPr/>
        </p:nvPicPr>
        <p:blipFill rotWithShape="1">
          <a:blip r:embed="rId3"/>
          <a:srcRect l="29086" r="33550"/>
          <a:stretch/>
        </p:blipFill>
        <p:spPr>
          <a:xfrm>
            <a:off x="8104092" y="10"/>
            <a:ext cx="4099858" cy="6857990"/>
          </a:xfrm>
          <a:prstGeom prst="rect">
            <a:avLst/>
          </a:prstGeom>
        </p:spPr>
      </p:pic>
      <p:sp>
        <p:nvSpPr>
          <p:cNvPr id="10" name="TextBox 9">
            <a:extLst>
              <a:ext uri="{FF2B5EF4-FFF2-40B4-BE49-F238E27FC236}">
                <a16:creationId xmlns:a16="http://schemas.microsoft.com/office/drawing/2014/main" id="{269D77F7-D44C-FB44-9412-E8297AD4A13F}"/>
              </a:ext>
            </a:extLst>
          </p:cNvPr>
          <p:cNvSpPr txBox="1"/>
          <p:nvPr/>
        </p:nvSpPr>
        <p:spPr>
          <a:xfrm>
            <a:off x="307641" y="161365"/>
            <a:ext cx="1216359"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a:spcAft>
                <a:spcPts val="600"/>
              </a:spcAft>
            </a:pPr>
            <a:r>
              <a:rPr lang="en-GB" dirty="0"/>
              <a:t>Date:        </a:t>
            </a:r>
            <a:endParaRPr lang="en-GB"/>
          </a:p>
        </p:txBody>
      </p:sp>
      <p:sp>
        <p:nvSpPr>
          <p:cNvPr id="12" name="TextBox 11">
            <a:extLst>
              <a:ext uri="{FF2B5EF4-FFF2-40B4-BE49-F238E27FC236}">
                <a16:creationId xmlns:a16="http://schemas.microsoft.com/office/drawing/2014/main" id="{284021A2-20AF-9C40-BE23-879EBE941EBE}"/>
              </a:ext>
            </a:extLst>
          </p:cNvPr>
          <p:cNvSpPr txBox="1"/>
          <p:nvPr/>
        </p:nvSpPr>
        <p:spPr>
          <a:xfrm>
            <a:off x="5218523" y="115769"/>
            <a:ext cx="6863749" cy="53860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spcAft>
                <a:spcPts val="600"/>
              </a:spcAft>
            </a:pPr>
            <a:r>
              <a:rPr lang="en-GB" sz="1200" dirty="0"/>
              <a:t>LO: </a:t>
            </a:r>
            <a:r>
              <a:rPr lang="en-MY" sz="1200" dirty="0"/>
              <a:t>To understand how to religion and death are presented in Dickinson’s poetry</a:t>
            </a:r>
          </a:p>
          <a:p>
            <a:pPr>
              <a:spcAft>
                <a:spcPts val="600"/>
              </a:spcAft>
            </a:pPr>
            <a:r>
              <a:rPr lang="en-MY" sz="1200" dirty="0"/>
              <a:t>To understand how to analyse 3 poems concerned with these themes</a:t>
            </a:r>
            <a:endParaRPr lang="en-GB" sz="1200" dirty="0"/>
          </a:p>
        </p:txBody>
      </p:sp>
    </p:spTree>
    <p:extLst>
      <p:ext uri="{BB962C8B-B14F-4D97-AF65-F5344CB8AC3E}">
        <p14:creationId xmlns:p14="http://schemas.microsoft.com/office/powerpoint/2010/main" val="2841544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B06D8-F820-0749-987E-8E5965ADDECC}"/>
              </a:ext>
            </a:extLst>
          </p:cNvPr>
          <p:cNvSpPr>
            <a:spLocks noGrp="1"/>
          </p:cNvSpPr>
          <p:nvPr>
            <p:ph type="title"/>
          </p:nvPr>
        </p:nvSpPr>
        <p:spPr>
          <a:xfrm>
            <a:off x="1335741" y="193671"/>
            <a:ext cx="10241280" cy="870866"/>
          </a:xfrm>
        </p:spPr>
        <p:txBody>
          <a:bodyPr>
            <a:normAutofit fontScale="90000"/>
          </a:bodyPr>
          <a:lstStyle/>
          <a:p>
            <a:br>
              <a:rPr lang="en-US" u="sng" dirty="0">
                <a:latin typeface="The Hand" panose="03070502030502020204" pitchFamily="66" charset="0"/>
              </a:rPr>
            </a:br>
            <a:br>
              <a:rPr lang="en-US" u="sng" dirty="0">
                <a:latin typeface="The Hand" panose="03070502030502020204" pitchFamily="66" charset="0"/>
              </a:rPr>
            </a:br>
            <a:r>
              <a:rPr lang="en-US" u="sng" dirty="0">
                <a:latin typeface="The Hand" panose="03070502030502020204" pitchFamily="66" charset="0"/>
              </a:rPr>
              <a:t>How to annotate:</a:t>
            </a:r>
            <a:endParaRPr lang="en-GB" dirty="0"/>
          </a:p>
        </p:txBody>
      </p:sp>
      <p:sp>
        <p:nvSpPr>
          <p:cNvPr id="4" name="TextBox 3">
            <a:extLst>
              <a:ext uri="{FF2B5EF4-FFF2-40B4-BE49-F238E27FC236}">
                <a16:creationId xmlns:a16="http://schemas.microsoft.com/office/drawing/2014/main" id="{67CFA9AB-B21E-5349-8D51-70CA19B3E556}"/>
              </a:ext>
            </a:extLst>
          </p:cNvPr>
          <p:cNvSpPr txBox="1"/>
          <p:nvPr/>
        </p:nvSpPr>
        <p:spPr>
          <a:xfrm>
            <a:off x="1335741" y="1963270"/>
            <a:ext cx="4408715" cy="286232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000" b="1" dirty="0">
                <a:latin typeface="The Hand" panose="03070502030502020204" pitchFamily="66" charset="0"/>
              </a:rPr>
              <a:t>Identify the device.</a:t>
            </a:r>
          </a:p>
          <a:p>
            <a:r>
              <a:rPr lang="en-US" sz="2000" b="1" dirty="0">
                <a:latin typeface="The Hand" panose="03070502030502020204" pitchFamily="66" charset="0"/>
              </a:rPr>
              <a:t>What is the effect of the device?</a:t>
            </a:r>
          </a:p>
          <a:p>
            <a:r>
              <a:rPr lang="en-US" sz="2000" b="1" dirty="0">
                <a:latin typeface="The Hand" panose="03070502030502020204" pitchFamily="66" charset="0"/>
              </a:rPr>
              <a:t>How can you interpret meaning?</a:t>
            </a:r>
          </a:p>
          <a:p>
            <a:r>
              <a:rPr lang="en-US" sz="2000" b="1" dirty="0">
                <a:latin typeface="The Hand" panose="03070502030502020204" pitchFamily="66" charset="0"/>
              </a:rPr>
              <a:t>What is suggested?</a:t>
            </a:r>
          </a:p>
          <a:p>
            <a:r>
              <a:rPr lang="en-US" sz="2000" b="1" dirty="0">
                <a:latin typeface="The Hand" panose="03070502030502020204" pitchFamily="66" charset="0"/>
              </a:rPr>
              <a:t>Why has it been used?</a:t>
            </a:r>
          </a:p>
          <a:p>
            <a:r>
              <a:rPr lang="en-US" sz="2000" b="1" dirty="0">
                <a:latin typeface="The Hand" panose="03070502030502020204" pitchFamily="66" charset="0"/>
              </a:rPr>
              <a:t>How does it reinforce the poet's message or intention?</a:t>
            </a:r>
          </a:p>
          <a:p>
            <a:r>
              <a:rPr lang="en-US" sz="2000" b="1" dirty="0">
                <a:latin typeface="The Hand" panose="03070502030502020204" pitchFamily="66" charset="0"/>
              </a:rPr>
              <a:t>How does it reflect the themes?</a:t>
            </a:r>
          </a:p>
          <a:p>
            <a:r>
              <a:rPr lang="en-US" sz="2000" b="1" dirty="0">
                <a:latin typeface="The Hand" panose="03070502030502020204" pitchFamily="66" charset="0"/>
              </a:rPr>
              <a:t>What do these devices reveal about character/action/events/setting/relationships? </a:t>
            </a:r>
            <a:endParaRPr lang="en-GB" sz="2000" b="1" dirty="0">
              <a:latin typeface="The Hand" panose="03070502030502020204" pitchFamily="66" charset="0"/>
            </a:endParaRPr>
          </a:p>
        </p:txBody>
      </p:sp>
      <p:pic>
        <p:nvPicPr>
          <p:cNvPr id="5" name="Graphic 4" descr="Signature with solid fill">
            <a:extLst>
              <a:ext uri="{FF2B5EF4-FFF2-40B4-BE49-F238E27FC236}">
                <a16:creationId xmlns:a16="http://schemas.microsoft.com/office/drawing/2014/main" id="{1EC42F7B-34A9-C240-9F4F-7C88F2306B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62400" y="928654"/>
            <a:ext cx="2133600" cy="2133600"/>
          </a:xfrm>
          <a:prstGeom prst="rect">
            <a:avLst/>
          </a:prstGeom>
        </p:spPr>
      </p:pic>
      <p:pic>
        <p:nvPicPr>
          <p:cNvPr id="6" name="Picture 5" descr="Icon&#10;&#10;Description automatically generated">
            <a:extLst>
              <a:ext uri="{FF2B5EF4-FFF2-40B4-BE49-F238E27FC236}">
                <a16:creationId xmlns:a16="http://schemas.microsoft.com/office/drawing/2014/main" id="{133AD283-2DCD-C746-BE8E-F2B9AA8BCCDE}"/>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8219" b="97089" l="9928" r="89892">
                        <a14:foregroundMark x1="55596" y1="8390" x2="55596" y2="8390"/>
                        <a14:foregroundMark x1="78159" y1="26884" x2="78159" y2="26884"/>
                        <a14:foregroundMark x1="82491" y1="62500" x2="82491" y2="62500"/>
                        <a14:foregroundMark x1="63899" y1="55137" x2="63899" y2="55137"/>
                        <a14:foregroundMark x1="43502" y1="55137" x2="43502" y2="55137"/>
                        <a14:foregroundMark x1="38267" y1="61815" x2="38267" y2="61815"/>
                        <a14:foregroundMark x1="64260" y1="62158" x2="64260" y2="62158"/>
                        <a14:foregroundMark x1="53430" y1="75342" x2="53430" y2="75342"/>
                        <a14:foregroundMark x1="51264" y1="82363" x2="51264" y2="82363"/>
                        <a14:foregroundMark x1="43141" y1="97089" x2="43141" y2="97089"/>
                      </a14:backgroundRemoval>
                    </a14:imgEffect>
                  </a14:imgLayer>
                </a14:imgProps>
              </a:ext>
            </a:extLst>
          </a:blip>
          <a:stretch>
            <a:fillRect/>
          </a:stretch>
        </p:blipFill>
        <p:spPr>
          <a:xfrm>
            <a:off x="7536272" y="1957009"/>
            <a:ext cx="834843" cy="880051"/>
          </a:xfrm>
          <a:prstGeom prst="rect">
            <a:avLst/>
          </a:prstGeom>
        </p:spPr>
      </p:pic>
      <p:sp>
        <p:nvSpPr>
          <p:cNvPr id="7" name="Rounded Rectangular Callout 6">
            <a:extLst>
              <a:ext uri="{FF2B5EF4-FFF2-40B4-BE49-F238E27FC236}">
                <a16:creationId xmlns:a16="http://schemas.microsoft.com/office/drawing/2014/main" id="{97990004-FFF9-4147-A177-398CB18C129C}"/>
              </a:ext>
            </a:extLst>
          </p:cNvPr>
          <p:cNvSpPr/>
          <p:nvPr/>
        </p:nvSpPr>
        <p:spPr>
          <a:xfrm>
            <a:off x="8848164" y="928654"/>
            <a:ext cx="3186953" cy="4092871"/>
          </a:xfrm>
          <a:prstGeom prst="wedgeRoundRectCallout">
            <a:avLst>
              <a:gd name="adj1" fmla="val -68439"/>
              <a:gd name="adj2" fmla="val -10109"/>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Always ask yourself WHY:</a:t>
            </a:r>
          </a:p>
          <a:p>
            <a:pPr algn="ctr"/>
            <a:r>
              <a:rPr lang="en-GB" dirty="0"/>
              <a:t>Why this technique?</a:t>
            </a:r>
          </a:p>
          <a:p>
            <a:pPr algn="ctr"/>
            <a:r>
              <a:rPr lang="en-GB" dirty="0"/>
              <a:t>Why here?</a:t>
            </a:r>
          </a:p>
          <a:p>
            <a:pPr algn="ctr"/>
            <a:r>
              <a:rPr lang="en-GB" dirty="0"/>
              <a:t>Why has this word been used?</a:t>
            </a:r>
          </a:p>
          <a:p>
            <a:pPr algn="ctr"/>
            <a:r>
              <a:rPr lang="en-GB" dirty="0"/>
              <a:t>Why has this form been used?</a:t>
            </a:r>
          </a:p>
          <a:p>
            <a:pPr algn="ctr"/>
            <a:r>
              <a:rPr lang="en-GB" dirty="0"/>
              <a:t>Why does she deviate from the form?</a:t>
            </a:r>
          </a:p>
          <a:p>
            <a:pPr algn="ctr"/>
            <a:r>
              <a:rPr lang="en-GB" dirty="0"/>
              <a:t>Why has this rhyme scheme been used?</a:t>
            </a:r>
          </a:p>
          <a:p>
            <a:pPr algn="ctr"/>
            <a:r>
              <a:rPr lang="en-GB" dirty="0"/>
              <a:t>Why is there no rhyme scheme?</a:t>
            </a:r>
          </a:p>
        </p:txBody>
      </p:sp>
      <p:sp>
        <p:nvSpPr>
          <p:cNvPr id="8" name="Rounded Rectangular Callout 7">
            <a:extLst>
              <a:ext uri="{FF2B5EF4-FFF2-40B4-BE49-F238E27FC236}">
                <a16:creationId xmlns:a16="http://schemas.microsoft.com/office/drawing/2014/main" id="{84B0FF09-5F29-B348-A217-6DC04859112B}"/>
              </a:ext>
            </a:extLst>
          </p:cNvPr>
          <p:cNvSpPr/>
          <p:nvPr/>
        </p:nvSpPr>
        <p:spPr>
          <a:xfrm>
            <a:off x="6570168" y="4825592"/>
            <a:ext cx="2039471" cy="870866"/>
          </a:xfrm>
          <a:prstGeom prst="wedgeRoundRectCallout">
            <a:avLst>
              <a:gd name="adj1" fmla="val 21231"/>
              <a:gd name="adj2" fmla="val -26951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Can you think of any more ‘whys’?</a:t>
            </a:r>
          </a:p>
        </p:txBody>
      </p:sp>
    </p:spTree>
    <p:extLst>
      <p:ext uri="{BB962C8B-B14F-4D97-AF65-F5344CB8AC3E}">
        <p14:creationId xmlns:p14="http://schemas.microsoft.com/office/powerpoint/2010/main" val="2270214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con&#10;&#10;Description automatically generated">
            <a:extLst>
              <a:ext uri="{FF2B5EF4-FFF2-40B4-BE49-F238E27FC236}">
                <a16:creationId xmlns:a16="http://schemas.microsoft.com/office/drawing/2014/main" id="{5CC5D419-C396-484E-9A5C-12487873F41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934" b="92715" l="10000" r="90000">
                        <a14:foregroundMark x1="49318" y1="61258" x2="49318" y2="61258"/>
                        <a14:foregroundMark x1="60909" y1="51821" x2="60909" y2="51821"/>
                        <a14:foregroundMark x1="37955" y1="50993" x2="37955" y2="50993"/>
                        <a14:foregroundMark x1="38409" y1="92715" x2="38409" y2="92715"/>
                      </a14:backgroundRemoval>
                    </a14:imgEffect>
                  </a14:imgLayer>
                </a14:imgProps>
              </a:ext>
            </a:extLst>
          </a:blip>
          <a:stretch>
            <a:fillRect/>
          </a:stretch>
        </p:blipFill>
        <p:spPr>
          <a:xfrm>
            <a:off x="9115891" y="2898381"/>
            <a:ext cx="773087" cy="1061237"/>
          </a:xfrm>
          <a:prstGeom prst="rect">
            <a:avLst/>
          </a:prstGeom>
        </p:spPr>
      </p:pic>
      <p:sp>
        <p:nvSpPr>
          <p:cNvPr id="6" name="Rounded Rectangular Callout 5">
            <a:extLst>
              <a:ext uri="{FF2B5EF4-FFF2-40B4-BE49-F238E27FC236}">
                <a16:creationId xmlns:a16="http://schemas.microsoft.com/office/drawing/2014/main" id="{CBC4BB24-259E-1741-BDF2-2C01A68AB23F}"/>
              </a:ext>
            </a:extLst>
          </p:cNvPr>
          <p:cNvSpPr/>
          <p:nvPr/>
        </p:nvSpPr>
        <p:spPr>
          <a:xfrm>
            <a:off x="9502434" y="1620127"/>
            <a:ext cx="2213404" cy="1061237"/>
          </a:xfrm>
          <a:prstGeom prst="wedgeRoundRectCallout">
            <a:avLst>
              <a:gd name="adj1" fmla="val -32737"/>
              <a:gd name="adj2" fmla="val 7920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dirty="0"/>
              <a:t>Use this guide sheet to help you.</a:t>
            </a:r>
          </a:p>
        </p:txBody>
      </p:sp>
      <p:sp>
        <p:nvSpPr>
          <p:cNvPr id="7" name="Title 1">
            <a:extLst>
              <a:ext uri="{FF2B5EF4-FFF2-40B4-BE49-F238E27FC236}">
                <a16:creationId xmlns:a16="http://schemas.microsoft.com/office/drawing/2014/main" id="{96A43870-78D1-CA4A-9137-4845718B4B7C}"/>
              </a:ext>
            </a:extLst>
          </p:cNvPr>
          <p:cNvSpPr txBox="1">
            <a:spLocks/>
          </p:cNvSpPr>
          <p:nvPr/>
        </p:nvSpPr>
        <p:spPr>
          <a:xfrm>
            <a:off x="1488141" y="463834"/>
            <a:ext cx="10241280" cy="1234440"/>
          </a:xfrm>
          <a:prstGeom prst="rect">
            <a:avLst/>
          </a:prstGeom>
        </p:spPr>
        <p:txBody>
          <a:bodyPr vert="horz" lIns="0" tIns="0" rIns="0" bIns="0" rtlCol="0" anchor="b">
            <a:normAutofit fontScale="97500" lnSpcReduction="10000"/>
          </a:bodyPr>
          <a:lstStyle>
            <a:lvl1pPr algn="ctr" defTabSz="914400" rtl="0" eaLnBrk="1" latinLnBrk="0" hangingPunct="1">
              <a:lnSpc>
                <a:spcPct val="100000"/>
              </a:lnSpc>
              <a:spcBef>
                <a:spcPct val="0"/>
              </a:spcBef>
              <a:buNone/>
              <a:defRPr sz="4400" b="1" i="0" kern="1200" cap="all" spc="700" baseline="0">
                <a:solidFill>
                  <a:schemeClr val="tx1"/>
                </a:solidFill>
                <a:latin typeface="Gabriola" pitchFamily="82" charset="0"/>
                <a:ea typeface="+mj-ea"/>
                <a:cs typeface="+mj-cs"/>
              </a:defRPr>
            </a:lvl1pPr>
          </a:lstStyle>
          <a:p>
            <a:r>
              <a:rPr lang="en-US" u="sng">
                <a:latin typeface="The Hand" panose="03070502030502020204" pitchFamily="66" charset="0"/>
              </a:rPr>
              <a:t>How to annotate:</a:t>
            </a:r>
            <a:br>
              <a:rPr lang="en-US" u="sng">
                <a:latin typeface="The Hand" panose="03070502030502020204" pitchFamily="66" charset="0"/>
              </a:rPr>
            </a:br>
            <a:endParaRPr lang="en-GB" dirty="0"/>
          </a:p>
        </p:txBody>
      </p:sp>
      <p:pic>
        <p:nvPicPr>
          <p:cNvPr id="8" name="Picture 7" descr="Graphical user interface, text, application&#10;&#10;Description automatically generated">
            <a:extLst>
              <a:ext uri="{FF2B5EF4-FFF2-40B4-BE49-F238E27FC236}">
                <a16:creationId xmlns:a16="http://schemas.microsoft.com/office/drawing/2014/main" id="{2061BCF4-9C26-D44F-A353-F4D6C23B1F73}"/>
              </a:ext>
            </a:extLst>
          </p:cNvPr>
          <p:cNvPicPr>
            <a:picLocks noChangeAspect="1"/>
          </p:cNvPicPr>
          <p:nvPr/>
        </p:nvPicPr>
        <p:blipFill>
          <a:blip r:embed="rId5"/>
          <a:stretch>
            <a:fillRect/>
          </a:stretch>
        </p:blipFill>
        <p:spPr>
          <a:xfrm rot="21318859">
            <a:off x="3027074" y="2097348"/>
            <a:ext cx="4648200" cy="335500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grpSp>
        <p:nvGrpSpPr>
          <p:cNvPr id="9" name="Group 8">
            <a:extLst>
              <a:ext uri="{FF2B5EF4-FFF2-40B4-BE49-F238E27FC236}">
                <a16:creationId xmlns:a16="http://schemas.microsoft.com/office/drawing/2014/main" id="{7ACC5EAD-CE93-C047-9F3C-732B85D5930E}"/>
              </a:ext>
            </a:extLst>
          </p:cNvPr>
          <p:cNvGrpSpPr/>
          <p:nvPr/>
        </p:nvGrpSpPr>
        <p:grpSpPr>
          <a:xfrm>
            <a:off x="176791" y="258011"/>
            <a:ext cx="1078062" cy="1892734"/>
            <a:chOff x="11319092" y="-57667"/>
            <a:chExt cx="1078062" cy="1892734"/>
          </a:xfrm>
        </p:grpSpPr>
        <p:pic>
          <p:nvPicPr>
            <p:cNvPr id="10" name="Picture 9">
              <a:extLst>
                <a:ext uri="{FF2B5EF4-FFF2-40B4-BE49-F238E27FC236}">
                  <a16:creationId xmlns:a16="http://schemas.microsoft.com/office/drawing/2014/main" id="{0F680507-1F59-024C-AD52-9BAF78810F22}"/>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8091" b="97249" l="9375" r="89773">
                          <a14:foregroundMark x1="31818" y1="8414" x2="31818" y2="8414"/>
                          <a14:foregroundMark x1="46591" y1="47411" x2="46591" y2="47411"/>
                          <a14:foregroundMark x1="63068" y1="91586" x2="63068" y2="91586"/>
                          <a14:foregroundMark x1="35511" y1="97249" x2="35511" y2="97249"/>
                        </a14:backgroundRemoval>
                      </a14:imgEffect>
                    </a14:imgLayer>
                  </a14:imgProps>
                </a:ext>
              </a:extLst>
            </a:blip>
            <a:stretch>
              <a:fillRect/>
            </a:stretch>
          </p:blipFill>
          <p:spPr>
            <a:xfrm>
              <a:off x="11319092" y="-57667"/>
              <a:ext cx="1078062" cy="1892734"/>
            </a:xfrm>
            <a:prstGeom prst="rect">
              <a:avLst/>
            </a:prstGeom>
          </p:spPr>
        </p:pic>
        <p:sp>
          <p:nvSpPr>
            <p:cNvPr id="11" name="TextBox 10">
              <a:extLst>
                <a:ext uri="{FF2B5EF4-FFF2-40B4-BE49-F238E27FC236}">
                  <a16:creationId xmlns:a16="http://schemas.microsoft.com/office/drawing/2014/main" id="{7B07403A-C880-354D-8A60-ACDA25735A29}"/>
                </a:ext>
              </a:extLst>
            </p:cNvPr>
            <p:cNvSpPr txBox="1"/>
            <p:nvPr/>
          </p:nvSpPr>
          <p:spPr>
            <a:xfrm>
              <a:off x="11431815" y="134292"/>
              <a:ext cx="852617" cy="461665"/>
            </a:xfrm>
            <a:prstGeom prst="rect">
              <a:avLst/>
            </a:prstGeom>
            <a:noFill/>
          </p:spPr>
          <p:txBody>
            <a:bodyPr wrap="square" rtlCol="0">
              <a:spAutoFit/>
            </a:bodyPr>
            <a:lstStyle/>
            <a:p>
              <a:pPr algn="ctr"/>
              <a:r>
                <a:rPr lang="en-GB" sz="1200" b="1" dirty="0">
                  <a:latin typeface="The Hand Black" panose="03070502030502020204" pitchFamily="66" charset="0"/>
                </a:rPr>
                <a:t>Page 6 in the booklet</a:t>
              </a:r>
            </a:p>
          </p:txBody>
        </p:sp>
      </p:grpSp>
    </p:spTree>
    <p:extLst>
      <p:ext uri="{BB962C8B-B14F-4D97-AF65-F5344CB8AC3E}">
        <p14:creationId xmlns:p14="http://schemas.microsoft.com/office/powerpoint/2010/main" val="3430872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AE8E-1CBB-EC47-8CB3-A523E86B1C2F}"/>
              </a:ext>
            </a:extLst>
          </p:cNvPr>
          <p:cNvSpPr>
            <a:spLocks noGrp="1"/>
          </p:cNvSpPr>
          <p:nvPr>
            <p:ph type="title"/>
          </p:nvPr>
        </p:nvSpPr>
        <p:spPr>
          <a:xfrm>
            <a:off x="1335741" y="237744"/>
            <a:ext cx="10241280" cy="759490"/>
          </a:xfrm>
        </p:spPr>
        <p:txBody>
          <a:bodyPr>
            <a:normAutofit/>
          </a:bodyPr>
          <a:lstStyle/>
          <a:p>
            <a:r>
              <a:rPr lang="en-GB" dirty="0"/>
              <a:t>Group analysis</a:t>
            </a:r>
          </a:p>
        </p:txBody>
      </p:sp>
      <p:sp>
        <p:nvSpPr>
          <p:cNvPr id="3" name="Content Placeholder 2">
            <a:extLst>
              <a:ext uri="{FF2B5EF4-FFF2-40B4-BE49-F238E27FC236}">
                <a16:creationId xmlns:a16="http://schemas.microsoft.com/office/drawing/2014/main" id="{9BD60CBA-D1F5-D441-96B6-1B1ED452CB54}"/>
              </a:ext>
            </a:extLst>
          </p:cNvPr>
          <p:cNvSpPr>
            <a:spLocks noGrp="1"/>
          </p:cNvSpPr>
          <p:nvPr>
            <p:ph idx="1"/>
          </p:nvPr>
        </p:nvSpPr>
        <p:spPr>
          <a:xfrm>
            <a:off x="6844553" y="3913631"/>
            <a:ext cx="5064162" cy="2461529"/>
          </a:xfrm>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1800" dirty="0"/>
              <a:t>Contextual references that help develop my interpretation</a:t>
            </a:r>
          </a:p>
        </p:txBody>
      </p:sp>
      <p:sp>
        <p:nvSpPr>
          <p:cNvPr id="4" name="Content Placeholder 2">
            <a:extLst>
              <a:ext uri="{FF2B5EF4-FFF2-40B4-BE49-F238E27FC236}">
                <a16:creationId xmlns:a16="http://schemas.microsoft.com/office/drawing/2014/main" id="{03DCC9B9-6B3C-B442-A7D0-68C2383FCB05}"/>
              </a:ext>
            </a:extLst>
          </p:cNvPr>
          <p:cNvSpPr txBox="1">
            <a:spLocks/>
          </p:cNvSpPr>
          <p:nvPr/>
        </p:nvSpPr>
        <p:spPr>
          <a:xfrm>
            <a:off x="6844553" y="1271016"/>
            <a:ext cx="5064162" cy="2157984"/>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dirty="0"/>
              <a:t>About/meaning/message</a:t>
            </a:r>
          </a:p>
          <a:p>
            <a:pPr marL="0" indent="0">
              <a:buFont typeface="Arial" panose="020B0604020202020204" pitchFamily="34" charset="0"/>
              <a:buNone/>
            </a:pPr>
            <a:endParaRPr lang="en-GB" dirty="0"/>
          </a:p>
        </p:txBody>
      </p:sp>
      <p:sp>
        <p:nvSpPr>
          <p:cNvPr id="5" name="Rectangle 4">
            <a:extLst>
              <a:ext uri="{FF2B5EF4-FFF2-40B4-BE49-F238E27FC236}">
                <a16:creationId xmlns:a16="http://schemas.microsoft.com/office/drawing/2014/main" id="{3DE469B6-5F09-3848-A1FD-1EEF54D54B90}"/>
              </a:ext>
            </a:extLst>
          </p:cNvPr>
          <p:cNvSpPr/>
          <p:nvPr/>
        </p:nvSpPr>
        <p:spPr>
          <a:xfrm>
            <a:off x="388977" y="1486661"/>
            <a:ext cx="3096768"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27940" fontAlgn="base"/>
            <a:r>
              <a:rPr lang="en-MY" sz="2000" dirty="0">
                <a:latin typeface="Abadi Extra Light" panose="020B0204020104020204" pitchFamily="34" charset="0"/>
                <a:ea typeface="Times New Roman" panose="02020603050405020304" pitchFamily="18" charset="0"/>
                <a:cs typeface="Arial" panose="020B0604020202020204" pitchFamily="34" charset="0"/>
              </a:rPr>
              <a:t>In groups, make notes on the other two poems:</a:t>
            </a:r>
          </a:p>
          <a:p>
            <a:pPr marL="342900" indent="-342900">
              <a:buFont typeface="Arial" panose="020B0604020202020204" pitchFamily="34" charset="0"/>
              <a:buChar char="•"/>
            </a:pPr>
            <a:r>
              <a:rPr lang="en-MY" sz="2000" dirty="0">
                <a:latin typeface="Abadi Extra Light" panose="020B0204020104020204" pitchFamily="34" charset="0"/>
              </a:rPr>
              <a:t>As imperceptibly as Grief</a:t>
            </a:r>
            <a:endParaRPr lang="en-MY" sz="2000" dirty="0">
              <a:latin typeface="Abadi Extra Light" panose="020B0204020104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MY" sz="2000" dirty="0">
                <a:latin typeface="Abadi Extra Light" panose="020B0204020104020204" pitchFamily="34" charset="0"/>
              </a:rPr>
              <a:t>I heard a Fly buzz – when I died –</a:t>
            </a:r>
          </a:p>
          <a:p>
            <a:pPr marL="342900" indent="-342900">
              <a:buFont typeface="Arial" panose="020B0604020202020204" pitchFamily="34" charset="0"/>
              <a:buChar char="•"/>
            </a:pPr>
            <a:endParaRPr lang="en-MY" sz="2000" dirty="0">
              <a:latin typeface="Abadi Extra Light" panose="020B0204020104020204" pitchFamily="34" charset="0"/>
              <a:ea typeface="Times New Roman" panose="02020603050405020304" pitchFamily="18" charset="0"/>
              <a:cs typeface="Times New Roman" panose="02020603050405020304" pitchFamily="18" charset="0"/>
            </a:endParaRPr>
          </a:p>
          <a:p>
            <a:r>
              <a:rPr lang="en-MY" sz="2000" dirty="0">
                <a:latin typeface="Abadi Extra Light" panose="020B0204020104020204" pitchFamily="34" charset="0"/>
                <a:ea typeface="Times New Roman" panose="02020603050405020304" pitchFamily="18" charset="0"/>
                <a:cs typeface="Times New Roman" panose="02020603050405020304" pitchFamily="18" charset="0"/>
              </a:rPr>
              <a:t>You will present back at the end of the lesson.</a:t>
            </a:r>
          </a:p>
          <a:p>
            <a:pPr indent="27940" fontAlgn="base"/>
            <a:endParaRPr lang="en-MY" sz="2000" dirty="0">
              <a:effectLst/>
              <a:latin typeface="Abadi Extra Light" panose="020B0204020104020204" pitchFamily="34" charset="0"/>
              <a:ea typeface="Times New Roman" panose="02020603050405020304" pitchFamily="18" charset="0"/>
            </a:endParaRPr>
          </a:p>
        </p:txBody>
      </p:sp>
      <p:sp>
        <p:nvSpPr>
          <p:cNvPr id="6" name="Content Placeholder 2">
            <a:extLst>
              <a:ext uri="{FF2B5EF4-FFF2-40B4-BE49-F238E27FC236}">
                <a16:creationId xmlns:a16="http://schemas.microsoft.com/office/drawing/2014/main" id="{681B51CD-5567-5B4E-AA5A-98856B0E3BED}"/>
              </a:ext>
            </a:extLst>
          </p:cNvPr>
          <p:cNvSpPr txBox="1">
            <a:spLocks/>
          </p:cNvSpPr>
          <p:nvPr/>
        </p:nvSpPr>
        <p:spPr>
          <a:xfrm>
            <a:off x="3933174" y="1271016"/>
            <a:ext cx="2674889" cy="1369807"/>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Themes</a:t>
            </a:r>
          </a:p>
          <a:p>
            <a:pPr marL="0" indent="0">
              <a:buFont typeface="Arial" panose="020B0604020202020204" pitchFamily="34" charset="0"/>
              <a:buNone/>
            </a:pPr>
            <a:endParaRPr lang="en-GB" sz="1600" dirty="0"/>
          </a:p>
        </p:txBody>
      </p:sp>
      <p:sp>
        <p:nvSpPr>
          <p:cNvPr id="7" name="Content Placeholder 2">
            <a:extLst>
              <a:ext uri="{FF2B5EF4-FFF2-40B4-BE49-F238E27FC236}">
                <a16:creationId xmlns:a16="http://schemas.microsoft.com/office/drawing/2014/main" id="{6BFD1652-850C-1D45-86FA-F24116717349}"/>
              </a:ext>
            </a:extLst>
          </p:cNvPr>
          <p:cNvSpPr txBox="1">
            <a:spLocks/>
          </p:cNvSpPr>
          <p:nvPr/>
        </p:nvSpPr>
        <p:spPr>
          <a:xfrm>
            <a:off x="4096512" y="4217177"/>
            <a:ext cx="2243328" cy="2157984"/>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dirty="0"/>
              <a:t>AO5 links</a:t>
            </a:r>
          </a:p>
        </p:txBody>
      </p:sp>
      <p:sp>
        <p:nvSpPr>
          <p:cNvPr id="8" name="Content Placeholder 2">
            <a:extLst>
              <a:ext uri="{FF2B5EF4-FFF2-40B4-BE49-F238E27FC236}">
                <a16:creationId xmlns:a16="http://schemas.microsoft.com/office/drawing/2014/main" id="{5DF075CF-47D4-C845-8374-33F5ADFA14C4}"/>
              </a:ext>
            </a:extLst>
          </p:cNvPr>
          <p:cNvSpPr txBox="1">
            <a:spLocks/>
          </p:cNvSpPr>
          <p:nvPr/>
        </p:nvSpPr>
        <p:spPr>
          <a:xfrm>
            <a:off x="3933174" y="2785693"/>
            <a:ext cx="2674888" cy="1127940"/>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Form</a:t>
            </a:r>
          </a:p>
          <a:p>
            <a:pPr marL="0" indent="0">
              <a:buFont typeface="Arial" panose="020B0604020202020204" pitchFamily="34" charset="0"/>
              <a:buNone/>
            </a:pPr>
            <a:endParaRPr lang="en-GB" sz="1600" dirty="0"/>
          </a:p>
        </p:txBody>
      </p:sp>
      <p:sp>
        <p:nvSpPr>
          <p:cNvPr id="9" name="TextBox 8">
            <a:extLst>
              <a:ext uri="{FF2B5EF4-FFF2-40B4-BE49-F238E27FC236}">
                <a16:creationId xmlns:a16="http://schemas.microsoft.com/office/drawing/2014/main" id="{86D03188-453C-0740-9565-F8DE576BB858}"/>
              </a:ext>
            </a:extLst>
          </p:cNvPr>
          <p:cNvSpPr txBox="1"/>
          <p:nvPr/>
        </p:nvSpPr>
        <p:spPr>
          <a:xfrm>
            <a:off x="388977" y="4959927"/>
            <a:ext cx="3096768" cy="923330"/>
          </a:xfrm>
          <a:prstGeom prst="rect">
            <a:avLst/>
          </a:prstGeom>
          <a:solidFill>
            <a:schemeClr val="tx2">
              <a:lumMod val="25000"/>
              <a:lumOff val="75000"/>
            </a:schemeClr>
          </a:solidFill>
        </p:spPr>
        <p:txBody>
          <a:bodyPr wrap="square" rtlCol="0">
            <a:spAutoFit/>
          </a:bodyPr>
          <a:lstStyle/>
          <a:p>
            <a:r>
              <a:rPr lang="en-GB" dirty="0"/>
              <a:t>This is stage 1.</a:t>
            </a:r>
          </a:p>
          <a:p>
            <a:r>
              <a:rPr lang="en-GB" dirty="0"/>
              <a:t>Stage 2 is the analysis of poetic devices.</a:t>
            </a:r>
          </a:p>
        </p:txBody>
      </p:sp>
      <p:sp>
        <p:nvSpPr>
          <p:cNvPr id="10" name="TextBox 9">
            <a:extLst>
              <a:ext uri="{FF2B5EF4-FFF2-40B4-BE49-F238E27FC236}">
                <a16:creationId xmlns:a16="http://schemas.microsoft.com/office/drawing/2014/main" id="{8733F227-5D65-4C4A-B61F-62FC55600E16}"/>
              </a:ext>
            </a:extLst>
          </p:cNvPr>
          <p:cNvSpPr txBox="1"/>
          <p:nvPr/>
        </p:nvSpPr>
        <p:spPr>
          <a:xfrm>
            <a:off x="0" y="6375160"/>
            <a:ext cx="325476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AO link!</a:t>
            </a:r>
          </a:p>
          <a:p>
            <a:r>
              <a:rPr lang="en-GB" sz="1400" dirty="0"/>
              <a:t>AO1: Understanding of the poem</a:t>
            </a:r>
          </a:p>
        </p:txBody>
      </p:sp>
      <p:sp>
        <p:nvSpPr>
          <p:cNvPr id="11" name="TextBox 10">
            <a:extLst>
              <a:ext uri="{FF2B5EF4-FFF2-40B4-BE49-F238E27FC236}">
                <a16:creationId xmlns:a16="http://schemas.microsoft.com/office/drawing/2014/main" id="{850FA453-4216-E941-A601-F543F3B82823}"/>
              </a:ext>
            </a:extLst>
          </p:cNvPr>
          <p:cNvSpPr txBox="1"/>
          <p:nvPr/>
        </p:nvSpPr>
        <p:spPr>
          <a:xfrm>
            <a:off x="9646880" y="6436715"/>
            <a:ext cx="2545120" cy="46166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GB" sz="1200" dirty="0"/>
              <a:t>AO link!</a:t>
            </a:r>
          </a:p>
          <a:p>
            <a:r>
              <a:rPr lang="en-GB" sz="1200" dirty="0"/>
              <a:t>AO2: Analysis of writer’s methods</a:t>
            </a:r>
          </a:p>
        </p:txBody>
      </p:sp>
    </p:spTree>
    <p:extLst>
      <p:ext uri="{BB962C8B-B14F-4D97-AF65-F5344CB8AC3E}">
        <p14:creationId xmlns:p14="http://schemas.microsoft.com/office/powerpoint/2010/main" val="4239960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D68C1B-0B49-AD44-BEF4-2A125B2DE543}"/>
              </a:ext>
            </a:extLst>
          </p:cNvPr>
          <p:cNvSpPr/>
          <p:nvPr/>
        </p:nvSpPr>
        <p:spPr>
          <a:xfrm>
            <a:off x="4274535" y="1683677"/>
            <a:ext cx="3984812"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As imperceptibly as Grief</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The Summer lapsed away—</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Too imperceptible at last</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To seem like Perfidy—</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 Quietness distilled</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As Twilight long begun,</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Or Nature spending with herself</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Sequestered Afternoon—</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The Dusk drew earlier in—</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The Morning foreign shone—</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 courteous, yet harrowing Grace,</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As Guest, that would be gone—</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And thus, without a Wing</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Or service of a Keel</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Our Summer made her light escape</a:t>
            </a:r>
            <a:b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252525"/>
                </a:solidFill>
                <a:latin typeface="Calibri" panose="020F0502020204030204" pitchFamily="34" charset="0"/>
                <a:ea typeface="Times New Roman" panose="02020603050405020304" pitchFamily="18" charset="0"/>
                <a:cs typeface="Arial" panose="020B0604020202020204" pitchFamily="34" charset="0"/>
              </a:rPr>
              <a:t>Into the Beautiful.</a:t>
            </a:r>
            <a:endParaRPr lang="en-MY" sz="14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D8F02BD-A3C0-7843-80D8-04902FCEFA7F}"/>
              </a:ext>
            </a:extLst>
          </p:cNvPr>
          <p:cNvSpPr txBox="1"/>
          <p:nvPr/>
        </p:nvSpPr>
        <p:spPr>
          <a:xfrm>
            <a:off x="3348318" y="147332"/>
            <a:ext cx="6091411" cy="92333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GB" dirty="0"/>
              <a:t>Feedback on your poem</a:t>
            </a:r>
          </a:p>
          <a:p>
            <a:endParaRPr lang="en-GB" dirty="0"/>
          </a:p>
          <a:p>
            <a:r>
              <a:rPr lang="en-GB" dirty="0"/>
              <a:t>Each group should make notes during the presentations</a:t>
            </a:r>
          </a:p>
        </p:txBody>
      </p:sp>
    </p:spTree>
    <p:extLst>
      <p:ext uri="{BB962C8B-B14F-4D97-AF65-F5344CB8AC3E}">
        <p14:creationId xmlns:p14="http://schemas.microsoft.com/office/powerpoint/2010/main" val="87942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FD14FF7-634F-4541-8CC1-CCADF1993C95}"/>
              </a:ext>
            </a:extLst>
          </p:cNvPr>
          <p:cNvSpPr/>
          <p:nvPr/>
        </p:nvSpPr>
        <p:spPr>
          <a:xfrm>
            <a:off x="3666564" y="1545932"/>
            <a:ext cx="4858871" cy="471667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indent="27940">
              <a:spcAft>
                <a:spcPts val="500"/>
              </a:spcAft>
            </a:pP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I heard a Fly buzz – when I died – </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The Stillness in the Room</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Was like the Stillness in the Air – </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Between the Heaves of Storm – </a:t>
            </a:r>
            <a:endParaRPr lang="en-MY" sz="1400" dirty="0">
              <a:latin typeface="Times New Roman" panose="02020603050405020304" pitchFamily="18" charset="0"/>
              <a:ea typeface="Times New Roman" panose="02020603050405020304" pitchFamily="18" charset="0"/>
            </a:endParaRPr>
          </a:p>
          <a:p>
            <a:pPr indent="27940">
              <a:spcAft>
                <a:spcPts val="500"/>
              </a:spcAft>
            </a:pP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The Eyes around – had wrung them dry – </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And Breaths were gathering firm</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For that last Onset – when the King</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Be witnessed – in the Room – </a:t>
            </a:r>
            <a:endParaRPr lang="en-MY" sz="1400" dirty="0">
              <a:latin typeface="Times New Roman" panose="02020603050405020304" pitchFamily="18" charset="0"/>
              <a:ea typeface="Times New Roman" panose="02020603050405020304" pitchFamily="18" charset="0"/>
            </a:endParaRPr>
          </a:p>
          <a:p>
            <a:pPr indent="27940">
              <a:spcAft>
                <a:spcPts val="500"/>
              </a:spcAft>
            </a:pP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I willed my Keepsakes – Signed away</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What portions of me be</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Assignable – and then it was</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There interposed a Fly – </a:t>
            </a:r>
            <a:endParaRPr lang="en-MY" sz="1400" dirty="0">
              <a:latin typeface="Times New Roman" panose="02020603050405020304" pitchFamily="18" charset="0"/>
              <a:ea typeface="Times New Roman" panose="02020603050405020304" pitchFamily="18" charset="0"/>
            </a:endParaRPr>
          </a:p>
          <a:p>
            <a:pPr indent="27940">
              <a:spcAft>
                <a:spcPts val="500"/>
              </a:spcAft>
            </a:pP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With Blue – uncertain stumbling Buzz – </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Between the light – and me – </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And then the Windows failed – and then</a:t>
            </a:r>
            <a:b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br>
            <a:r>
              <a:rPr lang="en-MY" dirty="0">
                <a:solidFill>
                  <a:srgbClr val="343434"/>
                </a:solidFill>
                <a:latin typeface="Calibri" panose="020F0502020204030204" pitchFamily="34" charset="0"/>
                <a:ea typeface="Times New Roman" panose="02020603050405020304" pitchFamily="18" charset="0"/>
                <a:cs typeface="Arial" panose="020B0604020202020204" pitchFamily="34" charset="0"/>
              </a:rPr>
              <a:t>I could not see to see – </a:t>
            </a:r>
            <a:endParaRPr lang="en-MY" sz="14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FD8F02BD-A3C0-7843-80D8-04902FCEFA7F}"/>
              </a:ext>
            </a:extLst>
          </p:cNvPr>
          <p:cNvSpPr txBox="1"/>
          <p:nvPr/>
        </p:nvSpPr>
        <p:spPr>
          <a:xfrm>
            <a:off x="3348318" y="147332"/>
            <a:ext cx="6091411" cy="92333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GB" dirty="0"/>
              <a:t>Feedback on your poem</a:t>
            </a:r>
          </a:p>
          <a:p>
            <a:endParaRPr lang="en-GB" dirty="0"/>
          </a:p>
          <a:p>
            <a:r>
              <a:rPr lang="en-GB" dirty="0"/>
              <a:t>Each group should make notes during the presentations</a:t>
            </a:r>
          </a:p>
        </p:txBody>
      </p:sp>
    </p:spTree>
    <p:extLst>
      <p:ext uri="{BB962C8B-B14F-4D97-AF65-F5344CB8AC3E}">
        <p14:creationId xmlns:p14="http://schemas.microsoft.com/office/powerpoint/2010/main" val="207252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BE49-C35B-E34B-8C05-6C9B012D3D0C}"/>
              </a:ext>
            </a:extLst>
          </p:cNvPr>
          <p:cNvSpPr>
            <a:spLocks noGrp="1"/>
          </p:cNvSpPr>
          <p:nvPr>
            <p:ph type="title"/>
          </p:nvPr>
        </p:nvSpPr>
        <p:spPr/>
        <p:txBody>
          <a:bodyPr/>
          <a:lstStyle/>
          <a:p>
            <a:r>
              <a:rPr lang="en-GB"/>
              <a:t>End of lesson reflection</a:t>
            </a:r>
            <a:endParaRPr lang="en-GB" dirty="0"/>
          </a:p>
        </p:txBody>
      </p:sp>
      <p:sp>
        <p:nvSpPr>
          <p:cNvPr id="3" name="Content Placeholder 2">
            <a:extLst>
              <a:ext uri="{FF2B5EF4-FFF2-40B4-BE49-F238E27FC236}">
                <a16:creationId xmlns:a16="http://schemas.microsoft.com/office/drawing/2014/main" id="{286C8188-969C-0A4A-A99C-5BF9B78EFF5F}"/>
              </a:ext>
            </a:extLst>
          </p:cNvPr>
          <p:cNvSpPr>
            <a:spLocks noGrp="1"/>
          </p:cNvSpPr>
          <p:nvPr>
            <p:ph idx="1"/>
          </p:nvPr>
        </p:nvSpPr>
        <p:spPr>
          <a:xfrm>
            <a:off x="1335741" y="1691109"/>
            <a:ext cx="10241280" cy="901993"/>
          </a:xfrm>
        </p:spPr>
        <p:style>
          <a:lnRef idx="2">
            <a:schemeClr val="accent3"/>
          </a:lnRef>
          <a:fillRef idx="1">
            <a:schemeClr val="lt1"/>
          </a:fillRef>
          <a:effectRef idx="0">
            <a:schemeClr val="accent3"/>
          </a:effectRef>
          <a:fontRef idx="minor">
            <a:schemeClr val="dk1"/>
          </a:fontRef>
        </p:style>
        <p:txBody>
          <a:bodyPr>
            <a:normAutofit/>
          </a:bodyPr>
          <a:lstStyle/>
          <a:p>
            <a:pPr marL="0" indent="0" algn="ctr">
              <a:buNone/>
            </a:pPr>
            <a:r>
              <a:rPr lang="en-GB" sz="2800" dirty="0"/>
              <a:t>Which assessment objectives have you met today? How?</a:t>
            </a:r>
          </a:p>
        </p:txBody>
      </p:sp>
      <p:pic>
        <p:nvPicPr>
          <p:cNvPr id="4" name="Picture 3" descr="Icon&#10;&#10;Description automatically generated">
            <a:extLst>
              <a:ext uri="{FF2B5EF4-FFF2-40B4-BE49-F238E27FC236}">
                <a16:creationId xmlns:a16="http://schemas.microsoft.com/office/drawing/2014/main" id="{F1061115-2197-D54C-AEF1-0344D10CB94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2076" b="89792" l="10000" r="90000">
                        <a14:foregroundMark x1="27073" y1="24221" x2="27073" y2="24221"/>
                        <a14:foregroundMark x1="32195" y1="12284" x2="32195" y2="12284"/>
                        <a14:foregroundMark x1="53415" y1="6401" x2="53415" y2="6401"/>
                        <a14:foregroundMark x1="72927" y1="13149" x2="72927" y2="13149"/>
                        <a14:foregroundMark x1="82439" y1="26644" x2="82439" y2="26644"/>
                        <a14:foregroundMark x1="72927" y1="39965" x2="72927" y2="39965"/>
                        <a14:foregroundMark x1="52195" y1="2076" x2="52195" y2="2076"/>
                        <a14:foregroundMark x1="54390" y1="81142" x2="54390" y2="81142"/>
                        <a14:foregroundMark x1="50488" y1="68858" x2="50488" y2="68858"/>
                        <a14:foregroundMark x1="34390" y1="38408" x2="34390" y2="38408"/>
                      </a14:backgroundRemoval>
                    </a14:imgEffect>
                  </a14:imgLayer>
                </a14:imgProps>
              </a:ext>
            </a:extLst>
          </a:blip>
          <a:stretch>
            <a:fillRect/>
          </a:stretch>
        </p:blipFill>
        <p:spPr>
          <a:xfrm>
            <a:off x="9343031" y="2768168"/>
            <a:ext cx="2603500" cy="3670300"/>
          </a:xfrm>
          <a:prstGeom prst="rect">
            <a:avLst/>
          </a:prstGeom>
        </p:spPr>
      </p:pic>
      <p:pic>
        <p:nvPicPr>
          <p:cNvPr id="5" name="Picture 4">
            <a:extLst>
              <a:ext uri="{FF2B5EF4-FFF2-40B4-BE49-F238E27FC236}">
                <a16:creationId xmlns:a16="http://schemas.microsoft.com/office/drawing/2014/main" id="{DBABDBE7-D442-D343-B2FE-EA62348AE6BD}"/>
              </a:ext>
            </a:extLst>
          </p:cNvPr>
          <p:cNvPicPr>
            <a:picLocks noChangeAspect="1"/>
          </p:cNvPicPr>
          <p:nvPr/>
        </p:nvPicPr>
        <p:blipFill>
          <a:blip r:embed="rId5"/>
          <a:stretch>
            <a:fillRect/>
          </a:stretch>
        </p:blipFill>
        <p:spPr>
          <a:xfrm>
            <a:off x="2892252" y="3014257"/>
            <a:ext cx="6407496" cy="342421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649713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0E638F-6AA7-8C44-B763-52CAC149B6F8}"/>
              </a:ext>
            </a:extLst>
          </p:cNvPr>
          <p:cNvPicPr>
            <a:picLocks noChangeAspect="1"/>
          </p:cNvPicPr>
          <p:nvPr/>
        </p:nvPicPr>
        <p:blipFill>
          <a:blip r:embed="rId2"/>
          <a:stretch>
            <a:fillRect/>
          </a:stretch>
        </p:blipFill>
        <p:spPr>
          <a:xfrm>
            <a:off x="3393802" y="0"/>
            <a:ext cx="5404393" cy="2331481"/>
          </a:xfrm>
          <a:prstGeom prst="rect">
            <a:avLst/>
          </a:prstGeom>
        </p:spPr>
      </p:pic>
      <p:sp>
        <p:nvSpPr>
          <p:cNvPr id="5" name="TextBox 4">
            <a:extLst>
              <a:ext uri="{FF2B5EF4-FFF2-40B4-BE49-F238E27FC236}">
                <a16:creationId xmlns:a16="http://schemas.microsoft.com/office/drawing/2014/main" id="{77C0585D-D94B-FC4F-9EDE-44D72DB15AD6}"/>
              </a:ext>
            </a:extLst>
          </p:cNvPr>
          <p:cNvSpPr txBox="1"/>
          <p:nvPr/>
        </p:nvSpPr>
        <p:spPr>
          <a:xfrm>
            <a:off x="2317947" y="2818360"/>
            <a:ext cx="7777777" cy="34163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a:t>Thank you for downloading this resource. You can find the full </a:t>
            </a:r>
            <a:r>
              <a:rPr lang="en-US" sz="2400" dirty="0">
                <a:hlinkClick r:id="rId3"/>
              </a:rPr>
              <a:t>SoW here</a:t>
            </a:r>
            <a:r>
              <a:rPr lang="en-US" sz="2400" dirty="0"/>
              <a:t>.</a:t>
            </a:r>
          </a:p>
          <a:p>
            <a:endParaRPr lang="en-US" sz="2400" dirty="0"/>
          </a:p>
          <a:p>
            <a:r>
              <a:rPr lang="en-US" sz="2400" dirty="0"/>
              <a:t>Please visit my website for more </a:t>
            </a:r>
            <a:r>
              <a:rPr lang="en-US" sz="2400" dirty="0">
                <a:hlinkClick r:id="rId4"/>
              </a:rPr>
              <a:t>free</a:t>
            </a:r>
            <a:r>
              <a:rPr lang="en-US" sz="2400" dirty="0"/>
              <a:t> and </a:t>
            </a:r>
            <a:r>
              <a:rPr lang="en-US" sz="2400" dirty="0">
                <a:hlinkClick r:id="rId5"/>
              </a:rPr>
              <a:t>paid</a:t>
            </a:r>
            <a:r>
              <a:rPr lang="en-US" sz="2400" dirty="0"/>
              <a:t> resources!</a:t>
            </a:r>
          </a:p>
          <a:p>
            <a:endParaRPr lang="en-US" sz="2400" dirty="0"/>
          </a:p>
          <a:p>
            <a:pPr algn="ctr"/>
            <a:r>
              <a:rPr lang="en-US" sz="2400" dirty="0"/>
              <a:t>You can also follow me on </a:t>
            </a:r>
            <a:r>
              <a:rPr lang="en-US" sz="2400" dirty="0">
                <a:hlinkClick r:id="rId6"/>
              </a:rPr>
              <a:t>Instagram</a:t>
            </a:r>
            <a:r>
              <a:rPr lang="en-US" sz="2400" dirty="0"/>
              <a:t> and find me on </a:t>
            </a:r>
            <a:r>
              <a:rPr lang="en-US" sz="2400" dirty="0">
                <a:hlinkClick r:id="rId7"/>
              </a:rPr>
              <a:t>Facebook</a:t>
            </a:r>
            <a:r>
              <a:rPr lang="en-US" sz="2400" dirty="0"/>
              <a:t> or </a:t>
            </a:r>
            <a:r>
              <a:rPr lang="en-US" sz="2400" dirty="0">
                <a:hlinkClick r:id="rId8"/>
              </a:rPr>
              <a:t>twitter</a:t>
            </a:r>
            <a:r>
              <a:rPr lang="en-US" sz="2400" dirty="0"/>
              <a:t>.</a:t>
            </a:r>
          </a:p>
          <a:p>
            <a:pPr algn="ctr"/>
            <a:endParaRPr lang="en-US" sz="2400" dirty="0"/>
          </a:p>
        </p:txBody>
      </p:sp>
    </p:spTree>
    <p:extLst>
      <p:ext uri="{BB962C8B-B14F-4D97-AF65-F5344CB8AC3E}">
        <p14:creationId xmlns:p14="http://schemas.microsoft.com/office/powerpoint/2010/main" val="1841013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3D8D-8078-9943-BA4D-EB8DBA2ECAC9}"/>
              </a:ext>
            </a:extLst>
          </p:cNvPr>
          <p:cNvSpPr>
            <a:spLocks noGrp="1"/>
          </p:cNvSpPr>
          <p:nvPr>
            <p:ph type="title"/>
          </p:nvPr>
        </p:nvSpPr>
        <p:spPr/>
        <p:txBody>
          <a:bodyPr>
            <a:normAutofit/>
          </a:bodyPr>
          <a:lstStyle/>
          <a:p>
            <a:r>
              <a:rPr lang="en-GB" dirty="0"/>
              <a:t>Today and tomorrow we will look at these three poems:</a:t>
            </a:r>
          </a:p>
        </p:txBody>
      </p:sp>
      <p:sp>
        <p:nvSpPr>
          <p:cNvPr id="3" name="Content Placeholder 2">
            <a:extLst>
              <a:ext uri="{FF2B5EF4-FFF2-40B4-BE49-F238E27FC236}">
                <a16:creationId xmlns:a16="http://schemas.microsoft.com/office/drawing/2014/main" id="{2E65D804-7016-5847-B316-2C0EA4424483}"/>
              </a:ext>
            </a:extLst>
          </p:cNvPr>
          <p:cNvSpPr>
            <a:spLocks noGrp="1"/>
          </p:cNvSpPr>
          <p:nvPr>
            <p:ph idx="1"/>
          </p:nvPr>
        </p:nvSpPr>
        <p:spPr>
          <a:xfrm>
            <a:off x="1054608" y="2429256"/>
            <a:ext cx="5041392" cy="1728216"/>
          </a:xfrm>
        </p:spPr>
        <p:style>
          <a:lnRef idx="2">
            <a:schemeClr val="accent5"/>
          </a:lnRef>
          <a:fillRef idx="1">
            <a:schemeClr val="lt1"/>
          </a:fillRef>
          <a:effectRef idx="0">
            <a:schemeClr val="accent5"/>
          </a:effectRef>
          <a:fontRef idx="minor">
            <a:schemeClr val="dk1"/>
          </a:fontRef>
        </p:style>
        <p:txBody>
          <a:bodyPr/>
          <a:lstStyle/>
          <a:p>
            <a:r>
              <a:rPr lang="en-MY" dirty="0"/>
              <a:t>Because I could not stop for Death – </a:t>
            </a:r>
            <a:endParaRPr lang="en-MY" sz="2400" dirty="0">
              <a:latin typeface="Calibri" panose="020F0502020204030204" pitchFamily="34" charset="0"/>
              <a:ea typeface="Times New Roman" panose="02020603050405020304" pitchFamily="18" charset="0"/>
              <a:cs typeface="Times New Roman" panose="02020603050405020304" pitchFamily="18" charset="0"/>
            </a:endParaRPr>
          </a:p>
          <a:p>
            <a:r>
              <a:rPr lang="en-MY" dirty="0"/>
              <a:t>As imperceptibly as Grief</a:t>
            </a:r>
            <a:endParaRPr lang="en-MY" sz="2400" dirty="0">
              <a:latin typeface="Calibri" panose="020F0502020204030204" pitchFamily="34" charset="0"/>
              <a:ea typeface="Times New Roman" panose="02020603050405020304" pitchFamily="18" charset="0"/>
              <a:cs typeface="Times New Roman" panose="02020603050405020304" pitchFamily="18" charset="0"/>
            </a:endParaRPr>
          </a:p>
          <a:p>
            <a:r>
              <a:rPr lang="en-MY" dirty="0"/>
              <a:t>I heard a Fly buzz – when I died –</a:t>
            </a:r>
            <a:endParaRPr lang="en-MY" sz="2400" dirty="0">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Cloud Callout 3">
            <a:extLst>
              <a:ext uri="{FF2B5EF4-FFF2-40B4-BE49-F238E27FC236}">
                <a16:creationId xmlns:a16="http://schemas.microsoft.com/office/drawing/2014/main" id="{7BC4BCC9-CB91-5D4D-B864-B6FA27C79ADA}"/>
              </a:ext>
            </a:extLst>
          </p:cNvPr>
          <p:cNvSpPr/>
          <p:nvPr/>
        </p:nvSpPr>
        <p:spPr>
          <a:xfrm>
            <a:off x="8412480" y="1318260"/>
            <a:ext cx="3267456" cy="1975104"/>
          </a:xfrm>
          <a:prstGeom prst="cloudCallout">
            <a:avLst>
              <a:gd name="adj1" fmla="val -44341"/>
              <a:gd name="adj2" fmla="val 4459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a:t>What are they about?</a:t>
            </a:r>
          </a:p>
          <a:p>
            <a:pPr algn="ctr"/>
            <a:r>
              <a:rPr lang="en-GB" dirty="0"/>
              <a:t>What happens?</a:t>
            </a:r>
          </a:p>
          <a:p>
            <a:pPr algn="ctr"/>
            <a:r>
              <a:rPr lang="en-GB" dirty="0"/>
              <a:t>What themes can you identify?</a:t>
            </a:r>
          </a:p>
        </p:txBody>
      </p:sp>
      <p:sp>
        <p:nvSpPr>
          <p:cNvPr id="6" name="TextBox 5">
            <a:extLst>
              <a:ext uri="{FF2B5EF4-FFF2-40B4-BE49-F238E27FC236}">
                <a16:creationId xmlns:a16="http://schemas.microsoft.com/office/drawing/2014/main" id="{9AEC18BE-EA7D-F643-A00C-F7D6B88A39B3}"/>
              </a:ext>
            </a:extLst>
          </p:cNvPr>
          <p:cNvSpPr txBox="1"/>
          <p:nvPr/>
        </p:nvSpPr>
        <p:spPr>
          <a:xfrm>
            <a:off x="10157371" y="6334780"/>
            <a:ext cx="203462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AO link!</a:t>
            </a:r>
          </a:p>
          <a:p>
            <a:r>
              <a:rPr lang="en-GB" sz="1400" dirty="0"/>
              <a:t>AO1: Understanding</a:t>
            </a:r>
          </a:p>
        </p:txBody>
      </p:sp>
      <p:pic>
        <p:nvPicPr>
          <p:cNvPr id="7" name="Picture 6" descr="Icon&#10;&#10;Description automatically generated">
            <a:extLst>
              <a:ext uri="{FF2B5EF4-FFF2-40B4-BE49-F238E27FC236}">
                <a16:creationId xmlns:a16="http://schemas.microsoft.com/office/drawing/2014/main" id="{623D8B1B-5B5B-5F42-8AF4-927F222B209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8219" b="97089" l="9928" r="89892">
                        <a14:foregroundMark x1="55596" y1="8390" x2="55596" y2="8390"/>
                        <a14:foregroundMark x1="78159" y1="26884" x2="78159" y2="26884"/>
                        <a14:foregroundMark x1="82491" y1="62500" x2="82491" y2="62500"/>
                        <a14:foregroundMark x1="63899" y1="55137" x2="63899" y2="55137"/>
                        <a14:foregroundMark x1="43502" y1="55137" x2="43502" y2="55137"/>
                        <a14:foregroundMark x1="38267" y1="61815" x2="38267" y2="61815"/>
                        <a14:foregroundMark x1="64260" y1="62158" x2="64260" y2="62158"/>
                        <a14:foregroundMark x1="53430" y1="75342" x2="53430" y2="75342"/>
                        <a14:foregroundMark x1="51264" y1="82363" x2="51264" y2="82363"/>
                        <a14:foregroundMark x1="43141" y1="97089" x2="43141" y2="97089"/>
                      </a14:backgroundRemoval>
                    </a14:imgEffect>
                  </a14:imgLayer>
                </a14:imgProps>
              </a:ext>
            </a:extLst>
          </a:blip>
          <a:stretch>
            <a:fillRect/>
          </a:stretch>
        </p:blipFill>
        <p:spPr>
          <a:xfrm>
            <a:off x="219765" y="5040854"/>
            <a:ext cx="834843" cy="880051"/>
          </a:xfrm>
          <a:prstGeom prst="rect">
            <a:avLst/>
          </a:prstGeom>
        </p:spPr>
      </p:pic>
      <p:sp>
        <p:nvSpPr>
          <p:cNvPr id="8" name="Rounded Rectangular Callout 7">
            <a:extLst>
              <a:ext uri="{FF2B5EF4-FFF2-40B4-BE49-F238E27FC236}">
                <a16:creationId xmlns:a16="http://schemas.microsoft.com/office/drawing/2014/main" id="{AB6ECD1C-C7D1-8F4E-87BB-05D230D42CE2}"/>
              </a:ext>
            </a:extLst>
          </p:cNvPr>
          <p:cNvSpPr/>
          <p:nvPr/>
        </p:nvSpPr>
        <p:spPr>
          <a:xfrm>
            <a:off x="1492624" y="4504765"/>
            <a:ext cx="2958352" cy="1627094"/>
          </a:xfrm>
          <a:prstGeom prst="wedgeRoundRectCallout">
            <a:avLst>
              <a:gd name="adj1" fmla="val -66166"/>
              <a:gd name="adj2" fmla="val 19789"/>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Try and develop your own personal response (AO3) by </a:t>
            </a:r>
            <a:r>
              <a:rPr lang="en-GB" i="1" dirty="0"/>
              <a:t>interpreting </a:t>
            </a:r>
            <a:r>
              <a:rPr lang="en-GB" dirty="0"/>
              <a:t>the poem and its meaning.</a:t>
            </a:r>
          </a:p>
        </p:txBody>
      </p:sp>
      <p:pic>
        <p:nvPicPr>
          <p:cNvPr id="10" name="Picture 9" descr="Icon&#10;&#10;Description automatically generated">
            <a:extLst>
              <a:ext uri="{FF2B5EF4-FFF2-40B4-BE49-F238E27FC236}">
                <a16:creationId xmlns:a16="http://schemas.microsoft.com/office/drawing/2014/main" id="{41B4E324-0769-E749-8D8B-79579EDDF440}"/>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941" b="96291" l="9934" r="89404">
                        <a14:foregroundMark x1="30795" y1="33086" x2="30795" y2="33086"/>
                        <a14:foregroundMark x1="46689" y1="16914" x2="46689" y2="16914"/>
                        <a14:foregroundMark x1="35762" y1="94807" x2="35762" y2="94807"/>
                        <a14:foregroundMark x1="60927" y1="95401" x2="60927" y2="95401"/>
                        <a14:foregroundMark x1="38411" y1="96291" x2="38411" y2="96291"/>
                      </a14:backgroundRemoval>
                    </a14:imgEffect>
                  </a14:imgLayer>
                </a14:imgProps>
              </a:ext>
            </a:extLst>
          </a:blip>
          <a:stretch>
            <a:fillRect/>
          </a:stretch>
        </p:blipFill>
        <p:spPr>
          <a:xfrm>
            <a:off x="7931922" y="2865785"/>
            <a:ext cx="656316" cy="1464758"/>
          </a:xfrm>
          <a:prstGeom prst="rect">
            <a:avLst/>
          </a:prstGeom>
        </p:spPr>
      </p:pic>
      <p:sp>
        <p:nvSpPr>
          <p:cNvPr id="11" name="Cloud Callout 10">
            <a:extLst>
              <a:ext uri="{FF2B5EF4-FFF2-40B4-BE49-F238E27FC236}">
                <a16:creationId xmlns:a16="http://schemas.microsoft.com/office/drawing/2014/main" id="{E26E9A82-01CD-C141-9225-0FC34209ACEA}"/>
              </a:ext>
            </a:extLst>
          </p:cNvPr>
          <p:cNvSpPr/>
          <p:nvPr/>
        </p:nvSpPr>
        <p:spPr>
          <a:xfrm>
            <a:off x="8588238" y="3945801"/>
            <a:ext cx="3267456" cy="1975104"/>
          </a:xfrm>
          <a:prstGeom prst="cloudCallout">
            <a:avLst>
              <a:gd name="adj1" fmla="val -47326"/>
              <a:gd name="adj2" fmla="val -5787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a:t>Top tip: go through the poem stanza by stanza and work out what happens in each. This will help you to track the ‘story’ as well as understand how ideas develop/progress.</a:t>
            </a:r>
          </a:p>
        </p:txBody>
      </p:sp>
    </p:spTree>
    <p:extLst>
      <p:ext uri="{BB962C8B-B14F-4D97-AF65-F5344CB8AC3E}">
        <p14:creationId xmlns:p14="http://schemas.microsoft.com/office/powerpoint/2010/main" val="370303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AE8E-1CBB-EC47-8CB3-A523E86B1C2F}"/>
              </a:ext>
            </a:extLst>
          </p:cNvPr>
          <p:cNvSpPr>
            <a:spLocks noGrp="1"/>
          </p:cNvSpPr>
          <p:nvPr>
            <p:ph type="title"/>
          </p:nvPr>
        </p:nvSpPr>
        <p:spPr>
          <a:xfrm>
            <a:off x="1335741" y="237744"/>
            <a:ext cx="10241280" cy="759490"/>
          </a:xfrm>
        </p:spPr>
        <p:txBody>
          <a:bodyPr>
            <a:normAutofit/>
          </a:bodyPr>
          <a:lstStyle/>
          <a:p>
            <a:r>
              <a:rPr lang="en-GB" dirty="0"/>
              <a:t>Because I could not stop for death</a:t>
            </a:r>
          </a:p>
        </p:txBody>
      </p:sp>
      <p:sp>
        <p:nvSpPr>
          <p:cNvPr id="3" name="Content Placeholder 2">
            <a:extLst>
              <a:ext uri="{FF2B5EF4-FFF2-40B4-BE49-F238E27FC236}">
                <a16:creationId xmlns:a16="http://schemas.microsoft.com/office/drawing/2014/main" id="{9BD60CBA-D1F5-D441-96B6-1B1ED452CB54}"/>
              </a:ext>
            </a:extLst>
          </p:cNvPr>
          <p:cNvSpPr>
            <a:spLocks noGrp="1"/>
          </p:cNvSpPr>
          <p:nvPr>
            <p:ph idx="1"/>
          </p:nvPr>
        </p:nvSpPr>
        <p:spPr>
          <a:xfrm>
            <a:off x="6844553" y="3913631"/>
            <a:ext cx="5064162" cy="2461529"/>
          </a:xfrm>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1800" dirty="0"/>
              <a:t>Contextual references that help develop my interpretation</a:t>
            </a:r>
          </a:p>
          <a:p>
            <a:pPr marL="0" indent="0">
              <a:spcBef>
                <a:spcPts val="0"/>
              </a:spcBef>
              <a:buNone/>
            </a:pPr>
            <a:r>
              <a:rPr lang="en-GB" sz="1800" b="1" dirty="0"/>
              <a:t>Dickinson was conflicted about religion </a:t>
            </a:r>
          </a:p>
          <a:p>
            <a:pPr marL="0" indent="0">
              <a:spcBef>
                <a:spcPts val="0"/>
              </a:spcBef>
              <a:buNone/>
            </a:pPr>
            <a:r>
              <a:rPr lang="en-GB" sz="1800" b="1" dirty="0"/>
              <a:t>This poem could represent her own search for truth.</a:t>
            </a:r>
          </a:p>
          <a:p>
            <a:pPr marL="0" indent="0">
              <a:spcBef>
                <a:spcPts val="0"/>
              </a:spcBef>
              <a:buNone/>
            </a:pPr>
            <a:r>
              <a:rPr lang="en-GB" sz="1800" b="1" dirty="0"/>
              <a:t>Christian notion of afterlife is questioned. This was reflected in the society around her and the influence of science.</a:t>
            </a:r>
          </a:p>
        </p:txBody>
      </p:sp>
      <p:sp>
        <p:nvSpPr>
          <p:cNvPr id="4" name="Content Placeholder 2">
            <a:extLst>
              <a:ext uri="{FF2B5EF4-FFF2-40B4-BE49-F238E27FC236}">
                <a16:creationId xmlns:a16="http://schemas.microsoft.com/office/drawing/2014/main" id="{03DCC9B9-6B3C-B442-A7D0-68C2383FCB05}"/>
              </a:ext>
            </a:extLst>
          </p:cNvPr>
          <p:cNvSpPr txBox="1">
            <a:spLocks/>
          </p:cNvSpPr>
          <p:nvPr/>
        </p:nvSpPr>
        <p:spPr>
          <a:xfrm>
            <a:off x="6844553" y="1271016"/>
            <a:ext cx="5064162" cy="2157984"/>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850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dirty="0"/>
              <a:t>About/meaning/message</a:t>
            </a:r>
          </a:p>
          <a:p>
            <a:pPr marL="0" indent="0">
              <a:buNone/>
            </a:pPr>
            <a:r>
              <a:rPr lang="en-MY" dirty="0">
                <a:latin typeface="Calibri" panose="020F0502020204030204" pitchFamily="34" charset="0"/>
                <a:ea typeface="Times New Roman" panose="02020603050405020304" pitchFamily="18" charset="0"/>
                <a:cs typeface="Times New Roman" panose="02020603050405020304" pitchFamily="18" charset="0"/>
              </a:rPr>
              <a:t>The speaker is visited by death and he takes her through the different stages of life. No easy answers as to what happens to us after we die.</a:t>
            </a:r>
          </a:p>
          <a:p>
            <a:pPr marL="0" indent="0">
              <a:buNone/>
            </a:pPr>
            <a:r>
              <a:rPr lang="en-MY" dirty="0">
                <a:latin typeface="Calibri" panose="020F0502020204030204" pitchFamily="34" charset="0"/>
                <a:ea typeface="Times New Roman" panose="02020603050405020304" pitchFamily="18" charset="0"/>
                <a:cs typeface="Times New Roman" panose="02020603050405020304" pitchFamily="18" charset="0"/>
              </a:rPr>
              <a:t>Both life and death are closely linked and depend upon each other for meaning. They are both necessary parts of our existence.</a:t>
            </a:r>
            <a:endParaRPr lang="en-MY" dirty="0"/>
          </a:p>
          <a:p>
            <a:pPr marL="0" indent="0">
              <a:buNone/>
            </a:pPr>
            <a:endParaRPr lang="en-MY" dirty="0">
              <a:latin typeface="Calibri" panose="020F050202020403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GB" dirty="0"/>
          </a:p>
        </p:txBody>
      </p:sp>
      <p:sp>
        <p:nvSpPr>
          <p:cNvPr id="5" name="Rectangle 4">
            <a:extLst>
              <a:ext uri="{FF2B5EF4-FFF2-40B4-BE49-F238E27FC236}">
                <a16:creationId xmlns:a16="http://schemas.microsoft.com/office/drawing/2014/main" id="{3DE469B6-5F09-3848-A1FD-1EEF54D54B90}"/>
              </a:ext>
            </a:extLst>
          </p:cNvPr>
          <p:cNvSpPr/>
          <p:nvPr/>
        </p:nvSpPr>
        <p:spPr>
          <a:xfrm>
            <a:off x="755904" y="1378030"/>
            <a:ext cx="3096768" cy="4593565"/>
          </a:xfrm>
          <a:prstGeom prst="rect">
            <a:avLst/>
          </a:prstGeom>
        </p:spPr>
        <p:txBody>
          <a:bodyPr wrap="square">
            <a:spAutoFit/>
          </a:bodyPr>
          <a:lstStyle/>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Because I could not stop for Death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He kindly stopped for me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Carriage held but just Ourselves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Immortality.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slowly drove – He knew no haste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 had put away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labor and my leisure too,</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His Civility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School, where Children strove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At Recess – in the Ring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Fields of Gazing Grain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Setting Sun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Or rather – He passed Us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Dews drew quivering and Chill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only Gossamer, my Gown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Tippet – only Tulle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paused before a House that seemed</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 Swelling of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Roof was scarcely visible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Cornice – in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Since then – 'tis Centuries – and yet</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Feels shorter than the Day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I first surmised the Horses' Heads</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Were toward Eternity –</a:t>
            </a:r>
            <a:endParaRPr lang="en-MY" sz="800" dirty="0">
              <a:effectLst/>
              <a:latin typeface="Times New Roman" panose="02020603050405020304" pitchFamily="18" charset="0"/>
              <a:ea typeface="Times New Roman" panose="02020603050405020304" pitchFamily="18" charset="0"/>
            </a:endParaRPr>
          </a:p>
        </p:txBody>
      </p:sp>
      <p:sp>
        <p:nvSpPr>
          <p:cNvPr id="6" name="Content Placeholder 2">
            <a:extLst>
              <a:ext uri="{FF2B5EF4-FFF2-40B4-BE49-F238E27FC236}">
                <a16:creationId xmlns:a16="http://schemas.microsoft.com/office/drawing/2014/main" id="{681B51CD-5567-5B4E-AA5A-98856B0E3BED}"/>
              </a:ext>
            </a:extLst>
          </p:cNvPr>
          <p:cNvSpPr txBox="1">
            <a:spLocks/>
          </p:cNvSpPr>
          <p:nvPr/>
        </p:nvSpPr>
        <p:spPr>
          <a:xfrm>
            <a:off x="3933174" y="1271017"/>
            <a:ext cx="2674889" cy="947928"/>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77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Themes</a:t>
            </a:r>
          </a:p>
          <a:p>
            <a:pPr marL="0" indent="0">
              <a:buNone/>
            </a:pPr>
            <a:r>
              <a:rPr lang="en-MY" sz="1600" dirty="0">
                <a:latin typeface="Calibri" panose="020F0502020204030204" pitchFamily="34" charset="0"/>
                <a:ea typeface="Times New Roman" panose="02020603050405020304" pitchFamily="18" charset="0"/>
                <a:cs typeface="Times New Roman" panose="02020603050405020304" pitchFamily="18" charset="0"/>
              </a:rPr>
              <a:t>Death, immortality, eternity. Inevitability of death. Cyclical nature of life and death.</a:t>
            </a:r>
          </a:p>
          <a:p>
            <a:pPr marL="0" indent="0">
              <a:buFont typeface="Arial" panose="020B0604020202020204" pitchFamily="34" charset="0"/>
              <a:buNone/>
            </a:pPr>
            <a:endParaRPr lang="en-GB" sz="1600" dirty="0"/>
          </a:p>
        </p:txBody>
      </p:sp>
      <p:sp>
        <p:nvSpPr>
          <p:cNvPr id="7" name="Content Placeholder 2">
            <a:extLst>
              <a:ext uri="{FF2B5EF4-FFF2-40B4-BE49-F238E27FC236}">
                <a16:creationId xmlns:a16="http://schemas.microsoft.com/office/drawing/2014/main" id="{6BFD1652-850C-1D45-86FA-F24116717349}"/>
              </a:ext>
            </a:extLst>
          </p:cNvPr>
          <p:cNvSpPr txBox="1">
            <a:spLocks/>
          </p:cNvSpPr>
          <p:nvPr/>
        </p:nvSpPr>
        <p:spPr>
          <a:xfrm>
            <a:off x="3933174" y="4469979"/>
            <a:ext cx="2674888" cy="1905181"/>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700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dirty="0"/>
              <a:t>AO5 links</a:t>
            </a:r>
          </a:p>
          <a:p>
            <a:pPr marL="0" indent="0">
              <a:buNone/>
            </a:pPr>
            <a:r>
              <a:rPr lang="en-US" b="1" dirty="0"/>
              <a:t>‘…she questioned everything from the trustworthiness of the Bible to the providential meaning on nature and the likelihood of immortality.’ </a:t>
            </a:r>
          </a:p>
          <a:p>
            <a:pPr marL="0" indent="0">
              <a:buNone/>
            </a:pPr>
            <a:r>
              <a:rPr lang="en-US" b="1" dirty="0"/>
              <a:t>Roger Lundin</a:t>
            </a:r>
            <a:endParaRPr lang="en-GB" b="1" dirty="0"/>
          </a:p>
        </p:txBody>
      </p:sp>
      <p:sp>
        <p:nvSpPr>
          <p:cNvPr id="8" name="Content Placeholder 2">
            <a:extLst>
              <a:ext uri="{FF2B5EF4-FFF2-40B4-BE49-F238E27FC236}">
                <a16:creationId xmlns:a16="http://schemas.microsoft.com/office/drawing/2014/main" id="{5DF075CF-47D4-C845-8374-33F5ADFA14C4}"/>
              </a:ext>
            </a:extLst>
          </p:cNvPr>
          <p:cNvSpPr txBox="1">
            <a:spLocks/>
          </p:cNvSpPr>
          <p:nvPr/>
        </p:nvSpPr>
        <p:spPr>
          <a:xfrm>
            <a:off x="3933174" y="3364811"/>
            <a:ext cx="2674888" cy="947928"/>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6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Form</a:t>
            </a:r>
          </a:p>
          <a:p>
            <a:pPr marL="0" indent="0">
              <a:spcBef>
                <a:spcPts val="0"/>
              </a:spcBef>
              <a:buFont typeface="Arial" panose="020B0604020202020204" pitchFamily="34" charset="0"/>
              <a:buNone/>
            </a:pPr>
            <a:r>
              <a:rPr lang="en-GB" sz="1600" b="1" dirty="0"/>
              <a:t>Lyric poem</a:t>
            </a:r>
          </a:p>
          <a:p>
            <a:pPr marL="0" indent="0">
              <a:spcBef>
                <a:spcPts val="0"/>
              </a:spcBef>
              <a:buFont typeface="Arial" panose="020B0604020202020204" pitchFamily="34" charset="0"/>
              <a:buNone/>
            </a:pPr>
            <a:r>
              <a:rPr lang="en-GB" sz="1600" b="1" dirty="0"/>
              <a:t>Iambic tetrameter and trimeter</a:t>
            </a:r>
          </a:p>
          <a:p>
            <a:pPr marL="0" indent="0">
              <a:spcBef>
                <a:spcPts val="0"/>
              </a:spcBef>
              <a:buFont typeface="Arial" panose="020B0604020202020204" pitchFamily="34" charset="0"/>
              <a:buNone/>
            </a:pPr>
            <a:r>
              <a:rPr lang="en-GB" sz="1600" b="1" dirty="0"/>
              <a:t>Use of common meter reflects the form of a hymn</a:t>
            </a:r>
          </a:p>
          <a:p>
            <a:pPr marL="0" indent="0">
              <a:spcBef>
                <a:spcPts val="0"/>
              </a:spcBef>
              <a:buFont typeface="Arial" panose="020B0604020202020204" pitchFamily="34" charset="0"/>
              <a:buNone/>
            </a:pPr>
            <a:r>
              <a:rPr lang="en-GB" sz="1600" b="1" dirty="0"/>
              <a:t>Slant rhyme (ABCB)</a:t>
            </a:r>
          </a:p>
          <a:p>
            <a:pPr marL="0" indent="0">
              <a:buFont typeface="Arial" panose="020B0604020202020204" pitchFamily="34" charset="0"/>
              <a:buNone/>
            </a:pPr>
            <a:endParaRPr lang="en-GB" sz="1600" dirty="0"/>
          </a:p>
        </p:txBody>
      </p:sp>
      <p:sp>
        <p:nvSpPr>
          <p:cNvPr id="9" name="Content Placeholder 2">
            <a:extLst>
              <a:ext uri="{FF2B5EF4-FFF2-40B4-BE49-F238E27FC236}">
                <a16:creationId xmlns:a16="http://schemas.microsoft.com/office/drawing/2014/main" id="{7890CA78-05B9-E84D-933A-D68263FE4151}"/>
              </a:ext>
            </a:extLst>
          </p:cNvPr>
          <p:cNvSpPr txBox="1">
            <a:spLocks/>
          </p:cNvSpPr>
          <p:nvPr/>
        </p:nvSpPr>
        <p:spPr>
          <a:xfrm>
            <a:off x="3933173" y="2317914"/>
            <a:ext cx="2674889" cy="947928"/>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77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Tone</a:t>
            </a:r>
          </a:p>
          <a:p>
            <a:pPr marL="0" indent="0">
              <a:buNone/>
            </a:pPr>
            <a:r>
              <a:rPr lang="en-MY" sz="1600" dirty="0">
                <a:latin typeface="Calibri" panose="020F0502020204030204" pitchFamily="34" charset="0"/>
                <a:ea typeface="Times New Roman" panose="02020603050405020304" pitchFamily="18" charset="0"/>
                <a:cs typeface="Times New Roman" panose="02020603050405020304" pitchFamily="18" charset="0"/>
              </a:rPr>
              <a:t>Matter of fact – it is beyond her control. This contrasts with the significance of the events in the poem.</a:t>
            </a:r>
          </a:p>
          <a:p>
            <a:pPr marL="0" indent="0">
              <a:buFont typeface="Arial" panose="020B0604020202020204" pitchFamily="34" charset="0"/>
              <a:buNone/>
            </a:pPr>
            <a:endParaRPr lang="en-GB" sz="1600" dirty="0"/>
          </a:p>
        </p:txBody>
      </p:sp>
    </p:spTree>
    <p:extLst>
      <p:ext uri="{BB962C8B-B14F-4D97-AF65-F5344CB8AC3E}">
        <p14:creationId xmlns:p14="http://schemas.microsoft.com/office/powerpoint/2010/main" val="285940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AE8E-1CBB-EC47-8CB3-A523E86B1C2F}"/>
              </a:ext>
            </a:extLst>
          </p:cNvPr>
          <p:cNvSpPr>
            <a:spLocks noGrp="1"/>
          </p:cNvSpPr>
          <p:nvPr>
            <p:ph type="title"/>
          </p:nvPr>
        </p:nvSpPr>
        <p:spPr>
          <a:xfrm>
            <a:off x="1335741" y="0"/>
            <a:ext cx="10241280" cy="759490"/>
          </a:xfrm>
        </p:spPr>
        <p:txBody>
          <a:bodyPr>
            <a:normAutofit/>
          </a:bodyPr>
          <a:lstStyle/>
          <a:p>
            <a:r>
              <a:rPr lang="en-GB" dirty="0"/>
              <a:t>Because I could not stop for death</a:t>
            </a:r>
          </a:p>
        </p:txBody>
      </p:sp>
      <p:sp>
        <p:nvSpPr>
          <p:cNvPr id="5" name="Rectangle 4">
            <a:extLst>
              <a:ext uri="{FF2B5EF4-FFF2-40B4-BE49-F238E27FC236}">
                <a16:creationId xmlns:a16="http://schemas.microsoft.com/office/drawing/2014/main" id="{3DE469B6-5F09-3848-A1FD-1EEF54D54B90}"/>
              </a:ext>
            </a:extLst>
          </p:cNvPr>
          <p:cNvSpPr/>
          <p:nvPr/>
        </p:nvSpPr>
        <p:spPr>
          <a:xfrm>
            <a:off x="543869" y="1576812"/>
            <a:ext cx="3096768" cy="4593565"/>
          </a:xfrm>
          <a:prstGeom prst="rect">
            <a:avLst/>
          </a:prstGeom>
        </p:spPr>
        <p:txBody>
          <a:bodyPr wrap="square">
            <a:spAutoFit/>
          </a:bodyPr>
          <a:lstStyle/>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Because I could not stop for Death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He kindly stopped for me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Carriage held but just Ourselves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Immortality.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slowly drove – He knew no haste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 had put away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labor and my leisure too,</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His Civility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School, where Children strove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At Recess – in the Ring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Fields of Gazing Grain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Setting Sun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Or rather – He passed Us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Dews drew quivering and Chill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only Gossamer, my Gown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Tippet – only Tulle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paused before a House that seemed</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 Swelling of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Roof was scarcely visible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Cornice – in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Since then – 'tis Centuries – and yet</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Feels shorter than the Day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I first surmised the Horses' Heads</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Were toward Eternity –</a:t>
            </a:r>
            <a:endParaRPr lang="en-MY" sz="800" dirty="0">
              <a:effectLst/>
              <a:latin typeface="Times New Roman" panose="02020603050405020304" pitchFamily="18" charset="0"/>
              <a:ea typeface="Times New Roman" panose="02020603050405020304" pitchFamily="18" charset="0"/>
            </a:endParaRPr>
          </a:p>
        </p:txBody>
      </p:sp>
      <p:sp>
        <p:nvSpPr>
          <p:cNvPr id="10" name="Content Placeholder 9">
            <a:extLst>
              <a:ext uri="{FF2B5EF4-FFF2-40B4-BE49-F238E27FC236}">
                <a16:creationId xmlns:a16="http://schemas.microsoft.com/office/drawing/2014/main" id="{86A66F61-B442-7445-9B1B-0E7C2DD3F11B}"/>
              </a:ext>
            </a:extLst>
          </p:cNvPr>
          <p:cNvSpPr>
            <a:spLocks noGrp="1"/>
          </p:cNvSpPr>
          <p:nvPr>
            <p:ph idx="1"/>
          </p:nvPr>
        </p:nvSpPr>
        <p:spPr>
          <a:xfrm>
            <a:off x="4547616" y="907383"/>
            <a:ext cx="3096768" cy="560498"/>
          </a:xfr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path path="circle">
              <a:fillToRect t="100000" r="100000"/>
            </a:path>
            <a:tileRect l="-100000" b="-100000"/>
          </a:gradFill>
        </p:spPr>
        <p:txBody>
          <a:bodyPr>
            <a:normAutofit fontScale="85000" lnSpcReduction="10000"/>
          </a:bodyPr>
          <a:lstStyle/>
          <a:p>
            <a:pPr marL="0" indent="0" algn="ctr">
              <a:buNone/>
            </a:pPr>
            <a:r>
              <a:rPr lang="en-GB" dirty="0"/>
              <a:t>Close analysis example. How much can you say about 1 line?</a:t>
            </a:r>
          </a:p>
        </p:txBody>
      </p:sp>
      <p:pic>
        <p:nvPicPr>
          <p:cNvPr id="12" name="Graphic 11" descr="Magnifying glass outline">
            <a:extLst>
              <a:ext uri="{FF2B5EF4-FFF2-40B4-BE49-F238E27FC236}">
                <a16:creationId xmlns:a16="http://schemas.microsoft.com/office/drawing/2014/main" id="{54104E9E-245B-FC4E-9312-56E3AD6321F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851" y="3226600"/>
            <a:ext cx="3647466" cy="2487706"/>
          </a:xfrm>
          <a:prstGeom prst="rect">
            <a:avLst/>
          </a:prstGeom>
        </p:spPr>
      </p:pic>
      <p:sp>
        <p:nvSpPr>
          <p:cNvPr id="14" name="Rectangle 13">
            <a:extLst>
              <a:ext uri="{FF2B5EF4-FFF2-40B4-BE49-F238E27FC236}">
                <a16:creationId xmlns:a16="http://schemas.microsoft.com/office/drawing/2014/main" id="{CF01DE12-147E-064C-99CA-9E41CF50081E}"/>
              </a:ext>
            </a:extLst>
          </p:cNvPr>
          <p:cNvSpPr/>
          <p:nvPr/>
        </p:nvSpPr>
        <p:spPr>
          <a:xfrm>
            <a:off x="7512423" y="3183882"/>
            <a:ext cx="3850341"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7940" fontAlgn="base"/>
            <a:r>
              <a:rPr lang="en-MY" dirty="0">
                <a:latin typeface="Calibri" panose="020F0502020204030204" pitchFamily="34" charset="0"/>
                <a:ea typeface="Times New Roman" panose="02020603050405020304" pitchFamily="18" charset="0"/>
                <a:cs typeface="Arial" panose="020B0604020202020204" pitchFamily="34" charset="0"/>
              </a:rPr>
              <a:t>Or rather </a:t>
            </a:r>
            <a:r>
              <a:rPr lang="en-MY" dirty="0">
                <a:highlight>
                  <a:srgbClr val="00FF00"/>
                </a:highlight>
                <a:latin typeface="Calibri" panose="020F0502020204030204" pitchFamily="34" charset="0"/>
                <a:ea typeface="Times New Roman" panose="02020603050405020304" pitchFamily="18" charset="0"/>
                <a:cs typeface="Arial" panose="020B0604020202020204" pitchFamily="34" charset="0"/>
              </a:rPr>
              <a:t>–</a:t>
            </a:r>
            <a:r>
              <a:rPr lang="en-MY" dirty="0">
                <a:latin typeface="Calibri" panose="020F0502020204030204" pitchFamily="34" charset="0"/>
                <a:ea typeface="Times New Roman" panose="02020603050405020304" pitchFamily="18" charset="0"/>
                <a:cs typeface="Arial" panose="020B0604020202020204" pitchFamily="34" charset="0"/>
              </a:rPr>
              <a:t> </a:t>
            </a:r>
            <a:r>
              <a:rPr lang="en-MY" dirty="0">
                <a:highlight>
                  <a:srgbClr val="FF00FF"/>
                </a:highlight>
                <a:latin typeface="Calibri" panose="020F0502020204030204" pitchFamily="34" charset="0"/>
                <a:ea typeface="Times New Roman" panose="02020603050405020304" pitchFamily="18" charset="0"/>
                <a:cs typeface="Arial" panose="020B0604020202020204" pitchFamily="34" charset="0"/>
              </a:rPr>
              <a:t>He</a:t>
            </a:r>
            <a:r>
              <a:rPr lang="en-MY" dirty="0">
                <a:latin typeface="Calibri" panose="020F0502020204030204" pitchFamily="34" charset="0"/>
                <a:ea typeface="Times New Roman" panose="02020603050405020304" pitchFamily="18" charset="0"/>
                <a:cs typeface="Arial" panose="020B0604020202020204" pitchFamily="34" charset="0"/>
              </a:rPr>
              <a:t> </a:t>
            </a:r>
            <a:r>
              <a:rPr lang="en-MY" dirty="0">
                <a:highlight>
                  <a:srgbClr val="FFFF00"/>
                </a:highlight>
                <a:latin typeface="Calibri" panose="020F0502020204030204" pitchFamily="34" charset="0"/>
                <a:ea typeface="Times New Roman" panose="02020603050405020304" pitchFamily="18" charset="0"/>
                <a:cs typeface="Arial" panose="020B0604020202020204" pitchFamily="34" charset="0"/>
              </a:rPr>
              <a:t>passed</a:t>
            </a:r>
            <a:r>
              <a:rPr lang="en-MY" dirty="0">
                <a:latin typeface="Calibri" panose="020F0502020204030204" pitchFamily="34" charset="0"/>
                <a:ea typeface="Times New Roman" panose="02020603050405020304" pitchFamily="18" charset="0"/>
                <a:cs typeface="Arial" panose="020B0604020202020204" pitchFamily="34" charset="0"/>
              </a:rPr>
              <a:t> </a:t>
            </a:r>
            <a:r>
              <a:rPr lang="en-MY" dirty="0">
                <a:highlight>
                  <a:srgbClr val="00FFFF"/>
                </a:highlight>
                <a:latin typeface="Calibri" panose="020F0502020204030204" pitchFamily="34" charset="0"/>
                <a:ea typeface="Times New Roman" panose="02020603050405020304" pitchFamily="18" charset="0"/>
                <a:cs typeface="Arial" panose="020B0604020202020204" pitchFamily="34" charset="0"/>
              </a:rPr>
              <a:t>Us</a:t>
            </a:r>
            <a:r>
              <a:rPr lang="en-MY" dirty="0">
                <a:latin typeface="Calibri" panose="020F0502020204030204" pitchFamily="34" charset="0"/>
                <a:ea typeface="Times New Roman" panose="02020603050405020304" pitchFamily="18" charset="0"/>
                <a:cs typeface="Arial" panose="020B0604020202020204" pitchFamily="34" charset="0"/>
              </a:rPr>
              <a:t> –</a:t>
            </a:r>
            <a:endParaRPr lang="en-MY" sz="1400" dirty="0">
              <a:latin typeface="Times New Roman" panose="02020603050405020304" pitchFamily="18" charset="0"/>
              <a:ea typeface="Times New Roman" panose="02020603050405020304" pitchFamily="18" charset="0"/>
            </a:endParaRPr>
          </a:p>
          <a:p>
            <a:pPr indent="27940" fontAlgn="base"/>
            <a:r>
              <a:rPr lang="en-MY" dirty="0">
                <a:latin typeface="Calibri" panose="020F0502020204030204" pitchFamily="34" charset="0"/>
                <a:ea typeface="Times New Roman" panose="02020603050405020304" pitchFamily="18" charset="0"/>
                <a:cs typeface="Arial" panose="020B0604020202020204" pitchFamily="34" charset="0"/>
              </a:rPr>
              <a:t>The Dews drew quivering and Chill –</a:t>
            </a:r>
            <a:endParaRPr lang="en-MY" sz="1400" dirty="0">
              <a:latin typeface="Times New Roman" panose="02020603050405020304" pitchFamily="18" charset="0"/>
              <a:ea typeface="Times New Roman" panose="02020603050405020304" pitchFamily="18" charset="0"/>
            </a:endParaRPr>
          </a:p>
          <a:p>
            <a:pPr indent="27940" fontAlgn="base"/>
            <a:r>
              <a:rPr lang="en-MY" dirty="0">
                <a:latin typeface="Calibri" panose="020F0502020204030204" pitchFamily="34" charset="0"/>
                <a:ea typeface="Times New Roman" panose="02020603050405020304" pitchFamily="18" charset="0"/>
                <a:cs typeface="Arial" panose="020B0604020202020204" pitchFamily="34" charset="0"/>
              </a:rPr>
              <a:t>For only Gossamer, my Gown –</a:t>
            </a:r>
            <a:endParaRPr lang="en-MY" sz="1400" dirty="0">
              <a:latin typeface="Times New Roman" panose="02020603050405020304" pitchFamily="18" charset="0"/>
              <a:ea typeface="Times New Roman" panose="02020603050405020304" pitchFamily="18" charset="0"/>
            </a:endParaRPr>
          </a:p>
          <a:p>
            <a:pPr indent="27940" fontAlgn="base"/>
            <a:r>
              <a:rPr lang="en-MY" dirty="0">
                <a:latin typeface="Calibri" panose="020F0502020204030204" pitchFamily="34" charset="0"/>
                <a:ea typeface="Times New Roman" panose="02020603050405020304" pitchFamily="18" charset="0"/>
                <a:cs typeface="Arial" panose="020B0604020202020204" pitchFamily="34" charset="0"/>
              </a:rPr>
              <a:t>My Tippet – only Tulle –</a:t>
            </a:r>
            <a:endParaRPr lang="en-MY" sz="14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441F133A-850F-4342-BFE9-8CAD5D522EF9}"/>
              </a:ext>
            </a:extLst>
          </p:cNvPr>
          <p:cNvSpPr txBox="1"/>
          <p:nvPr/>
        </p:nvSpPr>
        <p:spPr>
          <a:xfrm>
            <a:off x="4733613" y="1793826"/>
            <a:ext cx="2290693"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342900" indent="-342900">
              <a:buAutoNum type="arabicPeriod"/>
            </a:pPr>
            <a:r>
              <a:rPr lang="en-GB" dirty="0">
                <a:highlight>
                  <a:srgbClr val="00FF00"/>
                </a:highlight>
              </a:rPr>
              <a:t>Caesura</a:t>
            </a:r>
          </a:p>
          <a:p>
            <a:r>
              <a:rPr lang="en-GB" dirty="0"/>
              <a:t>Emphasises that their movement has slowed down.</a:t>
            </a:r>
          </a:p>
        </p:txBody>
      </p:sp>
      <p:sp>
        <p:nvSpPr>
          <p:cNvPr id="16" name="TextBox 15">
            <a:extLst>
              <a:ext uri="{FF2B5EF4-FFF2-40B4-BE49-F238E27FC236}">
                <a16:creationId xmlns:a16="http://schemas.microsoft.com/office/drawing/2014/main" id="{6EB446FC-A5A8-5C4F-98E8-D2BBAAAA9022}"/>
              </a:ext>
            </a:extLst>
          </p:cNvPr>
          <p:cNvSpPr txBox="1"/>
          <p:nvPr/>
        </p:nvSpPr>
        <p:spPr>
          <a:xfrm>
            <a:off x="8390381" y="1885619"/>
            <a:ext cx="2290692" cy="646331"/>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dirty="0"/>
              <a:t>2. </a:t>
            </a:r>
            <a:r>
              <a:rPr lang="en-GB" dirty="0">
                <a:highlight>
                  <a:srgbClr val="00FFFF"/>
                </a:highlight>
              </a:rPr>
              <a:t>Personal pronoun</a:t>
            </a:r>
          </a:p>
          <a:p>
            <a:r>
              <a:rPr lang="en-GB" dirty="0"/>
              <a:t>Contrasts with ‘he’.</a:t>
            </a:r>
          </a:p>
        </p:txBody>
      </p:sp>
      <p:sp>
        <p:nvSpPr>
          <p:cNvPr id="17" name="TextBox 16">
            <a:extLst>
              <a:ext uri="{FF2B5EF4-FFF2-40B4-BE49-F238E27FC236}">
                <a16:creationId xmlns:a16="http://schemas.microsoft.com/office/drawing/2014/main" id="{6743872F-E887-5046-B6BA-AC39B31F2E7A}"/>
              </a:ext>
            </a:extLst>
          </p:cNvPr>
          <p:cNvSpPr txBox="1"/>
          <p:nvPr/>
        </p:nvSpPr>
        <p:spPr>
          <a:xfrm>
            <a:off x="4486576" y="3750413"/>
            <a:ext cx="2092293" cy="224676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1400" dirty="0"/>
              <a:t>3. </a:t>
            </a:r>
            <a:r>
              <a:rPr lang="en-GB" sz="1400" dirty="0">
                <a:highlight>
                  <a:srgbClr val="FFFF00"/>
                </a:highlight>
              </a:rPr>
              <a:t>Verb</a:t>
            </a:r>
          </a:p>
          <a:p>
            <a:r>
              <a:rPr lang="en-GB" sz="1400" dirty="0"/>
              <a:t>Reinforces the idea that death is not in a hurry. The sun is active whilst they are passive – he has left them behind. This contrasts to the journey and movement expressed in stanzas 2 &amp; 3.</a:t>
            </a:r>
          </a:p>
        </p:txBody>
      </p:sp>
      <p:sp>
        <p:nvSpPr>
          <p:cNvPr id="18" name="TextBox 17">
            <a:extLst>
              <a:ext uri="{FF2B5EF4-FFF2-40B4-BE49-F238E27FC236}">
                <a16:creationId xmlns:a16="http://schemas.microsoft.com/office/drawing/2014/main" id="{B6942C6A-84BF-324D-80F2-16B28FB1B077}"/>
              </a:ext>
            </a:extLst>
          </p:cNvPr>
          <p:cNvSpPr txBox="1"/>
          <p:nvPr/>
        </p:nvSpPr>
        <p:spPr>
          <a:xfrm>
            <a:off x="7260671" y="4680256"/>
            <a:ext cx="4550112" cy="138499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400" dirty="0"/>
              <a:t>4. </a:t>
            </a:r>
            <a:r>
              <a:rPr lang="en-GB" sz="1400" dirty="0">
                <a:highlight>
                  <a:srgbClr val="FF00FF"/>
                </a:highlight>
              </a:rPr>
              <a:t>Masculine pronoun</a:t>
            </a:r>
          </a:p>
          <a:p>
            <a:r>
              <a:rPr lang="en-GB" sz="1400" dirty="0"/>
              <a:t>The sun is personified.</a:t>
            </a:r>
          </a:p>
          <a:p>
            <a:r>
              <a:rPr lang="en-GB" sz="1400" dirty="0"/>
              <a:t>Nature – a symbol of human time; governs our lives/growth/routine. He has left them behind as he no longer governs here – death. </a:t>
            </a:r>
          </a:p>
          <a:p>
            <a:r>
              <a:rPr lang="en-GB" sz="1400" dirty="0"/>
              <a:t>Capitalised to show importance/power/hierarchy</a:t>
            </a:r>
          </a:p>
        </p:txBody>
      </p:sp>
      <p:pic>
        <p:nvPicPr>
          <p:cNvPr id="13" name="Graphic 12" descr="Magnifying glass outline">
            <a:extLst>
              <a:ext uri="{FF2B5EF4-FFF2-40B4-BE49-F238E27FC236}">
                <a16:creationId xmlns:a16="http://schemas.microsoft.com/office/drawing/2014/main" id="{3F786EFD-2FC1-9A4A-9655-7926AC97F70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580901" y="2957216"/>
            <a:ext cx="1214480" cy="763135"/>
          </a:xfrm>
          <a:prstGeom prst="rect">
            <a:avLst/>
          </a:prstGeom>
        </p:spPr>
      </p:pic>
    </p:spTree>
    <p:extLst>
      <p:ext uri="{BB962C8B-B14F-4D97-AF65-F5344CB8AC3E}">
        <p14:creationId xmlns:p14="http://schemas.microsoft.com/office/powerpoint/2010/main" val="173480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AE8E-1CBB-EC47-8CB3-A523E86B1C2F}"/>
              </a:ext>
            </a:extLst>
          </p:cNvPr>
          <p:cNvSpPr>
            <a:spLocks noGrp="1"/>
          </p:cNvSpPr>
          <p:nvPr>
            <p:ph type="title"/>
          </p:nvPr>
        </p:nvSpPr>
        <p:spPr>
          <a:xfrm>
            <a:off x="557425" y="105371"/>
            <a:ext cx="11077149" cy="923330"/>
          </a:xfr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path path="circle">
              <a:fillToRect t="100000" r="100000"/>
            </a:path>
            <a:tileRect l="-100000" b="-100000"/>
          </a:gradFill>
          <a:ln w="12700">
            <a:solidFill>
              <a:schemeClr val="tx1"/>
            </a:solidFill>
            <a:prstDash val="lgDashDot"/>
          </a:ln>
        </p:spPr>
        <p:txBody>
          <a:bodyPr>
            <a:noAutofit/>
          </a:bodyPr>
          <a:lstStyle/>
          <a:p>
            <a:br>
              <a:rPr lang="en-GB" sz="2800" dirty="0"/>
            </a:br>
            <a:br>
              <a:rPr lang="en-GB" sz="2800" dirty="0"/>
            </a:br>
            <a:br>
              <a:rPr lang="en-GB" sz="2800" dirty="0"/>
            </a:br>
            <a:br>
              <a:rPr lang="en-GB" sz="2800" dirty="0"/>
            </a:br>
            <a:r>
              <a:rPr lang="en-GB" sz="2800" dirty="0"/>
              <a:t>Task: link the analysis to the correct line. How are you making your choices?</a:t>
            </a:r>
          </a:p>
        </p:txBody>
      </p:sp>
      <p:sp>
        <p:nvSpPr>
          <p:cNvPr id="3" name="Content Placeholder 2">
            <a:extLst>
              <a:ext uri="{FF2B5EF4-FFF2-40B4-BE49-F238E27FC236}">
                <a16:creationId xmlns:a16="http://schemas.microsoft.com/office/drawing/2014/main" id="{9BD60CBA-D1F5-D441-96B6-1B1ED452CB54}"/>
              </a:ext>
            </a:extLst>
          </p:cNvPr>
          <p:cNvSpPr>
            <a:spLocks noGrp="1"/>
          </p:cNvSpPr>
          <p:nvPr>
            <p:ph idx="1"/>
          </p:nvPr>
        </p:nvSpPr>
        <p:spPr>
          <a:xfrm>
            <a:off x="9363455" y="3330073"/>
            <a:ext cx="2545260" cy="1719006"/>
          </a:xfrm>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1200" dirty="0"/>
              <a:t>Contextual references that help develop my interpretation</a:t>
            </a:r>
          </a:p>
          <a:p>
            <a:pPr marL="0" indent="0">
              <a:buNone/>
            </a:pPr>
            <a:r>
              <a:rPr lang="en-GB" sz="1200" b="1" dirty="0"/>
              <a:t>Dickinson was conflicted about religion </a:t>
            </a:r>
          </a:p>
          <a:p>
            <a:pPr marL="0" indent="0">
              <a:buNone/>
            </a:pPr>
            <a:r>
              <a:rPr lang="en-GB" sz="1200" b="1" dirty="0"/>
              <a:t>This poem could represent her own search for truth. This was reflected in the society around her and the influence of science.</a:t>
            </a:r>
          </a:p>
        </p:txBody>
      </p:sp>
      <p:sp>
        <p:nvSpPr>
          <p:cNvPr id="4" name="Content Placeholder 2">
            <a:extLst>
              <a:ext uri="{FF2B5EF4-FFF2-40B4-BE49-F238E27FC236}">
                <a16:creationId xmlns:a16="http://schemas.microsoft.com/office/drawing/2014/main" id="{03DCC9B9-6B3C-B442-A7D0-68C2383FCB05}"/>
              </a:ext>
            </a:extLst>
          </p:cNvPr>
          <p:cNvSpPr txBox="1">
            <a:spLocks/>
          </p:cNvSpPr>
          <p:nvPr/>
        </p:nvSpPr>
        <p:spPr>
          <a:xfrm>
            <a:off x="9363455" y="1271016"/>
            <a:ext cx="2545259" cy="1816741"/>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400" dirty="0"/>
              <a:t>About/meaning/message</a:t>
            </a:r>
          </a:p>
          <a:p>
            <a:pPr marL="0" indent="0">
              <a:buNone/>
            </a:pPr>
            <a:r>
              <a:rPr lang="en-MY" sz="1400" dirty="0">
                <a:latin typeface="Calibri" panose="020F0502020204030204" pitchFamily="34" charset="0"/>
                <a:ea typeface="Times New Roman" panose="02020603050405020304" pitchFamily="18" charset="0"/>
                <a:cs typeface="Times New Roman" panose="02020603050405020304" pitchFamily="18" charset="0"/>
              </a:rPr>
              <a:t>The speaker is visited by death and he takes her through the different stages of life. No easy answers as to what happens to us after we die.</a:t>
            </a:r>
          </a:p>
          <a:p>
            <a:pPr marL="0" indent="0">
              <a:buFont typeface="Arial" panose="020B0604020202020204" pitchFamily="34" charset="0"/>
              <a:buNone/>
            </a:pPr>
            <a:endParaRPr lang="en-GB" sz="1400" dirty="0"/>
          </a:p>
        </p:txBody>
      </p:sp>
      <p:sp>
        <p:nvSpPr>
          <p:cNvPr id="5" name="Rectangle 4">
            <a:extLst>
              <a:ext uri="{FF2B5EF4-FFF2-40B4-BE49-F238E27FC236}">
                <a16:creationId xmlns:a16="http://schemas.microsoft.com/office/drawing/2014/main" id="{3DE469B6-5F09-3848-A1FD-1EEF54D54B90}"/>
              </a:ext>
            </a:extLst>
          </p:cNvPr>
          <p:cNvSpPr/>
          <p:nvPr/>
        </p:nvSpPr>
        <p:spPr>
          <a:xfrm>
            <a:off x="621792" y="1494928"/>
            <a:ext cx="3096768" cy="4593565"/>
          </a:xfrm>
          <a:prstGeom prst="rect">
            <a:avLst/>
          </a:prstGeom>
        </p:spPr>
        <p:txBody>
          <a:bodyPr wrap="square">
            <a:spAutoFit/>
          </a:bodyPr>
          <a:lstStyle/>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Because I could not stop for Death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He kindly stopped for me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Carriage held but just Ourselves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Immortality.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slowly drove – He knew no haste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 had put away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labor and my leisure too,</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His Civility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School, where Children strove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At Recess – in the Ring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Fields of Gazing Grain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Setting Sun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Or rather – He passed Us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Dews drew quivering and Chill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only Gossamer, my Gown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Tippet – only Tulle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paused before a House that seemed</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 Swelling of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Roof was scarcely visible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Cornice – in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Since then – 'tis Centuries – and yet</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Feels shorter than the Day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I first surmised the Horses' Heads</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Were toward Eternity –</a:t>
            </a:r>
            <a:endParaRPr lang="en-MY" sz="8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E01A3FB2-A756-D14B-AF49-A2F2415008F4}"/>
              </a:ext>
            </a:extLst>
          </p:cNvPr>
          <p:cNvSpPr txBox="1"/>
          <p:nvPr/>
        </p:nvSpPr>
        <p:spPr>
          <a:xfrm>
            <a:off x="3718560" y="5696853"/>
            <a:ext cx="5213407"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GB" sz="1600" dirty="0"/>
              <a:t>Can you identify any other devices?</a:t>
            </a:r>
          </a:p>
          <a:p>
            <a:pPr algn="ctr"/>
            <a:r>
              <a:rPr lang="en-GB" sz="1600" dirty="0"/>
              <a:t>Aim to find at least 5 more devices and then analyse their effect. Use the previous slide to help you. 10 minutes.</a:t>
            </a:r>
          </a:p>
        </p:txBody>
      </p:sp>
      <p:sp>
        <p:nvSpPr>
          <p:cNvPr id="11" name="TextBox 10">
            <a:extLst>
              <a:ext uri="{FF2B5EF4-FFF2-40B4-BE49-F238E27FC236}">
                <a16:creationId xmlns:a16="http://schemas.microsoft.com/office/drawing/2014/main" id="{AA723BE0-AE16-164B-A83D-3F30D501505B}"/>
              </a:ext>
            </a:extLst>
          </p:cNvPr>
          <p:cNvSpPr txBox="1"/>
          <p:nvPr/>
        </p:nvSpPr>
        <p:spPr>
          <a:xfrm>
            <a:off x="4730494" y="1238143"/>
            <a:ext cx="4133095" cy="83099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dirty="0"/>
              <a:t>1. This verb shows how hard people try to live their lives even in the face of inevitable death. The choice of word shows how this is hard work and suggests that it is an effort to delay or avoid our fate.</a:t>
            </a:r>
          </a:p>
        </p:txBody>
      </p:sp>
      <p:sp>
        <p:nvSpPr>
          <p:cNvPr id="12" name="TextBox 11">
            <a:extLst>
              <a:ext uri="{FF2B5EF4-FFF2-40B4-BE49-F238E27FC236}">
                <a16:creationId xmlns:a16="http://schemas.microsoft.com/office/drawing/2014/main" id="{24CE14A8-EC76-EF4E-A532-C4EAE4EB02EB}"/>
              </a:ext>
            </a:extLst>
          </p:cNvPr>
          <p:cNvSpPr txBox="1"/>
          <p:nvPr/>
        </p:nvSpPr>
        <p:spPr>
          <a:xfrm>
            <a:off x="4730494" y="2254456"/>
            <a:ext cx="4133094" cy="138499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dirty="0"/>
              <a:t>2. The use of repetition emphasises the reality of death which has now arrived. The repetition also diminishes the effect of death in this stanza and it is linked more to nature and our place within it than any Christian version of immortality. By repeating the word instead of the rhyme scheme, we are also presented with a sense of finality.</a:t>
            </a:r>
          </a:p>
        </p:txBody>
      </p:sp>
      <p:sp>
        <p:nvSpPr>
          <p:cNvPr id="13" name="TextBox 12">
            <a:extLst>
              <a:ext uri="{FF2B5EF4-FFF2-40B4-BE49-F238E27FC236}">
                <a16:creationId xmlns:a16="http://schemas.microsoft.com/office/drawing/2014/main" id="{167AA44C-403F-1547-BDA8-F4A7FBFF191E}"/>
              </a:ext>
            </a:extLst>
          </p:cNvPr>
          <p:cNvSpPr txBox="1"/>
          <p:nvPr/>
        </p:nvSpPr>
        <p:spPr>
          <a:xfrm>
            <a:off x="4730493" y="3720696"/>
            <a:ext cx="4133093" cy="101566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dirty="0"/>
              <a:t>3. The use of assonance slows down the line and emphasises that death does not move at the pace we would like but instead, is merely governed by itself. The caesura further highlights this idea and emphasises the link between the speaker, the journey and death itself.</a:t>
            </a:r>
          </a:p>
        </p:txBody>
      </p:sp>
      <p:sp>
        <p:nvSpPr>
          <p:cNvPr id="14" name="Content Placeholder 2">
            <a:extLst>
              <a:ext uri="{FF2B5EF4-FFF2-40B4-BE49-F238E27FC236}">
                <a16:creationId xmlns:a16="http://schemas.microsoft.com/office/drawing/2014/main" id="{3DA7CC8D-DF0E-C147-B6E3-7FAB0F733AAE}"/>
              </a:ext>
            </a:extLst>
          </p:cNvPr>
          <p:cNvSpPr txBox="1">
            <a:spLocks/>
          </p:cNvSpPr>
          <p:nvPr/>
        </p:nvSpPr>
        <p:spPr>
          <a:xfrm>
            <a:off x="9353847" y="5291395"/>
            <a:ext cx="2554868" cy="947928"/>
          </a:xfrm>
          <a:prstGeom prst="rect">
            <a:avLst/>
          </a:prstGeom>
        </p:spPr>
        <p:style>
          <a:lnRef idx="2">
            <a:schemeClr val="accent3"/>
          </a:lnRef>
          <a:fillRef idx="1">
            <a:schemeClr val="lt1"/>
          </a:fillRef>
          <a:effectRef idx="0">
            <a:schemeClr val="accent3"/>
          </a:effectRef>
          <a:fontRef idx="minor">
            <a:schemeClr val="dk1"/>
          </a:fontRef>
        </p:style>
        <p:txBody>
          <a:bodyPr vert="horz" lIns="0" tIns="0" rIns="0" bIns="0" rtlCol="0">
            <a:normAutofit fontScale="77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b="0" i="0" kern="1200">
                <a:solidFill>
                  <a:schemeClr val="dk1"/>
                </a:solidFill>
                <a:latin typeface="Abadi Extra Light" panose="020B0204020104020204" pitchFamily="34" charset="0"/>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dk1"/>
                </a:solidFill>
                <a:latin typeface="Abadi Extra Light" panose="020B0204020104020204" pitchFamily="34" charset="0"/>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b="0" i="0" kern="1200">
                <a:solidFill>
                  <a:schemeClr val="dk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1600" dirty="0"/>
              <a:t>Themes</a:t>
            </a:r>
          </a:p>
          <a:p>
            <a:pPr marL="0" indent="0">
              <a:buNone/>
            </a:pPr>
            <a:r>
              <a:rPr lang="en-MY" sz="1600" dirty="0">
                <a:latin typeface="Calibri" panose="020F0502020204030204" pitchFamily="34" charset="0"/>
                <a:ea typeface="Times New Roman" panose="02020603050405020304" pitchFamily="18" charset="0"/>
                <a:cs typeface="Times New Roman" panose="02020603050405020304" pitchFamily="18" charset="0"/>
              </a:rPr>
              <a:t>Death, immortality, eternity. Inevitability of death. Cyclical nature of life and death.</a:t>
            </a:r>
          </a:p>
          <a:p>
            <a:pPr marL="0" indent="0">
              <a:buFont typeface="Arial" panose="020B0604020202020204" pitchFamily="34" charset="0"/>
              <a:buNone/>
            </a:pPr>
            <a:endParaRPr lang="en-GB" sz="1600" dirty="0"/>
          </a:p>
        </p:txBody>
      </p:sp>
      <p:sp>
        <p:nvSpPr>
          <p:cNvPr id="15" name="TextBox 14">
            <a:extLst>
              <a:ext uri="{FF2B5EF4-FFF2-40B4-BE49-F238E27FC236}">
                <a16:creationId xmlns:a16="http://schemas.microsoft.com/office/drawing/2014/main" id="{9406A67C-7951-3C44-99BA-0C885E8080B1}"/>
              </a:ext>
            </a:extLst>
          </p:cNvPr>
          <p:cNvSpPr txBox="1"/>
          <p:nvPr/>
        </p:nvSpPr>
        <p:spPr>
          <a:xfrm>
            <a:off x="4730493" y="4841080"/>
            <a:ext cx="4133093"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dirty="0"/>
              <a:t>4. The use of anaphora here not only makes the journey seem ongoing and unstoppable. Also reinforces the different stages that are travelled through.</a:t>
            </a:r>
          </a:p>
        </p:txBody>
      </p:sp>
      <p:pic>
        <p:nvPicPr>
          <p:cNvPr id="16" name="Picture 15" descr="Icon&#10;&#10;Description automatically generated">
            <a:extLst>
              <a:ext uri="{FF2B5EF4-FFF2-40B4-BE49-F238E27FC236}">
                <a16:creationId xmlns:a16="http://schemas.microsoft.com/office/drawing/2014/main" id="{CB4E5436-181F-9948-BF20-851ECAB21FE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9941" b="96291" l="9934" r="89404">
                        <a14:foregroundMark x1="30795" y1="33086" x2="30795" y2="33086"/>
                        <a14:foregroundMark x1="46689" y1="16914" x2="46689" y2="16914"/>
                        <a14:foregroundMark x1="35762" y1="94807" x2="35762" y2="94807"/>
                        <a14:foregroundMark x1="60927" y1="95401" x2="60927" y2="95401"/>
                        <a14:foregroundMark x1="38411" y1="96291" x2="38411" y2="96291"/>
                      </a14:backgroundRemoval>
                    </a14:imgEffect>
                  </a14:imgLayer>
                </a14:imgProps>
              </a:ext>
            </a:extLst>
          </a:blip>
          <a:stretch>
            <a:fillRect/>
          </a:stretch>
        </p:blipFill>
        <p:spPr>
          <a:xfrm>
            <a:off x="-265388" y="4472332"/>
            <a:ext cx="1097345" cy="2449042"/>
          </a:xfrm>
          <a:prstGeom prst="rect">
            <a:avLst/>
          </a:prstGeom>
        </p:spPr>
      </p:pic>
    </p:spTree>
    <p:extLst>
      <p:ext uri="{BB962C8B-B14F-4D97-AF65-F5344CB8AC3E}">
        <p14:creationId xmlns:p14="http://schemas.microsoft.com/office/powerpoint/2010/main" val="31272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AE8E-1CBB-EC47-8CB3-A523E86B1C2F}"/>
              </a:ext>
            </a:extLst>
          </p:cNvPr>
          <p:cNvSpPr>
            <a:spLocks noGrp="1"/>
          </p:cNvSpPr>
          <p:nvPr>
            <p:ph type="title"/>
          </p:nvPr>
        </p:nvSpPr>
        <p:spPr>
          <a:xfrm>
            <a:off x="557425" y="105371"/>
            <a:ext cx="11077149" cy="923330"/>
          </a:xfr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path path="circle">
              <a:fillToRect t="100000" r="100000"/>
            </a:path>
            <a:tileRect l="-100000" b="-100000"/>
          </a:gradFill>
          <a:ln w="12700">
            <a:solidFill>
              <a:schemeClr val="tx1"/>
            </a:solidFill>
            <a:prstDash val="lgDashDot"/>
          </a:ln>
        </p:spPr>
        <p:txBody>
          <a:bodyPr>
            <a:noAutofit/>
          </a:bodyPr>
          <a:lstStyle/>
          <a:p>
            <a:br>
              <a:rPr lang="en-GB" sz="2800" dirty="0"/>
            </a:br>
            <a:br>
              <a:rPr lang="en-GB" sz="2800" dirty="0"/>
            </a:br>
            <a:br>
              <a:rPr lang="en-GB" sz="2800" dirty="0"/>
            </a:br>
            <a:br>
              <a:rPr lang="en-GB" sz="2800" dirty="0"/>
            </a:br>
            <a:r>
              <a:rPr lang="en-GB" sz="2800" dirty="0"/>
              <a:t>Task: link the analysis to the correct line. How are you making your choices?</a:t>
            </a:r>
          </a:p>
        </p:txBody>
      </p:sp>
      <p:sp>
        <p:nvSpPr>
          <p:cNvPr id="5" name="Rectangle 4">
            <a:extLst>
              <a:ext uri="{FF2B5EF4-FFF2-40B4-BE49-F238E27FC236}">
                <a16:creationId xmlns:a16="http://schemas.microsoft.com/office/drawing/2014/main" id="{3DE469B6-5F09-3848-A1FD-1EEF54D54B90}"/>
              </a:ext>
            </a:extLst>
          </p:cNvPr>
          <p:cNvSpPr/>
          <p:nvPr/>
        </p:nvSpPr>
        <p:spPr>
          <a:xfrm>
            <a:off x="621792" y="1494928"/>
            <a:ext cx="3096768" cy="4593565"/>
          </a:xfrm>
          <a:prstGeom prst="rect">
            <a:avLst/>
          </a:prstGeom>
        </p:spPr>
        <p:txBody>
          <a:bodyPr wrap="square">
            <a:spAutoFit/>
          </a:bodyPr>
          <a:lstStyle/>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Because I could not stop for Death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He kindly stopped for me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Carriage held but just Ourselves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Immortality.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slowly drove – He knew no haste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And I had put away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labor and my leisure too,</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His Civility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School, where Children strove</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At Recess – in the Ring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Fields of Gazing Grain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passed the Setting Sun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Or rather – He passed Us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Dews drew quivering and Chill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For only Gossamer, my Gown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My Tippet – only Tulle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 paused before a House that seemed</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A Swelling of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Roof was scarcely visible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The Cornice – in the Ground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 </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Since then – 'tis Centuries – and yet</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Feels shorter than the Day</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I first surmised the Horses' Heads</a:t>
            </a:r>
            <a:endParaRPr lang="en-MY" sz="800" dirty="0">
              <a:latin typeface="Times New Roman" panose="02020603050405020304" pitchFamily="18" charset="0"/>
              <a:ea typeface="Times New Roman" panose="02020603050405020304" pitchFamily="18" charset="0"/>
            </a:endParaRPr>
          </a:p>
          <a:p>
            <a:pPr indent="27940" fontAlgn="base"/>
            <a:r>
              <a:rPr lang="en-MY" sz="1000" dirty="0">
                <a:latin typeface="Calibri" panose="020F0502020204030204" pitchFamily="34" charset="0"/>
                <a:ea typeface="Times New Roman" panose="02020603050405020304" pitchFamily="18" charset="0"/>
                <a:cs typeface="Arial" panose="020B0604020202020204" pitchFamily="34" charset="0"/>
              </a:rPr>
              <a:t>Were toward Eternity –</a:t>
            </a:r>
            <a:endParaRPr lang="en-MY" sz="8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E01A3FB2-A756-D14B-AF49-A2F2415008F4}"/>
              </a:ext>
            </a:extLst>
          </p:cNvPr>
          <p:cNvSpPr txBox="1"/>
          <p:nvPr/>
        </p:nvSpPr>
        <p:spPr>
          <a:xfrm>
            <a:off x="5575069" y="2565726"/>
            <a:ext cx="5213407" cy="33855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GB" sz="1600" dirty="0"/>
              <a:t>Share your poetic devices analysis</a:t>
            </a:r>
          </a:p>
        </p:txBody>
      </p:sp>
    </p:spTree>
    <p:extLst>
      <p:ext uri="{BB962C8B-B14F-4D97-AF65-F5344CB8AC3E}">
        <p14:creationId xmlns:p14="http://schemas.microsoft.com/office/powerpoint/2010/main" val="64586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166B6-399E-844E-882F-E29F0BC042AB}"/>
              </a:ext>
            </a:extLst>
          </p:cNvPr>
          <p:cNvSpPr>
            <a:spLocks noGrp="1"/>
          </p:cNvSpPr>
          <p:nvPr>
            <p:ph type="title"/>
          </p:nvPr>
        </p:nvSpPr>
        <p:spPr>
          <a:ln w="28575">
            <a:prstDash val="dash"/>
          </a:ln>
        </p:spPr>
        <p:style>
          <a:lnRef idx="2">
            <a:schemeClr val="accent4"/>
          </a:lnRef>
          <a:fillRef idx="1">
            <a:schemeClr val="lt1"/>
          </a:fillRef>
          <a:effectRef idx="0">
            <a:schemeClr val="accent4"/>
          </a:effectRef>
          <a:fontRef idx="minor">
            <a:schemeClr val="dk1"/>
          </a:fontRef>
        </p:style>
        <p:txBody>
          <a:bodyPr>
            <a:normAutofit/>
          </a:bodyPr>
          <a:lstStyle/>
          <a:p>
            <a:r>
              <a:rPr lang="en-GB" dirty="0"/>
              <a:t>Group task – Because I could not stop for Death</a:t>
            </a:r>
          </a:p>
        </p:txBody>
      </p:sp>
      <p:sp>
        <p:nvSpPr>
          <p:cNvPr id="3" name="Content Placeholder 2">
            <a:extLst>
              <a:ext uri="{FF2B5EF4-FFF2-40B4-BE49-F238E27FC236}">
                <a16:creationId xmlns:a16="http://schemas.microsoft.com/office/drawing/2014/main" id="{94678974-9600-2E4A-AD28-F71B583C36DB}"/>
              </a:ext>
            </a:extLst>
          </p:cNvPr>
          <p:cNvSpPr>
            <a:spLocks noGrp="1"/>
          </p:cNvSpPr>
          <p:nvPr>
            <p:ph idx="1"/>
          </p:nvPr>
        </p:nvSpPr>
        <p:spPr/>
        <p:txBody>
          <a:bodyPr/>
          <a:lstStyle/>
          <a:p>
            <a:r>
              <a:rPr lang="en-GB" dirty="0"/>
              <a:t>Identify the different symbols in the poem and analyse them.</a:t>
            </a:r>
          </a:p>
          <a:p>
            <a:r>
              <a:rPr lang="en-GB" dirty="0"/>
              <a:t>Ensure you interpret meaning and discuss Dickinson’s intention in using them.</a:t>
            </a:r>
          </a:p>
        </p:txBody>
      </p:sp>
      <p:graphicFrame>
        <p:nvGraphicFramePr>
          <p:cNvPr id="4" name="Table 4">
            <a:extLst>
              <a:ext uri="{FF2B5EF4-FFF2-40B4-BE49-F238E27FC236}">
                <a16:creationId xmlns:a16="http://schemas.microsoft.com/office/drawing/2014/main" id="{81FDDD12-741A-3043-A551-915E517FCBA9}"/>
              </a:ext>
            </a:extLst>
          </p:cNvPr>
          <p:cNvGraphicFramePr>
            <a:graphicFrameLocks noGrp="1"/>
          </p:cNvGraphicFramePr>
          <p:nvPr>
            <p:extLst>
              <p:ext uri="{D42A27DB-BD31-4B8C-83A1-F6EECF244321}">
                <p14:modId xmlns:p14="http://schemas.microsoft.com/office/powerpoint/2010/main" val="693786390"/>
              </p:ext>
            </p:extLst>
          </p:nvPr>
        </p:nvGraphicFramePr>
        <p:xfrm>
          <a:off x="3048000" y="3429000"/>
          <a:ext cx="6096000"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05987581"/>
                    </a:ext>
                  </a:extLst>
                </a:gridCol>
                <a:gridCol w="2032000">
                  <a:extLst>
                    <a:ext uri="{9D8B030D-6E8A-4147-A177-3AD203B41FA5}">
                      <a16:colId xmlns:a16="http://schemas.microsoft.com/office/drawing/2014/main" val="4182641944"/>
                    </a:ext>
                  </a:extLst>
                </a:gridCol>
                <a:gridCol w="2032000">
                  <a:extLst>
                    <a:ext uri="{9D8B030D-6E8A-4147-A177-3AD203B41FA5}">
                      <a16:colId xmlns:a16="http://schemas.microsoft.com/office/drawing/2014/main" val="2681316957"/>
                    </a:ext>
                  </a:extLst>
                </a:gridCol>
              </a:tblGrid>
              <a:tr h="370840">
                <a:tc>
                  <a:txBody>
                    <a:bodyPr/>
                    <a:lstStyle/>
                    <a:p>
                      <a:r>
                        <a:rPr lang="en-GB" dirty="0"/>
                        <a:t>Symbol</a:t>
                      </a:r>
                    </a:p>
                  </a:txBody>
                  <a:tcPr/>
                </a:tc>
                <a:tc>
                  <a:txBody>
                    <a:bodyPr/>
                    <a:lstStyle/>
                    <a:p>
                      <a:r>
                        <a:rPr lang="en-GB" dirty="0"/>
                        <a:t>Quotation</a:t>
                      </a:r>
                    </a:p>
                  </a:txBody>
                  <a:tcPr/>
                </a:tc>
                <a:tc>
                  <a:txBody>
                    <a:bodyPr/>
                    <a:lstStyle/>
                    <a:p>
                      <a:r>
                        <a:rPr lang="en-GB" dirty="0"/>
                        <a:t>Analysis &amp; interpretation</a:t>
                      </a:r>
                    </a:p>
                  </a:txBody>
                  <a:tcPr/>
                </a:tc>
                <a:extLst>
                  <a:ext uri="{0D108BD9-81ED-4DB2-BD59-A6C34878D82A}">
                    <a16:rowId xmlns:a16="http://schemas.microsoft.com/office/drawing/2014/main" val="742623453"/>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769239084"/>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729502651"/>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978265701"/>
                  </a:ext>
                </a:extLst>
              </a:tr>
              <a:tr h="370840">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016895190"/>
                  </a:ext>
                </a:extLst>
              </a:tr>
            </a:tbl>
          </a:graphicData>
        </a:graphic>
      </p:graphicFrame>
      <p:sp>
        <p:nvSpPr>
          <p:cNvPr id="5" name="TextBox 4">
            <a:extLst>
              <a:ext uri="{FF2B5EF4-FFF2-40B4-BE49-F238E27FC236}">
                <a16:creationId xmlns:a16="http://schemas.microsoft.com/office/drawing/2014/main" id="{A0C31C3F-071E-4548-A726-1AA13FC285A8}"/>
              </a:ext>
            </a:extLst>
          </p:cNvPr>
          <p:cNvSpPr txBox="1"/>
          <p:nvPr/>
        </p:nvSpPr>
        <p:spPr>
          <a:xfrm>
            <a:off x="526473" y="3906982"/>
            <a:ext cx="1215397"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dirty="0"/>
              <a:t>7 minutes</a:t>
            </a:r>
          </a:p>
        </p:txBody>
      </p:sp>
      <p:pic>
        <p:nvPicPr>
          <p:cNvPr id="7" name="Graphic 6" descr="Stopwatch with solid fill">
            <a:extLst>
              <a:ext uri="{FF2B5EF4-FFF2-40B4-BE49-F238E27FC236}">
                <a16:creationId xmlns:a16="http://schemas.microsoft.com/office/drawing/2014/main" id="{9753631E-E55C-F94C-B043-008CF363D1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6971" y="4276314"/>
            <a:ext cx="914400" cy="914400"/>
          </a:xfrm>
          <a:prstGeom prst="rect">
            <a:avLst/>
          </a:prstGeom>
        </p:spPr>
      </p:pic>
    </p:spTree>
    <p:extLst>
      <p:ext uri="{BB962C8B-B14F-4D97-AF65-F5344CB8AC3E}">
        <p14:creationId xmlns:p14="http://schemas.microsoft.com/office/powerpoint/2010/main" val="2277757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0EC1-32C4-1046-A244-20AC65D391C9}"/>
              </a:ext>
            </a:extLst>
          </p:cNvPr>
          <p:cNvSpPr>
            <a:spLocks noGrp="1"/>
          </p:cNvSpPr>
          <p:nvPr>
            <p:ph type="ctrTitle"/>
          </p:nvPr>
        </p:nvSpPr>
        <p:spPr>
          <a:xfrm>
            <a:off x="928224" y="2084218"/>
            <a:ext cx="6292690" cy="1523800"/>
          </a:xfrm>
        </p:spPr>
        <p:style>
          <a:lnRef idx="2">
            <a:schemeClr val="accent4"/>
          </a:lnRef>
          <a:fillRef idx="1">
            <a:schemeClr val="lt1"/>
          </a:fillRef>
          <a:effectRef idx="0">
            <a:schemeClr val="accent4"/>
          </a:effectRef>
          <a:fontRef idx="minor">
            <a:schemeClr val="dk1"/>
          </a:fontRef>
        </p:style>
        <p:txBody>
          <a:bodyPr anchor="t">
            <a:normAutofit/>
          </a:bodyPr>
          <a:lstStyle/>
          <a:p>
            <a:r>
              <a:rPr lang="en-GB" dirty="0">
                <a:solidFill>
                  <a:schemeClr val="tx1"/>
                </a:solidFill>
              </a:rPr>
              <a:t>Death, Immortality &amp; Religion</a:t>
            </a:r>
          </a:p>
        </p:txBody>
      </p:sp>
      <p:sp>
        <p:nvSpPr>
          <p:cNvPr id="3" name="Subtitle 2">
            <a:extLst>
              <a:ext uri="{FF2B5EF4-FFF2-40B4-BE49-F238E27FC236}">
                <a16:creationId xmlns:a16="http://schemas.microsoft.com/office/drawing/2014/main" id="{89A98EE8-BA3E-3048-8732-740168E43996}"/>
              </a:ext>
            </a:extLst>
          </p:cNvPr>
          <p:cNvSpPr>
            <a:spLocks noGrp="1"/>
          </p:cNvSpPr>
          <p:nvPr>
            <p:ph type="subTitle" idx="1"/>
          </p:nvPr>
        </p:nvSpPr>
        <p:spPr>
          <a:xfrm>
            <a:off x="1226883" y="4055637"/>
            <a:ext cx="5392495" cy="1248274"/>
          </a:xfrm>
        </p:spPr>
        <p:style>
          <a:lnRef idx="1">
            <a:schemeClr val="accent3"/>
          </a:lnRef>
          <a:fillRef idx="2">
            <a:schemeClr val="accent3"/>
          </a:fillRef>
          <a:effectRef idx="1">
            <a:schemeClr val="accent3"/>
          </a:effectRef>
          <a:fontRef idx="minor">
            <a:schemeClr val="dk1"/>
          </a:fontRef>
        </p:style>
        <p:txBody>
          <a:bodyPr anchor="b">
            <a:normAutofit/>
          </a:bodyPr>
          <a:lstStyle/>
          <a:p>
            <a:r>
              <a:rPr lang="en-GB" sz="1400" spc="0" dirty="0"/>
              <a:t>Re-cap: what are the stages of poetry analysis?</a:t>
            </a:r>
          </a:p>
          <a:p>
            <a:endParaRPr lang="en-GB" sz="1400" cap="none" spc="0" dirty="0"/>
          </a:p>
        </p:txBody>
      </p:sp>
      <p:pic>
        <p:nvPicPr>
          <p:cNvPr id="4" name="Picture 3">
            <a:extLst>
              <a:ext uri="{FF2B5EF4-FFF2-40B4-BE49-F238E27FC236}">
                <a16:creationId xmlns:a16="http://schemas.microsoft.com/office/drawing/2014/main" id="{5B32AF53-10DE-454F-9DF0-3EF99DE81782}"/>
              </a:ext>
            </a:extLst>
          </p:cNvPr>
          <p:cNvPicPr>
            <a:picLocks noChangeAspect="1"/>
          </p:cNvPicPr>
          <p:nvPr/>
        </p:nvPicPr>
        <p:blipFill rotWithShape="1">
          <a:blip r:embed="rId3"/>
          <a:srcRect l="29086" r="33550"/>
          <a:stretch/>
        </p:blipFill>
        <p:spPr>
          <a:xfrm>
            <a:off x="8104092" y="10"/>
            <a:ext cx="4099858" cy="6857990"/>
          </a:xfrm>
          <a:prstGeom prst="rect">
            <a:avLst/>
          </a:prstGeom>
        </p:spPr>
      </p:pic>
      <p:sp>
        <p:nvSpPr>
          <p:cNvPr id="10" name="TextBox 9">
            <a:extLst>
              <a:ext uri="{FF2B5EF4-FFF2-40B4-BE49-F238E27FC236}">
                <a16:creationId xmlns:a16="http://schemas.microsoft.com/office/drawing/2014/main" id="{269D77F7-D44C-FB44-9412-E8297AD4A13F}"/>
              </a:ext>
            </a:extLst>
          </p:cNvPr>
          <p:cNvSpPr txBox="1"/>
          <p:nvPr/>
        </p:nvSpPr>
        <p:spPr>
          <a:xfrm>
            <a:off x="307641" y="161365"/>
            <a:ext cx="1216359"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a:spcAft>
                <a:spcPts val="600"/>
              </a:spcAft>
            </a:pPr>
            <a:r>
              <a:rPr lang="en-GB" dirty="0"/>
              <a:t>Date:        </a:t>
            </a:r>
            <a:endParaRPr lang="en-GB"/>
          </a:p>
        </p:txBody>
      </p:sp>
      <p:sp>
        <p:nvSpPr>
          <p:cNvPr id="12" name="TextBox 11">
            <a:extLst>
              <a:ext uri="{FF2B5EF4-FFF2-40B4-BE49-F238E27FC236}">
                <a16:creationId xmlns:a16="http://schemas.microsoft.com/office/drawing/2014/main" id="{284021A2-20AF-9C40-BE23-879EBE941EBE}"/>
              </a:ext>
            </a:extLst>
          </p:cNvPr>
          <p:cNvSpPr txBox="1"/>
          <p:nvPr/>
        </p:nvSpPr>
        <p:spPr>
          <a:xfrm>
            <a:off x="5218523" y="115769"/>
            <a:ext cx="6863749" cy="53860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spcAft>
                <a:spcPts val="600"/>
              </a:spcAft>
            </a:pPr>
            <a:r>
              <a:rPr lang="en-GB" sz="1200" dirty="0"/>
              <a:t>LO: </a:t>
            </a:r>
            <a:r>
              <a:rPr lang="en-MY" sz="1200" dirty="0"/>
              <a:t>To understand how to religion and death are presented in Dickinson’s poetry</a:t>
            </a:r>
          </a:p>
          <a:p>
            <a:pPr>
              <a:spcAft>
                <a:spcPts val="600"/>
              </a:spcAft>
            </a:pPr>
            <a:r>
              <a:rPr lang="en-MY" sz="1200" dirty="0"/>
              <a:t>To understand how to analyse 3 poems concerned with these themes</a:t>
            </a:r>
            <a:endParaRPr lang="en-GB" sz="1200" dirty="0"/>
          </a:p>
        </p:txBody>
      </p:sp>
    </p:spTree>
    <p:extLst>
      <p:ext uri="{BB962C8B-B14F-4D97-AF65-F5344CB8AC3E}">
        <p14:creationId xmlns:p14="http://schemas.microsoft.com/office/powerpoint/2010/main" val="1137038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CC582-B232-5C41-ABAD-8953B48EE15E}"/>
              </a:ext>
            </a:extLst>
          </p:cNvPr>
          <p:cNvSpPr>
            <a:spLocks noGrp="1"/>
          </p:cNvSpPr>
          <p:nvPr>
            <p:ph type="title"/>
          </p:nvPr>
        </p:nvSpPr>
        <p:spPr/>
        <p:txBody>
          <a:bodyPr>
            <a:normAutofit/>
          </a:bodyPr>
          <a:lstStyle/>
          <a:p>
            <a:r>
              <a:rPr lang="en-GB" dirty="0"/>
              <a:t>Re-cap: what are the stages of poetry analysis?</a:t>
            </a:r>
          </a:p>
        </p:txBody>
      </p:sp>
      <p:pic>
        <p:nvPicPr>
          <p:cNvPr id="4" name="Picture 3" descr="Icon&#10;&#10;Description automatically generated">
            <a:extLst>
              <a:ext uri="{FF2B5EF4-FFF2-40B4-BE49-F238E27FC236}">
                <a16:creationId xmlns:a16="http://schemas.microsoft.com/office/drawing/2014/main" id="{E1257012-2826-7549-8153-001E0CC0D49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941" b="96291" l="9934" r="89404">
                        <a14:foregroundMark x1="30795" y1="33086" x2="30795" y2="33086"/>
                        <a14:foregroundMark x1="46689" y1="16914" x2="46689" y2="16914"/>
                        <a14:foregroundMark x1="35762" y1="94807" x2="35762" y2="94807"/>
                        <a14:foregroundMark x1="60927" y1="95401" x2="60927" y2="95401"/>
                        <a14:foregroundMark x1="38411" y1="96291" x2="38411" y2="96291"/>
                      </a14:backgroundRemoval>
                    </a14:imgEffect>
                  </a14:imgLayer>
                </a14:imgProps>
              </a:ext>
            </a:extLst>
          </a:blip>
          <a:stretch>
            <a:fillRect/>
          </a:stretch>
        </p:blipFill>
        <p:spPr>
          <a:xfrm>
            <a:off x="5551791" y="1762536"/>
            <a:ext cx="1736513" cy="3875528"/>
          </a:xfrm>
          <a:prstGeom prst="rect">
            <a:avLst/>
          </a:prstGeom>
        </p:spPr>
      </p:pic>
      <p:sp>
        <p:nvSpPr>
          <p:cNvPr id="5" name="Hexagon 4">
            <a:extLst>
              <a:ext uri="{FF2B5EF4-FFF2-40B4-BE49-F238E27FC236}">
                <a16:creationId xmlns:a16="http://schemas.microsoft.com/office/drawing/2014/main" id="{070C7BA4-1240-5548-B613-0F8C7F20E29E}"/>
              </a:ext>
            </a:extLst>
          </p:cNvPr>
          <p:cNvSpPr/>
          <p:nvPr/>
        </p:nvSpPr>
        <p:spPr>
          <a:xfrm>
            <a:off x="981635" y="2474259"/>
            <a:ext cx="3200400" cy="2635623"/>
          </a:xfrm>
          <a:prstGeom prst="hexago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In groups of 3, make a checklist that you can use whenever you approach a new poem. Think about my models.</a:t>
            </a:r>
          </a:p>
        </p:txBody>
      </p:sp>
    </p:spTree>
    <p:extLst>
      <p:ext uri="{BB962C8B-B14F-4D97-AF65-F5344CB8AC3E}">
        <p14:creationId xmlns:p14="http://schemas.microsoft.com/office/powerpoint/2010/main" val="2556330569"/>
      </p:ext>
    </p:extLst>
  </p:cSld>
  <p:clrMapOvr>
    <a:masterClrMapping/>
  </p:clrMapOvr>
</p:sld>
</file>

<file path=ppt/theme/theme1.xml><?xml version="1.0" encoding="utf-8"?>
<a:theme xmlns:a="http://schemas.openxmlformats.org/drawingml/2006/main" name="GradientRiseVTI">
  <a:themeElements>
    <a:clrScheme name="AnalogousFromRegularSeedLeftStep">
      <a:dk1>
        <a:srgbClr val="000000"/>
      </a:dk1>
      <a:lt1>
        <a:srgbClr val="FFFFFF"/>
      </a:lt1>
      <a:dk2>
        <a:srgbClr val="311C20"/>
      </a:dk2>
      <a:lt2>
        <a:srgbClr val="F1F0F3"/>
      </a:lt2>
      <a:accent1>
        <a:srgbClr val="81AF26"/>
      </a:accent1>
      <a:accent2>
        <a:srgbClr val="AFA21A"/>
      </a:accent2>
      <a:accent3>
        <a:srgbClr val="E08830"/>
      </a:accent3>
      <a:accent4>
        <a:srgbClr val="CE2D1E"/>
      </a:accent4>
      <a:accent5>
        <a:srgbClr val="E0306B"/>
      </a:accent5>
      <a:accent6>
        <a:srgbClr val="CE1EA2"/>
      </a:accent6>
      <a:hlink>
        <a:srgbClr val="7B55C6"/>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21308</TotalTime>
  <Words>2456</Words>
  <Application>Microsoft Macintosh PowerPoint</Application>
  <PresentationFormat>Widescreen</PresentationFormat>
  <Paragraphs>291</Paragraphs>
  <Slides>16</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Abadi Extra Light</vt:lpstr>
      <vt:lpstr>Arial</vt:lpstr>
      <vt:lpstr>Avenir Next LT Pro</vt:lpstr>
      <vt:lpstr>Calibri</vt:lpstr>
      <vt:lpstr>Gabriola</vt:lpstr>
      <vt:lpstr>The Hand</vt:lpstr>
      <vt:lpstr>The Hand Black</vt:lpstr>
      <vt:lpstr>Times New Roman</vt:lpstr>
      <vt:lpstr>GradientRiseVTI</vt:lpstr>
      <vt:lpstr>Death, Immortality &amp; Religion</vt:lpstr>
      <vt:lpstr>Today and tomorrow we will look at these three poems:</vt:lpstr>
      <vt:lpstr>Because I could not stop for death</vt:lpstr>
      <vt:lpstr>Because I could not stop for death</vt:lpstr>
      <vt:lpstr>    Task: link the analysis to the correct line. How are you making your choices?</vt:lpstr>
      <vt:lpstr>    Task: link the analysis to the correct line. How are you making your choices?</vt:lpstr>
      <vt:lpstr>Group task – Because I could not stop for Death</vt:lpstr>
      <vt:lpstr>Death, Immortality &amp; Religion</vt:lpstr>
      <vt:lpstr>Re-cap: what are the stages of poetry analysis?</vt:lpstr>
      <vt:lpstr>  How to annotate:</vt:lpstr>
      <vt:lpstr>PowerPoint Presentation</vt:lpstr>
      <vt:lpstr>Group analysis</vt:lpstr>
      <vt:lpstr>PowerPoint Presentation</vt:lpstr>
      <vt:lpstr>PowerPoint Presentation</vt:lpstr>
      <vt:lpstr>End of lesson reflection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Emily Dickinson Poetry</dc:title>
  <dc:creator>Microsoft Office User</dc:creator>
  <cp:lastModifiedBy>Sophie Duckworth</cp:lastModifiedBy>
  <cp:revision>543</cp:revision>
  <dcterms:created xsi:type="dcterms:W3CDTF">2021-01-05T04:36:04Z</dcterms:created>
  <dcterms:modified xsi:type="dcterms:W3CDTF">2021-02-12T05:57:32Z</dcterms:modified>
</cp:coreProperties>
</file>