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3"/>
  </p:notesMasterIdLst>
  <p:sldIdLst>
    <p:sldId id="649" r:id="rId2"/>
    <p:sldId id="655" r:id="rId3"/>
    <p:sldId id="653" r:id="rId4"/>
    <p:sldId id="658" r:id="rId5"/>
    <p:sldId id="659" r:id="rId6"/>
    <p:sldId id="654" r:id="rId7"/>
    <p:sldId id="717" r:id="rId8"/>
    <p:sldId id="665" r:id="rId9"/>
    <p:sldId id="656" r:id="rId10"/>
    <p:sldId id="657" r:id="rId11"/>
    <p:sldId id="660" r:id="rId12"/>
    <p:sldId id="662" r:id="rId13"/>
    <p:sldId id="664" r:id="rId14"/>
    <p:sldId id="663" r:id="rId15"/>
    <p:sldId id="675" r:id="rId16"/>
    <p:sldId id="682" r:id="rId17"/>
    <p:sldId id="683" r:id="rId18"/>
    <p:sldId id="684" r:id="rId19"/>
    <p:sldId id="685" r:id="rId20"/>
    <p:sldId id="674" r:id="rId21"/>
    <p:sldId id="4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C42222"/>
    <a:srgbClr val="C45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88222"/>
  </p:normalViewPr>
  <p:slideViewPr>
    <p:cSldViewPr snapToGrid="0" snapToObjects="1">
      <p:cViewPr varScale="1">
        <p:scale>
          <a:sx n="90" d="100"/>
          <a:sy n="90" d="100"/>
        </p:scale>
        <p:origin x="23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C1A24-41BF-BD49-8783-FEA2D3BDE06B}" type="datetimeFigureOut">
              <a:rPr lang="en-GB" smtClean="0"/>
              <a:t>20/05/2021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962D3-2D1A-8646-9516-D2F0C0E2735F}" type="slidenum">
              <a:rPr lang="en-GB" smtClean="0"/>
              <a:t>‹#›</a:t>
            </a:fld>
            <a:endParaRPr lang="en-GB"/>
          </a:p>
        </p:txBody>
      </p:sp>
    </p:spTree>
    <p:extLst>
      <p:ext uri="{BB962C8B-B14F-4D97-AF65-F5344CB8AC3E}">
        <p14:creationId xmlns:p14="http://schemas.microsoft.com/office/powerpoint/2010/main" val="25595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pupils time to discuss then feedback</a:t>
            </a:r>
          </a:p>
        </p:txBody>
      </p:sp>
      <p:sp>
        <p:nvSpPr>
          <p:cNvPr id="4" name="Slide Number Placeholder 3"/>
          <p:cNvSpPr>
            <a:spLocks noGrp="1"/>
          </p:cNvSpPr>
          <p:nvPr>
            <p:ph type="sldNum" sz="quarter" idx="5"/>
          </p:nvPr>
        </p:nvSpPr>
        <p:spPr/>
        <p:txBody>
          <a:bodyPr/>
          <a:lstStyle/>
          <a:p>
            <a:fld id="{5D1962D3-2D1A-8646-9516-D2F0C0E2735F}" type="slidenum">
              <a:rPr lang="en-GB" smtClean="0"/>
              <a:t>4</a:t>
            </a:fld>
            <a:endParaRPr lang="en-GB"/>
          </a:p>
        </p:txBody>
      </p:sp>
    </p:spTree>
    <p:extLst>
      <p:ext uri="{BB962C8B-B14F-4D97-AF65-F5344CB8AC3E}">
        <p14:creationId xmlns:p14="http://schemas.microsoft.com/office/powerpoint/2010/main" val="2660635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Assign stanzas to the different groups. It is ok if some groups are looking at the same stanza. Stanza 3 has the most questions so perhaps give this to 2 different groups.</a:t>
            </a:r>
          </a:p>
          <a:p>
            <a:r>
              <a:rPr lang="en-GB" dirty="0"/>
              <a:t>The questions are on the next slides – you could print them out or email them to pupils depending on their access to a device.</a:t>
            </a:r>
          </a:p>
        </p:txBody>
      </p:sp>
      <p:sp>
        <p:nvSpPr>
          <p:cNvPr id="4" name="Slide Number Placeholder 3"/>
          <p:cNvSpPr>
            <a:spLocks noGrp="1"/>
          </p:cNvSpPr>
          <p:nvPr>
            <p:ph type="sldNum" sz="quarter" idx="5"/>
          </p:nvPr>
        </p:nvSpPr>
        <p:spPr/>
        <p:txBody>
          <a:bodyPr/>
          <a:lstStyle/>
          <a:p>
            <a:fld id="{5D1962D3-2D1A-8646-9516-D2F0C0E2735F}" type="slidenum">
              <a:rPr lang="en-GB" smtClean="0"/>
              <a:t>14</a:t>
            </a:fld>
            <a:endParaRPr lang="en-GB"/>
          </a:p>
        </p:txBody>
      </p:sp>
    </p:spTree>
    <p:extLst>
      <p:ext uri="{BB962C8B-B14F-4D97-AF65-F5344CB8AC3E}">
        <p14:creationId xmlns:p14="http://schemas.microsoft.com/office/powerpoint/2010/main" val="291159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pupils to take their analysis further by using the devices list to find techniques that are not listed here.</a:t>
            </a:r>
          </a:p>
        </p:txBody>
      </p:sp>
      <p:sp>
        <p:nvSpPr>
          <p:cNvPr id="4" name="Slide Number Placeholder 3"/>
          <p:cNvSpPr>
            <a:spLocks noGrp="1"/>
          </p:cNvSpPr>
          <p:nvPr>
            <p:ph type="sldNum" sz="quarter" idx="5"/>
          </p:nvPr>
        </p:nvSpPr>
        <p:spPr/>
        <p:txBody>
          <a:bodyPr/>
          <a:lstStyle/>
          <a:p>
            <a:fld id="{5D1962D3-2D1A-8646-9516-D2F0C0E2735F}" type="slidenum">
              <a:rPr lang="en-GB" smtClean="0"/>
              <a:t>15</a:t>
            </a:fld>
            <a:endParaRPr lang="en-GB"/>
          </a:p>
        </p:txBody>
      </p:sp>
    </p:spTree>
    <p:extLst>
      <p:ext uri="{BB962C8B-B14F-4D97-AF65-F5344CB8AC3E}">
        <p14:creationId xmlns:p14="http://schemas.microsoft.com/office/powerpoint/2010/main" val="2338502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pupils to take their analysis further by using the devices list to find techniques that are not listed here.</a:t>
            </a:r>
          </a:p>
        </p:txBody>
      </p:sp>
      <p:sp>
        <p:nvSpPr>
          <p:cNvPr id="4" name="Slide Number Placeholder 3"/>
          <p:cNvSpPr>
            <a:spLocks noGrp="1"/>
          </p:cNvSpPr>
          <p:nvPr>
            <p:ph type="sldNum" sz="quarter" idx="5"/>
          </p:nvPr>
        </p:nvSpPr>
        <p:spPr/>
        <p:txBody>
          <a:bodyPr/>
          <a:lstStyle/>
          <a:p>
            <a:fld id="{5D1962D3-2D1A-8646-9516-D2F0C0E2735F}" type="slidenum">
              <a:rPr lang="en-GB" smtClean="0"/>
              <a:t>16</a:t>
            </a:fld>
            <a:endParaRPr lang="en-GB"/>
          </a:p>
        </p:txBody>
      </p:sp>
    </p:spTree>
    <p:extLst>
      <p:ext uri="{BB962C8B-B14F-4D97-AF65-F5344CB8AC3E}">
        <p14:creationId xmlns:p14="http://schemas.microsoft.com/office/powerpoint/2010/main" val="1701588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pupils to take their analysis further by using the devices list to find techniques that are not listed here.</a:t>
            </a:r>
          </a:p>
        </p:txBody>
      </p:sp>
      <p:sp>
        <p:nvSpPr>
          <p:cNvPr id="4" name="Slide Number Placeholder 3"/>
          <p:cNvSpPr>
            <a:spLocks noGrp="1"/>
          </p:cNvSpPr>
          <p:nvPr>
            <p:ph type="sldNum" sz="quarter" idx="5"/>
          </p:nvPr>
        </p:nvSpPr>
        <p:spPr/>
        <p:txBody>
          <a:bodyPr/>
          <a:lstStyle/>
          <a:p>
            <a:fld id="{5D1962D3-2D1A-8646-9516-D2F0C0E2735F}" type="slidenum">
              <a:rPr lang="en-GB" smtClean="0"/>
              <a:t>17</a:t>
            </a:fld>
            <a:endParaRPr lang="en-GB"/>
          </a:p>
        </p:txBody>
      </p:sp>
    </p:spTree>
    <p:extLst>
      <p:ext uri="{BB962C8B-B14F-4D97-AF65-F5344CB8AC3E}">
        <p14:creationId xmlns:p14="http://schemas.microsoft.com/office/powerpoint/2010/main" val="4092710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pupils to take their analysis further by using the devices list to find techniques that are not listed here.</a:t>
            </a:r>
          </a:p>
        </p:txBody>
      </p:sp>
      <p:sp>
        <p:nvSpPr>
          <p:cNvPr id="4" name="Slide Number Placeholder 3"/>
          <p:cNvSpPr>
            <a:spLocks noGrp="1"/>
          </p:cNvSpPr>
          <p:nvPr>
            <p:ph type="sldNum" sz="quarter" idx="5"/>
          </p:nvPr>
        </p:nvSpPr>
        <p:spPr/>
        <p:txBody>
          <a:bodyPr/>
          <a:lstStyle/>
          <a:p>
            <a:fld id="{5D1962D3-2D1A-8646-9516-D2F0C0E2735F}" type="slidenum">
              <a:rPr lang="en-GB" smtClean="0"/>
              <a:t>18</a:t>
            </a:fld>
            <a:endParaRPr lang="en-GB"/>
          </a:p>
        </p:txBody>
      </p:sp>
    </p:spTree>
    <p:extLst>
      <p:ext uri="{BB962C8B-B14F-4D97-AF65-F5344CB8AC3E}">
        <p14:creationId xmlns:p14="http://schemas.microsoft.com/office/powerpoint/2010/main" val="1721440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pupils to take their analysis further by using the devices list to find techniques that are not listed here.</a:t>
            </a:r>
          </a:p>
        </p:txBody>
      </p:sp>
      <p:sp>
        <p:nvSpPr>
          <p:cNvPr id="4" name="Slide Number Placeholder 3"/>
          <p:cNvSpPr>
            <a:spLocks noGrp="1"/>
          </p:cNvSpPr>
          <p:nvPr>
            <p:ph type="sldNum" sz="quarter" idx="5"/>
          </p:nvPr>
        </p:nvSpPr>
        <p:spPr/>
        <p:txBody>
          <a:bodyPr/>
          <a:lstStyle/>
          <a:p>
            <a:fld id="{5D1962D3-2D1A-8646-9516-D2F0C0E2735F}" type="slidenum">
              <a:rPr lang="en-GB" smtClean="0"/>
              <a:t>19</a:t>
            </a:fld>
            <a:endParaRPr lang="en-GB"/>
          </a:p>
        </p:txBody>
      </p:sp>
    </p:spTree>
    <p:extLst>
      <p:ext uri="{BB962C8B-B14F-4D97-AF65-F5344CB8AC3E}">
        <p14:creationId xmlns:p14="http://schemas.microsoft.com/office/powerpoint/2010/main" val="3106675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Assist pupils with this if they need you to extend any ideas or clarify a response.</a:t>
            </a:r>
          </a:p>
          <a:p>
            <a:r>
              <a:rPr lang="en-GB" dirty="0"/>
              <a:t>This is in the student booklet in the full SoW</a:t>
            </a:r>
          </a:p>
        </p:txBody>
      </p:sp>
      <p:sp>
        <p:nvSpPr>
          <p:cNvPr id="4" name="Slide Number Placeholder 3"/>
          <p:cNvSpPr>
            <a:spLocks noGrp="1"/>
          </p:cNvSpPr>
          <p:nvPr>
            <p:ph type="sldNum" sz="quarter" idx="5"/>
          </p:nvPr>
        </p:nvSpPr>
        <p:spPr/>
        <p:txBody>
          <a:bodyPr/>
          <a:lstStyle/>
          <a:p>
            <a:fld id="{5D1962D3-2D1A-8646-9516-D2F0C0E2735F}" type="slidenum">
              <a:rPr lang="en-GB" smtClean="0"/>
              <a:t>20</a:t>
            </a:fld>
            <a:endParaRPr lang="en-GB"/>
          </a:p>
        </p:txBody>
      </p:sp>
    </p:spTree>
    <p:extLst>
      <p:ext uri="{BB962C8B-B14F-4D97-AF65-F5344CB8AC3E}">
        <p14:creationId xmlns:p14="http://schemas.microsoft.com/office/powerpoint/2010/main" val="792063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Initial reading of the poem – discuss pupils’ 1</a:t>
            </a:r>
            <a:r>
              <a:rPr lang="en-GB" baseline="30000" dirty="0"/>
              <a:t>st</a:t>
            </a:r>
            <a:r>
              <a:rPr lang="en-GB" dirty="0"/>
              <a:t> reactions</a:t>
            </a:r>
          </a:p>
        </p:txBody>
      </p:sp>
      <p:sp>
        <p:nvSpPr>
          <p:cNvPr id="4" name="Slide Number Placeholder 3"/>
          <p:cNvSpPr>
            <a:spLocks noGrp="1"/>
          </p:cNvSpPr>
          <p:nvPr>
            <p:ph type="sldNum" sz="quarter" idx="5"/>
          </p:nvPr>
        </p:nvSpPr>
        <p:spPr/>
        <p:txBody>
          <a:bodyPr/>
          <a:lstStyle/>
          <a:p>
            <a:fld id="{5D1962D3-2D1A-8646-9516-D2F0C0E2735F}" type="slidenum">
              <a:rPr lang="en-GB" smtClean="0"/>
              <a:t>5</a:t>
            </a:fld>
            <a:endParaRPr lang="en-GB"/>
          </a:p>
        </p:txBody>
      </p:sp>
    </p:spTree>
    <p:extLst>
      <p:ext uri="{BB962C8B-B14F-4D97-AF65-F5344CB8AC3E}">
        <p14:creationId xmlns:p14="http://schemas.microsoft.com/office/powerpoint/2010/main" val="317585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you know – this is prompting pupils to go back to the poem and support their ideas with evidence.</a:t>
            </a:r>
          </a:p>
          <a:p>
            <a:r>
              <a:rPr lang="en-GB" dirty="0"/>
              <a:t>Prompt pupils to add any useful contextual references to their notes in the booklet</a:t>
            </a:r>
          </a:p>
          <a:p>
            <a:endParaRPr lang="en-GB" dirty="0"/>
          </a:p>
          <a:p>
            <a:r>
              <a:rPr lang="en-GB" dirty="0"/>
              <a:t>Possible answers: Hughes is now able to recreate the jaguar in a way he could not as a young child; he presents the challenges faced by captivity and the jaguar’s strength in this difficult position; he is able to show he animal respect through his poem; it is a tribute to the animal;  through Hughes, we are able to experience the jaguar’s emotions in a way that is not normally possible; we marvel over the jaguar just as the zoo visitors do - Hughes forces us to question our own role in this situation; Hughes presents the cruelty of man.</a:t>
            </a:r>
          </a:p>
        </p:txBody>
      </p:sp>
      <p:sp>
        <p:nvSpPr>
          <p:cNvPr id="4" name="Slide Number Placeholder 3"/>
          <p:cNvSpPr>
            <a:spLocks noGrp="1"/>
          </p:cNvSpPr>
          <p:nvPr>
            <p:ph type="sldNum" sz="quarter" idx="5"/>
          </p:nvPr>
        </p:nvSpPr>
        <p:spPr/>
        <p:txBody>
          <a:bodyPr/>
          <a:lstStyle/>
          <a:p>
            <a:fld id="{5D1962D3-2D1A-8646-9516-D2F0C0E2735F}" type="slidenum">
              <a:rPr lang="en-GB" smtClean="0"/>
              <a:t>6</a:t>
            </a:fld>
            <a:endParaRPr lang="en-GB"/>
          </a:p>
        </p:txBody>
      </p:sp>
    </p:spTree>
    <p:extLst>
      <p:ext uri="{BB962C8B-B14F-4D97-AF65-F5344CB8AC3E}">
        <p14:creationId xmlns:p14="http://schemas.microsoft.com/office/powerpoint/2010/main" val="172937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full SoW, this is in the pupil booklets</a:t>
            </a:r>
          </a:p>
        </p:txBody>
      </p:sp>
      <p:sp>
        <p:nvSpPr>
          <p:cNvPr id="4" name="Slide Number Placeholder 3"/>
          <p:cNvSpPr>
            <a:spLocks noGrp="1"/>
          </p:cNvSpPr>
          <p:nvPr>
            <p:ph type="sldNum" sz="quarter" idx="5"/>
          </p:nvPr>
        </p:nvSpPr>
        <p:spPr/>
        <p:txBody>
          <a:bodyPr/>
          <a:lstStyle/>
          <a:p>
            <a:fld id="{5D1962D3-2D1A-8646-9516-D2F0C0E2735F}" type="slidenum">
              <a:rPr lang="en-GB" smtClean="0"/>
              <a:t>7</a:t>
            </a:fld>
            <a:endParaRPr lang="en-GB"/>
          </a:p>
        </p:txBody>
      </p:sp>
    </p:spTree>
    <p:extLst>
      <p:ext uri="{BB962C8B-B14F-4D97-AF65-F5344CB8AC3E}">
        <p14:creationId xmlns:p14="http://schemas.microsoft.com/office/powerpoint/2010/main" val="172374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and make notes on the whiteboard so pupils can use these later.</a:t>
            </a:r>
          </a:p>
          <a:p>
            <a:r>
              <a:rPr lang="en-GB" dirty="0"/>
              <a:t>The poem is about the effects on the animals and the way in which their spirit has been broken. They are merely there for our amusement – only the jaguar shows signs of its true nature.</a:t>
            </a:r>
          </a:p>
          <a:p>
            <a:endParaRPr lang="en-GB" dirty="0"/>
          </a:p>
          <a:p>
            <a:r>
              <a:rPr lang="en-GB" dirty="0"/>
              <a:t>Encourage pupils to think about what the poem may symbolise – resistance; captivity; spirit. The way in which we as human beings lived mechanical, meaningless lives that are far removed from our true nature.</a:t>
            </a:r>
          </a:p>
        </p:txBody>
      </p:sp>
      <p:sp>
        <p:nvSpPr>
          <p:cNvPr id="4" name="Slide Number Placeholder 3"/>
          <p:cNvSpPr>
            <a:spLocks noGrp="1"/>
          </p:cNvSpPr>
          <p:nvPr>
            <p:ph type="sldNum" sz="quarter" idx="5"/>
          </p:nvPr>
        </p:nvSpPr>
        <p:spPr/>
        <p:txBody>
          <a:bodyPr/>
          <a:lstStyle/>
          <a:p>
            <a:fld id="{5D1962D3-2D1A-8646-9516-D2F0C0E2735F}" type="slidenum">
              <a:rPr lang="en-GB" smtClean="0"/>
              <a:t>8</a:t>
            </a:fld>
            <a:endParaRPr lang="en-GB"/>
          </a:p>
        </p:txBody>
      </p:sp>
    </p:spTree>
    <p:extLst>
      <p:ext uri="{BB962C8B-B14F-4D97-AF65-F5344CB8AC3E}">
        <p14:creationId xmlns:p14="http://schemas.microsoft.com/office/powerpoint/2010/main" val="2157353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can either make notes on the copy of the poem or in their English book</a:t>
            </a:r>
          </a:p>
        </p:txBody>
      </p:sp>
      <p:sp>
        <p:nvSpPr>
          <p:cNvPr id="4" name="Slide Number Placeholder 3"/>
          <p:cNvSpPr>
            <a:spLocks noGrp="1"/>
          </p:cNvSpPr>
          <p:nvPr>
            <p:ph type="sldNum" sz="quarter" idx="5"/>
          </p:nvPr>
        </p:nvSpPr>
        <p:spPr/>
        <p:txBody>
          <a:bodyPr/>
          <a:lstStyle/>
          <a:p>
            <a:fld id="{5D1962D3-2D1A-8646-9516-D2F0C0E2735F}" type="slidenum">
              <a:rPr lang="en-GB" smtClean="0"/>
              <a:t>9</a:t>
            </a:fld>
            <a:endParaRPr lang="en-GB"/>
          </a:p>
        </p:txBody>
      </p:sp>
    </p:spTree>
    <p:extLst>
      <p:ext uri="{BB962C8B-B14F-4D97-AF65-F5344CB8AC3E}">
        <p14:creationId xmlns:p14="http://schemas.microsoft.com/office/powerpoint/2010/main" val="3181475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1962D3-2D1A-8646-9516-D2F0C0E2735F}" type="slidenum">
              <a:rPr lang="en-GB" smtClean="0"/>
              <a:t>10</a:t>
            </a:fld>
            <a:endParaRPr lang="en-GB"/>
          </a:p>
        </p:txBody>
      </p:sp>
    </p:spTree>
    <p:extLst>
      <p:ext uri="{BB962C8B-B14F-4D97-AF65-F5344CB8AC3E}">
        <p14:creationId xmlns:p14="http://schemas.microsoft.com/office/powerpoint/2010/main" val="563923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Why are the other animals contrasted with the jaguar?</a:t>
            </a:r>
          </a:p>
          <a:p>
            <a:pPr marL="228600" indent="-228600">
              <a:buAutoNum type="arabicPeriod"/>
            </a:pPr>
            <a:r>
              <a:rPr lang="en-GB" cap="none" spc="0" dirty="0"/>
              <a:t>How do we know the animals’ behaviour is not the same as in the wild?</a:t>
            </a:r>
            <a:endParaRPr lang="en-GB" dirty="0"/>
          </a:p>
          <a:p>
            <a:pPr marL="0" indent="0">
              <a:buNone/>
            </a:pPr>
            <a:r>
              <a:rPr lang="en-GB" dirty="0"/>
              <a:t>The questions could be anything – there is no correct response.</a:t>
            </a:r>
          </a:p>
          <a:p>
            <a:r>
              <a:rPr lang="en-GB" dirty="0"/>
              <a:t>Hear the different ‘questions’ once pupils have had time to complete the task and ask them to explain why they phrased the question in the way that they did.</a:t>
            </a:r>
          </a:p>
        </p:txBody>
      </p:sp>
      <p:sp>
        <p:nvSpPr>
          <p:cNvPr id="4" name="Slide Number Placeholder 3"/>
          <p:cNvSpPr>
            <a:spLocks noGrp="1"/>
          </p:cNvSpPr>
          <p:nvPr>
            <p:ph type="sldNum" sz="quarter" idx="5"/>
          </p:nvPr>
        </p:nvSpPr>
        <p:spPr/>
        <p:txBody>
          <a:bodyPr/>
          <a:lstStyle/>
          <a:p>
            <a:fld id="{5D1962D3-2D1A-8646-9516-D2F0C0E2735F}" type="slidenum">
              <a:rPr lang="en-GB" smtClean="0"/>
              <a:t>12</a:t>
            </a:fld>
            <a:endParaRPr lang="en-GB"/>
          </a:p>
        </p:txBody>
      </p:sp>
    </p:spTree>
    <p:extLst>
      <p:ext uri="{BB962C8B-B14F-4D97-AF65-F5344CB8AC3E}">
        <p14:creationId xmlns:p14="http://schemas.microsoft.com/office/powerpoint/2010/main" val="2806559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feel that your class do not need this reminder here – delete if not needed.</a:t>
            </a:r>
          </a:p>
          <a:p>
            <a:r>
              <a:rPr lang="en-GB" dirty="0"/>
              <a:t>The tutorial uses a Carol Ann Duffy poem as a way of modelling how to analyse techniques within a poem.</a:t>
            </a:r>
          </a:p>
          <a:p>
            <a:endParaRPr lang="en-GB" dirty="0"/>
          </a:p>
          <a:p>
            <a:r>
              <a:rPr lang="en-GB" dirty="0"/>
              <a:t>https://</a:t>
            </a:r>
            <a:r>
              <a:rPr lang="en-GB" dirty="0" err="1"/>
              <a:t>www.youtube.com</a:t>
            </a:r>
            <a:r>
              <a:rPr lang="en-GB" dirty="0"/>
              <a:t>/</a:t>
            </a:r>
            <a:r>
              <a:rPr lang="en-GB" dirty="0" err="1"/>
              <a:t>watch?v</a:t>
            </a:r>
            <a:r>
              <a:rPr lang="en-GB" dirty="0"/>
              <a:t>=UeM55b60Dps&amp;list=PLw8WoAh2Xt9VYn6u_3J19mZwvT9pw4Rii&amp;index=2</a:t>
            </a:r>
          </a:p>
        </p:txBody>
      </p:sp>
      <p:sp>
        <p:nvSpPr>
          <p:cNvPr id="4" name="Slide Number Placeholder 3"/>
          <p:cNvSpPr>
            <a:spLocks noGrp="1"/>
          </p:cNvSpPr>
          <p:nvPr>
            <p:ph type="sldNum" sz="quarter" idx="5"/>
          </p:nvPr>
        </p:nvSpPr>
        <p:spPr/>
        <p:txBody>
          <a:bodyPr/>
          <a:lstStyle/>
          <a:p>
            <a:fld id="{5D1962D3-2D1A-8646-9516-D2F0C0E2735F}" type="slidenum">
              <a:rPr lang="en-GB" smtClean="0"/>
              <a:t>13</a:t>
            </a:fld>
            <a:endParaRPr lang="en-GB"/>
          </a:p>
        </p:txBody>
      </p:sp>
    </p:spTree>
    <p:extLst>
      <p:ext uri="{BB962C8B-B14F-4D97-AF65-F5344CB8AC3E}">
        <p14:creationId xmlns:p14="http://schemas.microsoft.com/office/powerpoint/2010/main" val="3332203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lourful threads in diagonal lines">
            <a:extLst>
              <a:ext uri="{FF2B5EF4-FFF2-40B4-BE49-F238E27FC236}">
                <a16:creationId xmlns:a16="http://schemas.microsoft.com/office/drawing/2014/main" id="{A465F4A3-666B-BD47-A1DA-C24AB774EECA}"/>
              </a:ext>
            </a:extLst>
          </p:cNvPr>
          <p:cNvPicPr>
            <a:picLocks noChangeAspect="1"/>
          </p:cNvPicPr>
          <p:nvPr userDrawn="1"/>
        </p:nvPicPr>
        <p:blipFill rotWithShape="1">
          <a:blip r:embed="rId2"/>
          <a:srcRect t="7113" b="8617"/>
          <a:stretch/>
        </p:blipFill>
        <p:spPr>
          <a:xfrm>
            <a:off x="38" y="0"/>
            <a:ext cx="12191962" cy="6857990"/>
          </a:xfrm>
          <a:prstGeom prst="rect">
            <a:avLst/>
          </a:prstGeom>
        </p:spPr>
      </p:pic>
      <p:sp>
        <p:nvSpPr>
          <p:cNvPr id="2" name="Title 1">
            <a:extLst>
              <a:ext uri="{FF2B5EF4-FFF2-40B4-BE49-F238E27FC236}">
                <a16:creationId xmlns:a16="http://schemas.microsoft.com/office/drawing/2014/main" id="{0D395C89-2E28-4777-95B0-BA7EECAE3BA4}"/>
              </a:ext>
            </a:extLst>
          </p:cNvPr>
          <p:cNvSpPr>
            <a:spLocks noGrp="1"/>
          </p:cNvSpPr>
          <p:nvPr>
            <p:ph type="ctrTitle" hasCustomPrompt="1"/>
          </p:nvPr>
        </p:nvSpPr>
        <p:spPr>
          <a:xfrm>
            <a:off x="1903476" y="1210945"/>
            <a:ext cx="8385048" cy="1625080"/>
          </a:xfrm>
          <a:ln>
            <a:noFill/>
          </a:ln>
        </p:spPr>
        <p:style>
          <a:lnRef idx="2">
            <a:schemeClr val="dk1"/>
          </a:lnRef>
          <a:fillRef idx="1">
            <a:schemeClr val="lt1"/>
          </a:fillRef>
          <a:effectRef idx="0">
            <a:schemeClr val="dk1"/>
          </a:effectRef>
          <a:fontRef idx="minor">
            <a:schemeClr val="dk1"/>
          </a:fontRef>
        </p:style>
        <p:txBody>
          <a:bodyPr anchor="b"/>
          <a:lstStyle>
            <a:lvl1pPr algn="ctr">
              <a:defRPr sz="5400"/>
            </a:lvl1pPr>
          </a:lstStyle>
          <a:p>
            <a:br>
              <a:rPr lang="en-US" dirty="0"/>
            </a:br>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style>
          <a:lnRef idx="2">
            <a:schemeClr val="accent4"/>
          </a:lnRef>
          <a:fillRef idx="1">
            <a:schemeClr val="lt1"/>
          </a:fillRef>
          <a:effectRef idx="0">
            <a:schemeClr val="accent4"/>
          </a:effectRef>
          <a:fontRef idx="minor">
            <a:schemeClr val="dk1"/>
          </a:fontRef>
        </p:style>
        <p:txBody>
          <a:bodyPr>
            <a:normAutofit/>
          </a:bodyPr>
          <a:lstStyle>
            <a:lvl1pPr marL="0" indent="0" algn="ctr">
              <a:buNone/>
              <a:defRPr sz="1400" cap="all" spc="6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1"/>
            <a:endParaRPr lang="en-US" dirty="0"/>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5/20/21</a:t>
            </a:fld>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6183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5/20/21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0437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5/20/21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33297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a:ln>
            <a:prstDash val="lgDashDotDot"/>
          </a:ln>
        </p:spPr>
        <p:style>
          <a:lnRef idx="2">
            <a:schemeClr val="dk1"/>
          </a:lnRef>
          <a:fillRef idx="1">
            <a:schemeClr val="lt1"/>
          </a:fillRef>
          <a:effectRef idx="0">
            <a:schemeClr val="dk1"/>
          </a:effectRef>
          <a:fontRef idx="minor">
            <a:schemeClr val="dk1"/>
          </a:fontRef>
        </p:style>
        <p:txBody>
          <a:bodyPr/>
          <a:lstStyle>
            <a:lvl1pPr algn="ctr">
              <a:defRPr>
                <a:solidFill>
                  <a:schemeClr val="tx1">
                    <a:lumMod val="50000"/>
                    <a:lumOff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a:xfrm>
            <a:off x="1069848" y="2094653"/>
            <a:ext cx="963401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oogle Shape;14969;p74">
            <a:extLst>
              <a:ext uri="{FF2B5EF4-FFF2-40B4-BE49-F238E27FC236}">
                <a16:creationId xmlns:a16="http://schemas.microsoft.com/office/drawing/2014/main" id="{85A7AE7A-AE30-5547-8583-5470A94AFEEE}"/>
              </a:ext>
            </a:extLst>
          </p:cNvPr>
          <p:cNvGrpSpPr/>
          <p:nvPr userDrawn="1"/>
        </p:nvGrpSpPr>
        <p:grpSpPr>
          <a:xfrm>
            <a:off x="173736" y="110363"/>
            <a:ext cx="406033" cy="487192"/>
            <a:chOff x="1759349" y="3365144"/>
            <a:chExt cx="304525" cy="365394"/>
          </a:xfrm>
        </p:grpSpPr>
        <p:sp>
          <p:nvSpPr>
            <p:cNvPr id="8" name="Google Shape;14970;p74">
              <a:extLst>
                <a:ext uri="{FF2B5EF4-FFF2-40B4-BE49-F238E27FC236}">
                  <a16:creationId xmlns:a16="http://schemas.microsoft.com/office/drawing/2014/main" id="{7A5402D7-DDA1-724A-8877-A62C390C5A68}"/>
                </a:ext>
              </a:extLst>
            </p:cNvPr>
            <p:cNvSpPr/>
            <p:nvPr/>
          </p:nvSpPr>
          <p:spPr>
            <a:xfrm>
              <a:off x="1884125" y="3689584"/>
              <a:ext cx="57121" cy="35504"/>
            </a:xfrm>
            <a:custGeom>
              <a:avLst/>
              <a:gdLst/>
              <a:ahLst/>
              <a:cxnLst/>
              <a:rect l="l" t="t" r="r" b="b"/>
              <a:pathLst>
                <a:path w="2180" h="1355" extrusionOk="0">
                  <a:moveTo>
                    <a:pt x="0" y="1"/>
                  </a:moveTo>
                  <a:lnTo>
                    <a:pt x="0" y="265"/>
                  </a:lnTo>
                  <a:cubicBezTo>
                    <a:pt x="0" y="870"/>
                    <a:pt x="485" y="1354"/>
                    <a:pt x="1090" y="1354"/>
                  </a:cubicBezTo>
                  <a:cubicBezTo>
                    <a:pt x="1690" y="1354"/>
                    <a:pt x="2179" y="870"/>
                    <a:pt x="2179" y="265"/>
                  </a:cubicBezTo>
                  <a:lnTo>
                    <a:pt x="2179" y="1"/>
                  </a:lnTo>
                  <a:close/>
                </a:path>
              </a:pathLst>
            </a:custGeom>
            <a:solidFill>
              <a:srgbClr val="4D6278"/>
            </a:solidFill>
            <a:ln>
              <a:noFill/>
            </a:ln>
          </p:spPr>
          <p:txBody>
            <a:bodyPr spcFirstLastPara="1" wrap="square" lIns="121900" tIns="121900" rIns="121900" bIns="121900" anchor="ctr" anchorCtr="0">
              <a:noAutofit/>
            </a:bodyPr>
            <a:lstStyle/>
            <a:p>
              <a:endParaRPr sz="2400"/>
            </a:p>
          </p:txBody>
        </p:sp>
        <p:sp>
          <p:nvSpPr>
            <p:cNvPr id="9" name="Google Shape;14971;p74">
              <a:extLst>
                <a:ext uri="{FF2B5EF4-FFF2-40B4-BE49-F238E27FC236}">
                  <a16:creationId xmlns:a16="http://schemas.microsoft.com/office/drawing/2014/main" id="{2EA2BF5A-B331-1A4B-BEA9-F40C37DB383F}"/>
                </a:ext>
              </a:extLst>
            </p:cNvPr>
            <p:cNvSpPr/>
            <p:nvPr/>
          </p:nvSpPr>
          <p:spPr>
            <a:xfrm>
              <a:off x="1912659" y="3689584"/>
              <a:ext cx="28587" cy="31731"/>
            </a:xfrm>
            <a:custGeom>
              <a:avLst/>
              <a:gdLst/>
              <a:ahLst/>
              <a:cxnLst/>
              <a:rect l="l" t="t" r="r" b="b"/>
              <a:pathLst>
                <a:path w="1091" h="1211" extrusionOk="0">
                  <a:moveTo>
                    <a:pt x="1" y="1"/>
                  </a:moveTo>
                  <a:lnTo>
                    <a:pt x="1" y="265"/>
                  </a:lnTo>
                  <a:cubicBezTo>
                    <a:pt x="1" y="654"/>
                    <a:pt x="207" y="1014"/>
                    <a:pt x="548" y="1210"/>
                  </a:cubicBezTo>
                  <a:cubicBezTo>
                    <a:pt x="884" y="1014"/>
                    <a:pt x="1090" y="654"/>
                    <a:pt x="1090" y="265"/>
                  </a:cubicBezTo>
                  <a:lnTo>
                    <a:pt x="1090" y="1"/>
                  </a:lnTo>
                  <a:close/>
                </a:path>
              </a:pathLst>
            </a:custGeom>
            <a:solidFill>
              <a:srgbClr val="7B90A2"/>
            </a:solidFill>
            <a:ln>
              <a:noFill/>
            </a:ln>
          </p:spPr>
          <p:txBody>
            <a:bodyPr spcFirstLastPara="1" wrap="square" lIns="121900" tIns="121900" rIns="121900" bIns="121900" anchor="ctr" anchorCtr="0">
              <a:noAutofit/>
            </a:bodyPr>
            <a:lstStyle/>
            <a:p>
              <a:endParaRPr sz="2400"/>
            </a:p>
          </p:txBody>
        </p:sp>
        <p:sp>
          <p:nvSpPr>
            <p:cNvPr id="10" name="Google Shape;14972;p74">
              <a:extLst>
                <a:ext uri="{FF2B5EF4-FFF2-40B4-BE49-F238E27FC236}">
                  <a16:creationId xmlns:a16="http://schemas.microsoft.com/office/drawing/2014/main" id="{54DF232B-1F35-2845-974A-9026865F35EC}"/>
                </a:ext>
              </a:extLst>
            </p:cNvPr>
            <p:cNvSpPr/>
            <p:nvPr/>
          </p:nvSpPr>
          <p:spPr>
            <a:xfrm>
              <a:off x="1814688" y="3423786"/>
              <a:ext cx="194475" cy="268733"/>
            </a:xfrm>
            <a:custGeom>
              <a:avLst/>
              <a:gdLst/>
              <a:ahLst/>
              <a:cxnLst/>
              <a:rect l="l" t="t" r="r" b="b"/>
              <a:pathLst>
                <a:path w="7422" h="10256" extrusionOk="0">
                  <a:moveTo>
                    <a:pt x="3729" y="1"/>
                  </a:moveTo>
                  <a:cubicBezTo>
                    <a:pt x="2326" y="1"/>
                    <a:pt x="1059" y="856"/>
                    <a:pt x="538" y="2167"/>
                  </a:cubicBezTo>
                  <a:cubicBezTo>
                    <a:pt x="0" y="3506"/>
                    <a:pt x="356" y="5037"/>
                    <a:pt x="1421" y="6007"/>
                  </a:cubicBezTo>
                  <a:cubicBezTo>
                    <a:pt x="1844" y="6391"/>
                    <a:pt x="2084" y="6938"/>
                    <a:pt x="2079" y="7514"/>
                  </a:cubicBezTo>
                  <a:lnTo>
                    <a:pt x="2079" y="9665"/>
                  </a:lnTo>
                  <a:cubicBezTo>
                    <a:pt x="2079" y="9991"/>
                    <a:pt x="2343" y="10255"/>
                    <a:pt x="2669" y="10255"/>
                  </a:cubicBezTo>
                  <a:lnTo>
                    <a:pt x="4810" y="10255"/>
                  </a:lnTo>
                  <a:cubicBezTo>
                    <a:pt x="5137" y="10255"/>
                    <a:pt x="5401" y="9991"/>
                    <a:pt x="5401" y="9665"/>
                  </a:cubicBezTo>
                  <a:lnTo>
                    <a:pt x="5401" y="7505"/>
                  </a:lnTo>
                  <a:cubicBezTo>
                    <a:pt x="5401" y="6924"/>
                    <a:pt x="5650" y="6372"/>
                    <a:pt x="6078" y="5983"/>
                  </a:cubicBezTo>
                  <a:cubicBezTo>
                    <a:pt x="7052" y="5080"/>
                    <a:pt x="7422" y="3708"/>
                    <a:pt x="7038" y="2440"/>
                  </a:cubicBezTo>
                  <a:cubicBezTo>
                    <a:pt x="6654" y="1178"/>
                    <a:pt x="5578" y="242"/>
                    <a:pt x="4268" y="40"/>
                  </a:cubicBezTo>
                  <a:cubicBezTo>
                    <a:pt x="4124" y="16"/>
                    <a:pt x="3970" y="2"/>
                    <a:pt x="3821" y="2"/>
                  </a:cubicBezTo>
                  <a:cubicBezTo>
                    <a:pt x="3791" y="1"/>
                    <a:pt x="3760" y="1"/>
                    <a:pt x="3729" y="1"/>
                  </a:cubicBezTo>
                  <a:close/>
                </a:path>
              </a:pathLst>
            </a:custGeom>
            <a:solidFill>
              <a:srgbClr val="BFC7CE"/>
            </a:solidFill>
            <a:ln>
              <a:noFill/>
            </a:ln>
          </p:spPr>
          <p:txBody>
            <a:bodyPr spcFirstLastPara="1" wrap="square" lIns="121900" tIns="121900" rIns="121900" bIns="121900" anchor="ctr" anchorCtr="0">
              <a:noAutofit/>
            </a:bodyPr>
            <a:lstStyle/>
            <a:p>
              <a:endParaRPr sz="2400"/>
            </a:p>
          </p:txBody>
        </p:sp>
        <p:sp>
          <p:nvSpPr>
            <p:cNvPr id="11" name="Google Shape;14973;p74">
              <a:extLst>
                <a:ext uri="{FF2B5EF4-FFF2-40B4-BE49-F238E27FC236}">
                  <a16:creationId xmlns:a16="http://schemas.microsoft.com/office/drawing/2014/main" id="{CAB55ADE-04D5-4444-8E66-CD5C2919818C}"/>
                </a:ext>
              </a:extLst>
            </p:cNvPr>
            <p:cNvSpPr/>
            <p:nvPr/>
          </p:nvSpPr>
          <p:spPr>
            <a:xfrm>
              <a:off x="1843878" y="3424834"/>
              <a:ext cx="165154" cy="267685"/>
            </a:xfrm>
            <a:custGeom>
              <a:avLst/>
              <a:gdLst/>
              <a:ahLst/>
              <a:cxnLst/>
              <a:rect l="l" t="t" r="r" b="b"/>
              <a:pathLst>
                <a:path w="6303" h="10216" extrusionOk="0">
                  <a:moveTo>
                    <a:pt x="3149" y="0"/>
                  </a:moveTo>
                  <a:cubicBezTo>
                    <a:pt x="1839" y="207"/>
                    <a:pt x="759" y="1147"/>
                    <a:pt x="379" y="2420"/>
                  </a:cubicBezTo>
                  <a:cubicBezTo>
                    <a:pt x="0" y="3692"/>
                    <a:pt x="384" y="5074"/>
                    <a:pt x="1368" y="5967"/>
                  </a:cubicBezTo>
                  <a:cubicBezTo>
                    <a:pt x="1791" y="6351"/>
                    <a:pt x="2031" y="6898"/>
                    <a:pt x="2026" y="7474"/>
                  </a:cubicBezTo>
                  <a:lnTo>
                    <a:pt x="2026" y="9625"/>
                  </a:lnTo>
                  <a:cubicBezTo>
                    <a:pt x="2026" y="9951"/>
                    <a:pt x="2290" y="10215"/>
                    <a:pt x="2616" y="10215"/>
                  </a:cubicBezTo>
                  <a:lnTo>
                    <a:pt x="3696" y="10215"/>
                  </a:lnTo>
                  <a:cubicBezTo>
                    <a:pt x="4023" y="10215"/>
                    <a:pt x="4287" y="9951"/>
                    <a:pt x="4287" y="9625"/>
                  </a:cubicBezTo>
                  <a:lnTo>
                    <a:pt x="4287" y="7465"/>
                  </a:lnTo>
                  <a:cubicBezTo>
                    <a:pt x="4287" y="6884"/>
                    <a:pt x="4536" y="6332"/>
                    <a:pt x="4964" y="5943"/>
                  </a:cubicBezTo>
                  <a:lnTo>
                    <a:pt x="4964" y="5938"/>
                  </a:lnTo>
                  <a:cubicBezTo>
                    <a:pt x="5933" y="5040"/>
                    <a:pt x="6303" y="3668"/>
                    <a:pt x="5919" y="2400"/>
                  </a:cubicBezTo>
                  <a:cubicBezTo>
                    <a:pt x="5535" y="1138"/>
                    <a:pt x="4460" y="202"/>
                    <a:pt x="3149" y="0"/>
                  </a:cubicBezTo>
                  <a:close/>
                </a:path>
              </a:pathLst>
            </a:custGeom>
            <a:solidFill>
              <a:srgbClr val="CFD6DB"/>
            </a:solidFill>
            <a:ln>
              <a:noFill/>
            </a:ln>
          </p:spPr>
          <p:txBody>
            <a:bodyPr spcFirstLastPara="1" wrap="square" lIns="121900" tIns="121900" rIns="121900" bIns="121900" anchor="ctr" anchorCtr="0">
              <a:noAutofit/>
            </a:bodyPr>
            <a:lstStyle/>
            <a:p>
              <a:endParaRPr sz="2400"/>
            </a:p>
          </p:txBody>
        </p:sp>
        <p:sp>
          <p:nvSpPr>
            <p:cNvPr id="12" name="Google Shape;14974;p74">
              <a:extLst>
                <a:ext uri="{FF2B5EF4-FFF2-40B4-BE49-F238E27FC236}">
                  <a16:creationId xmlns:a16="http://schemas.microsoft.com/office/drawing/2014/main" id="{E5060F6F-A125-4042-9F68-366EA4A235B9}"/>
                </a:ext>
              </a:extLst>
            </p:cNvPr>
            <p:cNvSpPr/>
            <p:nvPr/>
          </p:nvSpPr>
          <p:spPr>
            <a:xfrm>
              <a:off x="1869137" y="3623815"/>
              <a:ext cx="87071" cy="34482"/>
            </a:xfrm>
            <a:custGeom>
              <a:avLst/>
              <a:gdLst/>
              <a:ahLst/>
              <a:cxnLst/>
              <a:rect l="l" t="t" r="r" b="b"/>
              <a:pathLst>
                <a:path w="3323" h="1316" extrusionOk="0">
                  <a:moveTo>
                    <a:pt x="1" y="0"/>
                  </a:moveTo>
                  <a:lnTo>
                    <a:pt x="1" y="1315"/>
                  </a:lnTo>
                  <a:lnTo>
                    <a:pt x="3323" y="1315"/>
                  </a:lnTo>
                  <a:lnTo>
                    <a:pt x="3323" y="0"/>
                  </a:lnTo>
                  <a:close/>
                </a:path>
              </a:pathLst>
            </a:custGeom>
            <a:solidFill>
              <a:srgbClr val="C7D2D9"/>
            </a:solidFill>
            <a:ln>
              <a:noFill/>
            </a:ln>
          </p:spPr>
          <p:txBody>
            <a:bodyPr spcFirstLastPara="1" wrap="square" lIns="121900" tIns="121900" rIns="121900" bIns="121900" anchor="ctr" anchorCtr="0">
              <a:noAutofit/>
            </a:bodyPr>
            <a:lstStyle/>
            <a:p>
              <a:endParaRPr sz="2400"/>
            </a:p>
          </p:txBody>
        </p:sp>
        <p:sp>
          <p:nvSpPr>
            <p:cNvPr id="13" name="Google Shape;14975;p74">
              <a:extLst>
                <a:ext uri="{FF2B5EF4-FFF2-40B4-BE49-F238E27FC236}">
                  <a16:creationId xmlns:a16="http://schemas.microsoft.com/office/drawing/2014/main" id="{AB9E45DB-A206-0A44-ACF0-AD74E70ECF2B}"/>
                </a:ext>
              </a:extLst>
            </p:cNvPr>
            <p:cNvSpPr/>
            <p:nvPr/>
          </p:nvSpPr>
          <p:spPr>
            <a:xfrm>
              <a:off x="1869137" y="3658272"/>
              <a:ext cx="87071" cy="34247"/>
            </a:xfrm>
            <a:custGeom>
              <a:avLst/>
              <a:gdLst/>
              <a:ahLst/>
              <a:cxnLst/>
              <a:rect l="l" t="t" r="r" b="b"/>
              <a:pathLst>
                <a:path w="3323" h="1307" extrusionOk="0">
                  <a:moveTo>
                    <a:pt x="1" y="0"/>
                  </a:moveTo>
                  <a:lnTo>
                    <a:pt x="1" y="716"/>
                  </a:lnTo>
                  <a:cubicBezTo>
                    <a:pt x="1" y="1042"/>
                    <a:pt x="265" y="1306"/>
                    <a:pt x="591" y="1306"/>
                  </a:cubicBezTo>
                  <a:lnTo>
                    <a:pt x="2732" y="1306"/>
                  </a:lnTo>
                  <a:cubicBezTo>
                    <a:pt x="3059" y="1306"/>
                    <a:pt x="3323" y="1042"/>
                    <a:pt x="3323" y="716"/>
                  </a:cubicBezTo>
                  <a:lnTo>
                    <a:pt x="3323" y="0"/>
                  </a:lnTo>
                  <a:close/>
                </a:path>
              </a:pathLst>
            </a:custGeom>
            <a:solidFill>
              <a:srgbClr val="8C9EAE"/>
            </a:solidFill>
            <a:ln>
              <a:noFill/>
            </a:ln>
          </p:spPr>
          <p:txBody>
            <a:bodyPr spcFirstLastPara="1" wrap="square" lIns="121900" tIns="121900" rIns="121900" bIns="121900" anchor="ctr" anchorCtr="0">
              <a:noAutofit/>
            </a:bodyPr>
            <a:lstStyle/>
            <a:p>
              <a:endParaRPr sz="2400"/>
            </a:p>
          </p:txBody>
        </p:sp>
        <p:sp>
          <p:nvSpPr>
            <p:cNvPr id="14" name="Google Shape;14976;p74">
              <a:extLst>
                <a:ext uri="{FF2B5EF4-FFF2-40B4-BE49-F238E27FC236}">
                  <a16:creationId xmlns:a16="http://schemas.microsoft.com/office/drawing/2014/main" id="{D78DFAD0-9C89-6747-8C40-9214D053BC65}"/>
                </a:ext>
              </a:extLst>
            </p:cNvPr>
            <p:cNvSpPr/>
            <p:nvPr/>
          </p:nvSpPr>
          <p:spPr>
            <a:xfrm>
              <a:off x="1896938" y="3623815"/>
              <a:ext cx="59270" cy="34482"/>
            </a:xfrm>
            <a:custGeom>
              <a:avLst/>
              <a:gdLst/>
              <a:ahLst/>
              <a:cxnLst/>
              <a:rect l="l" t="t" r="r" b="b"/>
              <a:pathLst>
                <a:path w="2262" h="1316" extrusionOk="0">
                  <a:moveTo>
                    <a:pt x="1" y="0"/>
                  </a:moveTo>
                  <a:lnTo>
                    <a:pt x="1" y="1315"/>
                  </a:lnTo>
                  <a:lnTo>
                    <a:pt x="2262" y="1315"/>
                  </a:lnTo>
                  <a:lnTo>
                    <a:pt x="2262" y="0"/>
                  </a:lnTo>
                  <a:close/>
                </a:path>
              </a:pathLst>
            </a:custGeom>
            <a:solidFill>
              <a:srgbClr val="D9E0E5"/>
            </a:solidFill>
            <a:ln>
              <a:noFill/>
            </a:ln>
          </p:spPr>
          <p:txBody>
            <a:bodyPr spcFirstLastPara="1" wrap="square" lIns="121900" tIns="121900" rIns="121900" bIns="121900" anchor="ctr" anchorCtr="0">
              <a:noAutofit/>
            </a:bodyPr>
            <a:lstStyle/>
            <a:p>
              <a:endParaRPr sz="2400"/>
            </a:p>
          </p:txBody>
        </p:sp>
        <p:sp>
          <p:nvSpPr>
            <p:cNvPr id="15" name="Google Shape;14977;p74">
              <a:extLst>
                <a:ext uri="{FF2B5EF4-FFF2-40B4-BE49-F238E27FC236}">
                  <a16:creationId xmlns:a16="http://schemas.microsoft.com/office/drawing/2014/main" id="{C68A27AF-0BD2-B348-BF73-A9C0A11C6423}"/>
                </a:ext>
              </a:extLst>
            </p:cNvPr>
            <p:cNvSpPr/>
            <p:nvPr/>
          </p:nvSpPr>
          <p:spPr>
            <a:xfrm>
              <a:off x="1896938" y="3658272"/>
              <a:ext cx="59270" cy="34247"/>
            </a:xfrm>
            <a:custGeom>
              <a:avLst/>
              <a:gdLst/>
              <a:ahLst/>
              <a:cxnLst/>
              <a:rect l="l" t="t" r="r" b="b"/>
              <a:pathLst>
                <a:path w="2262" h="1307" extrusionOk="0">
                  <a:moveTo>
                    <a:pt x="1" y="0"/>
                  </a:moveTo>
                  <a:lnTo>
                    <a:pt x="1" y="716"/>
                  </a:lnTo>
                  <a:cubicBezTo>
                    <a:pt x="1" y="1042"/>
                    <a:pt x="265" y="1306"/>
                    <a:pt x="591" y="1306"/>
                  </a:cubicBezTo>
                  <a:lnTo>
                    <a:pt x="1671" y="1306"/>
                  </a:lnTo>
                  <a:cubicBezTo>
                    <a:pt x="1998" y="1306"/>
                    <a:pt x="2262" y="1042"/>
                    <a:pt x="2262" y="716"/>
                  </a:cubicBezTo>
                  <a:lnTo>
                    <a:pt x="2262" y="0"/>
                  </a:lnTo>
                  <a:close/>
                </a:path>
              </a:pathLst>
            </a:custGeom>
            <a:solidFill>
              <a:srgbClr val="C7D2D9"/>
            </a:solidFill>
            <a:ln>
              <a:noFill/>
            </a:ln>
          </p:spPr>
          <p:txBody>
            <a:bodyPr spcFirstLastPara="1" wrap="square" lIns="121900" tIns="121900" rIns="121900" bIns="121900" anchor="ctr" anchorCtr="0">
              <a:noAutofit/>
            </a:bodyPr>
            <a:lstStyle/>
            <a:p>
              <a:endParaRPr sz="2400"/>
            </a:p>
          </p:txBody>
        </p:sp>
        <p:sp>
          <p:nvSpPr>
            <p:cNvPr id="16" name="Google Shape;14978;p74">
              <a:extLst>
                <a:ext uri="{FF2B5EF4-FFF2-40B4-BE49-F238E27FC236}">
                  <a16:creationId xmlns:a16="http://schemas.microsoft.com/office/drawing/2014/main" id="{10C0B0BD-1C24-734E-B64F-AB4581C986DE}"/>
                </a:ext>
              </a:extLst>
            </p:cNvPr>
            <p:cNvSpPr/>
            <p:nvPr/>
          </p:nvSpPr>
          <p:spPr>
            <a:xfrm>
              <a:off x="1777061" y="3569524"/>
              <a:ext cx="37155" cy="23215"/>
            </a:xfrm>
            <a:custGeom>
              <a:avLst/>
              <a:gdLst/>
              <a:ahLst/>
              <a:cxnLst/>
              <a:rect l="l" t="t" r="r" b="b"/>
              <a:pathLst>
                <a:path w="1418" h="886" extrusionOk="0">
                  <a:moveTo>
                    <a:pt x="1121" y="0"/>
                  </a:moveTo>
                  <a:cubicBezTo>
                    <a:pt x="1088" y="0"/>
                    <a:pt x="1054" y="9"/>
                    <a:pt x="1019" y="27"/>
                  </a:cubicBezTo>
                  <a:lnTo>
                    <a:pt x="217" y="488"/>
                  </a:lnTo>
                  <a:cubicBezTo>
                    <a:pt x="1" y="600"/>
                    <a:pt x="119" y="886"/>
                    <a:pt x="306" y="886"/>
                  </a:cubicBezTo>
                  <a:cubicBezTo>
                    <a:pt x="343" y="886"/>
                    <a:pt x="383" y="874"/>
                    <a:pt x="424" y="848"/>
                  </a:cubicBezTo>
                  <a:lnTo>
                    <a:pt x="1230" y="387"/>
                  </a:lnTo>
                  <a:cubicBezTo>
                    <a:pt x="1418" y="265"/>
                    <a:pt x="1304" y="0"/>
                    <a:pt x="1121"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17" name="Google Shape;14979;p74">
              <a:extLst>
                <a:ext uri="{FF2B5EF4-FFF2-40B4-BE49-F238E27FC236}">
                  <a16:creationId xmlns:a16="http://schemas.microsoft.com/office/drawing/2014/main" id="{8BD1097E-16A5-B74D-90D9-059D895AE5A5}"/>
                </a:ext>
              </a:extLst>
            </p:cNvPr>
            <p:cNvSpPr/>
            <p:nvPr/>
          </p:nvSpPr>
          <p:spPr>
            <a:xfrm>
              <a:off x="2007015" y="3571201"/>
              <a:ext cx="36998" cy="23320"/>
            </a:xfrm>
            <a:custGeom>
              <a:avLst/>
              <a:gdLst/>
              <a:ahLst/>
              <a:cxnLst/>
              <a:rect l="l" t="t" r="r" b="b"/>
              <a:pathLst>
                <a:path w="1412" h="890" extrusionOk="0">
                  <a:moveTo>
                    <a:pt x="307" y="1"/>
                  </a:moveTo>
                  <a:cubicBezTo>
                    <a:pt x="120" y="1"/>
                    <a:pt x="1" y="288"/>
                    <a:pt x="216" y="400"/>
                  </a:cubicBezTo>
                  <a:cubicBezTo>
                    <a:pt x="1046" y="866"/>
                    <a:pt x="1027" y="890"/>
                    <a:pt x="1128" y="890"/>
                  </a:cubicBezTo>
                  <a:cubicBezTo>
                    <a:pt x="1334" y="885"/>
                    <a:pt x="1411" y="611"/>
                    <a:pt x="1229" y="501"/>
                  </a:cubicBezTo>
                  <a:lnTo>
                    <a:pt x="427" y="40"/>
                  </a:lnTo>
                  <a:cubicBezTo>
                    <a:pt x="386" y="13"/>
                    <a:pt x="345" y="1"/>
                    <a:pt x="307"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18" name="Google Shape;14980;p74">
              <a:extLst>
                <a:ext uri="{FF2B5EF4-FFF2-40B4-BE49-F238E27FC236}">
                  <a16:creationId xmlns:a16="http://schemas.microsoft.com/office/drawing/2014/main" id="{12D5181E-FB7E-7F4E-8C0B-506887133B90}"/>
                </a:ext>
              </a:extLst>
            </p:cNvPr>
            <p:cNvSpPr/>
            <p:nvPr/>
          </p:nvSpPr>
          <p:spPr>
            <a:xfrm>
              <a:off x="1822601" y="3479911"/>
              <a:ext cx="155171" cy="250627"/>
            </a:xfrm>
            <a:custGeom>
              <a:avLst/>
              <a:gdLst/>
              <a:ahLst/>
              <a:cxnLst/>
              <a:rect l="l" t="t" r="r" b="b"/>
              <a:pathLst>
                <a:path w="5922" h="9565" extrusionOk="0">
                  <a:moveTo>
                    <a:pt x="4691" y="418"/>
                  </a:moveTo>
                  <a:cubicBezTo>
                    <a:pt x="4907" y="418"/>
                    <a:pt x="5084" y="596"/>
                    <a:pt x="5084" y="817"/>
                  </a:cubicBezTo>
                  <a:cubicBezTo>
                    <a:pt x="5084" y="1033"/>
                    <a:pt x="4907" y="1210"/>
                    <a:pt x="4691" y="1210"/>
                  </a:cubicBezTo>
                  <a:lnTo>
                    <a:pt x="4244" y="1210"/>
                  </a:lnTo>
                  <a:lnTo>
                    <a:pt x="4244" y="817"/>
                  </a:lnTo>
                  <a:cubicBezTo>
                    <a:pt x="4244" y="596"/>
                    <a:pt x="4422" y="418"/>
                    <a:pt x="4638" y="418"/>
                  </a:cubicBezTo>
                  <a:close/>
                  <a:moveTo>
                    <a:pt x="2238" y="418"/>
                  </a:moveTo>
                  <a:cubicBezTo>
                    <a:pt x="2459" y="418"/>
                    <a:pt x="2636" y="596"/>
                    <a:pt x="2636" y="817"/>
                  </a:cubicBezTo>
                  <a:lnTo>
                    <a:pt x="2636" y="1215"/>
                  </a:lnTo>
                  <a:lnTo>
                    <a:pt x="2190" y="1215"/>
                  </a:lnTo>
                  <a:cubicBezTo>
                    <a:pt x="1969" y="1215"/>
                    <a:pt x="1791" y="1033"/>
                    <a:pt x="1791" y="817"/>
                  </a:cubicBezTo>
                  <a:cubicBezTo>
                    <a:pt x="1791" y="596"/>
                    <a:pt x="1969" y="418"/>
                    <a:pt x="2190" y="418"/>
                  </a:cubicBezTo>
                  <a:close/>
                  <a:moveTo>
                    <a:pt x="4892" y="5699"/>
                  </a:moveTo>
                  <a:lnTo>
                    <a:pt x="4892" y="6596"/>
                  </a:lnTo>
                  <a:lnTo>
                    <a:pt x="1988" y="6596"/>
                  </a:lnTo>
                  <a:lnTo>
                    <a:pt x="1988" y="5699"/>
                  </a:lnTo>
                  <a:close/>
                  <a:moveTo>
                    <a:pt x="4892" y="7014"/>
                  </a:moveTo>
                  <a:lnTo>
                    <a:pt x="4892" y="7585"/>
                  </a:lnTo>
                  <a:cubicBezTo>
                    <a:pt x="4892" y="7758"/>
                    <a:pt x="4748" y="7902"/>
                    <a:pt x="4571" y="7902"/>
                  </a:cubicBezTo>
                  <a:lnTo>
                    <a:pt x="2305" y="7902"/>
                  </a:lnTo>
                  <a:cubicBezTo>
                    <a:pt x="2132" y="7902"/>
                    <a:pt x="1988" y="7758"/>
                    <a:pt x="1988" y="7585"/>
                  </a:cubicBezTo>
                  <a:lnTo>
                    <a:pt x="1988" y="7014"/>
                  </a:lnTo>
                  <a:close/>
                  <a:moveTo>
                    <a:pt x="2190" y="1"/>
                  </a:moveTo>
                  <a:cubicBezTo>
                    <a:pt x="1743" y="1"/>
                    <a:pt x="1378" y="366"/>
                    <a:pt x="1378" y="812"/>
                  </a:cubicBezTo>
                  <a:cubicBezTo>
                    <a:pt x="1378" y="1263"/>
                    <a:pt x="1743" y="1628"/>
                    <a:pt x="2190" y="1628"/>
                  </a:cubicBezTo>
                  <a:lnTo>
                    <a:pt x="2636" y="1628"/>
                  </a:lnTo>
                  <a:lnTo>
                    <a:pt x="2636" y="3322"/>
                  </a:lnTo>
                  <a:cubicBezTo>
                    <a:pt x="2636" y="3462"/>
                    <a:pt x="2741" y="3531"/>
                    <a:pt x="2845" y="3531"/>
                  </a:cubicBezTo>
                  <a:cubicBezTo>
                    <a:pt x="2949" y="3531"/>
                    <a:pt x="3054" y="3462"/>
                    <a:pt x="3054" y="3322"/>
                  </a:cubicBezTo>
                  <a:lnTo>
                    <a:pt x="3054" y="1628"/>
                  </a:lnTo>
                  <a:lnTo>
                    <a:pt x="3822" y="1628"/>
                  </a:lnTo>
                  <a:lnTo>
                    <a:pt x="3822" y="5281"/>
                  </a:lnTo>
                  <a:lnTo>
                    <a:pt x="3059" y="5281"/>
                  </a:lnTo>
                  <a:lnTo>
                    <a:pt x="3059" y="4158"/>
                  </a:lnTo>
                  <a:cubicBezTo>
                    <a:pt x="3059" y="4019"/>
                    <a:pt x="2954" y="3949"/>
                    <a:pt x="2850" y="3949"/>
                  </a:cubicBezTo>
                  <a:cubicBezTo>
                    <a:pt x="2745" y="3949"/>
                    <a:pt x="2641" y="4019"/>
                    <a:pt x="2641" y="4158"/>
                  </a:cubicBezTo>
                  <a:lnTo>
                    <a:pt x="2641" y="5281"/>
                  </a:lnTo>
                  <a:lnTo>
                    <a:pt x="1988" y="5281"/>
                  </a:lnTo>
                  <a:cubicBezTo>
                    <a:pt x="1969" y="4676"/>
                    <a:pt x="1705" y="4105"/>
                    <a:pt x="1258" y="3697"/>
                  </a:cubicBezTo>
                  <a:cubicBezTo>
                    <a:pt x="913" y="3380"/>
                    <a:pt x="639" y="2996"/>
                    <a:pt x="452" y="2564"/>
                  </a:cubicBezTo>
                  <a:cubicBezTo>
                    <a:pt x="414" y="2472"/>
                    <a:pt x="341" y="2433"/>
                    <a:pt x="268" y="2433"/>
                  </a:cubicBezTo>
                  <a:cubicBezTo>
                    <a:pt x="135" y="2433"/>
                    <a:pt x="0" y="2559"/>
                    <a:pt x="68" y="2722"/>
                  </a:cubicBezTo>
                  <a:cubicBezTo>
                    <a:pt x="274" y="3212"/>
                    <a:pt x="586" y="3649"/>
                    <a:pt x="975" y="4004"/>
                  </a:cubicBezTo>
                  <a:cubicBezTo>
                    <a:pt x="1354" y="4350"/>
                    <a:pt x="1571" y="4835"/>
                    <a:pt x="1575" y="5348"/>
                  </a:cubicBezTo>
                  <a:lnTo>
                    <a:pt x="1575" y="7585"/>
                  </a:lnTo>
                  <a:cubicBezTo>
                    <a:pt x="1575" y="7926"/>
                    <a:pt x="1811" y="8224"/>
                    <a:pt x="2147" y="8300"/>
                  </a:cubicBezTo>
                  <a:cubicBezTo>
                    <a:pt x="2147" y="8483"/>
                    <a:pt x="2190" y="8660"/>
                    <a:pt x="2271" y="8824"/>
                  </a:cubicBezTo>
                  <a:cubicBezTo>
                    <a:pt x="2311" y="8910"/>
                    <a:pt x="2380" y="8946"/>
                    <a:pt x="2451" y="8946"/>
                  </a:cubicBezTo>
                  <a:cubicBezTo>
                    <a:pt x="2587" y="8946"/>
                    <a:pt x="2725" y="8811"/>
                    <a:pt x="2646" y="8646"/>
                  </a:cubicBezTo>
                  <a:cubicBezTo>
                    <a:pt x="2598" y="8545"/>
                    <a:pt x="2569" y="8430"/>
                    <a:pt x="2564" y="8320"/>
                  </a:cubicBezTo>
                  <a:lnTo>
                    <a:pt x="4326" y="8320"/>
                  </a:lnTo>
                  <a:cubicBezTo>
                    <a:pt x="4295" y="8803"/>
                    <a:pt x="3893" y="9150"/>
                    <a:pt x="3444" y="9150"/>
                  </a:cubicBezTo>
                  <a:cubicBezTo>
                    <a:pt x="3341" y="9150"/>
                    <a:pt x="3235" y="9132"/>
                    <a:pt x="3131" y="9092"/>
                  </a:cubicBezTo>
                  <a:cubicBezTo>
                    <a:pt x="3101" y="9081"/>
                    <a:pt x="3073" y="9076"/>
                    <a:pt x="3047" y="9076"/>
                  </a:cubicBezTo>
                  <a:cubicBezTo>
                    <a:pt x="2843" y="9076"/>
                    <a:pt x="2752" y="9392"/>
                    <a:pt x="2982" y="9481"/>
                  </a:cubicBezTo>
                  <a:cubicBezTo>
                    <a:pt x="3133" y="9538"/>
                    <a:pt x="3287" y="9564"/>
                    <a:pt x="3437" y="9564"/>
                  </a:cubicBezTo>
                  <a:cubicBezTo>
                    <a:pt x="4113" y="9564"/>
                    <a:pt x="4715" y="9027"/>
                    <a:pt x="4739" y="8300"/>
                  </a:cubicBezTo>
                  <a:cubicBezTo>
                    <a:pt x="5070" y="8219"/>
                    <a:pt x="5305" y="7921"/>
                    <a:pt x="5305" y="7580"/>
                  </a:cubicBezTo>
                  <a:lnTo>
                    <a:pt x="5305" y="5377"/>
                  </a:lnTo>
                  <a:cubicBezTo>
                    <a:pt x="5305" y="4916"/>
                    <a:pt x="5473" y="4470"/>
                    <a:pt x="5780" y="4124"/>
                  </a:cubicBezTo>
                  <a:cubicBezTo>
                    <a:pt x="5922" y="3968"/>
                    <a:pt x="5781" y="3771"/>
                    <a:pt x="5623" y="3771"/>
                  </a:cubicBezTo>
                  <a:cubicBezTo>
                    <a:pt x="5572" y="3771"/>
                    <a:pt x="5519" y="3792"/>
                    <a:pt x="5473" y="3841"/>
                  </a:cubicBezTo>
                  <a:lnTo>
                    <a:pt x="5478" y="3846"/>
                  </a:lnTo>
                  <a:cubicBezTo>
                    <a:pt x="5118" y="4244"/>
                    <a:pt x="4911" y="4748"/>
                    <a:pt x="4892" y="5281"/>
                  </a:cubicBezTo>
                  <a:lnTo>
                    <a:pt x="4244" y="5281"/>
                  </a:lnTo>
                  <a:lnTo>
                    <a:pt x="4244" y="1628"/>
                  </a:lnTo>
                  <a:lnTo>
                    <a:pt x="4691" y="1628"/>
                  </a:lnTo>
                  <a:cubicBezTo>
                    <a:pt x="5137" y="1628"/>
                    <a:pt x="5502" y="1263"/>
                    <a:pt x="5502" y="812"/>
                  </a:cubicBezTo>
                  <a:cubicBezTo>
                    <a:pt x="5502" y="366"/>
                    <a:pt x="5137" y="1"/>
                    <a:pt x="4691" y="1"/>
                  </a:cubicBezTo>
                  <a:lnTo>
                    <a:pt x="4638" y="1"/>
                  </a:lnTo>
                  <a:cubicBezTo>
                    <a:pt x="4191" y="1"/>
                    <a:pt x="3827" y="366"/>
                    <a:pt x="3827" y="812"/>
                  </a:cubicBezTo>
                  <a:lnTo>
                    <a:pt x="3827" y="1210"/>
                  </a:lnTo>
                  <a:lnTo>
                    <a:pt x="3059" y="1210"/>
                  </a:lnTo>
                  <a:lnTo>
                    <a:pt x="3059" y="812"/>
                  </a:lnTo>
                  <a:cubicBezTo>
                    <a:pt x="3054" y="366"/>
                    <a:pt x="2689" y="1"/>
                    <a:pt x="2243"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19" name="Google Shape;14981;p74">
              <a:extLst>
                <a:ext uri="{FF2B5EF4-FFF2-40B4-BE49-F238E27FC236}">
                  <a16:creationId xmlns:a16="http://schemas.microsoft.com/office/drawing/2014/main" id="{C5DB4DEE-67C7-6641-B1D6-F13C95842F85}"/>
                </a:ext>
              </a:extLst>
            </p:cNvPr>
            <p:cNvSpPr/>
            <p:nvPr/>
          </p:nvSpPr>
          <p:spPr>
            <a:xfrm>
              <a:off x="1816837" y="3418152"/>
              <a:ext cx="191829" cy="155721"/>
            </a:xfrm>
            <a:custGeom>
              <a:avLst/>
              <a:gdLst/>
              <a:ahLst/>
              <a:cxnLst/>
              <a:rect l="l" t="t" r="r" b="b"/>
              <a:pathLst>
                <a:path w="7321" h="5943" extrusionOk="0">
                  <a:moveTo>
                    <a:pt x="3691" y="1"/>
                  </a:moveTo>
                  <a:cubicBezTo>
                    <a:pt x="1810" y="1"/>
                    <a:pt x="0" y="1459"/>
                    <a:pt x="0" y="3659"/>
                  </a:cubicBezTo>
                  <a:cubicBezTo>
                    <a:pt x="0" y="3851"/>
                    <a:pt x="14" y="4043"/>
                    <a:pt x="43" y="4230"/>
                  </a:cubicBezTo>
                  <a:cubicBezTo>
                    <a:pt x="58" y="4358"/>
                    <a:pt x="153" y="4416"/>
                    <a:pt x="248" y="4416"/>
                  </a:cubicBezTo>
                  <a:cubicBezTo>
                    <a:pt x="367" y="4416"/>
                    <a:pt x="488" y="4325"/>
                    <a:pt x="456" y="4167"/>
                  </a:cubicBezTo>
                  <a:cubicBezTo>
                    <a:pt x="182" y="2319"/>
                    <a:pt x="1522" y="620"/>
                    <a:pt x="3384" y="457"/>
                  </a:cubicBezTo>
                  <a:cubicBezTo>
                    <a:pt x="3478" y="449"/>
                    <a:pt x="3571" y="445"/>
                    <a:pt x="3663" y="445"/>
                  </a:cubicBezTo>
                  <a:cubicBezTo>
                    <a:pt x="5405" y="445"/>
                    <a:pt x="6862" y="1838"/>
                    <a:pt x="6903" y="3615"/>
                  </a:cubicBezTo>
                  <a:lnTo>
                    <a:pt x="6903" y="3659"/>
                  </a:lnTo>
                  <a:cubicBezTo>
                    <a:pt x="6903" y="4359"/>
                    <a:pt x="6672" y="5046"/>
                    <a:pt x="6250" y="5607"/>
                  </a:cubicBezTo>
                  <a:cubicBezTo>
                    <a:pt x="6128" y="5768"/>
                    <a:pt x="6271" y="5943"/>
                    <a:pt x="6422" y="5943"/>
                  </a:cubicBezTo>
                  <a:cubicBezTo>
                    <a:pt x="6478" y="5943"/>
                    <a:pt x="6536" y="5918"/>
                    <a:pt x="6581" y="5857"/>
                  </a:cubicBezTo>
                  <a:cubicBezTo>
                    <a:pt x="7061" y="5223"/>
                    <a:pt x="7320" y="4451"/>
                    <a:pt x="7316" y="3659"/>
                  </a:cubicBezTo>
                  <a:lnTo>
                    <a:pt x="7316" y="3606"/>
                  </a:lnTo>
                  <a:cubicBezTo>
                    <a:pt x="7306" y="2655"/>
                    <a:pt x="6922" y="1748"/>
                    <a:pt x="6245" y="1076"/>
                  </a:cubicBezTo>
                  <a:cubicBezTo>
                    <a:pt x="5504" y="333"/>
                    <a:pt x="4589" y="1"/>
                    <a:pt x="3691"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20" name="Google Shape;14982;p74">
              <a:extLst>
                <a:ext uri="{FF2B5EF4-FFF2-40B4-BE49-F238E27FC236}">
                  <a16:creationId xmlns:a16="http://schemas.microsoft.com/office/drawing/2014/main" id="{B2893D88-79F4-0949-8315-3765F12CFC37}"/>
                </a:ext>
              </a:extLst>
            </p:cNvPr>
            <p:cNvSpPr/>
            <p:nvPr/>
          </p:nvSpPr>
          <p:spPr>
            <a:xfrm>
              <a:off x="1907262" y="3365144"/>
              <a:ext cx="10979" cy="35295"/>
            </a:xfrm>
            <a:custGeom>
              <a:avLst/>
              <a:gdLst/>
              <a:ahLst/>
              <a:cxnLst/>
              <a:rect l="l" t="t" r="r" b="b"/>
              <a:pathLst>
                <a:path w="419" h="1347" extrusionOk="0">
                  <a:moveTo>
                    <a:pt x="209" y="1"/>
                  </a:moveTo>
                  <a:cubicBezTo>
                    <a:pt x="105" y="1"/>
                    <a:pt x="0" y="70"/>
                    <a:pt x="0" y="209"/>
                  </a:cubicBezTo>
                  <a:lnTo>
                    <a:pt x="0" y="1141"/>
                  </a:lnTo>
                  <a:cubicBezTo>
                    <a:pt x="0" y="1256"/>
                    <a:pt x="92" y="1347"/>
                    <a:pt x="207" y="1347"/>
                  </a:cubicBezTo>
                  <a:cubicBezTo>
                    <a:pt x="322" y="1347"/>
                    <a:pt x="418" y="1256"/>
                    <a:pt x="418" y="1141"/>
                  </a:cubicBezTo>
                  <a:lnTo>
                    <a:pt x="418" y="209"/>
                  </a:lnTo>
                  <a:cubicBezTo>
                    <a:pt x="418" y="70"/>
                    <a:pt x="314" y="1"/>
                    <a:pt x="209"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21" name="Google Shape;14983;p74">
              <a:extLst>
                <a:ext uri="{FF2B5EF4-FFF2-40B4-BE49-F238E27FC236}">
                  <a16:creationId xmlns:a16="http://schemas.microsoft.com/office/drawing/2014/main" id="{389FD229-59A0-2F47-ACE9-F07C54F63103}"/>
                </a:ext>
              </a:extLst>
            </p:cNvPr>
            <p:cNvSpPr/>
            <p:nvPr/>
          </p:nvSpPr>
          <p:spPr>
            <a:xfrm>
              <a:off x="1833135" y="3384194"/>
              <a:ext cx="26674" cy="32203"/>
            </a:xfrm>
            <a:custGeom>
              <a:avLst/>
              <a:gdLst/>
              <a:ahLst/>
              <a:cxnLst/>
              <a:rect l="l" t="t" r="r" b="b"/>
              <a:pathLst>
                <a:path w="1018" h="1229" extrusionOk="0">
                  <a:moveTo>
                    <a:pt x="275" y="0"/>
                  </a:moveTo>
                  <a:cubicBezTo>
                    <a:pt x="136" y="0"/>
                    <a:pt x="1" y="145"/>
                    <a:pt x="84" y="308"/>
                  </a:cubicBezTo>
                  <a:lnTo>
                    <a:pt x="549" y="1110"/>
                  </a:lnTo>
                  <a:cubicBezTo>
                    <a:pt x="592" y="1194"/>
                    <a:pt x="660" y="1228"/>
                    <a:pt x="728" y="1228"/>
                  </a:cubicBezTo>
                  <a:cubicBezTo>
                    <a:pt x="873" y="1228"/>
                    <a:pt x="1017" y="1070"/>
                    <a:pt x="909" y="903"/>
                  </a:cubicBezTo>
                  <a:lnTo>
                    <a:pt x="444" y="97"/>
                  </a:lnTo>
                  <a:cubicBezTo>
                    <a:pt x="399" y="29"/>
                    <a:pt x="337" y="0"/>
                    <a:pt x="275"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22" name="Google Shape;14984;p74">
              <a:extLst>
                <a:ext uri="{FF2B5EF4-FFF2-40B4-BE49-F238E27FC236}">
                  <a16:creationId xmlns:a16="http://schemas.microsoft.com/office/drawing/2014/main" id="{504005FA-CAAB-F349-BA3D-30C1A17DDDFA}"/>
                </a:ext>
              </a:extLst>
            </p:cNvPr>
            <p:cNvSpPr/>
            <p:nvPr/>
          </p:nvSpPr>
          <p:spPr>
            <a:xfrm>
              <a:off x="1778214" y="3436415"/>
              <a:ext cx="37155" cy="23320"/>
            </a:xfrm>
            <a:custGeom>
              <a:avLst/>
              <a:gdLst/>
              <a:ahLst/>
              <a:cxnLst/>
              <a:rect l="l" t="t" r="r" b="b"/>
              <a:pathLst>
                <a:path w="1418" h="890" extrusionOk="0">
                  <a:moveTo>
                    <a:pt x="305" y="1"/>
                  </a:moveTo>
                  <a:cubicBezTo>
                    <a:pt x="118" y="1"/>
                    <a:pt x="0" y="286"/>
                    <a:pt x="216" y="398"/>
                  </a:cubicBezTo>
                  <a:lnTo>
                    <a:pt x="1023" y="864"/>
                  </a:lnTo>
                  <a:cubicBezTo>
                    <a:pt x="1057" y="882"/>
                    <a:pt x="1091" y="889"/>
                    <a:pt x="1122" y="889"/>
                  </a:cubicBezTo>
                  <a:cubicBezTo>
                    <a:pt x="1306" y="889"/>
                    <a:pt x="1418" y="627"/>
                    <a:pt x="1229" y="504"/>
                  </a:cubicBezTo>
                  <a:lnTo>
                    <a:pt x="423" y="38"/>
                  </a:lnTo>
                  <a:cubicBezTo>
                    <a:pt x="382" y="12"/>
                    <a:pt x="342" y="1"/>
                    <a:pt x="305"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23" name="Google Shape;14985;p74">
              <a:extLst>
                <a:ext uri="{FF2B5EF4-FFF2-40B4-BE49-F238E27FC236}">
                  <a16:creationId xmlns:a16="http://schemas.microsoft.com/office/drawing/2014/main" id="{77F4F416-DBF0-6F43-82F0-BD91BD4D46B6}"/>
                </a:ext>
              </a:extLst>
            </p:cNvPr>
            <p:cNvSpPr/>
            <p:nvPr/>
          </p:nvSpPr>
          <p:spPr>
            <a:xfrm>
              <a:off x="1759349" y="3508970"/>
              <a:ext cx="37129" cy="10979"/>
            </a:xfrm>
            <a:custGeom>
              <a:avLst/>
              <a:gdLst/>
              <a:ahLst/>
              <a:cxnLst/>
              <a:rect l="l" t="t" r="r" b="b"/>
              <a:pathLst>
                <a:path w="1417" h="419" extrusionOk="0">
                  <a:moveTo>
                    <a:pt x="279" y="1"/>
                  </a:moveTo>
                  <a:cubicBezTo>
                    <a:pt x="0" y="1"/>
                    <a:pt x="0" y="418"/>
                    <a:pt x="279" y="418"/>
                  </a:cubicBezTo>
                  <a:lnTo>
                    <a:pt x="1205" y="418"/>
                  </a:lnTo>
                  <a:cubicBezTo>
                    <a:pt x="1320" y="418"/>
                    <a:pt x="1416" y="327"/>
                    <a:pt x="1416" y="212"/>
                  </a:cubicBezTo>
                  <a:cubicBezTo>
                    <a:pt x="1416" y="97"/>
                    <a:pt x="1320" y="1"/>
                    <a:pt x="1205"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24" name="Google Shape;14986;p74">
              <a:extLst>
                <a:ext uri="{FF2B5EF4-FFF2-40B4-BE49-F238E27FC236}">
                  <a16:creationId xmlns:a16="http://schemas.microsoft.com/office/drawing/2014/main" id="{2631BD72-16B6-D948-BD05-E07821C74005}"/>
                </a:ext>
              </a:extLst>
            </p:cNvPr>
            <p:cNvSpPr/>
            <p:nvPr/>
          </p:nvSpPr>
          <p:spPr>
            <a:xfrm>
              <a:off x="2024858" y="3511354"/>
              <a:ext cx="39016" cy="10848"/>
            </a:xfrm>
            <a:custGeom>
              <a:avLst/>
              <a:gdLst/>
              <a:ahLst/>
              <a:cxnLst/>
              <a:rect l="l" t="t" r="r" b="b"/>
              <a:pathLst>
                <a:path w="1489" h="414" extrusionOk="0">
                  <a:moveTo>
                    <a:pt x="279" y="1"/>
                  </a:moveTo>
                  <a:cubicBezTo>
                    <a:pt x="1" y="1"/>
                    <a:pt x="1" y="414"/>
                    <a:pt x="279" y="414"/>
                  </a:cubicBezTo>
                  <a:lnTo>
                    <a:pt x="1210" y="414"/>
                  </a:lnTo>
                  <a:cubicBezTo>
                    <a:pt x="1489" y="414"/>
                    <a:pt x="1489" y="1"/>
                    <a:pt x="1210"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25" name="Google Shape;14987;p74">
              <a:extLst>
                <a:ext uri="{FF2B5EF4-FFF2-40B4-BE49-F238E27FC236}">
                  <a16:creationId xmlns:a16="http://schemas.microsoft.com/office/drawing/2014/main" id="{9D8DA5F7-8103-1F48-A3AF-FDE2FC14CCB1}"/>
                </a:ext>
              </a:extLst>
            </p:cNvPr>
            <p:cNvSpPr/>
            <p:nvPr/>
          </p:nvSpPr>
          <p:spPr>
            <a:xfrm>
              <a:off x="2008875" y="3438826"/>
              <a:ext cx="36526" cy="22927"/>
            </a:xfrm>
            <a:custGeom>
              <a:avLst/>
              <a:gdLst/>
              <a:ahLst/>
              <a:cxnLst/>
              <a:rect l="l" t="t" r="r" b="b"/>
              <a:pathLst>
                <a:path w="1394" h="875" extrusionOk="0">
                  <a:moveTo>
                    <a:pt x="1097" y="1"/>
                  </a:moveTo>
                  <a:cubicBezTo>
                    <a:pt x="1064" y="1"/>
                    <a:pt x="1030" y="9"/>
                    <a:pt x="995" y="28"/>
                  </a:cubicBezTo>
                  <a:lnTo>
                    <a:pt x="193" y="489"/>
                  </a:lnTo>
                  <a:cubicBezTo>
                    <a:pt x="1" y="612"/>
                    <a:pt x="116" y="874"/>
                    <a:pt x="299" y="874"/>
                  </a:cubicBezTo>
                  <a:cubicBezTo>
                    <a:pt x="331" y="874"/>
                    <a:pt x="365" y="866"/>
                    <a:pt x="399" y="849"/>
                  </a:cubicBezTo>
                  <a:lnTo>
                    <a:pt x="1206" y="388"/>
                  </a:lnTo>
                  <a:cubicBezTo>
                    <a:pt x="1394" y="265"/>
                    <a:pt x="1280" y="1"/>
                    <a:pt x="1097"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26" name="Google Shape;14988;p74">
              <a:extLst>
                <a:ext uri="{FF2B5EF4-FFF2-40B4-BE49-F238E27FC236}">
                  <a16:creationId xmlns:a16="http://schemas.microsoft.com/office/drawing/2014/main" id="{90A00315-2911-FC4D-A530-204FC9DC13C4}"/>
                </a:ext>
              </a:extLst>
            </p:cNvPr>
            <p:cNvSpPr/>
            <p:nvPr/>
          </p:nvSpPr>
          <p:spPr>
            <a:xfrm>
              <a:off x="1966008" y="3385373"/>
              <a:ext cx="25967" cy="31810"/>
            </a:xfrm>
            <a:custGeom>
              <a:avLst/>
              <a:gdLst/>
              <a:ahLst/>
              <a:cxnLst/>
              <a:rect l="l" t="t" r="r" b="b"/>
              <a:pathLst>
                <a:path w="991" h="1214" extrusionOk="0">
                  <a:moveTo>
                    <a:pt x="718" y="0"/>
                  </a:moveTo>
                  <a:cubicBezTo>
                    <a:pt x="655" y="0"/>
                    <a:pt x="592" y="30"/>
                    <a:pt x="547" y="100"/>
                  </a:cubicBezTo>
                  <a:lnTo>
                    <a:pt x="82" y="901"/>
                  </a:lnTo>
                  <a:cubicBezTo>
                    <a:pt x="0" y="1041"/>
                    <a:pt x="101" y="1213"/>
                    <a:pt x="264" y="1213"/>
                  </a:cubicBezTo>
                  <a:cubicBezTo>
                    <a:pt x="336" y="1213"/>
                    <a:pt x="403" y="1175"/>
                    <a:pt x="442" y="1113"/>
                  </a:cubicBezTo>
                  <a:lnTo>
                    <a:pt x="907" y="306"/>
                  </a:lnTo>
                  <a:cubicBezTo>
                    <a:pt x="990" y="144"/>
                    <a:pt x="856" y="0"/>
                    <a:pt x="718"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grpSp>
      <p:grpSp>
        <p:nvGrpSpPr>
          <p:cNvPr id="27" name="Google Shape;15191;p74">
            <a:extLst>
              <a:ext uri="{FF2B5EF4-FFF2-40B4-BE49-F238E27FC236}">
                <a16:creationId xmlns:a16="http://schemas.microsoft.com/office/drawing/2014/main" id="{D7586BF2-3D0C-1548-83CB-13CC1A5F6448}"/>
              </a:ext>
            </a:extLst>
          </p:cNvPr>
          <p:cNvGrpSpPr/>
          <p:nvPr userDrawn="1"/>
        </p:nvGrpSpPr>
        <p:grpSpPr>
          <a:xfrm>
            <a:off x="11557397" y="76526"/>
            <a:ext cx="527299" cy="416655"/>
            <a:chOff x="3507658" y="3832256"/>
            <a:chExt cx="395474" cy="312491"/>
          </a:xfrm>
        </p:grpSpPr>
        <p:sp>
          <p:nvSpPr>
            <p:cNvPr id="28" name="Google Shape;15192;p74">
              <a:extLst>
                <a:ext uri="{FF2B5EF4-FFF2-40B4-BE49-F238E27FC236}">
                  <a16:creationId xmlns:a16="http://schemas.microsoft.com/office/drawing/2014/main" id="{C4DBCF6A-8AE4-CE4F-851E-6BE6E6DFC6B8}"/>
                </a:ext>
              </a:extLst>
            </p:cNvPr>
            <p:cNvSpPr/>
            <p:nvPr/>
          </p:nvSpPr>
          <p:spPr>
            <a:xfrm>
              <a:off x="3526655" y="3837680"/>
              <a:ext cx="355358" cy="301460"/>
            </a:xfrm>
            <a:custGeom>
              <a:avLst/>
              <a:gdLst/>
              <a:ahLst/>
              <a:cxnLst/>
              <a:rect l="l" t="t" r="r" b="b"/>
              <a:pathLst>
                <a:path w="13562" h="11505" extrusionOk="0">
                  <a:moveTo>
                    <a:pt x="8492" y="0"/>
                  </a:moveTo>
                  <a:cubicBezTo>
                    <a:pt x="7671" y="0"/>
                    <a:pt x="6875" y="612"/>
                    <a:pt x="6832" y="1578"/>
                  </a:cubicBezTo>
                  <a:lnTo>
                    <a:pt x="6827" y="1578"/>
                  </a:lnTo>
                  <a:cubicBezTo>
                    <a:pt x="6784" y="695"/>
                    <a:pt x="6059" y="3"/>
                    <a:pt x="5175" y="3"/>
                  </a:cubicBezTo>
                  <a:cubicBezTo>
                    <a:pt x="4940" y="3"/>
                    <a:pt x="4705" y="56"/>
                    <a:pt x="4494" y="152"/>
                  </a:cubicBezTo>
                  <a:cubicBezTo>
                    <a:pt x="4283" y="248"/>
                    <a:pt x="4095" y="387"/>
                    <a:pt x="3947" y="555"/>
                  </a:cubicBezTo>
                  <a:cubicBezTo>
                    <a:pt x="3811" y="525"/>
                    <a:pt x="3675" y="510"/>
                    <a:pt x="3540" y="510"/>
                  </a:cubicBezTo>
                  <a:cubicBezTo>
                    <a:pt x="2792" y="510"/>
                    <a:pt x="2102" y="969"/>
                    <a:pt x="1830" y="1693"/>
                  </a:cubicBezTo>
                  <a:cubicBezTo>
                    <a:pt x="1815" y="1741"/>
                    <a:pt x="1796" y="1789"/>
                    <a:pt x="1786" y="1837"/>
                  </a:cubicBezTo>
                  <a:cubicBezTo>
                    <a:pt x="1666" y="2250"/>
                    <a:pt x="1700" y="2696"/>
                    <a:pt x="1878" y="3090"/>
                  </a:cubicBezTo>
                  <a:lnTo>
                    <a:pt x="1834" y="3104"/>
                  </a:lnTo>
                  <a:cubicBezTo>
                    <a:pt x="884" y="3440"/>
                    <a:pt x="217" y="4290"/>
                    <a:pt x="111" y="5288"/>
                  </a:cubicBezTo>
                  <a:cubicBezTo>
                    <a:pt x="1" y="6287"/>
                    <a:pt x="481" y="7257"/>
                    <a:pt x="1340" y="7785"/>
                  </a:cubicBezTo>
                  <a:cubicBezTo>
                    <a:pt x="500" y="8997"/>
                    <a:pt x="1373" y="10646"/>
                    <a:pt x="2836" y="10646"/>
                  </a:cubicBezTo>
                  <a:cubicBezTo>
                    <a:pt x="2845" y="10646"/>
                    <a:pt x="2853" y="10646"/>
                    <a:pt x="2862" y="10645"/>
                  </a:cubicBezTo>
                  <a:cubicBezTo>
                    <a:pt x="3135" y="10641"/>
                    <a:pt x="3399" y="10578"/>
                    <a:pt x="3644" y="10458"/>
                  </a:cubicBezTo>
                  <a:cubicBezTo>
                    <a:pt x="3898" y="11094"/>
                    <a:pt x="4509" y="11503"/>
                    <a:pt x="5181" y="11503"/>
                  </a:cubicBezTo>
                  <a:cubicBezTo>
                    <a:pt x="5235" y="11503"/>
                    <a:pt x="5289" y="11500"/>
                    <a:pt x="5343" y="11495"/>
                  </a:cubicBezTo>
                  <a:cubicBezTo>
                    <a:pt x="6078" y="11418"/>
                    <a:pt x="6673" y="10871"/>
                    <a:pt x="6803" y="10141"/>
                  </a:cubicBezTo>
                  <a:cubicBezTo>
                    <a:pt x="6812" y="10093"/>
                    <a:pt x="6817" y="10045"/>
                    <a:pt x="6822" y="9997"/>
                  </a:cubicBezTo>
                  <a:cubicBezTo>
                    <a:pt x="6827" y="9969"/>
                    <a:pt x="6827" y="9940"/>
                    <a:pt x="6827" y="9911"/>
                  </a:cubicBezTo>
                  <a:cubicBezTo>
                    <a:pt x="6832" y="9940"/>
                    <a:pt x="6832" y="9964"/>
                    <a:pt x="6832" y="9988"/>
                  </a:cubicBezTo>
                  <a:cubicBezTo>
                    <a:pt x="6836" y="10026"/>
                    <a:pt x="6841" y="10060"/>
                    <a:pt x="6846" y="10093"/>
                  </a:cubicBezTo>
                  <a:cubicBezTo>
                    <a:pt x="6971" y="10900"/>
                    <a:pt x="7662" y="11500"/>
                    <a:pt x="8478" y="11505"/>
                  </a:cubicBezTo>
                  <a:cubicBezTo>
                    <a:pt x="8809" y="11505"/>
                    <a:pt x="9136" y="11404"/>
                    <a:pt x="9414" y="11212"/>
                  </a:cubicBezTo>
                  <a:cubicBezTo>
                    <a:pt x="9683" y="11025"/>
                    <a:pt x="9889" y="10765"/>
                    <a:pt x="10014" y="10463"/>
                  </a:cubicBezTo>
                  <a:cubicBezTo>
                    <a:pt x="10254" y="10578"/>
                    <a:pt x="10523" y="10645"/>
                    <a:pt x="10792" y="10645"/>
                  </a:cubicBezTo>
                  <a:cubicBezTo>
                    <a:pt x="10799" y="10646"/>
                    <a:pt x="10805" y="10646"/>
                    <a:pt x="10812" y="10646"/>
                  </a:cubicBezTo>
                  <a:cubicBezTo>
                    <a:pt x="11677" y="10646"/>
                    <a:pt x="12420" y="10039"/>
                    <a:pt x="12601" y="9196"/>
                  </a:cubicBezTo>
                  <a:cubicBezTo>
                    <a:pt x="12611" y="9157"/>
                    <a:pt x="12616" y="9119"/>
                    <a:pt x="12621" y="9081"/>
                  </a:cubicBezTo>
                  <a:cubicBezTo>
                    <a:pt x="12630" y="9013"/>
                    <a:pt x="12635" y="8951"/>
                    <a:pt x="12640" y="8884"/>
                  </a:cubicBezTo>
                  <a:cubicBezTo>
                    <a:pt x="12654" y="8490"/>
                    <a:pt x="12539" y="8106"/>
                    <a:pt x="12318" y="7785"/>
                  </a:cubicBezTo>
                  <a:cubicBezTo>
                    <a:pt x="12433" y="7713"/>
                    <a:pt x="12544" y="7636"/>
                    <a:pt x="12645" y="7545"/>
                  </a:cubicBezTo>
                  <a:cubicBezTo>
                    <a:pt x="12673" y="7521"/>
                    <a:pt x="12702" y="7492"/>
                    <a:pt x="12731" y="7468"/>
                  </a:cubicBezTo>
                  <a:cubicBezTo>
                    <a:pt x="12793" y="7410"/>
                    <a:pt x="12851" y="7353"/>
                    <a:pt x="12909" y="7285"/>
                  </a:cubicBezTo>
                  <a:cubicBezTo>
                    <a:pt x="13331" y="6810"/>
                    <a:pt x="13562" y="6200"/>
                    <a:pt x="13562" y="5567"/>
                  </a:cubicBezTo>
                  <a:cubicBezTo>
                    <a:pt x="13562" y="4444"/>
                    <a:pt x="12846" y="3445"/>
                    <a:pt x="11781" y="3090"/>
                  </a:cubicBezTo>
                  <a:cubicBezTo>
                    <a:pt x="11968" y="2677"/>
                    <a:pt x="11997" y="2211"/>
                    <a:pt x="11857" y="1779"/>
                  </a:cubicBezTo>
                  <a:cubicBezTo>
                    <a:pt x="11848" y="1751"/>
                    <a:pt x="11838" y="1722"/>
                    <a:pt x="11829" y="1693"/>
                  </a:cubicBezTo>
                  <a:cubicBezTo>
                    <a:pt x="11556" y="969"/>
                    <a:pt x="10862" y="510"/>
                    <a:pt x="10116" y="510"/>
                  </a:cubicBezTo>
                  <a:cubicBezTo>
                    <a:pt x="9982" y="510"/>
                    <a:pt x="9847" y="525"/>
                    <a:pt x="9712" y="555"/>
                  </a:cubicBezTo>
                  <a:cubicBezTo>
                    <a:pt x="9371" y="173"/>
                    <a:pt x="8928" y="0"/>
                    <a:pt x="8492" y="0"/>
                  </a:cubicBezTo>
                  <a:close/>
                </a:path>
              </a:pathLst>
            </a:custGeom>
            <a:solidFill>
              <a:srgbClr val="B9C3CC"/>
            </a:solidFill>
            <a:ln>
              <a:noFill/>
            </a:ln>
          </p:spPr>
          <p:txBody>
            <a:bodyPr spcFirstLastPara="1" wrap="square" lIns="121900" tIns="121900" rIns="121900" bIns="121900" anchor="ctr" anchorCtr="0">
              <a:noAutofit/>
            </a:bodyPr>
            <a:lstStyle/>
            <a:p>
              <a:endParaRPr sz="2400"/>
            </a:p>
          </p:txBody>
        </p:sp>
        <p:sp>
          <p:nvSpPr>
            <p:cNvPr id="29" name="Google Shape;15193;p74">
              <a:extLst>
                <a:ext uri="{FF2B5EF4-FFF2-40B4-BE49-F238E27FC236}">
                  <a16:creationId xmlns:a16="http://schemas.microsoft.com/office/drawing/2014/main" id="{F80CAE72-7E77-D040-AFB8-A30191527629}"/>
                </a:ext>
              </a:extLst>
            </p:cNvPr>
            <p:cNvSpPr/>
            <p:nvPr/>
          </p:nvSpPr>
          <p:spPr>
            <a:xfrm>
              <a:off x="3526655" y="3918751"/>
              <a:ext cx="331593" cy="220389"/>
            </a:xfrm>
            <a:custGeom>
              <a:avLst/>
              <a:gdLst/>
              <a:ahLst/>
              <a:cxnLst/>
              <a:rect l="l" t="t" r="r" b="b"/>
              <a:pathLst>
                <a:path w="12655" h="8411" extrusionOk="0">
                  <a:moveTo>
                    <a:pt x="1882" y="1"/>
                  </a:moveTo>
                  <a:cubicBezTo>
                    <a:pt x="922" y="318"/>
                    <a:pt x="231" y="1167"/>
                    <a:pt x="116" y="2170"/>
                  </a:cubicBezTo>
                  <a:cubicBezTo>
                    <a:pt x="1" y="3178"/>
                    <a:pt x="481" y="4163"/>
                    <a:pt x="1340" y="4691"/>
                  </a:cubicBezTo>
                  <a:cubicBezTo>
                    <a:pt x="870" y="5372"/>
                    <a:pt x="922" y="6289"/>
                    <a:pt x="1460" y="6918"/>
                  </a:cubicBezTo>
                  <a:cubicBezTo>
                    <a:pt x="1817" y="7331"/>
                    <a:pt x="2327" y="7552"/>
                    <a:pt x="2847" y="7552"/>
                  </a:cubicBezTo>
                  <a:cubicBezTo>
                    <a:pt x="3117" y="7552"/>
                    <a:pt x="3390" y="7492"/>
                    <a:pt x="3644" y="7369"/>
                  </a:cubicBezTo>
                  <a:cubicBezTo>
                    <a:pt x="3896" y="7997"/>
                    <a:pt x="4507" y="8405"/>
                    <a:pt x="5173" y="8405"/>
                  </a:cubicBezTo>
                  <a:cubicBezTo>
                    <a:pt x="5229" y="8405"/>
                    <a:pt x="5286" y="8402"/>
                    <a:pt x="5343" y="8396"/>
                  </a:cubicBezTo>
                  <a:cubicBezTo>
                    <a:pt x="6078" y="8324"/>
                    <a:pt x="6673" y="7777"/>
                    <a:pt x="6808" y="7052"/>
                  </a:cubicBezTo>
                  <a:cubicBezTo>
                    <a:pt x="6817" y="7004"/>
                    <a:pt x="6822" y="6951"/>
                    <a:pt x="6827" y="6903"/>
                  </a:cubicBezTo>
                  <a:cubicBezTo>
                    <a:pt x="6827" y="6875"/>
                    <a:pt x="6832" y="6846"/>
                    <a:pt x="6832" y="6822"/>
                  </a:cubicBezTo>
                  <a:cubicBezTo>
                    <a:pt x="6832" y="6846"/>
                    <a:pt x="6832" y="6870"/>
                    <a:pt x="6836" y="6899"/>
                  </a:cubicBezTo>
                  <a:cubicBezTo>
                    <a:pt x="6836" y="6932"/>
                    <a:pt x="6841" y="6966"/>
                    <a:pt x="6851" y="7004"/>
                  </a:cubicBezTo>
                  <a:cubicBezTo>
                    <a:pt x="6976" y="7811"/>
                    <a:pt x="7667" y="8406"/>
                    <a:pt x="8483" y="8411"/>
                  </a:cubicBezTo>
                  <a:cubicBezTo>
                    <a:pt x="8819" y="8411"/>
                    <a:pt x="9145" y="8310"/>
                    <a:pt x="9419" y="8118"/>
                  </a:cubicBezTo>
                  <a:cubicBezTo>
                    <a:pt x="9688" y="7931"/>
                    <a:pt x="9899" y="7671"/>
                    <a:pt x="10019" y="7369"/>
                  </a:cubicBezTo>
                  <a:cubicBezTo>
                    <a:pt x="10264" y="7484"/>
                    <a:pt x="10528" y="7551"/>
                    <a:pt x="10801" y="7551"/>
                  </a:cubicBezTo>
                  <a:cubicBezTo>
                    <a:pt x="10808" y="7552"/>
                    <a:pt x="10815" y="7552"/>
                    <a:pt x="10822" y="7552"/>
                  </a:cubicBezTo>
                  <a:cubicBezTo>
                    <a:pt x="11682" y="7552"/>
                    <a:pt x="12430" y="6945"/>
                    <a:pt x="12611" y="6097"/>
                  </a:cubicBezTo>
                  <a:cubicBezTo>
                    <a:pt x="12616" y="6063"/>
                    <a:pt x="12625" y="6025"/>
                    <a:pt x="12630" y="5987"/>
                  </a:cubicBezTo>
                  <a:cubicBezTo>
                    <a:pt x="12640" y="5919"/>
                    <a:pt x="12645" y="5857"/>
                    <a:pt x="12645" y="5790"/>
                  </a:cubicBezTo>
                  <a:cubicBezTo>
                    <a:pt x="12654" y="5545"/>
                    <a:pt x="12611" y="5305"/>
                    <a:pt x="12525" y="5079"/>
                  </a:cubicBezTo>
                  <a:cubicBezTo>
                    <a:pt x="12252" y="5796"/>
                    <a:pt x="11567" y="6265"/>
                    <a:pt x="10803" y="6265"/>
                  </a:cubicBezTo>
                  <a:cubicBezTo>
                    <a:pt x="10800" y="6265"/>
                    <a:pt x="10796" y="6265"/>
                    <a:pt x="10792" y="6265"/>
                  </a:cubicBezTo>
                  <a:cubicBezTo>
                    <a:pt x="10561" y="6260"/>
                    <a:pt x="10336" y="6217"/>
                    <a:pt x="10125" y="6131"/>
                  </a:cubicBezTo>
                  <a:cubicBezTo>
                    <a:pt x="10108" y="6123"/>
                    <a:pt x="10091" y="6119"/>
                    <a:pt x="10074" y="6119"/>
                  </a:cubicBezTo>
                  <a:cubicBezTo>
                    <a:pt x="10029" y="6119"/>
                    <a:pt x="9987" y="6146"/>
                    <a:pt x="9966" y="6188"/>
                  </a:cubicBezTo>
                  <a:cubicBezTo>
                    <a:pt x="9837" y="6447"/>
                    <a:pt x="9649" y="6663"/>
                    <a:pt x="9414" y="6827"/>
                  </a:cubicBezTo>
                  <a:cubicBezTo>
                    <a:pt x="9140" y="7019"/>
                    <a:pt x="8814" y="7119"/>
                    <a:pt x="8478" y="7119"/>
                  </a:cubicBezTo>
                  <a:cubicBezTo>
                    <a:pt x="7662" y="7115"/>
                    <a:pt x="6971" y="6519"/>
                    <a:pt x="6846" y="5713"/>
                  </a:cubicBezTo>
                  <a:cubicBezTo>
                    <a:pt x="6836" y="5651"/>
                    <a:pt x="6832" y="5593"/>
                    <a:pt x="6832" y="5531"/>
                  </a:cubicBezTo>
                  <a:cubicBezTo>
                    <a:pt x="6827" y="5607"/>
                    <a:pt x="6817" y="5684"/>
                    <a:pt x="6803" y="5761"/>
                  </a:cubicBezTo>
                  <a:cubicBezTo>
                    <a:pt x="6678" y="6452"/>
                    <a:pt x="6136" y="6990"/>
                    <a:pt x="5439" y="7100"/>
                  </a:cubicBezTo>
                  <a:cubicBezTo>
                    <a:pt x="5352" y="7114"/>
                    <a:pt x="5265" y="7121"/>
                    <a:pt x="5178" y="7121"/>
                  </a:cubicBezTo>
                  <a:cubicBezTo>
                    <a:pt x="4580" y="7121"/>
                    <a:pt x="4019" y="6796"/>
                    <a:pt x="3726" y="6255"/>
                  </a:cubicBezTo>
                  <a:cubicBezTo>
                    <a:pt x="3677" y="6161"/>
                    <a:pt x="3573" y="6101"/>
                    <a:pt x="3466" y="6101"/>
                  </a:cubicBezTo>
                  <a:cubicBezTo>
                    <a:pt x="3458" y="6101"/>
                    <a:pt x="3450" y="6101"/>
                    <a:pt x="3443" y="6102"/>
                  </a:cubicBezTo>
                  <a:cubicBezTo>
                    <a:pt x="3377" y="6107"/>
                    <a:pt x="3316" y="6110"/>
                    <a:pt x="3257" y="6110"/>
                  </a:cubicBezTo>
                  <a:cubicBezTo>
                    <a:pt x="2209" y="6110"/>
                    <a:pt x="2292" y="5283"/>
                    <a:pt x="2310" y="4892"/>
                  </a:cubicBezTo>
                  <a:cubicBezTo>
                    <a:pt x="2314" y="4767"/>
                    <a:pt x="2262" y="4647"/>
                    <a:pt x="2156" y="4571"/>
                  </a:cubicBezTo>
                  <a:cubicBezTo>
                    <a:pt x="1513" y="4095"/>
                    <a:pt x="1210" y="3332"/>
                    <a:pt x="1210" y="2473"/>
                  </a:cubicBezTo>
                  <a:cubicBezTo>
                    <a:pt x="1210" y="1940"/>
                    <a:pt x="1369" y="1422"/>
                    <a:pt x="1676" y="985"/>
                  </a:cubicBezTo>
                  <a:cubicBezTo>
                    <a:pt x="1815" y="802"/>
                    <a:pt x="1964" y="630"/>
                    <a:pt x="2132" y="471"/>
                  </a:cubicBezTo>
                  <a:cubicBezTo>
                    <a:pt x="2257" y="351"/>
                    <a:pt x="1983" y="159"/>
                    <a:pt x="1892" y="15"/>
                  </a:cubicBezTo>
                  <a:lnTo>
                    <a:pt x="1882" y="1"/>
                  </a:lnTo>
                  <a:close/>
                </a:path>
              </a:pathLst>
            </a:custGeom>
            <a:solidFill>
              <a:srgbClr val="92A1AE"/>
            </a:solidFill>
            <a:ln>
              <a:noFill/>
            </a:ln>
          </p:spPr>
          <p:txBody>
            <a:bodyPr spcFirstLastPara="1" wrap="square" lIns="121900" tIns="121900" rIns="121900" bIns="121900" anchor="ctr" anchorCtr="0">
              <a:noAutofit/>
            </a:bodyPr>
            <a:lstStyle/>
            <a:p>
              <a:endParaRPr sz="2400"/>
            </a:p>
          </p:txBody>
        </p:sp>
        <p:sp>
          <p:nvSpPr>
            <p:cNvPr id="30" name="Google Shape;15194;p74">
              <a:extLst>
                <a:ext uri="{FF2B5EF4-FFF2-40B4-BE49-F238E27FC236}">
                  <a16:creationId xmlns:a16="http://schemas.microsoft.com/office/drawing/2014/main" id="{161A29C6-CBB7-F244-9CDE-717C08386370}"/>
                </a:ext>
              </a:extLst>
            </p:cNvPr>
            <p:cNvSpPr/>
            <p:nvPr/>
          </p:nvSpPr>
          <p:spPr>
            <a:xfrm>
              <a:off x="3507658" y="3832256"/>
              <a:ext cx="395474" cy="312491"/>
            </a:xfrm>
            <a:custGeom>
              <a:avLst/>
              <a:gdLst/>
              <a:ahLst/>
              <a:cxnLst/>
              <a:rect l="l" t="t" r="r" b="b"/>
              <a:pathLst>
                <a:path w="15093" h="11926" extrusionOk="0">
                  <a:moveTo>
                    <a:pt x="5894" y="0"/>
                  </a:moveTo>
                  <a:cubicBezTo>
                    <a:pt x="5434" y="0"/>
                    <a:pt x="4970" y="169"/>
                    <a:pt x="4604" y="522"/>
                  </a:cubicBezTo>
                  <a:lnTo>
                    <a:pt x="4595" y="532"/>
                  </a:lnTo>
                  <a:lnTo>
                    <a:pt x="4580" y="532"/>
                  </a:lnTo>
                  <a:cubicBezTo>
                    <a:pt x="4472" y="515"/>
                    <a:pt x="4365" y="507"/>
                    <a:pt x="4260" y="507"/>
                  </a:cubicBezTo>
                  <a:cubicBezTo>
                    <a:pt x="2923" y="507"/>
                    <a:pt x="1901" y="1818"/>
                    <a:pt x="2315" y="3153"/>
                  </a:cubicBezTo>
                  <a:lnTo>
                    <a:pt x="2324" y="3177"/>
                  </a:lnTo>
                  <a:lnTo>
                    <a:pt x="2300" y="3187"/>
                  </a:lnTo>
                  <a:cubicBezTo>
                    <a:pt x="308" y="4051"/>
                    <a:pt x="1" y="6753"/>
                    <a:pt x="1753" y="8040"/>
                  </a:cubicBezTo>
                  <a:lnTo>
                    <a:pt x="1772" y="8054"/>
                  </a:lnTo>
                  <a:lnTo>
                    <a:pt x="1763" y="8073"/>
                  </a:lnTo>
                  <a:cubicBezTo>
                    <a:pt x="1364" y="8827"/>
                    <a:pt x="1465" y="9700"/>
                    <a:pt x="2031" y="10353"/>
                  </a:cubicBezTo>
                  <a:cubicBezTo>
                    <a:pt x="2418" y="10815"/>
                    <a:pt x="2982" y="11067"/>
                    <a:pt x="3560" y="11067"/>
                  </a:cubicBezTo>
                  <a:cubicBezTo>
                    <a:pt x="3786" y="11067"/>
                    <a:pt x="4014" y="11028"/>
                    <a:pt x="4235" y="10948"/>
                  </a:cubicBezTo>
                  <a:lnTo>
                    <a:pt x="4259" y="10939"/>
                  </a:lnTo>
                  <a:lnTo>
                    <a:pt x="4268" y="10958"/>
                  </a:lnTo>
                  <a:cubicBezTo>
                    <a:pt x="4393" y="11179"/>
                    <a:pt x="4561" y="11371"/>
                    <a:pt x="4758" y="11529"/>
                  </a:cubicBezTo>
                  <a:cubicBezTo>
                    <a:pt x="4801" y="11563"/>
                    <a:pt x="4846" y="11577"/>
                    <a:pt x="4888" y="11577"/>
                  </a:cubicBezTo>
                  <a:cubicBezTo>
                    <a:pt x="5062" y="11577"/>
                    <a:pt x="5195" y="11332"/>
                    <a:pt x="5017" y="11193"/>
                  </a:cubicBezTo>
                  <a:cubicBezTo>
                    <a:pt x="4816" y="11035"/>
                    <a:pt x="4657" y="10828"/>
                    <a:pt x="4556" y="10588"/>
                  </a:cubicBezTo>
                  <a:cubicBezTo>
                    <a:pt x="4525" y="10505"/>
                    <a:pt x="4446" y="10455"/>
                    <a:pt x="4363" y="10455"/>
                  </a:cubicBezTo>
                  <a:cubicBezTo>
                    <a:pt x="4332" y="10455"/>
                    <a:pt x="4299" y="10462"/>
                    <a:pt x="4268" y="10478"/>
                  </a:cubicBezTo>
                  <a:cubicBezTo>
                    <a:pt x="4037" y="10589"/>
                    <a:pt x="3799" y="10640"/>
                    <a:pt x="3568" y="10640"/>
                  </a:cubicBezTo>
                  <a:cubicBezTo>
                    <a:pt x="2661" y="10640"/>
                    <a:pt x="1855" y="9857"/>
                    <a:pt x="1955" y="8851"/>
                  </a:cubicBezTo>
                  <a:cubicBezTo>
                    <a:pt x="2041" y="8030"/>
                    <a:pt x="2737" y="7406"/>
                    <a:pt x="3563" y="7406"/>
                  </a:cubicBezTo>
                  <a:cubicBezTo>
                    <a:pt x="3822" y="7387"/>
                    <a:pt x="3822" y="7007"/>
                    <a:pt x="3563" y="6988"/>
                  </a:cubicBezTo>
                  <a:cubicBezTo>
                    <a:pt x="2972" y="6988"/>
                    <a:pt x="2415" y="7243"/>
                    <a:pt x="2027" y="7684"/>
                  </a:cubicBezTo>
                  <a:lnTo>
                    <a:pt x="2012" y="7704"/>
                  </a:lnTo>
                  <a:lnTo>
                    <a:pt x="1993" y="7689"/>
                  </a:lnTo>
                  <a:cubicBezTo>
                    <a:pt x="510" y="6590"/>
                    <a:pt x="779" y="4300"/>
                    <a:pt x="2473" y="3571"/>
                  </a:cubicBezTo>
                  <a:lnTo>
                    <a:pt x="2492" y="3561"/>
                  </a:lnTo>
                  <a:lnTo>
                    <a:pt x="2507" y="3580"/>
                  </a:lnTo>
                  <a:cubicBezTo>
                    <a:pt x="2876" y="4199"/>
                    <a:pt x="3539" y="4579"/>
                    <a:pt x="4259" y="4583"/>
                  </a:cubicBezTo>
                  <a:cubicBezTo>
                    <a:pt x="4518" y="4564"/>
                    <a:pt x="4518" y="4180"/>
                    <a:pt x="4259" y="4161"/>
                  </a:cubicBezTo>
                  <a:cubicBezTo>
                    <a:pt x="3356" y="4151"/>
                    <a:pt x="2636" y="3403"/>
                    <a:pt x="2660" y="2500"/>
                  </a:cubicBezTo>
                  <a:cubicBezTo>
                    <a:pt x="2688" y="1624"/>
                    <a:pt x="3404" y="933"/>
                    <a:pt x="4271" y="933"/>
                  </a:cubicBezTo>
                  <a:cubicBezTo>
                    <a:pt x="4297" y="933"/>
                    <a:pt x="4324" y="934"/>
                    <a:pt x="4350" y="935"/>
                  </a:cubicBezTo>
                  <a:cubicBezTo>
                    <a:pt x="4883" y="959"/>
                    <a:pt x="5368" y="1252"/>
                    <a:pt x="5641" y="1713"/>
                  </a:cubicBezTo>
                  <a:cubicBezTo>
                    <a:pt x="5687" y="1783"/>
                    <a:pt x="5750" y="1812"/>
                    <a:pt x="5813" y="1812"/>
                  </a:cubicBezTo>
                  <a:cubicBezTo>
                    <a:pt x="5956" y="1812"/>
                    <a:pt x="6095" y="1660"/>
                    <a:pt x="6001" y="1497"/>
                  </a:cubicBezTo>
                  <a:cubicBezTo>
                    <a:pt x="5795" y="1151"/>
                    <a:pt x="5488" y="873"/>
                    <a:pt x="5123" y="700"/>
                  </a:cubicBezTo>
                  <a:lnTo>
                    <a:pt x="5075" y="681"/>
                  </a:lnTo>
                  <a:lnTo>
                    <a:pt x="5118" y="652"/>
                  </a:lnTo>
                  <a:cubicBezTo>
                    <a:pt x="5364" y="496"/>
                    <a:pt x="5630" y="424"/>
                    <a:pt x="5890" y="424"/>
                  </a:cubicBezTo>
                  <a:cubicBezTo>
                    <a:pt x="6641" y="424"/>
                    <a:pt x="7336" y="1021"/>
                    <a:pt x="7336" y="1866"/>
                  </a:cubicBezTo>
                  <a:lnTo>
                    <a:pt x="7336" y="4934"/>
                  </a:lnTo>
                  <a:lnTo>
                    <a:pt x="7307" y="4934"/>
                  </a:lnTo>
                  <a:cubicBezTo>
                    <a:pt x="6880" y="4915"/>
                    <a:pt x="6587" y="4756"/>
                    <a:pt x="6390" y="4439"/>
                  </a:cubicBezTo>
                  <a:cubicBezTo>
                    <a:pt x="6345" y="4366"/>
                    <a:pt x="6280" y="4336"/>
                    <a:pt x="6215" y="4336"/>
                  </a:cubicBezTo>
                  <a:cubicBezTo>
                    <a:pt x="6069" y="4336"/>
                    <a:pt x="5927" y="4493"/>
                    <a:pt x="6030" y="4660"/>
                  </a:cubicBezTo>
                  <a:cubicBezTo>
                    <a:pt x="6304" y="5102"/>
                    <a:pt x="6731" y="5337"/>
                    <a:pt x="7307" y="5351"/>
                  </a:cubicBezTo>
                  <a:lnTo>
                    <a:pt x="7331" y="5351"/>
                  </a:lnTo>
                  <a:lnTo>
                    <a:pt x="7331" y="8553"/>
                  </a:lnTo>
                  <a:lnTo>
                    <a:pt x="7288" y="8510"/>
                  </a:lnTo>
                  <a:cubicBezTo>
                    <a:pt x="7009" y="8241"/>
                    <a:pt x="6640" y="8097"/>
                    <a:pt x="6256" y="8097"/>
                  </a:cubicBezTo>
                  <a:lnTo>
                    <a:pt x="4950" y="8097"/>
                  </a:lnTo>
                  <a:cubicBezTo>
                    <a:pt x="4691" y="8116"/>
                    <a:pt x="4691" y="8496"/>
                    <a:pt x="4950" y="8515"/>
                  </a:cubicBezTo>
                  <a:lnTo>
                    <a:pt x="6256" y="8515"/>
                  </a:lnTo>
                  <a:cubicBezTo>
                    <a:pt x="6851" y="8515"/>
                    <a:pt x="7336" y="9000"/>
                    <a:pt x="7336" y="9595"/>
                  </a:cubicBezTo>
                  <a:lnTo>
                    <a:pt x="7336" y="10060"/>
                  </a:lnTo>
                  <a:cubicBezTo>
                    <a:pt x="7336" y="10870"/>
                    <a:pt x="6677" y="11504"/>
                    <a:pt x="5899" y="11504"/>
                  </a:cubicBezTo>
                  <a:cubicBezTo>
                    <a:pt x="5823" y="11504"/>
                    <a:pt x="5747" y="11498"/>
                    <a:pt x="5670" y="11486"/>
                  </a:cubicBezTo>
                  <a:cubicBezTo>
                    <a:pt x="5663" y="11484"/>
                    <a:pt x="5657" y="11482"/>
                    <a:pt x="5651" y="11482"/>
                  </a:cubicBezTo>
                  <a:cubicBezTo>
                    <a:pt x="5646" y="11482"/>
                    <a:pt x="5641" y="11484"/>
                    <a:pt x="5636" y="11486"/>
                  </a:cubicBezTo>
                  <a:cubicBezTo>
                    <a:pt x="5629" y="11485"/>
                    <a:pt x="5621" y="11485"/>
                    <a:pt x="5614" y="11485"/>
                  </a:cubicBezTo>
                  <a:cubicBezTo>
                    <a:pt x="5352" y="11485"/>
                    <a:pt x="5327" y="11885"/>
                    <a:pt x="5603" y="11904"/>
                  </a:cubicBezTo>
                  <a:cubicBezTo>
                    <a:pt x="5699" y="11919"/>
                    <a:pt x="5795" y="11926"/>
                    <a:pt x="5890" y="11926"/>
                  </a:cubicBezTo>
                  <a:cubicBezTo>
                    <a:pt x="6560" y="11926"/>
                    <a:pt x="7187" y="11565"/>
                    <a:pt x="7523" y="10968"/>
                  </a:cubicBezTo>
                  <a:lnTo>
                    <a:pt x="7547" y="10924"/>
                  </a:lnTo>
                  <a:lnTo>
                    <a:pt x="7571" y="10968"/>
                  </a:lnTo>
                  <a:cubicBezTo>
                    <a:pt x="7903" y="11565"/>
                    <a:pt x="8533" y="11926"/>
                    <a:pt x="9204" y="11926"/>
                  </a:cubicBezTo>
                  <a:cubicBezTo>
                    <a:pt x="9299" y="11926"/>
                    <a:pt x="9395" y="11919"/>
                    <a:pt x="9491" y="11904"/>
                  </a:cubicBezTo>
                  <a:cubicBezTo>
                    <a:pt x="9756" y="11863"/>
                    <a:pt x="9708" y="11483"/>
                    <a:pt x="9463" y="11483"/>
                  </a:cubicBezTo>
                  <a:cubicBezTo>
                    <a:pt x="9451" y="11483"/>
                    <a:pt x="9438" y="11484"/>
                    <a:pt x="9424" y="11486"/>
                  </a:cubicBezTo>
                  <a:cubicBezTo>
                    <a:pt x="9345" y="11499"/>
                    <a:pt x="9266" y="11505"/>
                    <a:pt x="9188" y="11505"/>
                  </a:cubicBezTo>
                  <a:cubicBezTo>
                    <a:pt x="8412" y="11505"/>
                    <a:pt x="7753" y="10873"/>
                    <a:pt x="7753" y="10065"/>
                  </a:cubicBezTo>
                  <a:lnTo>
                    <a:pt x="7753" y="8217"/>
                  </a:lnTo>
                  <a:cubicBezTo>
                    <a:pt x="7753" y="7622"/>
                    <a:pt x="8238" y="7137"/>
                    <a:pt x="8833" y="7137"/>
                  </a:cubicBezTo>
                  <a:lnTo>
                    <a:pt x="10725" y="7137"/>
                  </a:lnTo>
                  <a:cubicBezTo>
                    <a:pt x="10732" y="7138"/>
                    <a:pt x="10740" y="7138"/>
                    <a:pt x="10747" y="7138"/>
                  </a:cubicBezTo>
                  <a:cubicBezTo>
                    <a:pt x="11020" y="7138"/>
                    <a:pt x="11020" y="6719"/>
                    <a:pt x="10747" y="6719"/>
                  </a:cubicBezTo>
                  <a:cubicBezTo>
                    <a:pt x="10740" y="6719"/>
                    <a:pt x="10732" y="6719"/>
                    <a:pt x="10725" y="6719"/>
                  </a:cubicBezTo>
                  <a:lnTo>
                    <a:pt x="8833" y="6719"/>
                  </a:lnTo>
                  <a:cubicBezTo>
                    <a:pt x="8449" y="6719"/>
                    <a:pt x="8080" y="6863"/>
                    <a:pt x="7806" y="7132"/>
                  </a:cubicBezTo>
                  <a:lnTo>
                    <a:pt x="7758" y="7175"/>
                  </a:lnTo>
                  <a:lnTo>
                    <a:pt x="7758" y="6311"/>
                  </a:lnTo>
                  <a:lnTo>
                    <a:pt x="7782" y="6311"/>
                  </a:lnTo>
                  <a:cubicBezTo>
                    <a:pt x="8675" y="6273"/>
                    <a:pt x="9376" y="5539"/>
                    <a:pt x="9371" y="4646"/>
                  </a:cubicBezTo>
                  <a:cubicBezTo>
                    <a:pt x="9383" y="4495"/>
                    <a:pt x="9273" y="4419"/>
                    <a:pt x="9162" y="4419"/>
                  </a:cubicBezTo>
                  <a:cubicBezTo>
                    <a:pt x="9052" y="4419"/>
                    <a:pt x="8941" y="4495"/>
                    <a:pt x="8953" y="4646"/>
                  </a:cubicBezTo>
                  <a:cubicBezTo>
                    <a:pt x="8953" y="5303"/>
                    <a:pt x="8445" y="5846"/>
                    <a:pt x="7787" y="5889"/>
                  </a:cubicBezTo>
                  <a:lnTo>
                    <a:pt x="7758" y="5889"/>
                  </a:lnTo>
                  <a:lnTo>
                    <a:pt x="7758" y="1866"/>
                  </a:lnTo>
                  <a:cubicBezTo>
                    <a:pt x="7758" y="1022"/>
                    <a:pt x="8451" y="426"/>
                    <a:pt x="9200" y="426"/>
                  </a:cubicBezTo>
                  <a:cubicBezTo>
                    <a:pt x="9461" y="426"/>
                    <a:pt x="9728" y="498"/>
                    <a:pt x="9976" y="657"/>
                  </a:cubicBezTo>
                  <a:lnTo>
                    <a:pt x="10019" y="681"/>
                  </a:lnTo>
                  <a:lnTo>
                    <a:pt x="9971" y="705"/>
                  </a:lnTo>
                  <a:cubicBezTo>
                    <a:pt x="9606" y="873"/>
                    <a:pt x="9299" y="1151"/>
                    <a:pt x="9093" y="1497"/>
                  </a:cubicBezTo>
                  <a:cubicBezTo>
                    <a:pt x="8999" y="1660"/>
                    <a:pt x="9138" y="1812"/>
                    <a:pt x="9281" y="1812"/>
                  </a:cubicBezTo>
                  <a:cubicBezTo>
                    <a:pt x="9344" y="1812"/>
                    <a:pt x="9407" y="1783"/>
                    <a:pt x="9453" y="1713"/>
                  </a:cubicBezTo>
                  <a:cubicBezTo>
                    <a:pt x="9767" y="1193"/>
                    <a:pt x="10301" y="935"/>
                    <a:pt x="10834" y="935"/>
                  </a:cubicBezTo>
                  <a:cubicBezTo>
                    <a:pt x="11385" y="935"/>
                    <a:pt x="11934" y="1210"/>
                    <a:pt x="12242" y="1756"/>
                  </a:cubicBezTo>
                  <a:cubicBezTo>
                    <a:pt x="12851" y="2831"/>
                    <a:pt x="12074" y="4166"/>
                    <a:pt x="10835" y="4166"/>
                  </a:cubicBezTo>
                  <a:cubicBezTo>
                    <a:pt x="10828" y="4165"/>
                    <a:pt x="10820" y="4165"/>
                    <a:pt x="10813" y="4165"/>
                  </a:cubicBezTo>
                  <a:cubicBezTo>
                    <a:pt x="10540" y="4165"/>
                    <a:pt x="10540" y="4584"/>
                    <a:pt x="10813" y="4584"/>
                  </a:cubicBezTo>
                  <a:cubicBezTo>
                    <a:pt x="10820" y="4584"/>
                    <a:pt x="10828" y="4584"/>
                    <a:pt x="10835" y="4583"/>
                  </a:cubicBezTo>
                  <a:cubicBezTo>
                    <a:pt x="11555" y="4583"/>
                    <a:pt x="12222" y="4204"/>
                    <a:pt x="12587" y="3585"/>
                  </a:cubicBezTo>
                  <a:lnTo>
                    <a:pt x="12602" y="3566"/>
                  </a:lnTo>
                  <a:lnTo>
                    <a:pt x="12621" y="3575"/>
                  </a:lnTo>
                  <a:cubicBezTo>
                    <a:pt x="14315" y="4305"/>
                    <a:pt x="14584" y="6595"/>
                    <a:pt x="13101" y="7694"/>
                  </a:cubicBezTo>
                  <a:lnTo>
                    <a:pt x="13082" y="7708"/>
                  </a:lnTo>
                  <a:lnTo>
                    <a:pt x="13067" y="7689"/>
                  </a:lnTo>
                  <a:cubicBezTo>
                    <a:pt x="12678" y="7247"/>
                    <a:pt x="12122" y="6993"/>
                    <a:pt x="11531" y="6993"/>
                  </a:cubicBezTo>
                  <a:cubicBezTo>
                    <a:pt x="11524" y="6992"/>
                    <a:pt x="11516" y="6992"/>
                    <a:pt x="11509" y="6992"/>
                  </a:cubicBezTo>
                  <a:cubicBezTo>
                    <a:pt x="11236" y="6992"/>
                    <a:pt x="11236" y="7412"/>
                    <a:pt x="11509" y="7412"/>
                  </a:cubicBezTo>
                  <a:cubicBezTo>
                    <a:pt x="11516" y="7412"/>
                    <a:pt x="11524" y="7411"/>
                    <a:pt x="11531" y="7411"/>
                  </a:cubicBezTo>
                  <a:cubicBezTo>
                    <a:pt x="12299" y="7411"/>
                    <a:pt x="12962" y="7953"/>
                    <a:pt x="13115" y="8707"/>
                  </a:cubicBezTo>
                  <a:cubicBezTo>
                    <a:pt x="13245" y="9307"/>
                    <a:pt x="13014" y="9931"/>
                    <a:pt x="12520" y="10300"/>
                  </a:cubicBezTo>
                  <a:cubicBezTo>
                    <a:pt x="12231" y="10529"/>
                    <a:pt x="11882" y="10645"/>
                    <a:pt x="11529" y="10645"/>
                  </a:cubicBezTo>
                  <a:cubicBezTo>
                    <a:pt x="11290" y="10645"/>
                    <a:pt x="11049" y="10592"/>
                    <a:pt x="10826" y="10483"/>
                  </a:cubicBezTo>
                  <a:cubicBezTo>
                    <a:pt x="10795" y="10468"/>
                    <a:pt x="10763" y="10461"/>
                    <a:pt x="10732" y="10461"/>
                  </a:cubicBezTo>
                  <a:cubicBezTo>
                    <a:pt x="10648" y="10461"/>
                    <a:pt x="10569" y="10510"/>
                    <a:pt x="10538" y="10593"/>
                  </a:cubicBezTo>
                  <a:cubicBezTo>
                    <a:pt x="10442" y="10833"/>
                    <a:pt x="10283" y="11044"/>
                    <a:pt x="10077" y="11198"/>
                  </a:cubicBezTo>
                  <a:cubicBezTo>
                    <a:pt x="9899" y="11337"/>
                    <a:pt x="10032" y="11582"/>
                    <a:pt x="10206" y="11582"/>
                  </a:cubicBezTo>
                  <a:cubicBezTo>
                    <a:pt x="10248" y="11582"/>
                    <a:pt x="10293" y="11568"/>
                    <a:pt x="10336" y="11534"/>
                  </a:cubicBezTo>
                  <a:cubicBezTo>
                    <a:pt x="10538" y="11380"/>
                    <a:pt x="10701" y="11184"/>
                    <a:pt x="10826" y="10963"/>
                  </a:cubicBezTo>
                  <a:lnTo>
                    <a:pt x="10835" y="10944"/>
                  </a:lnTo>
                  <a:lnTo>
                    <a:pt x="10859" y="10953"/>
                  </a:lnTo>
                  <a:cubicBezTo>
                    <a:pt x="11077" y="11030"/>
                    <a:pt x="11304" y="11068"/>
                    <a:pt x="11529" y="11068"/>
                  </a:cubicBezTo>
                  <a:cubicBezTo>
                    <a:pt x="11963" y="11068"/>
                    <a:pt x="12393" y="10927"/>
                    <a:pt x="12750" y="10656"/>
                  </a:cubicBezTo>
                  <a:cubicBezTo>
                    <a:pt x="13302" y="10252"/>
                    <a:pt x="13610" y="9600"/>
                    <a:pt x="13566" y="8918"/>
                  </a:cubicBezTo>
                  <a:cubicBezTo>
                    <a:pt x="13552" y="8625"/>
                    <a:pt x="13470" y="8337"/>
                    <a:pt x="13331" y="8078"/>
                  </a:cubicBezTo>
                  <a:lnTo>
                    <a:pt x="13322" y="8059"/>
                  </a:lnTo>
                  <a:lnTo>
                    <a:pt x="13341" y="8044"/>
                  </a:lnTo>
                  <a:cubicBezTo>
                    <a:pt x="15093" y="6758"/>
                    <a:pt x="14786" y="4055"/>
                    <a:pt x="12794" y="3191"/>
                  </a:cubicBezTo>
                  <a:lnTo>
                    <a:pt x="12798" y="3187"/>
                  </a:lnTo>
                  <a:lnTo>
                    <a:pt x="12779" y="3177"/>
                  </a:lnTo>
                  <a:lnTo>
                    <a:pt x="12784" y="3153"/>
                  </a:lnTo>
                  <a:cubicBezTo>
                    <a:pt x="13198" y="1818"/>
                    <a:pt x="12180" y="507"/>
                    <a:pt x="10839" y="507"/>
                  </a:cubicBezTo>
                  <a:cubicBezTo>
                    <a:pt x="10734" y="507"/>
                    <a:pt x="10627" y="515"/>
                    <a:pt x="10518" y="532"/>
                  </a:cubicBezTo>
                  <a:lnTo>
                    <a:pt x="10509" y="532"/>
                  </a:lnTo>
                  <a:lnTo>
                    <a:pt x="10499" y="522"/>
                  </a:lnTo>
                  <a:cubicBezTo>
                    <a:pt x="10132" y="169"/>
                    <a:pt x="9667" y="0"/>
                    <a:pt x="9206" y="0"/>
                  </a:cubicBezTo>
                  <a:cubicBezTo>
                    <a:pt x="8559" y="0"/>
                    <a:pt x="7921" y="334"/>
                    <a:pt x="7576" y="959"/>
                  </a:cubicBezTo>
                  <a:lnTo>
                    <a:pt x="7552" y="1002"/>
                  </a:lnTo>
                  <a:lnTo>
                    <a:pt x="7528" y="959"/>
                  </a:lnTo>
                  <a:cubicBezTo>
                    <a:pt x="7180" y="334"/>
                    <a:pt x="6541" y="0"/>
                    <a:pt x="5894"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grpSp>
      <p:grpSp>
        <p:nvGrpSpPr>
          <p:cNvPr id="31" name="Google Shape;15681;p74">
            <a:extLst>
              <a:ext uri="{FF2B5EF4-FFF2-40B4-BE49-F238E27FC236}">
                <a16:creationId xmlns:a16="http://schemas.microsoft.com/office/drawing/2014/main" id="{DE915AFD-3688-FF41-82B9-7EEBD2B58A0F}"/>
              </a:ext>
            </a:extLst>
          </p:cNvPr>
          <p:cNvGrpSpPr/>
          <p:nvPr userDrawn="1"/>
        </p:nvGrpSpPr>
        <p:grpSpPr>
          <a:xfrm>
            <a:off x="114710" y="6326858"/>
            <a:ext cx="484956" cy="393807"/>
            <a:chOff x="7975263" y="3383696"/>
            <a:chExt cx="363717" cy="295355"/>
          </a:xfrm>
        </p:grpSpPr>
        <p:sp>
          <p:nvSpPr>
            <p:cNvPr id="32" name="Google Shape;15682;p74">
              <a:extLst>
                <a:ext uri="{FF2B5EF4-FFF2-40B4-BE49-F238E27FC236}">
                  <a16:creationId xmlns:a16="http://schemas.microsoft.com/office/drawing/2014/main" id="{768E7C62-CA86-7349-A93F-65330ABE3B91}"/>
                </a:ext>
              </a:extLst>
            </p:cNvPr>
            <p:cNvSpPr/>
            <p:nvPr/>
          </p:nvSpPr>
          <p:spPr>
            <a:xfrm>
              <a:off x="7980870" y="3406702"/>
              <a:ext cx="352843" cy="255632"/>
            </a:xfrm>
            <a:custGeom>
              <a:avLst/>
              <a:gdLst/>
              <a:ahLst/>
              <a:cxnLst/>
              <a:rect l="l" t="t" r="r" b="b"/>
              <a:pathLst>
                <a:path w="13466" h="9756" extrusionOk="0">
                  <a:moveTo>
                    <a:pt x="380" y="1"/>
                  </a:moveTo>
                  <a:cubicBezTo>
                    <a:pt x="168" y="1"/>
                    <a:pt x="0" y="174"/>
                    <a:pt x="0" y="380"/>
                  </a:cubicBezTo>
                  <a:lnTo>
                    <a:pt x="0" y="9376"/>
                  </a:lnTo>
                  <a:cubicBezTo>
                    <a:pt x="0" y="9587"/>
                    <a:pt x="168" y="9755"/>
                    <a:pt x="380" y="9755"/>
                  </a:cubicBezTo>
                  <a:lnTo>
                    <a:pt x="13086" y="9755"/>
                  </a:lnTo>
                  <a:cubicBezTo>
                    <a:pt x="13292" y="9755"/>
                    <a:pt x="13465" y="9587"/>
                    <a:pt x="13465" y="9376"/>
                  </a:cubicBezTo>
                  <a:lnTo>
                    <a:pt x="13465" y="380"/>
                  </a:lnTo>
                  <a:cubicBezTo>
                    <a:pt x="13465" y="174"/>
                    <a:pt x="13292" y="1"/>
                    <a:pt x="13086" y="1"/>
                  </a:cubicBezTo>
                  <a:close/>
                </a:path>
              </a:pathLst>
            </a:custGeom>
            <a:solidFill>
              <a:srgbClr val="76899A"/>
            </a:solidFill>
            <a:ln>
              <a:noFill/>
            </a:ln>
          </p:spPr>
          <p:txBody>
            <a:bodyPr spcFirstLastPara="1" wrap="square" lIns="121900" tIns="121900" rIns="121900" bIns="121900" anchor="ctr" anchorCtr="0">
              <a:noAutofit/>
            </a:bodyPr>
            <a:lstStyle/>
            <a:p>
              <a:endParaRPr sz="2400" dirty="0"/>
            </a:p>
          </p:txBody>
        </p:sp>
        <p:sp>
          <p:nvSpPr>
            <p:cNvPr id="33" name="Google Shape;15683;p74">
              <a:extLst>
                <a:ext uri="{FF2B5EF4-FFF2-40B4-BE49-F238E27FC236}">
                  <a16:creationId xmlns:a16="http://schemas.microsoft.com/office/drawing/2014/main" id="{CCE9AB2E-55D4-284B-BE7A-57BAE3FF424D}"/>
                </a:ext>
              </a:extLst>
            </p:cNvPr>
            <p:cNvSpPr/>
            <p:nvPr/>
          </p:nvSpPr>
          <p:spPr>
            <a:xfrm>
              <a:off x="8302349" y="3406702"/>
              <a:ext cx="31364" cy="255632"/>
            </a:xfrm>
            <a:custGeom>
              <a:avLst/>
              <a:gdLst/>
              <a:ahLst/>
              <a:cxnLst/>
              <a:rect l="l" t="t" r="r" b="b"/>
              <a:pathLst>
                <a:path w="1197" h="9756" extrusionOk="0">
                  <a:moveTo>
                    <a:pt x="1" y="1"/>
                  </a:moveTo>
                  <a:cubicBezTo>
                    <a:pt x="212" y="1"/>
                    <a:pt x="380" y="174"/>
                    <a:pt x="380" y="380"/>
                  </a:cubicBezTo>
                  <a:lnTo>
                    <a:pt x="380" y="9376"/>
                  </a:lnTo>
                  <a:cubicBezTo>
                    <a:pt x="380" y="9587"/>
                    <a:pt x="212" y="9755"/>
                    <a:pt x="1" y="9755"/>
                  </a:cubicBezTo>
                  <a:lnTo>
                    <a:pt x="817" y="9755"/>
                  </a:lnTo>
                  <a:cubicBezTo>
                    <a:pt x="1023" y="9755"/>
                    <a:pt x="1196" y="9587"/>
                    <a:pt x="1196" y="9376"/>
                  </a:cubicBezTo>
                  <a:lnTo>
                    <a:pt x="1196" y="380"/>
                  </a:lnTo>
                  <a:cubicBezTo>
                    <a:pt x="1196" y="174"/>
                    <a:pt x="1023" y="1"/>
                    <a:pt x="817" y="1"/>
                  </a:cubicBezTo>
                  <a:close/>
                </a:path>
              </a:pathLst>
            </a:custGeom>
            <a:solidFill>
              <a:srgbClr val="6A7F91"/>
            </a:solidFill>
            <a:ln>
              <a:noFill/>
            </a:ln>
          </p:spPr>
          <p:txBody>
            <a:bodyPr spcFirstLastPara="1" wrap="square" lIns="121900" tIns="121900" rIns="121900" bIns="121900" anchor="ctr" anchorCtr="0">
              <a:noAutofit/>
            </a:bodyPr>
            <a:lstStyle/>
            <a:p>
              <a:endParaRPr sz="2400"/>
            </a:p>
          </p:txBody>
        </p:sp>
        <p:sp>
          <p:nvSpPr>
            <p:cNvPr id="34" name="Google Shape;15684;p74">
              <a:extLst>
                <a:ext uri="{FF2B5EF4-FFF2-40B4-BE49-F238E27FC236}">
                  <a16:creationId xmlns:a16="http://schemas.microsoft.com/office/drawing/2014/main" id="{7D7F596D-BE3E-8B4F-ABF4-E46CC08FDF75}"/>
                </a:ext>
              </a:extLst>
            </p:cNvPr>
            <p:cNvSpPr/>
            <p:nvPr/>
          </p:nvSpPr>
          <p:spPr>
            <a:xfrm>
              <a:off x="8001125" y="3388989"/>
              <a:ext cx="156114" cy="229298"/>
            </a:xfrm>
            <a:custGeom>
              <a:avLst/>
              <a:gdLst/>
              <a:ahLst/>
              <a:cxnLst/>
              <a:rect l="l" t="t" r="r" b="b"/>
              <a:pathLst>
                <a:path w="5958" h="8751" extrusionOk="0">
                  <a:moveTo>
                    <a:pt x="0" y="0"/>
                  </a:moveTo>
                  <a:lnTo>
                    <a:pt x="0" y="8751"/>
                  </a:lnTo>
                  <a:lnTo>
                    <a:pt x="5957" y="8751"/>
                  </a:lnTo>
                  <a:lnTo>
                    <a:pt x="5957" y="0"/>
                  </a:lnTo>
                  <a:close/>
                </a:path>
              </a:pathLst>
            </a:custGeom>
            <a:solidFill>
              <a:srgbClr val="FAFBFC"/>
            </a:solidFill>
            <a:ln>
              <a:noFill/>
            </a:ln>
          </p:spPr>
          <p:txBody>
            <a:bodyPr spcFirstLastPara="1" wrap="square" lIns="121900" tIns="121900" rIns="121900" bIns="121900" anchor="ctr" anchorCtr="0">
              <a:noAutofit/>
            </a:bodyPr>
            <a:lstStyle/>
            <a:p>
              <a:endParaRPr sz="2400"/>
            </a:p>
          </p:txBody>
        </p:sp>
        <p:sp>
          <p:nvSpPr>
            <p:cNvPr id="35" name="Google Shape;15685;p74">
              <a:extLst>
                <a:ext uri="{FF2B5EF4-FFF2-40B4-BE49-F238E27FC236}">
                  <a16:creationId xmlns:a16="http://schemas.microsoft.com/office/drawing/2014/main" id="{D8CB4A30-DF7A-9C4A-86D1-B2C901EC3803}"/>
                </a:ext>
              </a:extLst>
            </p:cNvPr>
            <p:cNvSpPr/>
            <p:nvPr/>
          </p:nvSpPr>
          <p:spPr>
            <a:xfrm>
              <a:off x="8157213" y="3388989"/>
              <a:ext cx="156246" cy="229298"/>
            </a:xfrm>
            <a:custGeom>
              <a:avLst/>
              <a:gdLst/>
              <a:ahLst/>
              <a:cxnLst/>
              <a:rect l="l" t="t" r="r" b="b"/>
              <a:pathLst>
                <a:path w="5963" h="8751" extrusionOk="0">
                  <a:moveTo>
                    <a:pt x="0" y="0"/>
                  </a:moveTo>
                  <a:lnTo>
                    <a:pt x="0" y="8751"/>
                  </a:lnTo>
                  <a:lnTo>
                    <a:pt x="5962" y="8751"/>
                  </a:lnTo>
                  <a:lnTo>
                    <a:pt x="5962" y="0"/>
                  </a:lnTo>
                  <a:close/>
                </a:path>
              </a:pathLst>
            </a:custGeom>
            <a:solidFill>
              <a:srgbClr val="EAEFF2"/>
            </a:solidFill>
            <a:ln>
              <a:noFill/>
            </a:ln>
          </p:spPr>
          <p:txBody>
            <a:bodyPr spcFirstLastPara="1" wrap="square" lIns="121900" tIns="121900" rIns="121900" bIns="121900" anchor="ctr" anchorCtr="0">
              <a:noAutofit/>
            </a:bodyPr>
            <a:lstStyle/>
            <a:p>
              <a:endParaRPr sz="2400"/>
            </a:p>
          </p:txBody>
        </p:sp>
        <p:sp>
          <p:nvSpPr>
            <p:cNvPr id="36" name="Google Shape;15686;p74">
              <a:extLst>
                <a:ext uri="{FF2B5EF4-FFF2-40B4-BE49-F238E27FC236}">
                  <a16:creationId xmlns:a16="http://schemas.microsoft.com/office/drawing/2014/main" id="{23D81E28-FB48-B54C-8604-5676E01D37CF}"/>
                </a:ext>
              </a:extLst>
            </p:cNvPr>
            <p:cNvSpPr/>
            <p:nvPr/>
          </p:nvSpPr>
          <p:spPr>
            <a:xfrm>
              <a:off x="8001125" y="3618260"/>
              <a:ext cx="156114" cy="21303"/>
            </a:xfrm>
            <a:custGeom>
              <a:avLst/>
              <a:gdLst/>
              <a:ahLst/>
              <a:cxnLst/>
              <a:rect l="l" t="t" r="r" b="b"/>
              <a:pathLst>
                <a:path w="5958" h="813" extrusionOk="0">
                  <a:moveTo>
                    <a:pt x="0" y="1"/>
                  </a:moveTo>
                  <a:lnTo>
                    <a:pt x="0" y="812"/>
                  </a:lnTo>
                  <a:lnTo>
                    <a:pt x="5957" y="812"/>
                  </a:lnTo>
                  <a:lnTo>
                    <a:pt x="5957" y="1"/>
                  </a:lnTo>
                  <a:close/>
                </a:path>
              </a:pathLst>
            </a:custGeom>
            <a:solidFill>
              <a:srgbClr val="E6EBEF"/>
            </a:solidFill>
            <a:ln>
              <a:noFill/>
            </a:ln>
          </p:spPr>
          <p:txBody>
            <a:bodyPr spcFirstLastPara="1" wrap="square" lIns="121900" tIns="121900" rIns="121900" bIns="121900" anchor="ctr" anchorCtr="0">
              <a:noAutofit/>
            </a:bodyPr>
            <a:lstStyle/>
            <a:p>
              <a:endParaRPr sz="2400"/>
            </a:p>
          </p:txBody>
        </p:sp>
        <p:sp>
          <p:nvSpPr>
            <p:cNvPr id="37" name="Google Shape;15687;p74">
              <a:extLst>
                <a:ext uri="{FF2B5EF4-FFF2-40B4-BE49-F238E27FC236}">
                  <a16:creationId xmlns:a16="http://schemas.microsoft.com/office/drawing/2014/main" id="{53B2A9F9-B110-1B44-BB9C-EB1DAC754D47}"/>
                </a:ext>
              </a:extLst>
            </p:cNvPr>
            <p:cNvSpPr/>
            <p:nvPr/>
          </p:nvSpPr>
          <p:spPr>
            <a:xfrm>
              <a:off x="8157213" y="3618260"/>
              <a:ext cx="156246" cy="21303"/>
            </a:xfrm>
            <a:custGeom>
              <a:avLst/>
              <a:gdLst/>
              <a:ahLst/>
              <a:cxnLst/>
              <a:rect l="l" t="t" r="r" b="b"/>
              <a:pathLst>
                <a:path w="5963" h="813" extrusionOk="0">
                  <a:moveTo>
                    <a:pt x="0" y="1"/>
                  </a:moveTo>
                  <a:lnTo>
                    <a:pt x="0" y="812"/>
                  </a:lnTo>
                  <a:lnTo>
                    <a:pt x="5962" y="812"/>
                  </a:lnTo>
                  <a:lnTo>
                    <a:pt x="5962" y="1"/>
                  </a:lnTo>
                  <a:close/>
                </a:path>
              </a:pathLst>
            </a:custGeom>
            <a:solidFill>
              <a:srgbClr val="D8E0E6"/>
            </a:solidFill>
            <a:ln>
              <a:noFill/>
            </a:ln>
          </p:spPr>
          <p:txBody>
            <a:bodyPr spcFirstLastPara="1" wrap="square" lIns="121900" tIns="121900" rIns="121900" bIns="121900" anchor="ctr" anchorCtr="0">
              <a:noAutofit/>
            </a:bodyPr>
            <a:lstStyle/>
            <a:p>
              <a:endParaRPr sz="2400"/>
            </a:p>
          </p:txBody>
        </p:sp>
        <p:sp>
          <p:nvSpPr>
            <p:cNvPr id="38" name="Google Shape;15688;p74">
              <a:extLst>
                <a:ext uri="{FF2B5EF4-FFF2-40B4-BE49-F238E27FC236}">
                  <a16:creationId xmlns:a16="http://schemas.microsoft.com/office/drawing/2014/main" id="{40652A89-781B-0B4E-9361-43176366A02B}"/>
                </a:ext>
              </a:extLst>
            </p:cNvPr>
            <p:cNvSpPr/>
            <p:nvPr/>
          </p:nvSpPr>
          <p:spPr>
            <a:xfrm>
              <a:off x="8141858" y="3639537"/>
              <a:ext cx="30605" cy="34116"/>
            </a:xfrm>
            <a:custGeom>
              <a:avLst/>
              <a:gdLst/>
              <a:ahLst/>
              <a:cxnLst/>
              <a:rect l="l" t="t" r="r" b="b"/>
              <a:pathLst>
                <a:path w="1168" h="1302" extrusionOk="0">
                  <a:moveTo>
                    <a:pt x="1" y="0"/>
                  </a:moveTo>
                  <a:lnTo>
                    <a:pt x="1" y="1085"/>
                  </a:lnTo>
                  <a:cubicBezTo>
                    <a:pt x="1" y="1205"/>
                    <a:pt x="102" y="1301"/>
                    <a:pt x="222" y="1301"/>
                  </a:cubicBezTo>
                  <a:lnTo>
                    <a:pt x="951" y="1301"/>
                  </a:lnTo>
                  <a:cubicBezTo>
                    <a:pt x="1071" y="1301"/>
                    <a:pt x="1167" y="1205"/>
                    <a:pt x="1167" y="1085"/>
                  </a:cubicBezTo>
                  <a:lnTo>
                    <a:pt x="1167" y="0"/>
                  </a:lnTo>
                  <a:close/>
                </a:path>
              </a:pathLst>
            </a:custGeom>
            <a:solidFill>
              <a:srgbClr val="5D7487"/>
            </a:solidFill>
            <a:ln>
              <a:noFill/>
            </a:ln>
          </p:spPr>
          <p:txBody>
            <a:bodyPr spcFirstLastPara="1" wrap="square" lIns="121900" tIns="121900" rIns="121900" bIns="121900" anchor="ctr" anchorCtr="0">
              <a:noAutofit/>
            </a:bodyPr>
            <a:lstStyle/>
            <a:p>
              <a:endParaRPr sz="2400"/>
            </a:p>
          </p:txBody>
        </p:sp>
        <p:sp>
          <p:nvSpPr>
            <p:cNvPr id="39" name="Google Shape;15689;p74">
              <a:extLst>
                <a:ext uri="{FF2B5EF4-FFF2-40B4-BE49-F238E27FC236}">
                  <a16:creationId xmlns:a16="http://schemas.microsoft.com/office/drawing/2014/main" id="{57EEFAB6-90A2-8C44-8691-D8E787DACA63}"/>
                </a:ext>
              </a:extLst>
            </p:cNvPr>
            <p:cNvSpPr/>
            <p:nvPr/>
          </p:nvSpPr>
          <p:spPr>
            <a:xfrm>
              <a:off x="8188158" y="3425069"/>
              <a:ext cx="95115" cy="35504"/>
            </a:xfrm>
            <a:custGeom>
              <a:avLst/>
              <a:gdLst/>
              <a:ahLst/>
              <a:cxnLst/>
              <a:rect l="l" t="t" r="r" b="b"/>
              <a:pathLst>
                <a:path w="3630" h="1355" extrusionOk="0">
                  <a:moveTo>
                    <a:pt x="0" y="1"/>
                  </a:moveTo>
                  <a:lnTo>
                    <a:pt x="0" y="1354"/>
                  </a:lnTo>
                  <a:lnTo>
                    <a:pt x="3629" y="1354"/>
                  </a:lnTo>
                  <a:lnTo>
                    <a:pt x="3629" y="1"/>
                  </a:lnTo>
                  <a:close/>
                </a:path>
              </a:pathLst>
            </a:custGeom>
            <a:solidFill>
              <a:srgbClr val="D5DDE4"/>
            </a:solidFill>
            <a:ln>
              <a:noFill/>
            </a:ln>
          </p:spPr>
          <p:txBody>
            <a:bodyPr spcFirstLastPara="1" wrap="square" lIns="121900" tIns="121900" rIns="121900" bIns="121900" anchor="ctr" anchorCtr="0">
              <a:noAutofit/>
            </a:bodyPr>
            <a:lstStyle/>
            <a:p>
              <a:endParaRPr sz="2400"/>
            </a:p>
          </p:txBody>
        </p:sp>
        <p:sp>
          <p:nvSpPr>
            <p:cNvPr id="40" name="Google Shape;15690;p74">
              <a:extLst>
                <a:ext uri="{FF2B5EF4-FFF2-40B4-BE49-F238E27FC236}">
                  <a16:creationId xmlns:a16="http://schemas.microsoft.com/office/drawing/2014/main" id="{7310039E-0585-A542-8434-CCA6865DE6D6}"/>
                </a:ext>
              </a:extLst>
            </p:cNvPr>
            <p:cNvSpPr/>
            <p:nvPr/>
          </p:nvSpPr>
          <p:spPr>
            <a:xfrm>
              <a:off x="7975263" y="3383696"/>
              <a:ext cx="363717" cy="295355"/>
            </a:xfrm>
            <a:custGeom>
              <a:avLst/>
              <a:gdLst/>
              <a:ahLst/>
              <a:cxnLst/>
              <a:rect l="l" t="t" r="r" b="b"/>
              <a:pathLst>
                <a:path w="13881" h="11272" extrusionOk="0">
                  <a:moveTo>
                    <a:pt x="6743" y="409"/>
                  </a:moveTo>
                  <a:lnTo>
                    <a:pt x="6743" y="8751"/>
                  </a:lnTo>
                  <a:lnTo>
                    <a:pt x="1189" y="8751"/>
                  </a:lnTo>
                  <a:lnTo>
                    <a:pt x="1189" y="409"/>
                  </a:lnTo>
                  <a:close/>
                  <a:moveTo>
                    <a:pt x="6743" y="9155"/>
                  </a:moveTo>
                  <a:lnTo>
                    <a:pt x="6743" y="9563"/>
                  </a:lnTo>
                  <a:lnTo>
                    <a:pt x="1189" y="9563"/>
                  </a:lnTo>
                  <a:lnTo>
                    <a:pt x="1189" y="9155"/>
                  </a:lnTo>
                  <a:close/>
                  <a:moveTo>
                    <a:pt x="12700" y="9155"/>
                  </a:moveTo>
                  <a:lnTo>
                    <a:pt x="12700" y="9563"/>
                  </a:lnTo>
                  <a:lnTo>
                    <a:pt x="7146" y="9563"/>
                  </a:lnTo>
                  <a:lnTo>
                    <a:pt x="7146" y="9155"/>
                  </a:lnTo>
                  <a:close/>
                  <a:moveTo>
                    <a:pt x="7324" y="9971"/>
                  </a:moveTo>
                  <a:lnTo>
                    <a:pt x="7324" y="10849"/>
                  </a:lnTo>
                  <a:cubicBezTo>
                    <a:pt x="7324" y="10859"/>
                    <a:pt x="7319" y="10863"/>
                    <a:pt x="7309" y="10863"/>
                  </a:cubicBezTo>
                  <a:lnTo>
                    <a:pt x="6580" y="10863"/>
                  </a:lnTo>
                  <a:cubicBezTo>
                    <a:pt x="6570" y="10863"/>
                    <a:pt x="6565" y="10859"/>
                    <a:pt x="6565" y="10849"/>
                  </a:cubicBezTo>
                  <a:lnTo>
                    <a:pt x="6565" y="9971"/>
                  </a:lnTo>
                  <a:close/>
                  <a:moveTo>
                    <a:pt x="11297" y="0"/>
                  </a:moveTo>
                  <a:cubicBezTo>
                    <a:pt x="11293" y="0"/>
                    <a:pt x="11288" y="0"/>
                    <a:pt x="11284" y="1"/>
                  </a:cubicBezTo>
                  <a:lnTo>
                    <a:pt x="987" y="1"/>
                  </a:lnTo>
                  <a:cubicBezTo>
                    <a:pt x="872" y="1"/>
                    <a:pt x="781" y="92"/>
                    <a:pt x="781" y="202"/>
                  </a:cubicBezTo>
                  <a:lnTo>
                    <a:pt x="781" y="677"/>
                  </a:lnTo>
                  <a:lnTo>
                    <a:pt x="594" y="677"/>
                  </a:lnTo>
                  <a:cubicBezTo>
                    <a:pt x="272" y="677"/>
                    <a:pt x="8" y="937"/>
                    <a:pt x="8" y="1263"/>
                  </a:cubicBezTo>
                  <a:lnTo>
                    <a:pt x="8" y="2161"/>
                  </a:lnTo>
                  <a:cubicBezTo>
                    <a:pt x="15" y="2288"/>
                    <a:pt x="114" y="2351"/>
                    <a:pt x="212" y="2351"/>
                  </a:cubicBezTo>
                  <a:cubicBezTo>
                    <a:pt x="310" y="2351"/>
                    <a:pt x="409" y="2288"/>
                    <a:pt x="416" y="2161"/>
                  </a:cubicBezTo>
                  <a:lnTo>
                    <a:pt x="416" y="1263"/>
                  </a:lnTo>
                  <a:cubicBezTo>
                    <a:pt x="416" y="1162"/>
                    <a:pt x="493" y="1085"/>
                    <a:pt x="594" y="1085"/>
                  </a:cubicBezTo>
                  <a:lnTo>
                    <a:pt x="781" y="1085"/>
                  </a:lnTo>
                  <a:lnTo>
                    <a:pt x="781" y="9769"/>
                  </a:lnTo>
                  <a:cubicBezTo>
                    <a:pt x="781" y="9879"/>
                    <a:pt x="872" y="9971"/>
                    <a:pt x="987" y="9971"/>
                  </a:cubicBezTo>
                  <a:lnTo>
                    <a:pt x="6157" y="9971"/>
                  </a:lnTo>
                  <a:lnTo>
                    <a:pt x="6157" y="10431"/>
                  </a:lnTo>
                  <a:lnTo>
                    <a:pt x="589" y="10431"/>
                  </a:lnTo>
                  <a:cubicBezTo>
                    <a:pt x="493" y="10431"/>
                    <a:pt x="416" y="10350"/>
                    <a:pt x="416" y="10254"/>
                  </a:cubicBezTo>
                  <a:lnTo>
                    <a:pt x="416" y="3025"/>
                  </a:lnTo>
                  <a:cubicBezTo>
                    <a:pt x="423" y="2883"/>
                    <a:pt x="318" y="2812"/>
                    <a:pt x="212" y="2812"/>
                  </a:cubicBezTo>
                  <a:cubicBezTo>
                    <a:pt x="106" y="2812"/>
                    <a:pt x="1" y="2883"/>
                    <a:pt x="8" y="3025"/>
                  </a:cubicBezTo>
                  <a:lnTo>
                    <a:pt x="8" y="10254"/>
                  </a:lnTo>
                  <a:cubicBezTo>
                    <a:pt x="8" y="10575"/>
                    <a:pt x="267" y="10835"/>
                    <a:pt x="589" y="10835"/>
                  </a:cubicBezTo>
                  <a:lnTo>
                    <a:pt x="6157" y="10835"/>
                  </a:lnTo>
                  <a:lnTo>
                    <a:pt x="6157" y="10849"/>
                  </a:lnTo>
                  <a:cubicBezTo>
                    <a:pt x="6157" y="11084"/>
                    <a:pt x="6344" y="11271"/>
                    <a:pt x="6580" y="11271"/>
                  </a:cubicBezTo>
                  <a:lnTo>
                    <a:pt x="7309" y="11271"/>
                  </a:lnTo>
                  <a:cubicBezTo>
                    <a:pt x="7540" y="11271"/>
                    <a:pt x="7727" y="11084"/>
                    <a:pt x="7727" y="10849"/>
                  </a:cubicBezTo>
                  <a:lnTo>
                    <a:pt x="7727" y="10835"/>
                  </a:lnTo>
                  <a:lnTo>
                    <a:pt x="13300" y="10835"/>
                  </a:lnTo>
                  <a:cubicBezTo>
                    <a:pt x="13622" y="10835"/>
                    <a:pt x="13881" y="10575"/>
                    <a:pt x="13881" y="10254"/>
                  </a:cubicBezTo>
                  <a:lnTo>
                    <a:pt x="13881" y="1258"/>
                  </a:lnTo>
                  <a:cubicBezTo>
                    <a:pt x="13881" y="937"/>
                    <a:pt x="13622" y="677"/>
                    <a:pt x="13300" y="677"/>
                  </a:cubicBezTo>
                  <a:lnTo>
                    <a:pt x="13108" y="677"/>
                  </a:lnTo>
                  <a:lnTo>
                    <a:pt x="13108" y="202"/>
                  </a:lnTo>
                  <a:cubicBezTo>
                    <a:pt x="13108" y="92"/>
                    <a:pt x="13017" y="1"/>
                    <a:pt x="12906" y="1"/>
                  </a:cubicBezTo>
                  <a:lnTo>
                    <a:pt x="12134" y="1"/>
                  </a:lnTo>
                  <a:cubicBezTo>
                    <a:pt x="11879" y="15"/>
                    <a:pt x="11879" y="394"/>
                    <a:pt x="12134" y="404"/>
                  </a:cubicBezTo>
                  <a:lnTo>
                    <a:pt x="12700" y="404"/>
                  </a:lnTo>
                  <a:lnTo>
                    <a:pt x="12700" y="7354"/>
                  </a:lnTo>
                  <a:cubicBezTo>
                    <a:pt x="12707" y="7482"/>
                    <a:pt x="12806" y="7545"/>
                    <a:pt x="12904" y="7545"/>
                  </a:cubicBezTo>
                  <a:cubicBezTo>
                    <a:pt x="13002" y="7545"/>
                    <a:pt x="13101" y="7482"/>
                    <a:pt x="13108" y="7354"/>
                  </a:cubicBezTo>
                  <a:lnTo>
                    <a:pt x="13108" y="1085"/>
                  </a:lnTo>
                  <a:lnTo>
                    <a:pt x="13300" y="1085"/>
                  </a:lnTo>
                  <a:cubicBezTo>
                    <a:pt x="13396" y="1085"/>
                    <a:pt x="13473" y="1162"/>
                    <a:pt x="13473" y="1258"/>
                  </a:cubicBezTo>
                  <a:lnTo>
                    <a:pt x="13473" y="10254"/>
                  </a:lnTo>
                  <a:cubicBezTo>
                    <a:pt x="13473" y="10350"/>
                    <a:pt x="13396" y="10427"/>
                    <a:pt x="13300" y="10431"/>
                  </a:cubicBezTo>
                  <a:lnTo>
                    <a:pt x="7732" y="10431"/>
                  </a:lnTo>
                  <a:lnTo>
                    <a:pt x="7732" y="9971"/>
                  </a:lnTo>
                  <a:lnTo>
                    <a:pt x="12906" y="9971"/>
                  </a:lnTo>
                  <a:cubicBezTo>
                    <a:pt x="13017" y="9971"/>
                    <a:pt x="13108" y="9879"/>
                    <a:pt x="13108" y="9764"/>
                  </a:cubicBezTo>
                  <a:lnTo>
                    <a:pt x="13108" y="8223"/>
                  </a:lnTo>
                  <a:cubicBezTo>
                    <a:pt x="13101" y="8096"/>
                    <a:pt x="13002" y="8033"/>
                    <a:pt x="12904" y="8033"/>
                  </a:cubicBezTo>
                  <a:cubicBezTo>
                    <a:pt x="12806" y="8033"/>
                    <a:pt x="12707" y="8096"/>
                    <a:pt x="12700" y="8223"/>
                  </a:cubicBezTo>
                  <a:lnTo>
                    <a:pt x="12700" y="8751"/>
                  </a:lnTo>
                  <a:lnTo>
                    <a:pt x="7146" y="8751"/>
                  </a:lnTo>
                  <a:lnTo>
                    <a:pt x="7146" y="409"/>
                  </a:lnTo>
                  <a:lnTo>
                    <a:pt x="11284" y="409"/>
                  </a:lnTo>
                  <a:cubicBezTo>
                    <a:pt x="11288" y="409"/>
                    <a:pt x="11293" y="409"/>
                    <a:pt x="11297" y="409"/>
                  </a:cubicBezTo>
                  <a:cubicBezTo>
                    <a:pt x="11563" y="409"/>
                    <a:pt x="11563" y="0"/>
                    <a:pt x="11297"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41" name="Google Shape;15691;p74">
              <a:extLst>
                <a:ext uri="{FF2B5EF4-FFF2-40B4-BE49-F238E27FC236}">
                  <a16:creationId xmlns:a16="http://schemas.microsoft.com/office/drawing/2014/main" id="{73F9D5E4-1C59-E845-A997-CA6029B359A1}"/>
                </a:ext>
              </a:extLst>
            </p:cNvPr>
            <p:cNvSpPr/>
            <p:nvPr/>
          </p:nvSpPr>
          <p:spPr>
            <a:xfrm>
              <a:off x="8054945" y="3419803"/>
              <a:ext cx="79027" cy="10717"/>
            </a:xfrm>
            <a:custGeom>
              <a:avLst/>
              <a:gdLst/>
              <a:ahLst/>
              <a:cxnLst/>
              <a:rect l="l" t="t" r="r" b="b"/>
              <a:pathLst>
                <a:path w="3016" h="409" extrusionOk="0">
                  <a:moveTo>
                    <a:pt x="260" y="0"/>
                  </a:moveTo>
                  <a:cubicBezTo>
                    <a:pt x="1" y="15"/>
                    <a:pt x="1" y="394"/>
                    <a:pt x="260" y="408"/>
                  </a:cubicBezTo>
                  <a:lnTo>
                    <a:pt x="2761" y="408"/>
                  </a:lnTo>
                  <a:cubicBezTo>
                    <a:pt x="3015" y="394"/>
                    <a:pt x="3015" y="15"/>
                    <a:pt x="2761"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42" name="Google Shape;15692;p74">
              <a:extLst>
                <a:ext uri="{FF2B5EF4-FFF2-40B4-BE49-F238E27FC236}">
                  <a16:creationId xmlns:a16="http://schemas.microsoft.com/office/drawing/2014/main" id="{6698405C-E6C1-5B4D-B45F-CF4DE69137E0}"/>
                </a:ext>
              </a:extLst>
            </p:cNvPr>
            <p:cNvSpPr/>
            <p:nvPr/>
          </p:nvSpPr>
          <p:spPr>
            <a:xfrm>
              <a:off x="8025388" y="3441053"/>
              <a:ext cx="109212" cy="10717"/>
            </a:xfrm>
            <a:custGeom>
              <a:avLst/>
              <a:gdLst/>
              <a:ahLst/>
              <a:cxnLst/>
              <a:rect l="l" t="t" r="r" b="b"/>
              <a:pathLst>
                <a:path w="4168" h="409" extrusionOk="0">
                  <a:moveTo>
                    <a:pt x="3903" y="0"/>
                  </a:moveTo>
                  <a:cubicBezTo>
                    <a:pt x="3898" y="0"/>
                    <a:pt x="3894" y="0"/>
                    <a:pt x="3889" y="0"/>
                  </a:cubicBezTo>
                  <a:lnTo>
                    <a:pt x="260" y="0"/>
                  </a:lnTo>
                  <a:cubicBezTo>
                    <a:pt x="1" y="15"/>
                    <a:pt x="1" y="394"/>
                    <a:pt x="260" y="408"/>
                  </a:cubicBezTo>
                  <a:lnTo>
                    <a:pt x="3889" y="408"/>
                  </a:lnTo>
                  <a:cubicBezTo>
                    <a:pt x="3894" y="409"/>
                    <a:pt x="3898" y="409"/>
                    <a:pt x="3903" y="409"/>
                  </a:cubicBezTo>
                  <a:cubicBezTo>
                    <a:pt x="4168" y="409"/>
                    <a:pt x="4168" y="0"/>
                    <a:pt x="3903"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43" name="Google Shape;15693;p74">
              <a:extLst>
                <a:ext uri="{FF2B5EF4-FFF2-40B4-BE49-F238E27FC236}">
                  <a16:creationId xmlns:a16="http://schemas.microsoft.com/office/drawing/2014/main" id="{11C3BFF1-20C3-BF4A-84AB-D967A8517B9B}"/>
                </a:ext>
              </a:extLst>
            </p:cNvPr>
            <p:cNvSpPr/>
            <p:nvPr/>
          </p:nvSpPr>
          <p:spPr>
            <a:xfrm>
              <a:off x="8025388" y="3462408"/>
              <a:ext cx="109212" cy="10638"/>
            </a:xfrm>
            <a:custGeom>
              <a:avLst/>
              <a:gdLst/>
              <a:ahLst/>
              <a:cxnLst/>
              <a:rect l="l" t="t" r="r" b="b"/>
              <a:pathLst>
                <a:path w="4168" h="406" extrusionOk="0">
                  <a:moveTo>
                    <a:pt x="3907" y="1"/>
                  </a:moveTo>
                  <a:cubicBezTo>
                    <a:pt x="3901" y="1"/>
                    <a:pt x="3895" y="1"/>
                    <a:pt x="3889" y="1"/>
                  </a:cubicBezTo>
                  <a:lnTo>
                    <a:pt x="260" y="1"/>
                  </a:lnTo>
                  <a:cubicBezTo>
                    <a:pt x="1" y="11"/>
                    <a:pt x="1" y="390"/>
                    <a:pt x="260" y="405"/>
                  </a:cubicBezTo>
                  <a:lnTo>
                    <a:pt x="3889" y="405"/>
                  </a:lnTo>
                  <a:cubicBezTo>
                    <a:pt x="3894" y="405"/>
                    <a:pt x="3898" y="405"/>
                    <a:pt x="3903" y="405"/>
                  </a:cubicBezTo>
                  <a:cubicBezTo>
                    <a:pt x="4166" y="405"/>
                    <a:pt x="4168" y="1"/>
                    <a:pt x="3907"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44" name="Google Shape;15694;p74">
              <a:extLst>
                <a:ext uri="{FF2B5EF4-FFF2-40B4-BE49-F238E27FC236}">
                  <a16:creationId xmlns:a16="http://schemas.microsoft.com/office/drawing/2014/main" id="{505E4F03-AF0C-454F-A8A4-4F1761AB3B88}"/>
                </a:ext>
              </a:extLst>
            </p:cNvPr>
            <p:cNvSpPr/>
            <p:nvPr/>
          </p:nvSpPr>
          <p:spPr>
            <a:xfrm>
              <a:off x="8024890" y="3483684"/>
              <a:ext cx="87700" cy="10743"/>
            </a:xfrm>
            <a:custGeom>
              <a:avLst/>
              <a:gdLst/>
              <a:ahLst/>
              <a:cxnLst/>
              <a:rect l="l" t="t" r="r" b="b"/>
              <a:pathLst>
                <a:path w="3347" h="410" extrusionOk="0">
                  <a:moveTo>
                    <a:pt x="265" y="0"/>
                  </a:moveTo>
                  <a:cubicBezTo>
                    <a:pt x="0" y="0"/>
                    <a:pt x="0" y="409"/>
                    <a:pt x="265" y="409"/>
                  </a:cubicBezTo>
                  <a:cubicBezTo>
                    <a:pt x="270" y="409"/>
                    <a:pt x="274" y="409"/>
                    <a:pt x="279" y="409"/>
                  </a:cubicBezTo>
                  <a:lnTo>
                    <a:pt x="3063" y="409"/>
                  </a:lnTo>
                  <a:cubicBezTo>
                    <a:pt x="3068" y="409"/>
                    <a:pt x="3072" y="409"/>
                    <a:pt x="3077" y="409"/>
                  </a:cubicBezTo>
                  <a:cubicBezTo>
                    <a:pt x="3347" y="409"/>
                    <a:pt x="3347" y="0"/>
                    <a:pt x="3077" y="0"/>
                  </a:cubicBezTo>
                  <a:cubicBezTo>
                    <a:pt x="3072" y="0"/>
                    <a:pt x="3068" y="0"/>
                    <a:pt x="3063" y="1"/>
                  </a:cubicBezTo>
                  <a:lnTo>
                    <a:pt x="279" y="1"/>
                  </a:lnTo>
                  <a:cubicBezTo>
                    <a:pt x="274" y="0"/>
                    <a:pt x="270" y="0"/>
                    <a:pt x="265"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45" name="Google Shape;15695;p74">
              <a:extLst>
                <a:ext uri="{FF2B5EF4-FFF2-40B4-BE49-F238E27FC236}">
                  <a16:creationId xmlns:a16="http://schemas.microsoft.com/office/drawing/2014/main" id="{DDF0C66F-BAD9-A844-B781-6AB051F02E95}"/>
                </a:ext>
              </a:extLst>
            </p:cNvPr>
            <p:cNvSpPr/>
            <p:nvPr/>
          </p:nvSpPr>
          <p:spPr>
            <a:xfrm>
              <a:off x="8054945" y="3525949"/>
              <a:ext cx="79656" cy="10717"/>
            </a:xfrm>
            <a:custGeom>
              <a:avLst/>
              <a:gdLst/>
              <a:ahLst/>
              <a:cxnLst/>
              <a:rect l="l" t="t" r="r" b="b"/>
              <a:pathLst>
                <a:path w="3040" h="409" extrusionOk="0">
                  <a:moveTo>
                    <a:pt x="2775" y="0"/>
                  </a:moveTo>
                  <a:cubicBezTo>
                    <a:pt x="2770" y="0"/>
                    <a:pt x="2766" y="0"/>
                    <a:pt x="2761" y="1"/>
                  </a:cubicBezTo>
                  <a:lnTo>
                    <a:pt x="260" y="1"/>
                  </a:lnTo>
                  <a:cubicBezTo>
                    <a:pt x="1" y="15"/>
                    <a:pt x="1" y="394"/>
                    <a:pt x="260" y="409"/>
                  </a:cubicBezTo>
                  <a:lnTo>
                    <a:pt x="2761" y="409"/>
                  </a:lnTo>
                  <a:cubicBezTo>
                    <a:pt x="2766" y="409"/>
                    <a:pt x="2770" y="409"/>
                    <a:pt x="2775" y="409"/>
                  </a:cubicBezTo>
                  <a:cubicBezTo>
                    <a:pt x="3040" y="409"/>
                    <a:pt x="3040" y="0"/>
                    <a:pt x="2775"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46" name="Google Shape;15696;p74">
              <a:extLst>
                <a:ext uri="{FF2B5EF4-FFF2-40B4-BE49-F238E27FC236}">
                  <a16:creationId xmlns:a16="http://schemas.microsoft.com/office/drawing/2014/main" id="{23DABA9D-C49E-C245-B625-486D05E7BCFB}"/>
                </a:ext>
              </a:extLst>
            </p:cNvPr>
            <p:cNvSpPr/>
            <p:nvPr/>
          </p:nvSpPr>
          <p:spPr>
            <a:xfrm>
              <a:off x="8025388" y="3547330"/>
              <a:ext cx="109212" cy="10612"/>
            </a:xfrm>
            <a:custGeom>
              <a:avLst/>
              <a:gdLst/>
              <a:ahLst/>
              <a:cxnLst/>
              <a:rect l="l" t="t" r="r" b="b"/>
              <a:pathLst>
                <a:path w="4168" h="405" extrusionOk="0">
                  <a:moveTo>
                    <a:pt x="3907" y="0"/>
                  </a:moveTo>
                  <a:cubicBezTo>
                    <a:pt x="3901" y="0"/>
                    <a:pt x="3895" y="0"/>
                    <a:pt x="3889" y="1"/>
                  </a:cubicBezTo>
                  <a:lnTo>
                    <a:pt x="260" y="1"/>
                  </a:lnTo>
                  <a:cubicBezTo>
                    <a:pt x="1" y="15"/>
                    <a:pt x="1" y="389"/>
                    <a:pt x="260" y="404"/>
                  </a:cubicBezTo>
                  <a:lnTo>
                    <a:pt x="3889" y="404"/>
                  </a:lnTo>
                  <a:cubicBezTo>
                    <a:pt x="3894" y="404"/>
                    <a:pt x="3898" y="404"/>
                    <a:pt x="3903" y="404"/>
                  </a:cubicBezTo>
                  <a:cubicBezTo>
                    <a:pt x="4166" y="404"/>
                    <a:pt x="4168" y="0"/>
                    <a:pt x="3907"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47" name="Google Shape;15697;p74">
              <a:extLst>
                <a:ext uri="{FF2B5EF4-FFF2-40B4-BE49-F238E27FC236}">
                  <a16:creationId xmlns:a16="http://schemas.microsoft.com/office/drawing/2014/main" id="{1230BA50-61A7-6D40-86D7-F1A354FC8DF1}"/>
                </a:ext>
              </a:extLst>
            </p:cNvPr>
            <p:cNvSpPr/>
            <p:nvPr/>
          </p:nvSpPr>
          <p:spPr>
            <a:xfrm>
              <a:off x="8025388" y="3568581"/>
              <a:ext cx="54370" cy="10743"/>
            </a:xfrm>
            <a:custGeom>
              <a:avLst/>
              <a:gdLst/>
              <a:ahLst/>
              <a:cxnLst/>
              <a:rect l="l" t="t" r="r" b="b"/>
              <a:pathLst>
                <a:path w="2075" h="410" extrusionOk="0">
                  <a:moveTo>
                    <a:pt x="1805" y="1"/>
                  </a:moveTo>
                  <a:cubicBezTo>
                    <a:pt x="1801" y="1"/>
                    <a:pt x="1796" y="1"/>
                    <a:pt x="1791" y="1"/>
                  </a:cubicBezTo>
                  <a:lnTo>
                    <a:pt x="260" y="1"/>
                  </a:lnTo>
                  <a:cubicBezTo>
                    <a:pt x="1" y="15"/>
                    <a:pt x="1" y="395"/>
                    <a:pt x="260" y="409"/>
                  </a:cubicBezTo>
                  <a:lnTo>
                    <a:pt x="1791" y="409"/>
                  </a:lnTo>
                  <a:cubicBezTo>
                    <a:pt x="1796" y="409"/>
                    <a:pt x="1801" y="409"/>
                    <a:pt x="1805" y="409"/>
                  </a:cubicBezTo>
                  <a:cubicBezTo>
                    <a:pt x="2075" y="409"/>
                    <a:pt x="2075" y="1"/>
                    <a:pt x="1805"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48" name="Google Shape;15698;p74">
              <a:extLst>
                <a:ext uri="{FF2B5EF4-FFF2-40B4-BE49-F238E27FC236}">
                  <a16:creationId xmlns:a16="http://schemas.microsoft.com/office/drawing/2014/main" id="{9DBFA1ED-98C5-D444-A41F-52D3FC361CED}"/>
                </a:ext>
              </a:extLst>
            </p:cNvPr>
            <p:cNvSpPr/>
            <p:nvPr/>
          </p:nvSpPr>
          <p:spPr>
            <a:xfrm>
              <a:off x="8208151" y="3490733"/>
              <a:ext cx="79656" cy="10612"/>
            </a:xfrm>
            <a:custGeom>
              <a:avLst/>
              <a:gdLst/>
              <a:ahLst/>
              <a:cxnLst/>
              <a:rect l="l" t="t" r="r" b="b"/>
              <a:pathLst>
                <a:path w="3040" h="405" extrusionOk="0">
                  <a:moveTo>
                    <a:pt x="270" y="0"/>
                  </a:moveTo>
                  <a:cubicBezTo>
                    <a:pt x="2" y="0"/>
                    <a:pt x="0" y="404"/>
                    <a:pt x="266" y="404"/>
                  </a:cubicBezTo>
                  <a:cubicBezTo>
                    <a:pt x="271" y="404"/>
                    <a:pt x="278" y="404"/>
                    <a:pt x="284" y="404"/>
                  </a:cubicBezTo>
                  <a:lnTo>
                    <a:pt x="2780" y="404"/>
                  </a:lnTo>
                  <a:cubicBezTo>
                    <a:pt x="3039" y="389"/>
                    <a:pt x="3039" y="15"/>
                    <a:pt x="2780" y="1"/>
                  </a:cubicBezTo>
                  <a:lnTo>
                    <a:pt x="284" y="1"/>
                  </a:lnTo>
                  <a:cubicBezTo>
                    <a:pt x="279" y="0"/>
                    <a:pt x="274" y="0"/>
                    <a:pt x="270"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49" name="Google Shape;15699;p74">
              <a:extLst>
                <a:ext uri="{FF2B5EF4-FFF2-40B4-BE49-F238E27FC236}">
                  <a16:creationId xmlns:a16="http://schemas.microsoft.com/office/drawing/2014/main" id="{C7A65DE3-FC78-8C4D-84B1-A1E7212F6C1C}"/>
                </a:ext>
              </a:extLst>
            </p:cNvPr>
            <p:cNvSpPr/>
            <p:nvPr/>
          </p:nvSpPr>
          <p:spPr>
            <a:xfrm>
              <a:off x="8178463" y="3511983"/>
              <a:ext cx="107954" cy="10743"/>
            </a:xfrm>
            <a:custGeom>
              <a:avLst/>
              <a:gdLst/>
              <a:ahLst/>
              <a:cxnLst/>
              <a:rect l="l" t="t" r="r" b="b"/>
              <a:pathLst>
                <a:path w="4120" h="410" extrusionOk="0">
                  <a:moveTo>
                    <a:pt x="270" y="0"/>
                  </a:moveTo>
                  <a:cubicBezTo>
                    <a:pt x="0" y="0"/>
                    <a:pt x="0" y="409"/>
                    <a:pt x="270" y="409"/>
                  </a:cubicBezTo>
                  <a:cubicBezTo>
                    <a:pt x="275" y="409"/>
                    <a:pt x="279" y="409"/>
                    <a:pt x="284" y="409"/>
                  </a:cubicBezTo>
                  <a:lnTo>
                    <a:pt x="3913" y="409"/>
                  </a:lnTo>
                  <a:cubicBezTo>
                    <a:pt x="4028" y="409"/>
                    <a:pt x="4119" y="318"/>
                    <a:pt x="4119" y="202"/>
                  </a:cubicBezTo>
                  <a:cubicBezTo>
                    <a:pt x="4119" y="92"/>
                    <a:pt x="4028" y="1"/>
                    <a:pt x="3913" y="1"/>
                  </a:cubicBezTo>
                  <a:lnTo>
                    <a:pt x="284" y="1"/>
                  </a:lnTo>
                  <a:cubicBezTo>
                    <a:pt x="279" y="1"/>
                    <a:pt x="275" y="0"/>
                    <a:pt x="270"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50" name="Google Shape;15700;p74">
              <a:extLst>
                <a:ext uri="{FF2B5EF4-FFF2-40B4-BE49-F238E27FC236}">
                  <a16:creationId xmlns:a16="http://schemas.microsoft.com/office/drawing/2014/main" id="{41B12004-720B-0F45-AFC2-4E5BAE692ACB}"/>
                </a:ext>
              </a:extLst>
            </p:cNvPr>
            <p:cNvSpPr/>
            <p:nvPr/>
          </p:nvSpPr>
          <p:spPr>
            <a:xfrm>
              <a:off x="8179223" y="3533260"/>
              <a:ext cx="53741" cy="10717"/>
            </a:xfrm>
            <a:custGeom>
              <a:avLst/>
              <a:gdLst/>
              <a:ahLst/>
              <a:cxnLst/>
              <a:rect l="l" t="t" r="r" b="b"/>
              <a:pathLst>
                <a:path w="2051" h="409" extrusionOk="0">
                  <a:moveTo>
                    <a:pt x="255" y="0"/>
                  </a:moveTo>
                  <a:cubicBezTo>
                    <a:pt x="0" y="14"/>
                    <a:pt x="0" y="394"/>
                    <a:pt x="255" y="408"/>
                  </a:cubicBezTo>
                  <a:lnTo>
                    <a:pt x="1796" y="408"/>
                  </a:lnTo>
                  <a:cubicBezTo>
                    <a:pt x="2050" y="394"/>
                    <a:pt x="2050" y="14"/>
                    <a:pt x="1796"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51" name="Google Shape;15701;p74">
              <a:extLst>
                <a:ext uri="{FF2B5EF4-FFF2-40B4-BE49-F238E27FC236}">
                  <a16:creationId xmlns:a16="http://schemas.microsoft.com/office/drawing/2014/main" id="{F647D66B-C353-6A4D-AE7A-4F8F5DADAAE7}"/>
                </a:ext>
              </a:extLst>
            </p:cNvPr>
            <p:cNvSpPr/>
            <p:nvPr/>
          </p:nvSpPr>
          <p:spPr>
            <a:xfrm>
              <a:off x="8182865" y="3419803"/>
              <a:ext cx="105806" cy="46169"/>
            </a:xfrm>
            <a:custGeom>
              <a:avLst/>
              <a:gdLst/>
              <a:ahLst/>
              <a:cxnLst/>
              <a:rect l="l" t="t" r="r" b="b"/>
              <a:pathLst>
                <a:path w="4038" h="1762" extrusionOk="0">
                  <a:moveTo>
                    <a:pt x="3630" y="408"/>
                  </a:moveTo>
                  <a:lnTo>
                    <a:pt x="3630" y="1354"/>
                  </a:lnTo>
                  <a:lnTo>
                    <a:pt x="404" y="1354"/>
                  </a:lnTo>
                  <a:lnTo>
                    <a:pt x="404" y="408"/>
                  </a:lnTo>
                  <a:close/>
                  <a:moveTo>
                    <a:pt x="202" y="0"/>
                  </a:moveTo>
                  <a:cubicBezTo>
                    <a:pt x="92" y="0"/>
                    <a:pt x="1" y="91"/>
                    <a:pt x="1" y="202"/>
                  </a:cubicBezTo>
                  <a:lnTo>
                    <a:pt x="1" y="1555"/>
                  </a:lnTo>
                  <a:cubicBezTo>
                    <a:pt x="1" y="1671"/>
                    <a:pt x="92" y="1762"/>
                    <a:pt x="202" y="1762"/>
                  </a:cubicBezTo>
                  <a:lnTo>
                    <a:pt x="3831" y="1762"/>
                  </a:lnTo>
                  <a:cubicBezTo>
                    <a:pt x="3947" y="1762"/>
                    <a:pt x="4038" y="1671"/>
                    <a:pt x="4038" y="1555"/>
                  </a:cubicBezTo>
                  <a:lnTo>
                    <a:pt x="4038" y="202"/>
                  </a:lnTo>
                  <a:cubicBezTo>
                    <a:pt x="4038" y="91"/>
                    <a:pt x="3947" y="0"/>
                    <a:pt x="3831"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grpSp>
      <p:grpSp>
        <p:nvGrpSpPr>
          <p:cNvPr id="52" name="Google Shape;8937;p71">
            <a:extLst>
              <a:ext uri="{FF2B5EF4-FFF2-40B4-BE49-F238E27FC236}">
                <a16:creationId xmlns:a16="http://schemas.microsoft.com/office/drawing/2014/main" id="{50EF5ECD-0C99-D64A-9A81-40A9AF1DFB1A}"/>
              </a:ext>
            </a:extLst>
          </p:cNvPr>
          <p:cNvGrpSpPr/>
          <p:nvPr userDrawn="1"/>
        </p:nvGrpSpPr>
        <p:grpSpPr>
          <a:xfrm>
            <a:off x="11518726" y="6159720"/>
            <a:ext cx="491731" cy="487227"/>
            <a:chOff x="2633404" y="2896764"/>
            <a:chExt cx="368798" cy="365420"/>
          </a:xfrm>
        </p:grpSpPr>
        <p:sp>
          <p:nvSpPr>
            <p:cNvPr id="53" name="Google Shape;8938;p71">
              <a:extLst>
                <a:ext uri="{FF2B5EF4-FFF2-40B4-BE49-F238E27FC236}">
                  <a16:creationId xmlns:a16="http://schemas.microsoft.com/office/drawing/2014/main" id="{C57345F6-FF8A-4E4F-891A-F985EA497357}"/>
                </a:ext>
              </a:extLst>
            </p:cNvPr>
            <p:cNvSpPr/>
            <p:nvPr/>
          </p:nvSpPr>
          <p:spPr>
            <a:xfrm>
              <a:off x="2665606" y="2902235"/>
              <a:ext cx="330549" cy="327145"/>
            </a:xfrm>
            <a:custGeom>
              <a:avLst/>
              <a:gdLst/>
              <a:ahLst/>
              <a:cxnLst/>
              <a:rect l="l" t="t" r="r" b="b"/>
              <a:pathLst>
                <a:path w="12626" h="12496" extrusionOk="0">
                  <a:moveTo>
                    <a:pt x="11341" y="0"/>
                  </a:moveTo>
                  <a:cubicBezTo>
                    <a:pt x="11114" y="0"/>
                    <a:pt x="10887" y="87"/>
                    <a:pt x="10714" y="259"/>
                  </a:cubicBezTo>
                  <a:lnTo>
                    <a:pt x="5511" y="5457"/>
                  </a:lnTo>
                  <a:lnTo>
                    <a:pt x="1115" y="9853"/>
                  </a:lnTo>
                  <a:lnTo>
                    <a:pt x="174" y="10795"/>
                  </a:lnTo>
                  <a:cubicBezTo>
                    <a:pt x="1" y="10968"/>
                    <a:pt x="1" y="11251"/>
                    <a:pt x="174" y="11424"/>
                  </a:cubicBezTo>
                  <a:lnTo>
                    <a:pt x="1115" y="12366"/>
                  </a:lnTo>
                  <a:cubicBezTo>
                    <a:pt x="1202" y="12452"/>
                    <a:pt x="1316" y="12495"/>
                    <a:pt x="1430" y="12495"/>
                  </a:cubicBezTo>
                  <a:cubicBezTo>
                    <a:pt x="1544" y="12495"/>
                    <a:pt x="1658" y="12452"/>
                    <a:pt x="1745" y="12366"/>
                  </a:cubicBezTo>
                  <a:lnTo>
                    <a:pt x="2686" y="11424"/>
                  </a:lnTo>
                  <a:cubicBezTo>
                    <a:pt x="6140" y="10482"/>
                    <a:pt x="5511" y="8912"/>
                    <a:pt x="7082" y="7028"/>
                  </a:cubicBezTo>
                  <a:lnTo>
                    <a:pt x="12280" y="1830"/>
                  </a:lnTo>
                  <a:cubicBezTo>
                    <a:pt x="12626" y="1484"/>
                    <a:pt x="12626" y="922"/>
                    <a:pt x="12280" y="572"/>
                  </a:cubicBezTo>
                  <a:lnTo>
                    <a:pt x="11968" y="259"/>
                  </a:lnTo>
                  <a:cubicBezTo>
                    <a:pt x="11795" y="87"/>
                    <a:pt x="11568" y="0"/>
                    <a:pt x="11341" y="0"/>
                  </a:cubicBezTo>
                  <a:close/>
                </a:path>
              </a:pathLst>
            </a:custGeom>
            <a:solidFill>
              <a:srgbClr val="FDFDFE"/>
            </a:solidFill>
            <a:ln>
              <a:noFill/>
            </a:ln>
          </p:spPr>
          <p:txBody>
            <a:bodyPr spcFirstLastPara="1" wrap="square" lIns="121900" tIns="121900" rIns="121900" bIns="121900" anchor="ctr" anchorCtr="0">
              <a:noAutofit/>
            </a:bodyPr>
            <a:lstStyle/>
            <a:p>
              <a:endParaRPr sz="2400"/>
            </a:p>
          </p:txBody>
        </p:sp>
        <p:sp>
          <p:nvSpPr>
            <p:cNvPr id="54" name="Google Shape;8939;p71">
              <a:extLst>
                <a:ext uri="{FF2B5EF4-FFF2-40B4-BE49-F238E27FC236}">
                  <a16:creationId xmlns:a16="http://schemas.microsoft.com/office/drawing/2014/main" id="{6D021FD0-C124-5345-87FA-68C60B76ACA8}"/>
                </a:ext>
              </a:extLst>
            </p:cNvPr>
            <p:cNvSpPr/>
            <p:nvPr/>
          </p:nvSpPr>
          <p:spPr>
            <a:xfrm>
              <a:off x="2809857" y="2942474"/>
              <a:ext cx="143911" cy="143781"/>
            </a:xfrm>
            <a:custGeom>
              <a:avLst/>
              <a:gdLst/>
              <a:ahLst/>
              <a:cxnLst/>
              <a:rect l="l" t="t" r="r" b="b"/>
              <a:pathLst>
                <a:path w="5497" h="5492" extrusionOk="0">
                  <a:moveTo>
                    <a:pt x="3926" y="0"/>
                  </a:moveTo>
                  <a:lnTo>
                    <a:pt x="1" y="3925"/>
                  </a:lnTo>
                  <a:lnTo>
                    <a:pt x="1572" y="5491"/>
                  </a:lnTo>
                  <a:lnTo>
                    <a:pt x="5497" y="1566"/>
                  </a:lnTo>
                  <a:lnTo>
                    <a:pt x="3926" y="0"/>
                  </a:lnTo>
                  <a:close/>
                </a:path>
              </a:pathLst>
            </a:custGeom>
            <a:solidFill>
              <a:srgbClr val="566A7E"/>
            </a:solidFill>
            <a:ln>
              <a:noFill/>
            </a:ln>
          </p:spPr>
          <p:txBody>
            <a:bodyPr spcFirstLastPara="1" wrap="square" lIns="121900" tIns="121900" rIns="121900" bIns="121900" anchor="ctr" anchorCtr="0">
              <a:noAutofit/>
            </a:bodyPr>
            <a:lstStyle/>
            <a:p>
              <a:endParaRPr sz="2400"/>
            </a:p>
          </p:txBody>
        </p:sp>
        <p:sp>
          <p:nvSpPr>
            <p:cNvPr id="55" name="Google Shape;8940;p71">
              <a:extLst>
                <a:ext uri="{FF2B5EF4-FFF2-40B4-BE49-F238E27FC236}">
                  <a16:creationId xmlns:a16="http://schemas.microsoft.com/office/drawing/2014/main" id="{7C0FE8AA-FEE0-7944-8947-7E8BCFE3157B}"/>
                </a:ext>
              </a:extLst>
            </p:cNvPr>
            <p:cNvSpPr/>
            <p:nvPr/>
          </p:nvSpPr>
          <p:spPr>
            <a:xfrm>
              <a:off x="2665606" y="3160187"/>
              <a:ext cx="70346" cy="69194"/>
            </a:xfrm>
            <a:custGeom>
              <a:avLst/>
              <a:gdLst/>
              <a:ahLst/>
              <a:cxnLst/>
              <a:rect l="l" t="t" r="r" b="b"/>
              <a:pathLst>
                <a:path w="2687" h="2643" extrusionOk="0">
                  <a:moveTo>
                    <a:pt x="1115" y="0"/>
                  </a:moveTo>
                  <a:lnTo>
                    <a:pt x="174" y="942"/>
                  </a:lnTo>
                  <a:cubicBezTo>
                    <a:pt x="1" y="1115"/>
                    <a:pt x="1" y="1398"/>
                    <a:pt x="174" y="1571"/>
                  </a:cubicBezTo>
                  <a:lnTo>
                    <a:pt x="1115" y="2513"/>
                  </a:lnTo>
                  <a:cubicBezTo>
                    <a:pt x="1202" y="2599"/>
                    <a:pt x="1316" y="2642"/>
                    <a:pt x="1430" y="2642"/>
                  </a:cubicBezTo>
                  <a:cubicBezTo>
                    <a:pt x="1544" y="2642"/>
                    <a:pt x="1658" y="2599"/>
                    <a:pt x="1745" y="2513"/>
                  </a:cubicBezTo>
                  <a:lnTo>
                    <a:pt x="2686" y="1571"/>
                  </a:lnTo>
                  <a:lnTo>
                    <a:pt x="1115" y="0"/>
                  </a:lnTo>
                  <a:close/>
                </a:path>
              </a:pathLst>
            </a:custGeom>
            <a:solidFill>
              <a:srgbClr val="566A7E"/>
            </a:solidFill>
            <a:ln>
              <a:noFill/>
            </a:ln>
          </p:spPr>
          <p:txBody>
            <a:bodyPr spcFirstLastPara="1" wrap="square" lIns="121900" tIns="121900" rIns="121900" bIns="121900" anchor="ctr" anchorCtr="0">
              <a:noAutofit/>
            </a:bodyPr>
            <a:lstStyle/>
            <a:p>
              <a:endParaRPr sz="2400"/>
            </a:p>
          </p:txBody>
        </p:sp>
        <p:sp>
          <p:nvSpPr>
            <p:cNvPr id="56" name="Google Shape;8941;p71">
              <a:extLst>
                <a:ext uri="{FF2B5EF4-FFF2-40B4-BE49-F238E27FC236}">
                  <a16:creationId xmlns:a16="http://schemas.microsoft.com/office/drawing/2014/main" id="{98CA4FAA-7A79-514C-B560-B4E498773E57}"/>
                </a:ext>
              </a:extLst>
            </p:cNvPr>
            <p:cNvSpPr/>
            <p:nvPr/>
          </p:nvSpPr>
          <p:spPr>
            <a:xfrm>
              <a:off x="2839310" y="2971900"/>
              <a:ext cx="114459" cy="114354"/>
            </a:xfrm>
            <a:custGeom>
              <a:avLst/>
              <a:gdLst/>
              <a:ahLst/>
              <a:cxnLst/>
              <a:rect l="l" t="t" r="r" b="b"/>
              <a:pathLst>
                <a:path w="4372" h="4368" extrusionOk="0">
                  <a:moveTo>
                    <a:pt x="3925" y="0"/>
                  </a:moveTo>
                  <a:lnTo>
                    <a:pt x="0" y="3925"/>
                  </a:lnTo>
                  <a:lnTo>
                    <a:pt x="447" y="4367"/>
                  </a:lnTo>
                  <a:lnTo>
                    <a:pt x="4372" y="442"/>
                  </a:lnTo>
                  <a:lnTo>
                    <a:pt x="3925" y="0"/>
                  </a:lnTo>
                  <a:close/>
                </a:path>
              </a:pathLst>
            </a:custGeom>
            <a:solidFill>
              <a:srgbClr val="334B63"/>
            </a:solidFill>
            <a:ln>
              <a:noFill/>
            </a:ln>
          </p:spPr>
          <p:txBody>
            <a:bodyPr spcFirstLastPara="1" wrap="square" lIns="121900" tIns="121900" rIns="121900" bIns="121900" anchor="ctr" anchorCtr="0">
              <a:noAutofit/>
            </a:bodyPr>
            <a:lstStyle/>
            <a:p>
              <a:endParaRPr sz="2400"/>
            </a:p>
          </p:txBody>
        </p:sp>
        <p:sp>
          <p:nvSpPr>
            <p:cNvPr id="57" name="Google Shape;8942;p71">
              <a:extLst>
                <a:ext uri="{FF2B5EF4-FFF2-40B4-BE49-F238E27FC236}">
                  <a16:creationId xmlns:a16="http://schemas.microsoft.com/office/drawing/2014/main" id="{BC4BDF0C-21EC-9349-9F06-8CE3F63C2066}"/>
                </a:ext>
              </a:extLst>
            </p:cNvPr>
            <p:cNvSpPr/>
            <p:nvPr/>
          </p:nvSpPr>
          <p:spPr>
            <a:xfrm>
              <a:off x="2683094" y="3189744"/>
              <a:ext cx="52727" cy="39637"/>
            </a:xfrm>
            <a:custGeom>
              <a:avLst/>
              <a:gdLst/>
              <a:ahLst/>
              <a:cxnLst/>
              <a:rect l="l" t="t" r="r" b="b"/>
              <a:pathLst>
                <a:path w="2014" h="1514" extrusionOk="0">
                  <a:moveTo>
                    <a:pt x="0" y="942"/>
                  </a:moveTo>
                  <a:lnTo>
                    <a:pt x="0" y="942"/>
                  </a:lnTo>
                  <a:cubicBezTo>
                    <a:pt x="2" y="943"/>
                    <a:pt x="3" y="944"/>
                    <a:pt x="4" y="945"/>
                  </a:cubicBezTo>
                  <a:lnTo>
                    <a:pt x="4" y="945"/>
                  </a:lnTo>
                  <a:lnTo>
                    <a:pt x="0" y="942"/>
                  </a:lnTo>
                  <a:close/>
                  <a:moveTo>
                    <a:pt x="1571" y="0"/>
                  </a:moveTo>
                  <a:lnTo>
                    <a:pt x="630" y="942"/>
                  </a:lnTo>
                  <a:cubicBezTo>
                    <a:pt x="543" y="1028"/>
                    <a:pt x="429" y="1071"/>
                    <a:pt x="315" y="1071"/>
                  </a:cubicBezTo>
                  <a:cubicBezTo>
                    <a:pt x="203" y="1071"/>
                    <a:pt x="90" y="1029"/>
                    <a:pt x="4" y="945"/>
                  </a:cubicBezTo>
                  <a:lnTo>
                    <a:pt x="4" y="945"/>
                  </a:lnTo>
                  <a:lnTo>
                    <a:pt x="447" y="1384"/>
                  </a:lnTo>
                  <a:cubicBezTo>
                    <a:pt x="534" y="1470"/>
                    <a:pt x="647" y="1513"/>
                    <a:pt x="760" y="1513"/>
                  </a:cubicBezTo>
                  <a:cubicBezTo>
                    <a:pt x="872" y="1513"/>
                    <a:pt x="985" y="1470"/>
                    <a:pt x="1072" y="1384"/>
                  </a:cubicBezTo>
                  <a:lnTo>
                    <a:pt x="2013" y="442"/>
                  </a:lnTo>
                  <a:lnTo>
                    <a:pt x="1571" y="0"/>
                  </a:lnTo>
                  <a:close/>
                </a:path>
              </a:pathLst>
            </a:custGeom>
            <a:solidFill>
              <a:srgbClr val="334B63"/>
            </a:solidFill>
            <a:ln>
              <a:noFill/>
            </a:ln>
          </p:spPr>
          <p:txBody>
            <a:bodyPr spcFirstLastPara="1" wrap="square" lIns="121900" tIns="121900" rIns="121900" bIns="121900" anchor="ctr" anchorCtr="0">
              <a:noAutofit/>
            </a:bodyPr>
            <a:lstStyle/>
            <a:p>
              <a:endParaRPr sz="2400"/>
            </a:p>
          </p:txBody>
        </p:sp>
        <p:sp>
          <p:nvSpPr>
            <p:cNvPr id="58" name="Google Shape;8943;p71">
              <a:extLst>
                <a:ext uri="{FF2B5EF4-FFF2-40B4-BE49-F238E27FC236}">
                  <a16:creationId xmlns:a16="http://schemas.microsoft.com/office/drawing/2014/main" id="{D5BE3731-0D7C-AC4C-AD93-727D516380F8}"/>
                </a:ext>
              </a:extLst>
            </p:cNvPr>
            <p:cNvSpPr/>
            <p:nvPr/>
          </p:nvSpPr>
          <p:spPr>
            <a:xfrm>
              <a:off x="2942171" y="2907393"/>
              <a:ext cx="54114" cy="76105"/>
            </a:xfrm>
            <a:custGeom>
              <a:avLst/>
              <a:gdLst/>
              <a:ahLst/>
              <a:cxnLst/>
              <a:rect l="l" t="t" r="r" b="b"/>
              <a:pathLst>
                <a:path w="2067" h="2907" extrusionOk="0">
                  <a:moveTo>
                    <a:pt x="1332" y="0"/>
                  </a:moveTo>
                  <a:lnTo>
                    <a:pt x="1332" y="0"/>
                  </a:lnTo>
                  <a:cubicBezTo>
                    <a:pt x="1620" y="351"/>
                    <a:pt x="1596" y="865"/>
                    <a:pt x="1274" y="1187"/>
                  </a:cubicBezTo>
                  <a:lnTo>
                    <a:pt x="1" y="2464"/>
                  </a:lnTo>
                  <a:lnTo>
                    <a:pt x="443" y="2906"/>
                  </a:lnTo>
                  <a:lnTo>
                    <a:pt x="1716" y="1633"/>
                  </a:lnTo>
                  <a:cubicBezTo>
                    <a:pt x="2067" y="1283"/>
                    <a:pt x="2067" y="721"/>
                    <a:pt x="1716" y="375"/>
                  </a:cubicBezTo>
                  <a:lnTo>
                    <a:pt x="1404" y="58"/>
                  </a:lnTo>
                  <a:cubicBezTo>
                    <a:pt x="1380" y="38"/>
                    <a:pt x="1356" y="19"/>
                    <a:pt x="1332" y="0"/>
                  </a:cubicBezTo>
                  <a:close/>
                </a:path>
              </a:pathLst>
            </a:custGeom>
            <a:solidFill>
              <a:srgbClr val="FBFCFC"/>
            </a:solidFill>
            <a:ln>
              <a:noFill/>
            </a:ln>
          </p:spPr>
          <p:txBody>
            <a:bodyPr spcFirstLastPara="1" wrap="square" lIns="121900" tIns="121900" rIns="121900" bIns="121900" anchor="ctr" anchorCtr="0">
              <a:noAutofit/>
            </a:bodyPr>
            <a:lstStyle/>
            <a:p>
              <a:endParaRPr sz="2400"/>
            </a:p>
          </p:txBody>
        </p:sp>
        <p:sp>
          <p:nvSpPr>
            <p:cNvPr id="59" name="Google Shape;8944;p71">
              <a:extLst>
                <a:ext uri="{FF2B5EF4-FFF2-40B4-BE49-F238E27FC236}">
                  <a16:creationId xmlns:a16="http://schemas.microsoft.com/office/drawing/2014/main" id="{481B1ABC-2CCD-B74A-878E-9AEF62515475}"/>
                </a:ext>
              </a:extLst>
            </p:cNvPr>
            <p:cNvSpPr/>
            <p:nvPr/>
          </p:nvSpPr>
          <p:spPr>
            <a:xfrm>
              <a:off x="2724353" y="3074657"/>
              <a:ext cx="126659" cy="126659"/>
            </a:xfrm>
            <a:custGeom>
              <a:avLst/>
              <a:gdLst/>
              <a:ahLst/>
              <a:cxnLst/>
              <a:rect l="l" t="t" r="r" b="b"/>
              <a:pathLst>
                <a:path w="4838" h="4838" extrusionOk="0">
                  <a:moveTo>
                    <a:pt x="4391" y="0"/>
                  </a:moveTo>
                  <a:cubicBezTo>
                    <a:pt x="2825" y="1884"/>
                    <a:pt x="3450" y="3454"/>
                    <a:pt x="0" y="4396"/>
                  </a:cubicBezTo>
                  <a:lnTo>
                    <a:pt x="442" y="4838"/>
                  </a:lnTo>
                  <a:cubicBezTo>
                    <a:pt x="3896" y="3896"/>
                    <a:pt x="3267" y="2326"/>
                    <a:pt x="4838" y="442"/>
                  </a:cubicBezTo>
                  <a:lnTo>
                    <a:pt x="4391" y="0"/>
                  </a:lnTo>
                  <a:close/>
                </a:path>
              </a:pathLst>
            </a:custGeom>
            <a:solidFill>
              <a:srgbClr val="FBFCFC"/>
            </a:solidFill>
            <a:ln>
              <a:noFill/>
            </a:ln>
          </p:spPr>
          <p:txBody>
            <a:bodyPr spcFirstLastPara="1" wrap="square" lIns="121900" tIns="121900" rIns="121900" bIns="121900" anchor="ctr" anchorCtr="0">
              <a:noAutofit/>
            </a:bodyPr>
            <a:lstStyle/>
            <a:p>
              <a:endParaRPr sz="2400"/>
            </a:p>
          </p:txBody>
        </p:sp>
        <p:sp>
          <p:nvSpPr>
            <p:cNvPr id="60" name="Google Shape;8945;p71">
              <a:extLst>
                <a:ext uri="{FF2B5EF4-FFF2-40B4-BE49-F238E27FC236}">
                  <a16:creationId xmlns:a16="http://schemas.microsoft.com/office/drawing/2014/main" id="{9BDAEB09-DDD1-7549-A7BF-7B7A8010592E}"/>
                </a:ext>
              </a:extLst>
            </p:cNvPr>
            <p:cNvSpPr/>
            <p:nvPr/>
          </p:nvSpPr>
          <p:spPr>
            <a:xfrm>
              <a:off x="2649138" y="3205452"/>
              <a:ext cx="41521" cy="40396"/>
            </a:xfrm>
            <a:custGeom>
              <a:avLst/>
              <a:gdLst/>
              <a:ahLst/>
              <a:cxnLst/>
              <a:rect l="l" t="t" r="r" b="b"/>
              <a:pathLst>
                <a:path w="1586" h="1543" extrusionOk="0">
                  <a:moveTo>
                    <a:pt x="961" y="1"/>
                  </a:moveTo>
                  <a:lnTo>
                    <a:pt x="173" y="784"/>
                  </a:lnTo>
                  <a:cubicBezTo>
                    <a:pt x="0" y="957"/>
                    <a:pt x="0" y="1240"/>
                    <a:pt x="173" y="1413"/>
                  </a:cubicBezTo>
                  <a:cubicBezTo>
                    <a:pt x="260" y="1499"/>
                    <a:pt x="374" y="1543"/>
                    <a:pt x="488" y="1543"/>
                  </a:cubicBezTo>
                  <a:cubicBezTo>
                    <a:pt x="602" y="1543"/>
                    <a:pt x="716" y="1499"/>
                    <a:pt x="803" y="1413"/>
                  </a:cubicBezTo>
                  <a:lnTo>
                    <a:pt x="1586" y="630"/>
                  </a:lnTo>
                  <a:lnTo>
                    <a:pt x="961" y="1"/>
                  </a:lnTo>
                  <a:close/>
                </a:path>
              </a:pathLst>
            </a:custGeom>
            <a:solidFill>
              <a:srgbClr val="DEE5EA"/>
            </a:solidFill>
            <a:ln>
              <a:noFill/>
            </a:ln>
          </p:spPr>
          <p:txBody>
            <a:bodyPr spcFirstLastPara="1" wrap="square" lIns="121900" tIns="121900" rIns="121900" bIns="121900" anchor="ctr" anchorCtr="0">
              <a:noAutofit/>
            </a:bodyPr>
            <a:lstStyle/>
            <a:p>
              <a:endParaRPr sz="2400"/>
            </a:p>
          </p:txBody>
        </p:sp>
        <p:sp>
          <p:nvSpPr>
            <p:cNvPr id="61" name="Google Shape;8946;p71">
              <a:extLst>
                <a:ext uri="{FF2B5EF4-FFF2-40B4-BE49-F238E27FC236}">
                  <a16:creationId xmlns:a16="http://schemas.microsoft.com/office/drawing/2014/main" id="{0C281BA2-5B87-7F44-AF0E-3D53CBB47E7B}"/>
                </a:ext>
              </a:extLst>
            </p:cNvPr>
            <p:cNvSpPr/>
            <p:nvPr/>
          </p:nvSpPr>
          <p:spPr>
            <a:xfrm>
              <a:off x="2649138" y="3205452"/>
              <a:ext cx="41521" cy="40396"/>
            </a:xfrm>
            <a:custGeom>
              <a:avLst/>
              <a:gdLst/>
              <a:ahLst/>
              <a:cxnLst/>
              <a:rect l="l" t="t" r="r" b="b"/>
              <a:pathLst>
                <a:path w="1586" h="1543" extrusionOk="0">
                  <a:moveTo>
                    <a:pt x="961" y="1"/>
                  </a:moveTo>
                  <a:lnTo>
                    <a:pt x="173" y="784"/>
                  </a:lnTo>
                  <a:cubicBezTo>
                    <a:pt x="0" y="957"/>
                    <a:pt x="0" y="1240"/>
                    <a:pt x="173" y="1413"/>
                  </a:cubicBezTo>
                  <a:cubicBezTo>
                    <a:pt x="260" y="1499"/>
                    <a:pt x="374" y="1543"/>
                    <a:pt x="488" y="1543"/>
                  </a:cubicBezTo>
                  <a:cubicBezTo>
                    <a:pt x="602" y="1543"/>
                    <a:pt x="716" y="1499"/>
                    <a:pt x="803" y="1413"/>
                  </a:cubicBezTo>
                  <a:lnTo>
                    <a:pt x="1586" y="630"/>
                  </a:lnTo>
                  <a:lnTo>
                    <a:pt x="961" y="1"/>
                  </a:lnTo>
                  <a:close/>
                </a:path>
              </a:pathLst>
            </a:custGeom>
            <a:solidFill>
              <a:srgbClr val="DEE5EA"/>
            </a:solidFill>
            <a:ln>
              <a:noFill/>
            </a:ln>
          </p:spPr>
          <p:txBody>
            <a:bodyPr spcFirstLastPara="1" wrap="square" lIns="121900" tIns="121900" rIns="121900" bIns="121900" anchor="ctr" anchorCtr="0">
              <a:noAutofit/>
            </a:bodyPr>
            <a:lstStyle/>
            <a:p>
              <a:endParaRPr sz="2400"/>
            </a:p>
          </p:txBody>
        </p:sp>
        <p:sp>
          <p:nvSpPr>
            <p:cNvPr id="62" name="Google Shape;8947;p71">
              <a:extLst>
                <a:ext uri="{FF2B5EF4-FFF2-40B4-BE49-F238E27FC236}">
                  <a16:creationId xmlns:a16="http://schemas.microsoft.com/office/drawing/2014/main" id="{5E927E73-C0B1-FE47-B5AD-85DD248181CA}"/>
                </a:ext>
              </a:extLst>
            </p:cNvPr>
            <p:cNvSpPr/>
            <p:nvPr/>
          </p:nvSpPr>
          <p:spPr>
            <a:xfrm>
              <a:off x="2650526" y="3213254"/>
              <a:ext cx="40265" cy="32594"/>
            </a:xfrm>
            <a:custGeom>
              <a:avLst/>
              <a:gdLst/>
              <a:ahLst/>
              <a:cxnLst/>
              <a:rect l="l" t="t" r="r" b="b"/>
              <a:pathLst>
                <a:path w="1538" h="1245" extrusionOk="0">
                  <a:moveTo>
                    <a:pt x="1206" y="0"/>
                  </a:moveTo>
                  <a:lnTo>
                    <a:pt x="423" y="783"/>
                  </a:lnTo>
                  <a:cubicBezTo>
                    <a:pt x="338" y="869"/>
                    <a:pt x="224" y="917"/>
                    <a:pt x="106" y="917"/>
                  </a:cubicBezTo>
                  <a:cubicBezTo>
                    <a:pt x="71" y="917"/>
                    <a:pt x="36" y="912"/>
                    <a:pt x="0" y="904"/>
                  </a:cubicBezTo>
                  <a:lnTo>
                    <a:pt x="0" y="904"/>
                  </a:lnTo>
                  <a:cubicBezTo>
                    <a:pt x="19" y="985"/>
                    <a:pt x="63" y="1057"/>
                    <a:pt x="120" y="1115"/>
                  </a:cubicBezTo>
                  <a:cubicBezTo>
                    <a:pt x="207" y="1201"/>
                    <a:pt x="321" y="1245"/>
                    <a:pt x="435" y="1245"/>
                  </a:cubicBezTo>
                  <a:cubicBezTo>
                    <a:pt x="549" y="1245"/>
                    <a:pt x="663" y="1201"/>
                    <a:pt x="750" y="1115"/>
                  </a:cubicBezTo>
                  <a:lnTo>
                    <a:pt x="1538" y="332"/>
                  </a:lnTo>
                  <a:lnTo>
                    <a:pt x="1206" y="0"/>
                  </a:lnTo>
                  <a:close/>
                </a:path>
              </a:pathLst>
            </a:custGeom>
            <a:solidFill>
              <a:srgbClr val="C9D4DC"/>
            </a:solidFill>
            <a:ln>
              <a:noFill/>
            </a:ln>
          </p:spPr>
          <p:txBody>
            <a:bodyPr spcFirstLastPara="1" wrap="square" lIns="121900" tIns="121900" rIns="121900" bIns="121900" anchor="ctr" anchorCtr="0">
              <a:noAutofit/>
            </a:bodyPr>
            <a:lstStyle/>
            <a:p>
              <a:endParaRPr sz="2400"/>
            </a:p>
          </p:txBody>
        </p:sp>
        <p:sp>
          <p:nvSpPr>
            <p:cNvPr id="63" name="Google Shape;8948;p71">
              <a:extLst>
                <a:ext uri="{FF2B5EF4-FFF2-40B4-BE49-F238E27FC236}">
                  <a16:creationId xmlns:a16="http://schemas.microsoft.com/office/drawing/2014/main" id="{4C86A759-C48E-3941-95ED-1AFB28144EBC}"/>
                </a:ext>
              </a:extLst>
            </p:cNvPr>
            <p:cNvSpPr/>
            <p:nvPr/>
          </p:nvSpPr>
          <p:spPr>
            <a:xfrm>
              <a:off x="2633404" y="2896764"/>
              <a:ext cx="368798" cy="365420"/>
            </a:xfrm>
            <a:custGeom>
              <a:avLst/>
              <a:gdLst/>
              <a:ahLst/>
              <a:cxnLst/>
              <a:rect l="l" t="t" r="r" b="b"/>
              <a:pathLst>
                <a:path w="14087" h="13958" extrusionOk="0">
                  <a:moveTo>
                    <a:pt x="12568" y="419"/>
                  </a:moveTo>
                  <a:cubicBezTo>
                    <a:pt x="12742" y="419"/>
                    <a:pt x="12917" y="485"/>
                    <a:pt x="13049" y="617"/>
                  </a:cubicBezTo>
                  <a:lnTo>
                    <a:pt x="13366" y="930"/>
                  </a:lnTo>
                  <a:cubicBezTo>
                    <a:pt x="13630" y="1199"/>
                    <a:pt x="13630" y="1626"/>
                    <a:pt x="13366" y="1890"/>
                  </a:cubicBezTo>
                  <a:lnTo>
                    <a:pt x="13366" y="1895"/>
                  </a:lnTo>
                  <a:lnTo>
                    <a:pt x="12237" y="3024"/>
                  </a:lnTo>
                  <a:lnTo>
                    <a:pt x="10959" y="1746"/>
                  </a:lnTo>
                  <a:lnTo>
                    <a:pt x="12088" y="617"/>
                  </a:lnTo>
                  <a:cubicBezTo>
                    <a:pt x="12220" y="485"/>
                    <a:pt x="12394" y="419"/>
                    <a:pt x="12568" y="419"/>
                  </a:cubicBezTo>
                  <a:close/>
                  <a:moveTo>
                    <a:pt x="10666" y="2039"/>
                  </a:moveTo>
                  <a:lnTo>
                    <a:pt x="11944" y="3317"/>
                  </a:lnTo>
                  <a:lnTo>
                    <a:pt x="8312" y="6944"/>
                  </a:lnTo>
                  <a:lnTo>
                    <a:pt x="7039" y="5671"/>
                  </a:lnTo>
                  <a:lnTo>
                    <a:pt x="10666" y="2039"/>
                  </a:lnTo>
                  <a:close/>
                  <a:moveTo>
                    <a:pt x="2350" y="10360"/>
                  </a:moveTo>
                  <a:lnTo>
                    <a:pt x="3623" y="11638"/>
                  </a:lnTo>
                  <a:lnTo>
                    <a:pt x="2830" y="12430"/>
                  </a:lnTo>
                  <a:cubicBezTo>
                    <a:pt x="2782" y="12476"/>
                    <a:pt x="2721" y="12499"/>
                    <a:pt x="2661" y="12499"/>
                  </a:cubicBezTo>
                  <a:cubicBezTo>
                    <a:pt x="2600" y="12499"/>
                    <a:pt x="2540" y="12476"/>
                    <a:pt x="2494" y="12430"/>
                  </a:cubicBezTo>
                  <a:lnTo>
                    <a:pt x="1553" y="11489"/>
                  </a:lnTo>
                  <a:cubicBezTo>
                    <a:pt x="1461" y="11398"/>
                    <a:pt x="1461" y="11249"/>
                    <a:pt x="1553" y="11157"/>
                  </a:cubicBezTo>
                  <a:lnTo>
                    <a:pt x="2350" y="10360"/>
                  </a:lnTo>
                  <a:close/>
                  <a:moveTo>
                    <a:pt x="1562" y="12089"/>
                  </a:moveTo>
                  <a:lnTo>
                    <a:pt x="1894" y="12421"/>
                  </a:lnTo>
                  <a:lnTo>
                    <a:pt x="1260" y="13060"/>
                  </a:lnTo>
                  <a:cubicBezTo>
                    <a:pt x="1212" y="13102"/>
                    <a:pt x="1152" y="13124"/>
                    <a:pt x="1092" y="13124"/>
                  </a:cubicBezTo>
                  <a:cubicBezTo>
                    <a:pt x="1031" y="13124"/>
                    <a:pt x="970" y="13101"/>
                    <a:pt x="923" y="13055"/>
                  </a:cubicBezTo>
                  <a:lnTo>
                    <a:pt x="923" y="13060"/>
                  </a:lnTo>
                  <a:cubicBezTo>
                    <a:pt x="837" y="12964"/>
                    <a:pt x="837" y="12820"/>
                    <a:pt x="923" y="12724"/>
                  </a:cubicBezTo>
                  <a:lnTo>
                    <a:pt x="1562" y="12089"/>
                  </a:lnTo>
                  <a:close/>
                  <a:moveTo>
                    <a:pt x="12571" y="0"/>
                  </a:moveTo>
                  <a:cubicBezTo>
                    <a:pt x="12290" y="0"/>
                    <a:pt x="12009" y="108"/>
                    <a:pt x="11795" y="324"/>
                  </a:cubicBezTo>
                  <a:lnTo>
                    <a:pt x="10666" y="1453"/>
                  </a:lnTo>
                  <a:lnTo>
                    <a:pt x="10488" y="1271"/>
                  </a:lnTo>
                  <a:cubicBezTo>
                    <a:pt x="10443" y="1230"/>
                    <a:pt x="10395" y="1213"/>
                    <a:pt x="10348" y="1213"/>
                  </a:cubicBezTo>
                  <a:cubicBezTo>
                    <a:pt x="10190" y="1213"/>
                    <a:pt x="10057" y="1412"/>
                    <a:pt x="10190" y="1564"/>
                  </a:cubicBezTo>
                  <a:lnTo>
                    <a:pt x="10373" y="1746"/>
                  </a:lnTo>
                  <a:lnTo>
                    <a:pt x="6073" y="6041"/>
                  </a:lnTo>
                  <a:cubicBezTo>
                    <a:pt x="5908" y="6191"/>
                    <a:pt x="6054" y="6412"/>
                    <a:pt x="6219" y="6412"/>
                  </a:cubicBezTo>
                  <a:cubicBezTo>
                    <a:pt x="6271" y="6412"/>
                    <a:pt x="6324" y="6390"/>
                    <a:pt x="6371" y="6339"/>
                  </a:cubicBezTo>
                  <a:lnTo>
                    <a:pt x="6741" y="5964"/>
                  </a:lnTo>
                  <a:lnTo>
                    <a:pt x="8033" y="7252"/>
                  </a:lnTo>
                  <a:cubicBezTo>
                    <a:pt x="7591" y="7819"/>
                    <a:pt x="7327" y="8357"/>
                    <a:pt x="7092" y="8837"/>
                  </a:cubicBezTo>
                  <a:cubicBezTo>
                    <a:pt x="6563" y="9923"/>
                    <a:pt x="6140" y="10787"/>
                    <a:pt x="3979" y="11402"/>
                  </a:cubicBezTo>
                  <a:lnTo>
                    <a:pt x="2643" y="10062"/>
                  </a:lnTo>
                  <a:lnTo>
                    <a:pt x="5569" y="7136"/>
                  </a:lnTo>
                  <a:cubicBezTo>
                    <a:pt x="5733" y="6987"/>
                    <a:pt x="5590" y="6768"/>
                    <a:pt x="5427" y="6768"/>
                  </a:cubicBezTo>
                  <a:cubicBezTo>
                    <a:pt x="5376" y="6768"/>
                    <a:pt x="5322" y="6790"/>
                    <a:pt x="5276" y="6843"/>
                  </a:cubicBezTo>
                  <a:lnTo>
                    <a:pt x="1260" y="10860"/>
                  </a:lnTo>
                  <a:cubicBezTo>
                    <a:pt x="1005" y="11114"/>
                    <a:pt x="1005" y="11527"/>
                    <a:pt x="1260" y="11782"/>
                  </a:cubicBezTo>
                  <a:lnTo>
                    <a:pt x="1269" y="11792"/>
                  </a:lnTo>
                  <a:lnTo>
                    <a:pt x="630" y="12430"/>
                  </a:lnTo>
                  <a:cubicBezTo>
                    <a:pt x="433" y="12627"/>
                    <a:pt x="385" y="12930"/>
                    <a:pt x="510" y="13180"/>
                  </a:cubicBezTo>
                  <a:lnTo>
                    <a:pt x="87" y="13603"/>
                  </a:lnTo>
                  <a:cubicBezTo>
                    <a:pt x="11" y="13680"/>
                    <a:pt x="1" y="13800"/>
                    <a:pt x="73" y="13886"/>
                  </a:cubicBezTo>
                  <a:cubicBezTo>
                    <a:pt x="113" y="13934"/>
                    <a:pt x="170" y="13958"/>
                    <a:pt x="227" y="13958"/>
                  </a:cubicBezTo>
                  <a:cubicBezTo>
                    <a:pt x="280" y="13958"/>
                    <a:pt x="334" y="13937"/>
                    <a:pt x="376" y="13896"/>
                  </a:cubicBezTo>
                  <a:lnTo>
                    <a:pt x="798" y="13478"/>
                  </a:lnTo>
                  <a:cubicBezTo>
                    <a:pt x="889" y="13522"/>
                    <a:pt x="988" y="13543"/>
                    <a:pt x="1085" y="13543"/>
                  </a:cubicBezTo>
                  <a:cubicBezTo>
                    <a:pt x="1255" y="13543"/>
                    <a:pt x="1423" y="13478"/>
                    <a:pt x="1548" y="13353"/>
                  </a:cubicBezTo>
                  <a:lnTo>
                    <a:pt x="2187" y="12714"/>
                  </a:lnTo>
                  <a:cubicBezTo>
                    <a:pt x="2307" y="12839"/>
                    <a:pt x="2470" y="12911"/>
                    <a:pt x="2638" y="12916"/>
                  </a:cubicBezTo>
                  <a:cubicBezTo>
                    <a:pt x="2644" y="12916"/>
                    <a:pt x="2651" y="12916"/>
                    <a:pt x="2657" y="12916"/>
                  </a:cubicBezTo>
                  <a:cubicBezTo>
                    <a:pt x="2832" y="12916"/>
                    <a:pt x="2998" y="12849"/>
                    <a:pt x="3119" y="12724"/>
                  </a:cubicBezTo>
                  <a:lnTo>
                    <a:pt x="4022" y="11825"/>
                  </a:lnTo>
                  <a:cubicBezTo>
                    <a:pt x="6424" y="11157"/>
                    <a:pt x="6904" y="10168"/>
                    <a:pt x="7462" y="9024"/>
                  </a:cubicBezTo>
                  <a:cubicBezTo>
                    <a:pt x="7716" y="8501"/>
                    <a:pt x="7980" y="7963"/>
                    <a:pt x="8461" y="7386"/>
                  </a:cubicBezTo>
                  <a:lnTo>
                    <a:pt x="12237" y="3610"/>
                  </a:lnTo>
                  <a:lnTo>
                    <a:pt x="12602" y="3971"/>
                  </a:lnTo>
                  <a:lnTo>
                    <a:pt x="10080" y="6493"/>
                  </a:lnTo>
                  <a:cubicBezTo>
                    <a:pt x="9911" y="6643"/>
                    <a:pt x="10056" y="6863"/>
                    <a:pt x="10221" y="6863"/>
                  </a:cubicBezTo>
                  <a:cubicBezTo>
                    <a:pt x="10273" y="6863"/>
                    <a:pt x="10326" y="6842"/>
                    <a:pt x="10373" y="6791"/>
                  </a:cubicBezTo>
                  <a:lnTo>
                    <a:pt x="13044" y="4120"/>
                  </a:lnTo>
                  <a:cubicBezTo>
                    <a:pt x="13121" y="4038"/>
                    <a:pt x="13121" y="3908"/>
                    <a:pt x="13044" y="3826"/>
                  </a:cubicBezTo>
                  <a:lnTo>
                    <a:pt x="12530" y="3317"/>
                  </a:lnTo>
                  <a:lnTo>
                    <a:pt x="13659" y="2188"/>
                  </a:lnTo>
                  <a:cubicBezTo>
                    <a:pt x="14086" y="1756"/>
                    <a:pt x="14086" y="1064"/>
                    <a:pt x="13659" y="637"/>
                  </a:cubicBezTo>
                  <a:lnTo>
                    <a:pt x="13347" y="324"/>
                  </a:lnTo>
                  <a:cubicBezTo>
                    <a:pt x="13133" y="108"/>
                    <a:pt x="12852" y="0"/>
                    <a:pt x="12571"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grpSp>
      <p:grpSp>
        <p:nvGrpSpPr>
          <p:cNvPr id="64" name="Google Shape;3428;p64">
            <a:extLst>
              <a:ext uri="{FF2B5EF4-FFF2-40B4-BE49-F238E27FC236}">
                <a16:creationId xmlns:a16="http://schemas.microsoft.com/office/drawing/2014/main" id="{1D483F26-2A4F-694A-89C4-163C6F6BCC4B}"/>
              </a:ext>
            </a:extLst>
          </p:cNvPr>
          <p:cNvGrpSpPr/>
          <p:nvPr userDrawn="1"/>
        </p:nvGrpSpPr>
        <p:grpSpPr>
          <a:xfrm>
            <a:off x="114710" y="723095"/>
            <a:ext cx="955138" cy="944859"/>
            <a:chOff x="5058450" y="1870100"/>
            <a:chExt cx="58075" cy="51600"/>
          </a:xfrm>
        </p:grpSpPr>
        <p:sp>
          <p:nvSpPr>
            <p:cNvPr id="65" name="Google Shape;3429;p64">
              <a:extLst>
                <a:ext uri="{FF2B5EF4-FFF2-40B4-BE49-F238E27FC236}">
                  <a16:creationId xmlns:a16="http://schemas.microsoft.com/office/drawing/2014/main" id="{64183F4B-8E38-D540-8288-D7CBCA55C513}"/>
                </a:ext>
              </a:extLst>
            </p:cNvPr>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6" name="Google Shape;3430;p64">
              <a:extLst>
                <a:ext uri="{FF2B5EF4-FFF2-40B4-BE49-F238E27FC236}">
                  <a16:creationId xmlns:a16="http://schemas.microsoft.com/office/drawing/2014/main" id="{24795CD4-D150-114F-B56D-6B710B44CE68}"/>
                </a:ext>
              </a:extLst>
            </p:cNvPr>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4" name="TextBox 3">
            <a:extLst>
              <a:ext uri="{FF2B5EF4-FFF2-40B4-BE49-F238E27FC236}">
                <a16:creationId xmlns:a16="http://schemas.microsoft.com/office/drawing/2014/main" id="{80AD9407-1ACB-934C-A223-D14D8FC4FA57}"/>
              </a:ext>
            </a:extLst>
          </p:cNvPr>
          <p:cNvSpPr txBox="1"/>
          <p:nvPr userDrawn="1"/>
        </p:nvSpPr>
        <p:spPr>
          <a:xfrm>
            <a:off x="0" y="6673857"/>
            <a:ext cx="1535998" cy="230832"/>
          </a:xfrm>
          <a:prstGeom prst="rect">
            <a:avLst/>
          </a:prstGeom>
          <a:noFill/>
        </p:spPr>
        <p:txBody>
          <a:bodyPr wrap="none" rtlCol="0">
            <a:spAutoFit/>
          </a:bodyPr>
          <a:lstStyle/>
          <a:p>
            <a:r>
              <a:rPr lang="en-GB" sz="900" dirty="0"/>
              <a:t>Ms Duckworth’s Classroom</a:t>
            </a:r>
          </a:p>
        </p:txBody>
      </p:sp>
    </p:spTree>
    <p:extLst>
      <p:ext uri="{BB962C8B-B14F-4D97-AF65-F5344CB8AC3E}">
        <p14:creationId xmlns:p14="http://schemas.microsoft.com/office/powerpoint/2010/main" val="373119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5/20/21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4122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5/20/21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
        <p:nvSpPr>
          <p:cNvPr id="8" name="TextBox 7">
            <a:extLst>
              <a:ext uri="{FF2B5EF4-FFF2-40B4-BE49-F238E27FC236}">
                <a16:creationId xmlns:a16="http://schemas.microsoft.com/office/drawing/2014/main" id="{5D989740-8144-CD43-94CB-F2524D02ACC8}"/>
              </a:ext>
            </a:extLst>
          </p:cNvPr>
          <p:cNvSpPr txBox="1"/>
          <p:nvPr userDrawn="1"/>
        </p:nvSpPr>
        <p:spPr>
          <a:xfrm>
            <a:off x="0" y="6673857"/>
            <a:ext cx="1535998" cy="230832"/>
          </a:xfrm>
          <a:prstGeom prst="rect">
            <a:avLst/>
          </a:prstGeom>
          <a:noFill/>
        </p:spPr>
        <p:txBody>
          <a:bodyPr wrap="none" rtlCol="0">
            <a:spAutoFit/>
          </a:bodyPr>
          <a:lstStyle/>
          <a:p>
            <a:r>
              <a:rPr lang="en-GB" sz="900" dirty="0"/>
              <a:t>Ms Duckworth’s Classroom</a:t>
            </a:r>
          </a:p>
        </p:txBody>
      </p:sp>
    </p:spTree>
    <p:extLst>
      <p:ext uri="{BB962C8B-B14F-4D97-AF65-F5344CB8AC3E}">
        <p14:creationId xmlns:p14="http://schemas.microsoft.com/office/powerpoint/2010/main" val="19692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5/20/21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
        <p:nvSpPr>
          <p:cNvPr id="10" name="TextBox 9">
            <a:extLst>
              <a:ext uri="{FF2B5EF4-FFF2-40B4-BE49-F238E27FC236}">
                <a16:creationId xmlns:a16="http://schemas.microsoft.com/office/drawing/2014/main" id="{B841B605-BD44-3947-BDE7-3674983CECEF}"/>
              </a:ext>
            </a:extLst>
          </p:cNvPr>
          <p:cNvSpPr txBox="1"/>
          <p:nvPr userDrawn="1"/>
        </p:nvSpPr>
        <p:spPr>
          <a:xfrm>
            <a:off x="0" y="6673857"/>
            <a:ext cx="1535998" cy="230832"/>
          </a:xfrm>
          <a:prstGeom prst="rect">
            <a:avLst/>
          </a:prstGeom>
          <a:noFill/>
        </p:spPr>
        <p:txBody>
          <a:bodyPr wrap="none" rtlCol="0">
            <a:spAutoFit/>
          </a:bodyPr>
          <a:lstStyle/>
          <a:p>
            <a:r>
              <a:rPr lang="en-GB" sz="900" dirty="0"/>
              <a:t>Ms Duckworth’s Classroom</a:t>
            </a:r>
          </a:p>
        </p:txBody>
      </p:sp>
    </p:spTree>
    <p:extLst>
      <p:ext uri="{BB962C8B-B14F-4D97-AF65-F5344CB8AC3E}">
        <p14:creationId xmlns:p14="http://schemas.microsoft.com/office/powerpoint/2010/main" val="99399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5/20/21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
        <p:nvSpPr>
          <p:cNvPr id="6" name="TextBox 5">
            <a:extLst>
              <a:ext uri="{FF2B5EF4-FFF2-40B4-BE49-F238E27FC236}">
                <a16:creationId xmlns:a16="http://schemas.microsoft.com/office/drawing/2014/main" id="{6829365D-FB7D-6C4B-9902-E0D3B01E2A2A}"/>
              </a:ext>
            </a:extLst>
          </p:cNvPr>
          <p:cNvSpPr txBox="1"/>
          <p:nvPr userDrawn="1"/>
        </p:nvSpPr>
        <p:spPr>
          <a:xfrm>
            <a:off x="0" y="6673857"/>
            <a:ext cx="1535998" cy="230832"/>
          </a:xfrm>
          <a:prstGeom prst="rect">
            <a:avLst/>
          </a:prstGeom>
          <a:noFill/>
        </p:spPr>
        <p:txBody>
          <a:bodyPr wrap="none" rtlCol="0">
            <a:spAutoFit/>
          </a:bodyPr>
          <a:lstStyle/>
          <a:p>
            <a:r>
              <a:rPr lang="en-GB" sz="900" dirty="0"/>
              <a:t>Ms Duckworth’s Classroom</a:t>
            </a:r>
          </a:p>
        </p:txBody>
      </p:sp>
    </p:spTree>
    <p:extLst>
      <p:ext uri="{BB962C8B-B14F-4D97-AF65-F5344CB8AC3E}">
        <p14:creationId xmlns:p14="http://schemas.microsoft.com/office/powerpoint/2010/main" val="313726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5/20/21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
        <p:nvSpPr>
          <p:cNvPr id="5" name="TextBox 4">
            <a:extLst>
              <a:ext uri="{FF2B5EF4-FFF2-40B4-BE49-F238E27FC236}">
                <a16:creationId xmlns:a16="http://schemas.microsoft.com/office/drawing/2014/main" id="{3AE8C9A8-F544-FE41-8C76-7D4FBB779A6C}"/>
              </a:ext>
            </a:extLst>
          </p:cNvPr>
          <p:cNvSpPr txBox="1"/>
          <p:nvPr userDrawn="1"/>
        </p:nvSpPr>
        <p:spPr>
          <a:xfrm>
            <a:off x="0" y="6673857"/>
            <a:ext cx="1535998" cy="230832"/>
          </a:xfrm>
          <a:prstGeom prst="rect">
            <a:avLst/>
          </a:prstGeom>
          <a:noFill/>
        </p:spPr>
        <p:txBody>
          <a:bodyPr wrap="none" rtlCol="0">
            <a:spAutoFit/>
          </a:bodyPr>
          <a:lstStyle/>
          <a:p>
            <a:r>
              <a:rPr lang="en-GB" sz="900" dirty="0"/>
              <a:t>Ms Duckworth’s Classroom</a:t>
            </a:r>
          </a:p>
        </p:txBody>
      </p:sp>
    </p:spTree>
    <p:extLst>
      <p:ext uri="{BB962C8B-B14F-4D97-AF65-F5344CB8AC3E}">
        <p14:creationId xmlns:p14="http://schemas.microsoft.com/office/powerpoint/2010/main" val="222880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5/20/21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
        <p:nvSpPr>
          <p:cNvPr id="8" name="TextBox 7">
            <a:extLst>
              <a:ext uri="{FF2B5EF4-FFF2-40B4-BE49-F238E27FC236}">
                <a16:creationId xmlns:a16="http://schemas.microsoft.com/office/drawing/2014/main" id="{540A2496-576D-EE4E-91A2-61E9B7E4CDA1}"/>
              </a:ext>
            </a:extLst>
          </p:cNvPr>
          <p:cNvSpPr txBox="1"/>
          <p:nvPr userDrawn="1"/>
        </p:nvSpPr>
        <p:spPr>
          <a:xfrm>
            <a:off x="0" y="6673857"/>
            <a:ext cx="1535998" cy="230832"/>
          </a:xfrm>
          <a:prstGeom prst="rect">
            <a:avLst/>
          </a:prstGeom>
          <a:noFill/>
        </p:spPr>
        <p:txBody>
          <a:bodyPr wrap="none" rtlCol="0">
            <a:spAutoFit/>
          </a:bodyPr>
          <a:lstStyle/>
          <a:p>
            <a:r>
              <a:rPr lang="en-GB" sz="900" dirty="0"/>
              <a:t>Ms Duckworth’s Classroom</a:t>
            </a:r>
          </a:p>
        </p:txBody>
      </p:sp>
    </p:spTree>
    <p:extLst>
      <p:ext uri="{BB962C8B-B14F-4D97-AF65-F5344CB8AC3E}">
        <p14:creationId xmlns:p14="http://schemas.microsoft.com/office/powerpoint/2010/main" val="55966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5/20/21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
        <p:nvSpPr>
          <p:cNvPr id="8" name="TextBox 7">
            <a:extLst>
              <a:ext uri="{FF2B5EF4-FFF2-40B4-BE49-F238E27FC236}">
                <a16:creationId xmlns:a16="http://schemas.microsoft.com/office/drawing/2014/main" id="{6BF33723-19C3-BB40-9848-53426C523FC0}"/>
              </a:ext>
            </a:extLst>
          </p:cNvPr>
          <p:cNvSpPr txBox="1"/>
          <p:nvPr userDrawn="1"/>
        </p:nvSpPr>
        <p:spPr>
          <a:xfrm>
            <a:off x="0" y="6673857"/>
            <a:ext cx="1535998" cy="230832"/>
          </a:xfrm>
          <a:prstGeom prst="rect">
            <a:avLst/>
          </a:prstGeom>
          <a:noFill/>
        </p:spPr>
        <p:txBody>
          <a:bodyPr wrap="none" rtlCol="0">
            <a:spAutoFit/>
          </a:bodyPr>
          <a:lstStyle/>
          <a:p>
            <a:r>
              <a:rPr lang="en-GB" sz="900" dirty="0"/>
              <a:t>Ms Duckworth’s Classroom</a:t>
            </a:r>
          </a:p>
        </p:txBody>
      </p:sp>
    </p:spTree>
    <p:extLst>
      <p:ext uri="{BB962C8B-B14F-4D97-AF65-F5344CB8AC3E}">
        <p14:creationId xmlns:p14="http://schemas.microsoft.com/office/powerpoint/2010/main" val="568020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lIns="109728" tIns="109728" rIns="109728" bIns="91440" anchor="ctr"/>
          <a:lstStyle>
            <a:lvl1pPr algn="l">
              <a:defRPr sz="1050">
                <a:solidFill>
                  <a:schemeClr val="tx2"/>
                </a:solidFill>
              </a:defRPr>
            </a:lvl1pPr>
          </a:lstStyle>
          <a:p>
            <a:fld id="{B5898F52-2787-4BA2-BBBC-9395E9F86D50}" type="datetimeFigureOut">
              <a:rPr lang="en-US" smtClean="0"/>
              <a:pPr/>
              <a:t>5/20/21</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lIns="109728" tIns="109728" rIns="109728" bIns="9144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lIns="109728" tIns="109728" rIns="109728" bIns="9144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67041741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100000"/>
        </a:lnSpc>
        <a:spcBef>
          <a:spcPct val="0"/>
        </a:spcBef>
        <a:buNone/>
        <a:defRPr sz="4000" b="1" kern="1200" spc="150">
          <a:solidFill>
            <a:schemeClr val="tx2"/>
          </a:solidFill>
          <a:latin typeface="+mj-lt"/>
          <a:ea typeface="+mj-ea"/>
          <a:cs typeface="+mj-cs"/>
        </a:defRPr>
      </a:lvl1pPr>
    </p:titleStyle>
    <p:bodyStyle>
      <a:lvl1pPr marL="228600" indent="-228600" algn="l" defTabSz="914400" rtl="0" eaLnBrk="1" latinLnBrk="0" hangingPunct="1">
        <a:lnSpc>
          <a:spcPct val="135000"/>
        </a:lnSpc>
        <a:spcBef>
          <a:spcPts val="1000"/>
        </a:spcBef>
        <a:buClr>
          <a:schemeClr val="bg2">
            <a:lumMod val="75000"/>
          </a:schemeClr>
        </a:buClr>
        <a:buFont typeface="Arial" panose="020B0604020202020204" pitchFamily="34" charset="0"/>
        <a:buChar char="•"/>
        <a:defRPr sz="2000" kern="1200" spc="50">
          <a:solidFill>
            <a:schemeClr val="tx2"/>
          </a:solidFill>
          <a:latin typeface="+mn-lt"/>
          <a:ea typeface="+mn-ea"/>
          <a:cs typeface="+mn-cs"/>
        </a:defRPr>
      </a:lvl1pPr>
      <a:lvl2pPr marL="228600" indent="0" algn="l" defTabSz="914400" rtl="0" eaLnBrk="1" latinLnBrk="0" hangingPunct="1">
        <a:lnSpc>
          <a:spcPct val="135000"/>
        </a:lnSpc>
        <a:spcBef>
          <a:spcPts val="500"/>
        </a:spcBef>
        <a:buClr>
          <a:schemeClr val="bg2">
            <a:lumMod val="75000"/>
          </a:schemeClr>
        </a:buClr>
        <a:buFontTx/>
        <a:buNone/>
        <a:defRPr sz="1800" kern="1200" spc="50">
          <a:solidFill>
            <a:schemeClr val="tx2"/>
          </a:solidFill>
          <a:latin typeface="+mn-lt"/>
          <a:ea typeface="+mn-ea"/>
          <a:cs typeface="+mn-cs"/>
        </a:defRPr>
      </a:lvl2pPr>
      <a:lvl3pPr marL="548640" indent="-285750" algn="l" defTabSz="914400" rtl="0" eaLnBrk="1" latinLnBrk="0" hangingPunct="1">
        <a:lnSpc>
          <a:spcPct val="135000"/>
        </a:lnSpc>
        <a:spcBef>
          <a:spcPts val="500"/>
        </a:spcBef>
        <a:buClr>
          <a:schemeClr val="bg2">
            <a:lumMod val="75000"/>
          </a:schemeClr>
        </a:buClr>
        <a:buFont typeface="Arial" panose="020B0604020202020204" pitchFamily="34" charset="0"/>
        <a:buChar char="•"/>
        <a:defRPr sz="1600" b="1" kern="1200" spc="50">
          <a:solidFill>
            <a:schemeClr val="tx2"/>
          </a:solidFill>
          <a:latin typeface="+mn-lt"/>
          <a:ea typeface="+mn-ea"/>
          <a:cs typeface="+mn-cs"/>
        </a:defRPr>
      </a:lvl3pPr>
      <a:lvl4pPr marL="548640" indent="0" algn="l" defTabSz="914400" rtl="0" eaLnBrk="1" latinLnBrk="0" hangingPunct="1">
        <a:lnSpc>
          <a:spcPct val="135000"/>
        </a:lnSpc>
        <a:spcBef>
          <a:spcPts val="500"/>
        </a:spcBef>
        <a:buClr>
          <a:schemeClr val="bg2">
            <a:lumMod val="75000"/>
          </a:schemeClr>
        </a:buClr>
        <a:buFontTx/>
        <a:buNone/>
        <a:defRPr sz="1400" kern="1200" spc="50">
          <a:solidFill>
            <a:schemeClr val="tx2"/>
          </a:solidFill>
          <a:latin typeface="+mn-lt"/>
          <a:ea typeface="+mn-ea"/>
          <a:cs typeface="+mn-cs"/>
        </a:defRPr>
      </a:lvl4pPr>
      <a:lvl5pPr marL="834390" indent="-285750" algn="l" defTabSz="914400" rtl="0" eaLnBrk="1" latinLnBrk="0" hangingPunct="1">
        <a:lnSpc>
          <a:spcPct val="135000"/>
        </a:lnSpc>
        <a:spcBef>
          <a:spcPts val="500"/>
        </a:spcBef>
        <a:buClr>
          <a:schemeClr val="bg2">
            <a:lumMod val="75000"/>
          </a:schemeClr>
        </a:buClr>
        <a:buFont typeface="Arial" panose="020B0604020202020204" pitchFamily="34" charset="0"/>
        <a:buChar char="•"/>
        <a:defRPr sz="1400" kern="1200" spc="5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UeM55b60Dps?list=PLw8WoAh2Xt9VYn6u_3J19mZwvT9pw4Rii" TargetMode="Externa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twitter.com/duckworth_ms" TargetMode="External"/><Relationship Id="rId3" Type="http://schemas.openxmlformats.org/officeDocument/2006/relationships/hyperlink" Target="https://www.msduckworthsclassroom.com/product-page/ted-hughes-poetry-igcse-full-scheme-of-work" TargetMode="External"/><Relationship Id="rId7" Type="http://schemas.openxmlformats.org/officeDocument/2006/relationships/hyperlink" Target="https://www.youtube.com/channel/UCkWeqOFHfGrjiZQxyNq575w/videos" TargetMode="Externa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s://www.facebook.com/MsDuckworthsClassroom/" TargetMode="External"/><Relationship Id="rId5" Type="http://schemas.openxmlformats.org/officeDocument/2006/relationships/hyperlink" Target="https://www.instagram.com/msduckworths_classroom/" TargetMode="External"/><Relationship Id="rId4" Type="http://schemas.openxmlformats.org/officeDocument/2006/relationships/hyperlink" Target="https://www.msduckworthsclassroom.com/feedba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CFE4-1693-DC4C-91FD-761010F6464C}"/>
              </a:ext>
            </a:extLst>
          </p:cNvPr>
          <p:cNvSpPr>
            <a:spLocks noGrp="1"/>
          </p:cNvSpPr>
          <p:nvPr>
            <p:ph type="ctrTitle"/>
          </p:nvPr>
        </p:nvSpPr>
        <p:spPr>
          <a:xfrm>
            <a:off x="2001774" y="1630755"/>
            <a:ext cx="8385048" cy="1090352"/>
          </a:xfrm>
        </p:spPr>
        <p:txBody>
          <a:bodyPr/>
          <a:lstStyle/>
          <a:p>
            <a:r>
              <a:rPr lang="en-GB" dirty="0"/>
              <a:t>The Jaguar</a:t>
            </a:r>
          </a:p>
        </p:txBody>
      </p:sp>
      <p:sp>
        <p:nvSpPr>
          <p:cNvPr id="11" name="TextBox 10">
            <a:extLst>
              <a:ext uri="{FF2B5EF4-FFF2-40B4-BE49-F238E27FC236}">
                <a16:creationId xmlns:a16="http://schemas.microsoft.com/office/drawing/2014/main" id="{AAE3D3A9-1CB1-0545-A366-BCC180E5EC24}"/>
              </a:ext>
            </a:extLst>
          </p:cNvPr>
          <p:cNvSpPr txBox="1"/>
          <p:nvPr/>
        </p:nvSpPr>
        <p:spPr>
          <a:xfrm>
            <a:off x="346792" y="290823"/>
            <a:ext cx="2558714"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p:spPr>
        <p:txBody>
          <a:bodyPr wrap="none" rtlCol="0">
            <a:spAutoFit/>
          </a:bodyPr>
          <a:lstStyle/>
          <a:p>
            <a:r>
              <a:rPr lang="en-GB" dirty="0"/>
              <a:t>Date:                               </a:t>
            </a:r>
          </a:p>
        </p:txBody>
      </p:sp>
      <p:sp>
        <p:nvSpPr>
          <p:cNvPr id="12" name="TextBox 11">
            <a:extLst>
              <a:ext uri="{FF2B5EF4-FFF2-40B4-BE49-F238E27FC236}">
                <a16:creationId xmlns:a16="http://schemas.microsoft.com/office/drawing/2014/main" id="{1757842B-B354-B247-A6B2-61D19F85DB5C}"/>
              </a:ext>
            </a:extLst>
          </p:cNvPr>
          <p:cNvSpPr txBox="1"/>
          <p:nvPr/>
        </p:nvSpPr>
        <p:spPr>
          <a:xfrm>
            <a:off x="6194298" y="152323"/>
            <a:ext cx="5797296" cy="92333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p:spPr>
        <p:txBody>
          <a:bodyPr wrap="square" rtlCol="0">
            <a:spAutoFit/>
          </a:bodyPr>
          <a:lstStyle/>
          <a:p>
            <a:r>
              <a:rPr lang="en-GB" b="1" dirty="0"/>
              <a:t>Learning question: </a:t>
            </a:r>
          </a:p>
          <a:p>
            <a:r>
              <a:rPr lang="en-GB" dirty="0"/>
              <a:t>What ideas are being expressed in this poem? How? Why?                           </a:t>
            </a:r>
          </a:p>
        </p:txBody>
      </p:sp>
      <p:sp>
        <p:nvSpPr>
          <p:cNvPr id="8" name="Subtitle 2">
            <a:extLst>
              <a:ext uri="{FF2B5EF4-FFF2-40B4-BE49-F238E27FC236}">
                <a16:creationId xmlns:a16="http://schemas.microsoft.com/office/drawing/2014/main" id="{854AE478-8970-C447-86DC-4B5419F86903}"/>
              </a:ext>
            </a:extLst>
          </p:cNvPr>
          <p:cNvSpPr>
            <a:spLocks noGrp="1"/>
          </p:cNvSpPr>
          <p:nvPr>
            <p:ph type="subTitle" idx="1"/>
          </p:nvPr>
        </p:nvSpPr>
        <p:spPr>
          <a:xfrm>
            <a:off x="3197352" y="3648772"/>
            <a:ext cx="5993892" cy="2641192"/>
          </a:xfrm>
        </p:spPr>
        <p:txBody>
          <a:bodyPr>
            <a:normAutofit/>
          </a:bodyPr>
          <a:lstStyle/>
          <a:p>
            <a:r>
              <a:rPr lang="en-GB" spc="0" dirty="0"/>
              <a:t>Do now: what are the definitions of these techniques?</a:t>
            </a:r>
          </a:p>
          <a:p>
            <a:pPr marL="342900" indent="-342900">
              <a:buAutoNum type="arabicPeriod"/>
            </a:pPr>
            <a:r>
              <a:rPr lang="en-GB" cap="none" spc="0" dirty="0"/>
              <a:t>Personification</a:t>
            </a:r>
          </a:p>
          <a:p>
            <a:pPr marL="342900" indent="-342900">
              <a:buAutoNum type="arabicPeriod"/>
            </a:pPr>
            <a:r>
              <a:rPr lang="en-GB" cap="none" spc="0" dirty="0"/>
              <a:t>Asyndeton</a:t>
            </a:r>
          </a:p>
          <a:p>
            <a:pPr marL="342900" indent="-342900">
              <a:buAutoNum type="arabicPeriod"/>
            </a:pPr>
            <a:r>
              <a:rPr lang="en-GB" cap="none" spc="0" dirty="0"/>
              <a:t>Caesura</a:t>
            </a:r>
          </a:p>
          <a:p>
            <a:pPr marL="342900" indent="-342900">
              <a:buAutoNum type="arabicPeriod"/>
            </a:pPr>
            <a:r>
              <a:rPr lang="en-GB" cap="none" spc="0" dirty="0"/>
              <a:t>Enjambment</a:t>
            </a:r>
          </a:p>
          <a:p>
            <a:pPr marL="342900" indent="-342900">
              <a:buAutoNum type="arabicPeriod"/>
            </a:pPr>
            <a:r>
              <a:rPr lang="en-GB" cap="none" spc="0" dirty="0"/>
              <a:t>Alliteration</a:t>
            </a:r>
          </a:p>
          <a:p>
            <a:endParaRPr lang="en-GB" spc="0" dirty="0"/>
          </a:p>
        </p:txBody>
      </p:sp>
    </p:spTree>
    <p:extLst>
      <p:ext uri="{BB962C8B-B14F-4D97-AF65-F5344CB8AC3E}">
        <p14:creationId xmlns:p14="http://schemas.microsoft.com/office/powerpoint/2010/main" val="1996421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8611-74EE-CC48-AF35-17F9F0732C7B}"/>
              </a:ext>
            </a:extLst>
          </p:cNvPr>
          <p:cNvSpPr>
            <a:spLocks noGrp="1"/>
          </p:cNvSpPr>
          <p:nvPr>
            <p:ph type="title"/>
          </p:nvPr>
        </p:nvSpPr>
        <p:spPr/>
        <p:txBody>
          <a:bodyPr/>
          <a:lstStyle/>
          <a:p>
            <a:r>
              <a:rPr lang="en-GB" dirty="0"/>
              <a:t>Join up with a partner</a:t>
            </a:r>
          </a:p>
        </p:txBody>
      </p:sp>
      <p:sp>
        <p:nvSpPr>
          <p:cNvPr id="4" name="TextBox 3">
            <a:extLst>
              <a:ext uri="{FF2B5EF4-FFF2-40B4-BE49-F238E27FC236}">
                <a16:creationId xmlns:a16="http://schemas.microsoft.com/office/drawing/2014/main" id="{D8215DBC-22C3-1243-9C7C-CAAED5B3E1F1}"/>
              </a:ext>
            </a:extLst>
          </p:cNvPr>
          <p:cNvSpPr txBox="1"/>
          <p:nvPr/>
        </p:nvSpPr>
        <p:spPr>
          <a:xfrm>
            <a:off x="3527780" y="2264659"/>
            <a:ext cx="4718146" cy="313932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dirty="0"/>
              <a:t>Share your notes. Don’t forget the discussion you had on the ‘big ideas’ earlier.</a:t>
            </a:r>
          </a:p>
          <a:p>
            <a:pPr algn="ctr"/>
            <a:endParaRPr lang="en-GB" dirty="0"/>
          </a:p>
          <a:p>
            <a:pPr algn="ctr"/>
            <a:r>
              <a:rPr lang="en-GB" dirty="0"/>
              <a:t>What is the poem about?</a:t>
            </a:r>
          </a:p>
          <a:p>
            <a:pPr algn="ctr"/>
            <a:endParaRPr lang="en-GB" dirty="0"/>
          </a:p>
          <a:p>
            <a:pPr algn="ctr"/>
            <a:r>
              <a:rPr lang="en-GB" dirty="0"/>
              <a:t>What is the message?</a:t>
            </a:r>
          </a:p>
          <a:p>
            <a:pPr algn="ctr"/>
            <a:endParaRPr lang="en-GB" dirty="0"/>
          </a:p>
          <a:p>
            <a:pPr algn="ctr"/>
            <a:r>
              <a:rPr lang="en-GB" dirty="0"/>
              <a:t>What are the themes?</a:t>
            </a:r>
          </a:p>
          <a:p>
            <a:pPr algn="ctr"/>
            <a:endParaRPr lang="en-GB" dirty="0"/>
          </a:p>
          <a:p>
            <a:pPr algn="ctr"/>
            <a:r>
              <a:rPr lang="en-GB" dirty="0"/>
              <a:t>What is the tone?</a:t>
            </a:r>
          </a:p>
          <a:p>
            <a:pPr algn="ctr"/>
            <a:endParaRPr lang="en-GB" dirty="0"/>
          </a:p>
        </p:txBody>
      </p:sp>
      <p:pic>
        <p:nvPicPr>
          <p:cNvPr id="9" name="Graphic 8" descr="Stopwatch">
            <a:extLst>
              <a:ext uri="{FF2B5EF4-FFF2-40B4-BE49-F238E27FC236}">
                <a16:creationId xmlns:a16="http://schemas.microsoft.com/office/drawing/2014/main" id="{BA2F0D78-F79E-7042-B3B4-0806E2A3BB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6580" y="5840156"/>
            <a:ext cx="690426" cy="690426"/>
          </a:xfrm>
          <a:prstGeom prst="rect">
            <a:avLst/>
          </a:prstGeom>
        </p:spPr>
      </p:pic>
      <p:sp>
        <p:nvSpPr>
          <p:cNvPr id="10" name="TextBox 9">
            <a:extLst>
              <a:ext uri="{FF2B5EF4-FFF2-40B4-BE49-F238E27FC236}">
                <a16:creationId xmlns:a16="http://schemas.microsoft.com/office/drawing/2014/main" id="{7DF055C6-88A4-C546-9245-2B4BA474EBFB}"/>
              </a:ext>
            </a:extLst>
          </p:cNvPr>
          <p:cNvSpPr txBox="1"/>
          <p:nvPr/>
        </p:nvSpPr>
        <p:spPr>
          <a:xfrm>
            <a:off x="8743425" y="6448549"/>
            <a:ext cx="19604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10 minutes</a:t>
            </a:r>
          </a:p>
        </p:txBody>
      </p:sp>
    </p:spTree>
    <p:extLst>
      <p:ext uri="{BB962C8B-B14F-4D97-AF65-F5344CB8AC3E}">
        <p14:creationId xmlns:p14="http://schemas.microsoft.com/office/powerpoint/2010/main" val="394770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2670-8A16-D648-A883-CFD99E5BC0EB}"/>
              </a:ext>
            </a:extLst>
          </p:cNvPr>
          <p:cNvSpPr>
            <a:spLocks noGrp="1"/>
          </p:cNvSpPr>
          <p:nvPr>
            <p:ph type="title"/>
          </p:nvPr>
        </p:nvSpPr>
        <p:spPr/>
        <p:txBody>
          <a:bodyPr/>
          <a:lstStyle/>
          <a:p>
            <a:r>
              <a:rPr lang="en-GB" dirty="0"/>
              <a:t>End of lesson review</a:t>
            </a:r>
          </a:p>
        </p:txBody>
      </p:sp>
      <p:sp>
        <p:nvSpPr>
          <p:cNvPr id="3" name="Content Placeholder 2">
            <a:extLst>
              <a:ext uri="{FF2B5EF4-FFF2-40B4-BE49-F238E27FC236}">
                <a16:creationId xmlns:a16="http://schemas.microsoft.com/office/drawing/2014/main" id="{7E53ABFE-EF60-874A-B617-468A080BB8F3}"/>
              </a:ext>
            </a:extLst>
          </p:cNvPr>
          <p:cNvSpPr>
            <a:spLocks noGrp="1"/>
          </p:cNvSpPr>
          <p:nvPr>
            <p:ph idx="1"/>
          </p:nvPr>
        </p:nvSpPr>
        <p:spPr>
          <a:xfrm>
            <a:off x="1069849" y="2094653"/>
            <a:ext cx="9742856" cy="2147147"/>
          </a:xfrm>
          <a:ln w="28575"/>
        </p:spPr>
        <p:style>
          <a:lnRef idx="2">
            <a:schemeClr val="accent3"/>
          </a:lnRef>
          <a:fillRef idx="1">
            <a:schemeClr val="lt1"/>
          </a:fillRef>
          <a:effectRef idx="0">
            <a:schemeClr val="accent3"/>
          </a:effectRef>
          <a:fontRef idx="minor">
            <a:schemeClr val="dk1"/>
          </a:fontRef>
        </p:style>
        <p:txBody>
          <a:bodyPr/>
          <a:lstStyle/>
          <a:p>
            <a:pPr marL="0" indent="0" algn="ctr">
              <a:buNone/>
            </a:pPr>
            <a:r>
              <a:rPr lang="en-GB" dirty="0"/>
              <a:t>What are the similarities and differences in the way in which Hughes presents animals in both ‘Hawk Roosting’ and ‘The Jaguar’.</a:t>
            </a:r>
          </a:p>
          <a:p>
            <a:pPr marL="0" indent="0" algn="ctr">
              <a:buNone/>
            </a:pPr>
            <a:r>
              <a:rPr lang="en-GB" b="1" dirty="0"/>
              <a:t>Extension</a:t>
            </a:r>
            <a:r>
              <a:rPr lang="en-GB" dirty="0"/>
              <a:t>: how far have you progressed in terms of today’s learning question?</a:t>
            </a:r>
          </a:p>
          <a:p>
            <a:pPr marL="0" indent="0" algn="ctr">
              <a:buNone/>
            </a:pPr>
            <a:endParaRPr lang="en-GB" dirty="0"/>
          </a:p>
        </p:txBody>
      </p:sp>
      <p:sp>
        <p:nvSpPr>
          <p:cNvPr id="5" name="Down Arrow 4">
            <a:extLst>
              <a:ext uri="{FF2B5EF4-FFF2-40B4-BE49-F238E27FC236}">
                <a16:creationId xmlns:a16="http://schemas.microsoft.com/office/drawing/2014/main" id="{8B7B351C-5AEE-6745-B542-B9C1F03E96FA}"/>
              </a:ext>
            </a:extLst>
          </p:cNvPr>
          <p:cNvSpPr/>
          <p:nvPr/>
        </p:nvSpPr>
        <p:spPr>
          <a:xfrm>
            <a:off x="1379295" y="3702912"/>
            <a:ext cx="497995" cy="1325563"/>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C80CAB6F-ABD1-6A4D-AA9C-627F6CAB0D6B}"/>
              </a:ext>
            </a:extLst>
          </p:cNvPr>
          <p:cNvSpPr txBox="1"/>
          <p:nvPr/>
        </p:nvSpPr>
        <p:spPr>
          <a:xfrm>
            <a:off x="298704" y="5195378"/>
            <a:ext cx="5797296" cy="92333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p:spPr>
        <p:txBody>
          <a:bodyPr wrap="square" rtlCol="0">
            <a:spAutoFit/>
          </a:bodyPr>
          <a:lstStyle/>
          <a:p>
            <a:r>
              <a:rPr lang="en-GB" b="1" dirty="0"/>
              <a:t>Learning question: </a:t>
            </a:r>
          </a:p>
          <a:p>
            <a:r>
              <a:rPr lang="en-GB" dirty="0"/>
              <a:t>What ideas are being expressed in this poem? How? Why?                           </a:t>
            </a:r>
          </a:p>
        </p:txBody>
      </p:sp>
    </p:spTree>
    <p:extLst>
      <p:ext uri="{BB962C8B-B14F-4D97-AF65-F5344CB8AC3E}">
        <p14:creationId xmlns:p14="http://schemas.microsoft.com/office/powerpoint/2010/main" val="133668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CFE4-1693-DC4C-91FD-761010F6464C}"/>
              </a:ext>
            </a:extLst>
          </p:cNvPr>
          <p:cNvSpPr>
            <a:spLocks noGrp="1"/>
          </p:cNvSpPr>
          <p:nvPr>
            <p:ph type="ctrTitle"/>
          </p:nvPr>
        </p:nvSpPr>
        <p:spPr>
          <a:xfrm>
            <a:off x="1903476" y="1634836"/>
            <a:ext cx="8385048" cy="1118061"/>
          </a:xfrm>
        </p:spPr>
        <p:txBody>
          <a:bodyPr/>
          <a:lstStyle/>
          <a:p>
            <a:r>
              <a:rPr lang="en-GB" dirty="0"/>
              <a:t>The Jaguar </a:t>
            </a:r>
          </a:p>
        </p:txBody>
      </p:sp>
      <p:sp>
        <p:nvSpPr>
          <p:cNvPr id="11" name="TextBox 10">
            <a:extLst>
              <a:ext uri="{FF2B5EF4-FFF2-40B4-BE49-F238E27FC236}">
                <a16:creationId xmlns:a16="http://schemas.microsoft.com/office/drawing/2014/main" id="{AAE3D3A9-1CB1-0545-A366-BCC180E5EC24}"/>
              </a:ext>
            </a:extLst>
          </p:cNvPr>
          <p:cNvSpPr txBox="1"/>
          <p:nvPr/>
        </p:nvSpPr>
        <p:spPr>
          <a:xfrm>
            <a:off x="346792" y="290823"/>
            <a:ext cx="2558714"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p:spPr>
        <p:txBody>
          <a:bodyPr wrap="none" rtlCol="0">
            <a:spAutoFit/>
          </a:bodyPr>
          <a:lstStyle/>
          <a:p>
            <a:r>
              <a:rPr lang="en-GB" dirty="0"/>
              <a:t>Date:                               </a:t>
            </a:r>
          </a:p>
        </p:txBody>
      </p:sp>
      <p:sp>
        <p:nvSpPr>
          <p:cNvPr id="12" name="TextBox 11">
            <a:extLst>
              <a:ext uri="{FF2B5EF4-FFF2-40B4-BE49-F238E27FC236}">
                <a16:creationId xmlns:a16="http://schemas.microsoft.com/office/drawing/2014/main" id="{1757842B-B354-B247-A6B2-61D19F85DB5C}"/>
              </a:ext>
            </a:extLst>
          </p:cNvPr>
          <p:cNvSpPr txBox="1"/>
          <p:nvPr/>
        </p:nvSpPr>
        <p:spPr>
          <a:xfrm>
            <a:off x="6194298" y="152323"/>
            <a:ext cx="5797296" cy="92333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p:spPr>
        <p:txBody>
          <a:bodyPr wrap="square" rtlCol="0">
            <a:spAutoFit/>
          </a:bodyPr>
          <a:lstStyle/>
          <a:p>
            <a:r>
              <a:rPr lang="en-GB" b="1" dirty="0"/>
              <a:t>Learning question: </a:t>
            </a:r>
          </a:p>
          <a:p>
            <a:r>
              <a:rPr lang="en-GB" dirty="0"/>
              <a:t>What methods does Hughes employ when presenting his ideas about the jaguar in the poem?</a:t>
            </a:r>
          </a:p>
        </p:txBody>
      </p:sp>
      <p:sp>
        <p:nvSpPr>
          <p:cNvPr id="8" name="Subtitle 2">
            <a:extLst>
              <a:ext uri="{FF2B5EF4-FFF2-40B4-BE49-F238E27FC236}">
                <a16:creationId xmlns:a16="http://schemas.microsoft.com/office/drawing/2014/main" id="{C69598A5-562A-F444-8F2C-9D6D609D277A}"/>
              </a:ext>
            </a:extLst>
          </p:cNvPr>
          <p:cNvSpPr>
            <a:spLocks noGrp="1"/>
          </p:cNvSpPr>
          <p:nvPr>
            <p:ph type="subTitle" idx="1"/>
          </p:nvPr>
        </p:nvSpPr>
        <p:spPr>
          <a:xfrm>
            <a:off x="2603130" y="3429001"/>
            <a:ext cx="6985739" cy="1794164"/>
          </a:xfrm>
        </p:spPr>
        <p:txBody>
          <a:bodyPr>
            <a:normAutofit/>
          </a:bodyPr>
          <a:lstStyle/>
          <a:p>
            <a:r>
              <a:rPr lang="en-GB" spc="0" dirty="0"/>
              <a:t>Do now: If this is the answer, what is the question?</a:t>
            </a:r>
          </a:p>
          <a:p>
            <a:pPr marL="342900" indent="-342900">
              <a:buFont typeface="+mj-lt"/>
              <a:buAutoNum type="arabicPeriod"/>
            </a:pPr>
            <a:r>
              <a:rPr lang="en-GB" cap="none" spc="0" dirty="0"/>
              <a:t>‘The Jaguar’ – to show that the jaguar has not been defeated an d broken like the other animals.</a:t>
            </a:r>
          </a:p>
          <a:p>
            <a:pPr marL="342900" indent="-342900">
              <a:buFont typeface="+mj-lt"/>
              <a:buAutoNum type="arabicPeriod"/>
            </a:pPr>
            <a:r>
              <a:rPr lang="en-GB" cap="none" spc="0" dirty="0"/>
              <a:t>‘The Jaguar’ – the parrots try to seek out the visitors that have brought food.</a:t>
            </a:r>
          </a:p>
        </p:txBody>
      </p:sp>
    </p:spTree>
    <p:extLst>
      <p:ext uri="{BB962C8B-B14F-4D97-AF65-F5344CB8AC3E}">
        <p14:creationId xmlns:p14="http://schemas.microsoft.com/office/powerpoint/2010/main" val="1508633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F30C-48FB-EF46-AAAE-3DDE423EC497}"/>
              </a:ext>
            </a:extLst>
          </p:cNvPr>
          <p:cNvSpPr>
            <a:spLocks noGrp="1"/>
          </p:cNvSpPr>
          <p:nvPr>
            <p:ph type="title"/>
          </p:nvPr>
        </p:nvSpPr>
        <p:spPr>
          <a:xfrm>
            <a:off x="1069848" y="277091"/>
            <a:ext cx="9634011" cy="1551392"/>
          </a:xfrm>
        </p:spPr>
        <p:txBody>
          <a:bodyPr/>
          <a:lstStyle/>
          <a:p>
            <a:r>
              <a:rPr lang="en-GB" sz="3200" dirty="0"/>
              <a:t>Watch the tutorial and think about how you can use this as model for your own analysis.</a:t>
            </a:r>
          </a:p>
        </p:txBody>
      </p:sp>
      <p:pic>
        <p:nvPicPr>
          <p:cNvPr id="4" name="Online Media 3" descr="Analysis and interpretation: Poetry">
            <a:hlinkClick r:id="" action="ppaction://media"/>
            <a:extLst>
              <a:ext uri="{FF2B5EF4-FFF2-40B4-BE49-F238E27FC236}">
                <a16:creationId xmlns:a16="http://schemas.microsoft.com/office/drawing/2014/main" id="{293D8BFB-9F4F-5444-B616-E4A892764423}"/>
              </a:ext>
            </a:extLst>
          </p:cNvPr>
          <p:cNvPicPr>
            <a:picLocks noRot="1" noChangeAspect="1"/>
          </p:cNvPicPr>
          <p:nvPr>
            <a:videoFile r:link="rId1"/>
          </p:nvPr>
        </p:nvPicPr>
        <p:blipFill>
          <a:blip r:embed="rId4"/>
          <a:stretch>
            <a:fillRect/>
          </a:stretch>
        </p:blipFill>
        <p:spPr>
          <a:xfrm>
            <a:off x="3556000" y="2282536"/>
            <a:ext cx="4992255" cy="3744191"/>
          </a:xfrm>
          <a:prstGeom prst="rect">
            <a:avLst/>
          </a:prstGeom>
        </p:spPr>
      </p:pic>
    </p:spTree>
    <p:extLst>
      <p:ext uri="{BB962C8B-B14F-4D97-AF65-F5344CB8AC3E}">
        <p14:creationId xmlns:p14="http://schemas.microsoft.com/office/powerpoint/2010/main" val="200961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1BAB-7A4F-7A4C-8443-BF592CFE5B73}"/>
              </a:ext>
            </a:extLst>
          </p:cNvPr>
          <p:cNvSpPr>
            <a:spLocks noGrp="1"/>
          </p:cNvSpPr>
          <p:nvPr>
            <p:ph type="title"/>
          </p:nvPr>
        </p:nvSpPr>
        <p:spPr/>
        <p:txBody>
          <a:bodyPr/>
          <a:lstStyle/>
          <a:p>
            <a:r>
              <a:rPr lang="en-GB" dirty="0"/>
              <a:t>In groups of 4....</a:t>
            </a:r>
          </a:p>
        </p:txBody>
      </p:sp>
      <p:sp>
        <p:nvSpPr>
          <p:cNvPr id="3" name="Content Placeholder 2">
            <a:extLst>
              <a:ext uri="{FF2B5EF4-FFF2-40B4-BE49-F238E27FC236}">
                <a16:creationId xmlns:a16="http://schemas.microsoft.com/office/drawing/2014/main" id="{0EDC2B65-8A22-9541-84B3-202043E517BC}"/>
              </a:ext>
            </a:extLst>
          </p:cNvPr>
          <p:cNvSpPr>
            <a:spLocks noGrp="1"/>
          </p:cNvSpPr>
          <p:nvPr>
            <p:ph idx="1"/>
          </p:nvPr>
        </p:nvSpPr>
        <p:spPr>
          <a:xfrm>
            <a:off x="1069848" y="2094653"/>
            <a:ext cx="9634011" cy="2934865"/>
          </a:xfrm>
        </p:spPr>
        <p:style>
          <a:lnRef idx="2">
            <a:schemeClr val="accent4"/>
          </a:lnRef>
          <a:fillRef idx="1">
            <a:schemeClr val="lt1"/>
          </a:fillRef>
          <a:effectRef idx="0">
            <a:schemeClr val="accent4"/>
          </a:effectRef>
          <a:fontRef idx="minor">
            <a:schemeClr val="dk1"/>
          </a:fontRef>
        </p:style>
        <p:txBody>
          <a:bodyPr/>
          <a:lstStyle/>
          <a:p>
            <a:r>
              <a:rPr lang="en-GB" dirty="0"/>
              <a:t>You will each be given a stanza and will work through the questions in order to fully analyse language, structure and form.</a:t>
            </a:r>
          </a:p>
          <a:p>
            <a:r>
              <a:rPr lang="en-GB" dirty="0"/>
              <a:t>As you discuss in groups, make notes on the poem in your booklet.</a:t>
            </a:r>
          </a:p>
          <a:p>
            <a:r>
              <a:rPr lang="en-GB" dirty="0"/>
              <a:t>You will then feedback to the rest of the class so they can make notes on your stanza.</a:t>
            </a:r>
          </a:p>
        </p:txBody>
      </p:sp>
      <p:pic>
        <p:nvPicPr>
          <p:cNvPr id="4" name="Graphic 3" descr="Stopwatch">
            <a:extLst>
              <a:ext uri="{FF2B5EF4-FFF2-40B4-BE49-F238E27FC236}">
                <a16:creationId xmlns:a16="http://schemas.microsoft.com/office/drawing/2014/main" id="{9596E5A3-5211-F64F-8F0B-4C3EC133A1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54028" y="5755565"/>
            <a:ext cx="690426" cy="690426"/>
          </a:xfrm>
          <a:prstGeom prst="rect">
            <a:avLst/>
          </a:prstGeom>
        </p:spPr>
      </p:pic>
      <p:sp>
        <p:nvSpPr>
          <p:cNvPr id="5" name="TextBox 4">
            <a:extLst>
              <a:ext uri="{FF2B5EF4-FFF2-40B4-BE49-F238E27FC236}">
                <a16:creationId xmlns:a16="http://schemas.microsoft.com/office/drawing/2014/main" id="{7CE5D83A-5A42-EA4B-9408-5F5E271C80CE}"/>
              </a:ext>
            </a:extLst>
          </p:cNvPr>
          <p:cNvSpPr txBox="1"/>
          <p:nvPr/>
        </p:nvSpPr>
        <p:spPr>
          <a:xfrm>
            <a:off x="9060873" y="6363958"/>
            <a:ext cx="19604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15 minutes</a:t>
            </a:r>
          </a:p>
        </p:txBody>
      </p:sp>
    </p:spTree>
    <p:extLst>
      <p:ext uri="{BB962C8B-B14F-4D97-AF65-F5344CB8AC3E}">
        <p14:creationId xmlns:p14="http://schemas.microsoft.com/office/powerpoint/2010/main" val="269034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D90ED1-8E3A-FC41-BDB8-75161640D1A1}"/>
              </a:ext>
            </a:extLst>
          </p:cNvPr>
          <p:cNvSpPr/>
          <p:nvPr/>
        </p:nvSpPr>
        <p:spPr>
          <a:xfrm>
            <a:off x="1477714" y="1387073"/>
            <a:ext cx="4040154" cy="510909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200" dirty="0">
                <a:solidFill>
                  <a:schemeClr val="accent4"/>
                </a:solidFill>
                <a:latin typeface="Avenir Next" panose="020B0503020202020204" pitchFamily="34" charset="0"/>
              </a:rPr>
              <a:t>The apes yawn and adore their fleas in the sun. </a:t>
            </a:r>
          </a:p>
          <a:p>
            <a:r>
              <a:rPr lang="en-GB" sz="1200" dirty="0">
                <a:solidFill>
                  <a:schemeClr val="accent4"/>
                </a:solidFill>
                <a:latin typeface="Avenir Next" panose="020B0503020202020204" pitchFamily="34" charset="0"/>
              </a:rPr>
              <a:t>The parrots shriek as if they were on fire, or strut </a:t>
            </a:r>
          </a:p>
          <a:p>
            <a:r>
              <a:rPr lang="en-GB" sz="1200" dirty="0">
                <a:solidFill>
                  <a:schemeClr val="accent4"/>
                </a:solidFill>
                <a:latin typeface="Avenir Next" panose="020B0503020202020204" pitchFamily="34" charset="0"/>
              </a:rPr>
              <a:t>Like cheap tarts to attract the stroller with the nut. </a:t>
            </a:r>
          </a:p>
          <a:p>
            <a:r>
              <a:rPr lang="en-GB" sz="1200" dirty="0">
                <a:solidFill>
                  <a:schemeClr val="accent4"/>
                </a:solidFill>
                <a:latin typeface="Avenir Next" panose="020B0503020202020204" pitchFamily="34" charset="0"/>
              </a:rPr>
              <a:t>Fatigued with indolence, tiger and lion </a:t>
            </a:r>
          </a:p>
          <a:p>
            <a:endParaRPr lang="en-GB" sz="1200" dirty="0">
              <a:latin typeface="Avenir Next" panose="020B0503020202020204" pitchFamily="34" charset="0"/>
            </a:endParaRPr>
          </a:p>
          <a:p>
            <a:endParaRPr lang="en-GB" sz="1000" dirty="0">
              <a:latin typeface="Avenir Next" panose="020B0503020202020204" pitchFamily="34" charset="0"/>
            </a:endParaRPr>
          </a:p>
          <a:p>
            <a:r>
              <a:rPr lang="en-GB" sz="1200" dirty="0">
                <a:latin typeface="Avenir Next" panose="020B0503020202020204" pitchFamily="34" charset="0"/>
              </a:rPr>
              <a:t>Lie still as the sun. The boa-constrictor’s coil </a:t>
            </a:r>
          </a:p>
          <a:p>
            <a:r>
              <a:rPr lang="en-GB" sz="1200" dirty="0">
                <a:latin typeface="Avenir Next" panose="020B0503020202020204" pitchFamily="34" charset="0"/>
              </a:rPr>
              <a:t>Is a fossil. Cage after cage seems empty, or </a:t>
            </a:r>
          </a:p>
          <a:p>
            <a:r>
              <a:rPr lang="en-GB" sz="1200" dirty="0">
                <a:latin typeface="Avenir Next" panose="020B0503020202020204" pitchFamily="34" charset="0"/>
              </a:rPr>
              <a:t>Stinks of sleepers from the breathing straw.</a:t>
            </a:r>
            <a:br>
              <a:rPr lang="en-GB" sz="1200" dirty="0">
                <a:latin typeface="Avenir Next" panose="020B0503020202020204" pitchFamily="34" charset="0"/>
              </a:rPr>
            </a:br>
            <a:r>
              <a:rPr lang="en-GB" sz="1200" dirty="0">
                <a:latin typeface="Avenir Next" panose="020B0503020202020204" pitchFamily="34" charset="0"/>
              </a:rPr>
              <a:t>It might be painted on a nursery wall. </a:t>
            </a:r>
          </a:p>
          <a:p>
            <a:endParaRPr lang="en-GB" sz="1200" dirty="0">
              <a:latin typeface="Avenir Next" panose="020B0503020202020204" pitchFamily="34" charset="0"/>
            </a:endParaRPr>
          </a:p>
          <a:p>
            <a:endParaRPr lang="en-GB" sz="1000" dirty="0">
              <a:latin typeface="Avenir Next" panose="020B0503020202020204" pitchFamily="34" charset="0"/>
            </a:endParaRPr>
          </a:p>
          <a:p>
            <a:r>
              <a:rPr lang="en-GB" sz="1200" dirty="0">
                <a:latin typeface="Avenir Next" panose="020B0503020202020204" pitchFamily="34" charset="0"/>
              </a:rPr>
              <a:t>But who runs like the rest past these arrives</a:t>
            </a:r>
            <a:br>
              <a:rPr lang="en-GB" sz="1200" dirty="0">
                <a:latin typeface="Avenir Next" panose="020B0503020202020204" pitchFamily="34" charset="0"/>
              </a:rPr>
            </a:br>
            <a:r>
              <a:rPr lang="en-GB" sz="1200" dirty="0">
                <a:latin typeface="Avenir Next" panose="020B0503020202020204" pitchFamily="34" charset="0"/>
              </a:rPr>
              <a:t>At a cage where the crowd stands, stares, mesmerized, </a:t>
            </a:r>
          </a:p>
          <a:p>
            <a:r>
              <a:rPr lang="en-GB" sz="1200" dirty="0">
                <a:latin typeface="Avenir Next" panose="020B0503020202020204" pitchFamily="34" charset="0"/>
              </a:rPr>
              <a:t>As a child at a dream, at a jaguar hurrying enraged </a:t>
            </a:r>
          </a:p>
          <a:p>
            <a:r>
              <a:rPr lang="en-GB" sz="1200" dirty="0">
                <a:latin typeface="Avenir Next" panose="020B0503020202020204" pitchFamily="34" charset="0"/>
              </a:rPr>
              <a:t>Through prison darkness after the drills of his eyes </a:t>
            </a:r>
          </a:p>
          <a:p>
            <a:endParaRPr lang="en-GB" sz="1200" dirty="0">
              <a:latin typeface="Avenir Next" panose="020B0503020202020204" pitchFamily="34" charset="0"/>
            </a:endParaRPr>
          </a:p>
          <a:p>
            <a:endParaRPr lang="en-GB" sz="1000" dirty="0">
              <a:latin typeface="Avenir Next" panose="020B0503020202020204" pitchFamily="34" charset="0"/>
            </a:endParaRPr>
          </a:p>
          <a:p>
            <a:r>
              <a:rPr lang="en-GB" sz="1200" dirty="0">
                <a:latin typeface="Avenir Next" panose="020B0503020202020204" pitchFamily="34" charset="0"/>
              </a:rPr>
              <a:t>On a short fierce fuse. Not in boredom –</a:t>
            </a:r>
            <a:br>
              <a:rPr lang="en-GB" sz="1200" dirty="0">
                <a:latin typeface="Avenir Next" panose="020B0503020202020204" pitchFamily="34" charset="0"/>
              </a:rPr>
            </a:br>
            <a:r>
              <a:rPr lang="en-GB" sz="1200" dirty="0">
                <a:latin typeface="Avenir Next" panose="020B0503020202020204" pitchFamily="34" charset="0"/>
              </a:rPr>
              <a:t>The eye satisfied to be blind in fire,</a:t>
            </a:r>
            <a:br>
              <a:rPr lang="en-GB" sz="1200" dirty="0">
                <a:latin typeface="Avenir Next" panose="020B0503020202020204" pitchFamily="34" charset="0"/>
              </a:rPr>
            </a:br>
            <a:r>
              <a:rPr lang="en-GB" sz="1200" dirty="0">
                <a:latin typeface="Avenir Next" panose="020B0503020202020204" pitchFamily="34" charset="0"/>
              </a:rPr>
              <a:t>By the bang of blood in the brain deaf the ear – </a:t>
            </a:r>
          </a:p>
          <a:p>
            <a:r>
              <a:rPr lang="en-GB" sz="1200" dirty="0">
                <a:latin typeface="Avenir Next" panose="020B0503020202020204" pitchFamily="34" charset="0"/>
              </a:rPr>
              <a:t>He spins from the bars, but there’s no cage to him </a:t>
            </a:r>
          </a:p>
          <a:p>
            <a:endParaRPr lang="en-GB" sz="1000" dirty="0">
              <a:latin typeface="Avenir Next" panose="020B0503020202020204" pitchFamily="34" charset="0"/>
            </a:endParaRPr>
          </a:p>
          <a:p>
            <a:endParaRPr lang="en-GB" sz="1000" dirty="0">
              <a:latin typeface="Avenir Next" panose="020B0503020202020204" pitchFamily="34" charset="0"/>
            </a:endParaRPr>
          </a:p>
          <a:p>
            <a:r>
              <a:rPr lang="en-GB" sz="1200" dirty="0">
                <a:latin typeface="Avenir Next" panose="020B0503020202020204" pitchFamily="34" charset="0"/>
              </a:rPr>
              <a:t>More than to the visionary his cell:</a:t>
            </a:r>
            <a:br>
              <a:rPr lang="en-GB" sz="1200" dirty="0">
                <a:latin typeface="Avenir Next" panose="020B0503020202020204" pitchFamily="34" charset="0"/>
              </a:rPr>
            </a:br>
            <a:r>
              <a:rPr lang="en-GB" sz="1200" dirty="0">
                <a:latin typeface="Avenir Next" panose="020B0503020202020204" pitchFamily="34" charset="0"/>
              </a:rPr>
              <a:t>His stride is wildernesses of freedom:</a:t>
            </a:r>
            <a:br>
              <a:rPr lang="en-GB" sz="1200" dirty="0">
                <a:latin typeface="Avenir Next" panose="020B0503020202020204" pitchFamily="34" charset="0"/>
              </a:rPr>
            </a:br>
            <a:r>
              <a:rPr lang="en-GB" sz="1200" dirty="0">
                <a:latin typeface="Avenir Next" panose="020B0503020202020204" pitchFamily="34" charset="0"/>
              </a:rPr>
              <a:t>The world rolls under the long thrust of his heel. </a:t>
            </a:r>
          </a:p>
          <a:p>
            <a:r>
              <a:rPr lang="en-GB" sz="1200" dirty="0">
                <a:latin typeface="Avenir Next" panose="020B0503020202020204" pitchFamily="34" charset="0"/>
              </a:rPr>
              <a:t>Over the cage floor the horizons come. </a:t>
            </a:r>
            <a:endParaRPr lang="en-GB" sz="1000" dirty="0">
              <a:effectLst/>
              <a:latin typeface="Avenir Next" panose="020B0503020202020204" pitchFamily="34" charset="0"/>
            </a:endParaRPr>
          </a:p>
        </p:txBody>
      </p:sp>
      <p:sp>
        <p:nvSpPr>
          <p:cNvPr id="5" name="TextBox 4">
            <a:extLst>
              <a:ext uri="{FF2B5EF4-FFF2-40B4-BE49-F238E27FC236}">
                <a16:creationId xmlns:a16="http://schemas.microsoft.com/office/drawing/2014/main" id="{9BF1901D-E8FB-FC44-9970-9004ECBD453F}"/>
              </a:ext>
            </a:extLst>
          </p:cNvPr>
          <p:cNvSpPr txBox="1"/>
          <p:nvPr/>
        </p:nvSpPr>
        <p:spPr>
          <a:xfrm>
            <a:off x="6466315" y="1387073"/>
            <a:ext cx="4631176"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Stanza 1:</a:t>
            </a:r>
          </a:p>
          <a:p>
            <a:pPr marL="285750" indent="-285750">
              <a:buFont typeface="Wingdings" pitchFamily="2" charset="2"/>
              <a:buChar char="q"/>
            </a:pPr>
            <a:r>
              <a:rPr lang="en-GB" dirty="0"/>
              <a:t>Which word seems odd here? Why has it been included? What is the effect?</a:t>
            </a:r>
          </a:p>
          <a:p>
            <a:pPr marL="285750" indent="-285750">
              <a:buFont typeface="Wingdings" pitchFamily="2" charset="2"/>
              <a:buChar char="q"/>
            </a:pPr>
            <a:r>
              <a:rPr lang="en-GB" dirty="0"/>
              <a:t>Which words rhyme? Why? What is the connection between these two words? What is the effect of the rhyme in terms of the flow of the lines?</a:t>
            </a:r>
          </a:p>
          <a:p>
            <a:pPr marL="285750" indent="-285750">
              <a:buFont typeface="Wingdings" pitchFamily="2" charset="2"/>
              <a:buChar char="q"/>
            </a:pPr>
            <a:r>
              <a:rPr lang="en-GB" dirty="0"/>
              <a:t>What is the effect of the simile used?</a:t>
            </a:r>
          </a:p>
          <a:p>
            <a:pPr marL="285750" indent="-285750">
              <a:buFont typeface="Wingdings" pitchFamily="2" charset="2"/>
              <a:buChar char="q"/>
            </a:pPr>
            <a:r>
              <a:rPr lang="en-GB" dirty="0"/>
              <a:t>Why has Hughes included a stanza break through enjambment? What does it reveal about the tiger and the lion?</a:t>
            </a:r>
          </a:p>
          <a:p>
            <a:pPr marL="285750" indent="-285750">
              <a:buFont typeface="Wingdings" pitchFamily="2" charset="2"/>
              <a:buChar char="q"/>
            </a:pPr>
            <a:r>
              <a:rPr lang="en-GB" dirty="0"/>
              <a:t>What is the effect of the consonance used in line 3?</a:t>
            </a:r>
          </a:p>
          <a:p>
            <a:pPr marL="285750" indent="-285750">
              <a:buFont typeface="Wingdings" pitchFamily="2" charset="2"/>
              <a:buChar char="q"/>
            </a:pPr>
            <a:endParaRPr lang="en-GB" dirty="0"/>
          </a:p>
          <a:p>
            <a:r>
              <a:rPr lang="en-GB" dirty="0"/>
              <a:t>Extension: what is the effect of using monosyllabic words here?</a:t>
            </a:r>
          </a:p>
        </p:txBody>
      </p:sp>
      <p:sp>
        <p:nvSpPr>
          <p:cNvPr id="6" name="Rounded Rectangular Callout 5">
            <a:extLst>
              <a:ext uri="{FF2B5EF4-FFF2-40B4-BE49-F238E27FC236}">
                <a16:creationId xmlns:a16="http://schemas.microsoft.com/office/drawing/2014/main" id="{ED76BF02-8A8F-3C48-9F31-0F4062EDFFC8}"/>
              </a:ext>
            </a:extLst>
          </p:cNvPr>
          <p:cNvSpPr/>
          <p:nvPr/>
        </p:nvSpPr>
        <p:spPr>
          <a:xfrm>
            <a:off x="2001030" y="1618"/>
            <a:ext cx="4267200" cy="1021311"/>
          </a:xfrm>
          <a:prstGeom prst="wedgeRoundRectCallout">
            <a:avLst>
              <a:gd name="adj1" fmla="val -61904"/>
              <a:gd name="adj2" fmla="val -70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Don’t forget to double up and layer your analysis:</a:t>
            </a:r>
          </a:p>
          <a:p>
            <a:pPr algn="ctr"/>
            <a:r>
              <a:rPr lang="en-GB" sz="1400" dirty="0"/>
              <a:t>Discuss more than one aspect of each line e.g. 2 techniques or 1 technique and 1 language analysis</a:t>
            </a:r>
          </a:p>
        </p:txBody>
      </p:sp>
      <p:pic>
        <p:nvPicPr>
          <p:cNvPr id="7" name="Picture 6" descr="Icon&#10;&#10;Description automatically generated">
            <a:extLst>
              <a:ext uri="{FF2B5EF4-FFF2-40B4-BE49-F238E27FC236}">
                <a16:creationId xmlns:a16="http://schemas.microsoft.com/office/drawing/2014/main" id="{8F5A0AEC-1002-604C-9BEA-7C69101128A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0" b="90483" l="9851" r="89963">
                        <a14:foregroundMark x1="41450" y1="37915" x2="41450" y2="37915"/>
                        <a14:foregroundMark x1="57807" y1="35347" x2="57807" y2="35347"/>
                        <a14:foregroundMark x1="49442" y1="43505" x2="49442" y2="43505"/>
                        <a14:foregroundMark x1="47770" y1="51662" x2="47770" y2="51662"/>
                        <a14:foregroundMark x1="27138" y1="86707" x2="27138" y2="86707"/>
                        <a14:foregroundMark x1="62639" y1="86254" x2="62639" y2="86254"/>
                        <a14:foregroundMark x1="50929" y1="90483" x2="50929" y2="90483"/>
                      </a14:backgroundRemoval>
                    </a14:imgEffect>
                  </a14:imgLayer>
                </a14:imgProps>
              </a:ext>
            </a:extLst>
          </a:blip>
          <a:stretch>
            <a:fillRect/>
          </a:stretch>
        </p:blipFill>
        <p:spPr>
          <a:xfrm>
            <a:off x="645966" y="0"/>
            <a:ext cx="719701" cy="885580"/>
          </a:xfrm>
          <a:prstGeom prst="rect">
            <a:avLst/>
          </a:prstGeom>
        </p:spPr>
      </p:pic>
    </p:spTree>
    <p:extLst>
      <p:ext uri="{BB962C8B-B14F-4D97-AF65-F5344CB8AC3E}">
        <p14:creationId xmlns:p14="http://schemas.microsoft.com/office/powerpoint/2010/main" val="426818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D90ED1-8E3A-FC41-BDB8-75161640D1A1}"/>
              </a:ext>
            </a:extLst>
          </p:cNvPr>
          <p:cNvSpPr/>
          <p:nvPr/>
        </p:nvSpPr>
        <p:spPr>
          <a:xfrm>
            <a:off x="1477714" y="1387073"/>
            <a:ext cx="4040154" cy="510909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200" dirty="0">
                <a:solidFill>
                  <a:schemeClr val="tx1"/>
                </a:solidFill>
                <a:latin typeface="Avenir Next" panose="020B0503020202020204" pitchFamily="34" charset="0"/>
              </a:rPr>
              <a:t>The apes yawn and adore their fleas in the sun. </a:t>
            </a:r>
          </a:p>
          <a:p>
            <a:r>
              <a:rPr lang="en-GB" sz="1200" dirty="0">
                <a:solidFill>
                  <a:schemeClr val="tx1"/>
                </a:solidFill>
                <a:latin typeface="Avenir Next" panose="020B0503020202020204" pitchFamily="34" charset="0"/>
              </a:rPr>
              <a:t>The parrots shriek as if they were on fire, or strut </a:t>
            </a:r>
          </a:p>
          <a:p>
            <a:r>
              <a:rPr lang="en-GB" sz="1200" dirty="0">
                <a:solidFill>
                  <a:schemeClr val="tx1"/>
                </a:solidFill>
                <a:latin typeface="Avenir Next" panose="020B0503020202020204" pitchFamily="34" charset="0"/>
              </a:rPr>
              <a:t>Like cheap tarts to attract the stroller with the nut. </a:t>
            </a:r>
          </a:p>
          <a:p>
            <a:r>
              <a:rPr lang="en-GB" sz="1200" dirty="0">
                <a:solidFill>
                  <a:schemeClr val="tx1"/>
                </a:solidFill>
                <a:latin typeface="Avenir Next" panose="020B0503020202020204" pitchFamily="34" charset="0"/>
              </a:rPr>
              <a:t>Fatigued with indolence, tiger and lion </a:t>
            </a:r>
          </a:p>
          <a:p>
            <a:endParaRPr lang="en-GB" sz="1200" dirty="0">
              <a:solidFill>
                <a:schemeClr val="tx1"/>
              </a:solidFill>
              <a:latin typeface="Avenir Next" panose="020B0503020202020204" pitchFamily="34" charset="0"/>
            </a:endParaRPr>
          </a:p>
          <a:p>
            <a:endParaRPr lang="en-GB" sz="1000" dirty="0">
              <a:solidFill>
                <a:schemeClr val="tx1"/>
              </a:solidFill>
              <a:latin typeface="Avenir Next" panose="020B0503020202020204" pitchFamily="34" charset="0"/>
            </a:endParaRPr>
          </a:p>
          <a:p>
            <a:r>
              <a:rPr lang="en-GB" sz="1200" dirty="0">
                <a:solidFill>
                  <a:srgbClr val="C00000"/>
                </a:solidFill>
                <a:latin typeface="Avenir Next" panose="020B0503020202020204" pitchFamily="34" charset="0"/>
              </a:rPr>
              <a:t>Lie still as the sun. The boa-constrictor’s coil </a:t>
            </a:r>
          </a:p>
          <a:p>
            <a:r>
              <a:rPr lang="en-GB" sz="1200" dirty="0">
                <a:solidFill>
                  <a:srgbClr val="C00000"/>
                </a:solidFill>
                <a:latin typeface="Avenir Next" panose="020B0503020202020204" pitchFamily="34" charset="0"/>
              </a:rPr>
              <a:t>Is a fossil. Cage after cage seems empty, or </a:t>
            </a:r>
          </a:p>
          <a:p>
            <a:r>
              <a:rPr lang="en-GB" sz="1200" dirty="0">
                <a:solidFill>
                  <a:srgbClr val="C00000"/>
                </a:solidFill>
                <a:latin typeface="Avenir Next" panose="020B0503020202020204" pitchFamily="34" charset="0"/>
              </a:rPr>
              <a:t>Stinks of sleepers from the breathing straw.</a:t>
            </a:r>
            <a:br>
              <a:rPr lang="en-GB" sz="1200" dirty="0">
                <a:solidFill>
                  <a:srgbClr val="C00000"/>
                </a:solidFill>
                <a:latin typeface="Avenir Next" panose="020B0503020202020204" pitchFamily="34" charset="0"/>
              </a:rPr>
            </a:br>
            <a:r>
              <a:rPr lang="en-GB" sz="1200" dirty="0">
                <a:solidFill>
                  <a:srgbClr val="C00000"/>
                </a:solidFill>
                <a:latin typeface="Avenir Next" panose="020B0503020202020204" pitchFamily="34" charset="0"/>
              </a:rPr>
              <a:t>It might be painted on a nursery wall. </a:t>
            </a:r>
          </a:p>
          <a:p>
            <a:endParaRPr lang="en-GB" sz="1200" dirty="0">
              <a:solidFill>
                <a:schemeClr val="tx1"/>
              </a:solidFill>
              <a:latin typeface="Avenir Next" panose="020B0503020202020204" pitchFamily="34" charset="0"/>
            </a:endParaRPr>
          </a:p>
          <a:p>
            <a:endParaRPr lang="en-GB" sz="1000" dirty="0">
              <a:solidFill>
                <a:schemeClr val="tx1"/>
              </a:solidFill>
              <a:latin typeface="Avenir Next" panose="020B0503020202020204" pitchFamily="34" charset="0"/>
            </a:endParaRPr>
          </a:p>
          <a:p>
            <a:r>
              <a:rPr lang="en-GB" sz="1200" dirty="0">
                <a:solidFill>
                  <a:schemeClr val="tx1"/>
                </a:solidFill>
                <a:latin typeface="Avenir Next" panose="020B0503020202020204" pitchFamily="34" charset="0"/>
              </a:rPr>
              <a:t>But who runs like the rest past these arrives</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At a cage where the crowd stands, stares, mesmerized, </a:t>
            </a:r>
          </a:p>
          <a:p>
            <a:r>
              <a:rPr lang="en-GB" sz="1200" dirty="0">
                <a:solidFill>
                  <a:schemeClr val="tx1"/>
                </a:solidFill>
                <a:latin typeface="Avenir Next" panose="020B0503020202020204" pitchFamily="34" charset="0"/>
              </a:rPr>
              <a:t>As a child at a dream, at a jaguar hurrying enraged </a:t>
            </a:r>
          </a:p>
          <a:p>
            <a:r>
              <a:rPr lang="en-GB" sz="1200" dirty="0">
                <a:solidFill>
                  <a:schemeClr val="tx1"/>
                </a:solidFill>
                <a:latin typeface="Avenir Next" panose="020B0503020202020204" pitchFamily="34" charset="0"/>
              </a:rPr>
              <a:t>Through prison darkness after the drills of his eyes </a:t>
            </a:r>
          </a:p>
          <a:p>
            <a:endParaRPr lang="en-GB" sz="1200" dirty="0">
              <a:solidFill>
                <a:schemeClr val="tx1"/>
              </a:solidFill>
              <a:latin typeface="Avenir Next" panose="020B0503020202020204" pitchFamily="34" charset="0"/>
            </a:endParaRPr>
          </a:p>
          <a:p>
            <a:endParaRPr lang="en-GB" sz="1000" dirty="0">
              <a:solidFill>
                <a:schemeClr val="tx1"/>
              </a:solidFill>
              <a:latin typeface="Avenir Next" panose="020B0503020202020204" pitchFamily="34" charset="0"/>
            </a:endParaRPr>
          </a:p>
          <a:p>
            <a:r>
              <a:rPr lang="en-GB" sz="1200" dirty="0">
                <a:solidFill>
                  <a:schemeClr val="tx1"/>
                </a:solidFill>
                <a:latin typeface="Avenir Next" panose="020B0503020202020204" pitchFamily="34" charset="0"/>
              </a:rPr>
              <a:t>On a short fierce fuse. Not in boredom –</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The eye satisfied to be blind in fire,</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By the bang of blood in the brain deaf the ear – </a:t>
            </a:r>
          </a:p>
          <a:p>
            <a:r>
              <a:rPr lang="en-GB" sz="1200" dirty="0">
                <a:solidFill>
                  <a:schemeClr val="tx1"/>
                </a:solidFill>
                <a:latin typeface="Avenir Next" panose="020B0503020202020204" pitchFamily="34" charset="0"/>
              </a:rPr>
              <a:t>He spins from the bars, but there’s no cage to him </a:t>
            </a:r>
          </a:p>
          <a:p>
            <a:endParaRPr lang="en-GB" sz="1000" dirty="0">
              <a:solidFill>
                <a:schemeClr val="tx1"/>
              </a:solidFill>
              <a:latin typeface="Avenir Next" panose="020B0503020202020204" pitchFamily="34" charset="0"/>
            </a:endParaRPr>
          </a:p>
          <a:p>
            <a:endParaRPr lang="en-GB" sz="1000" dirty="0">
              <a:solidFill>
                <a:schemeClr val="tx1"/>
              </a:solidFill>
              <a:latin typeface="Avenir Next" panose="020B0503020202020204" pitchFamily="34" charset="0"/>
            </a:endParaRPr>
          </a:p>
          <a:p>
            <a:r>
              <a:rPr lang="en-GB" sz="1200" dirty="0">
                <a:solidFill>
                  <a:schemeClr val="tx1"/>
                </a:solidFill>
                <a:latin typeface="Avenir Next" panose="020B0503020202020204" pitchFamily="34" charset="0"/>
              </a:rPr>
              <a:t>More than to the visionary his cell:</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His stride is wildernesses of freedom:</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The world rolls under the long thrust of his heel. </a:t>
            </a:r>
          </a:p>
          <a:p>
            <a:r>
              <a:rPr lang="en-GB" sz="1200" dirty="0">
                <a:solidFill>
                  <a:schemeClr val="tx1"/>
                </a:solidFill>
                <a:latin typeface="Avenir Next" panose="020B0503020202020204" pitchFamily="34" charset="0"/>
              </a:rPr>
              <a:t>Over the cage floor the horizons come. </a:t>
            </a:r>
            <a:endParaRPr lang="en-GB" sz="1000" dirty="0">
              <a:solidFill>
                <a:schemeClr val="tx1"/>
              </a:solidFill>
              <a:effectLst/>
              <a:latin typeface="Avenir Next" panose="020B0503020202020204" pitchFamily="34" charset="0"/>
            </a:endParaRPr>
          </a:p>
        </p:txBody>
      </p:sp>
      <p:sp>
        <p:nvSpPr>
          <p:cNvPr id="5" name="TextBox 4">
            <a:extLst>
              <a:ext uri="{FF2B5EF4-FFF2-40B4-BE49-F238E27FC236}">
                <a16:creationId xmlns:a16="http://schemas.microsoft.com/office/drawing/2014/main" id="{9BF1901D-E8FB-FC44-9970-9004ECBD453F}"/>
              </a:ext>
            </a:extLst>
          </p:cNvPr>
          <p:cNvSpPr txBox="1"/>
          <p:nvPr/>
        </p:nvSpPr>
        <p:spPr>
          <a:xfrm>
            <a:off x="6812678" y="1052257"/>
            <a:ext cx="4631176" cy="53553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Stanza 2:</a:t>
            </a:r>
          </a:p>
          <a:p>
            <a:pPr marL="285750" indent="-285750">
              <a:buFont typeface="Wingdings" pitchFamily="2" charset="2"/>
              <a:buChar char="q"/>
            </a:pPr>
            <a:r>
              <a:rPr lang="en-GB" dirty="0"/>
              <a:t>What is the effect of the repeated use of caesura?</a:t>
            </a:r>
          </a:p>
          <a:p>
            <a:pPr marL="285750" indent="-285750">
              <a:buFont typeface="Wingdings" pitchFamily="2" charset="2"/>
              <a:buChar char="q"/>
            </a:pPr>
            <a:r>
              <a:rPr lang="en-GB" dirty="0"/>
              <a:t>Why does this stanza end with an end stopped line?</a:t>
            </a:r>
          </a:p>
          <a:p>
            <a:pPr marL="285750" indent="-285750">
              <a:buFont typeface="Wingdings" pitchFamily="2" charset="2"/>
              <a:buChar char="q"/>
            </a:pPr>
            <a:r>
              <a:rPr lang="en-GB" dirty="0"/>
              <a:t>How has personification been used here to create an atmosphere?</a:t>
            </a:r>
          </a:p>
          <a:p>
            <a:pPr marL="285750" indent="-285750">
              <a:buFont typeface="Wingdings" pitchFamily="2" charset="2"/>
              <a:buChar char="q"/>
            </a:pPr>
            <a:r>
              <a:rPr lang="en-GB" dirty="0"/>
              <a:t>What is the effect of the simile used?</a:t>
            </a:r>
          </a:p>
          <a:p>
            <a:pPr marL="285750" indent="-285750">
              <a:buFont typeface="Wingdings" pitchFamily="2" charset="2"/>
              <a:buChar char="q"/>
            </a:pPr>
            <a:r>
              <a:rPr lang="en-GB" dirty="0"/>
              <a:t>Why has Hughes included a stanza break through enjambment? What does it reveal about the tiger and the lion?</a:t>
            </a:r>
          </a:p>
          <a:p>
            <a:pPr marL="285750" indent="-285750">
              <a:buFont typeface="Wingdings" pitchFamily="2" charset="2"/>
              <a:buChar char="q"/>
            </a:pPr>
            <a:r>
              <a:rPr lang="en-GB" dirty="0"/>
              <a:t>What is the effect of the consonance used throughout this stanza?</a:t>
            </a:r>
          </a:p>
          <a:p>
            <a:pPr marL="285750" indent="-285750">
              <a:buFont typeface="Wingdings" pitchFamily="2" charset="2"/>
              <a:buChar char="q"/>
            </a:pPr>
            <a:r>
              <a:rPr lang="en-GB" dirty="0"/>
              <a:t>What is the effect of the sibilance used throughout this stanza?</a:t>
            </a:r>
          </a:p>
          <a:p>
            <a:pPr marL="285750" indent="-285750">
              <a:buFont typeface="Wingdings" pitchFamily="2" charset="2"/>
              <a:buChar char="q"/>
            </a:pPr>
            <a:endParaRPr lang="en-GB" dirty="0"/>
          </a:p>
          <a:p>
            <a:pPr marL="285750" indent="-285750">
              <a:buFont typeface="Wingdings" pitchFamily="2" charset="2"/>
              <a:buChar char="q"/>
            </a:pPr>
            <a:endParaRPr lang="en-GB" dirty="0"/>
          </a:p>
          <a:p>
            <a:r>
              <a:rPr lang="en-GB" dirty="0"/>
              <a:t>Extension: what is the effect of juxtaposing the cage with the image of a nursery?</a:t>
            </a:r>
          </a:p>
        </p:txBody>
      </p:sp>
      <p:sp>
        <p:nvSpPr>
          <p:cNvPr id="6" name="Rounded Rectangular Callout 5">
            <a:extLst>
              <a:ext uri="{FF2B5EF4-FFF2-40B4-BE49-F238E27FC236}">
                <a16:creationId xmlns:a16="http://schemas.microsoft.com/office/drawing/2014/main" id="{ED76BF02-8A8F-3C48-9F31-0F4062EDFFC8}"/>
              </a:ext>
            </a:extLst>
          </p:cNvPr>
          <p:cNvSpPr/>
          <p:nvPr/>
        </p:nvSpPr>
        <p:spPr>
          <a:xfrm>
            <a:off x="2001030" y="1618"/>
            <a:ext cx="4267200" cy="1021311"/>
          </a:xfrm>
          <a:prstGeom prst="wedgeRoundRectCallout">
            <a:avLst>
              <a:gd name="adj1" fmla="val -61904"/>
              <a:gd name="adj2" fmla="val -70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Don’t forget to double up and layer your analysis:</a:t>
            </a:r>
          </a:p>
          <a:p>
            <a:pPr algn="ctr"/>
            <a:r>
              <a:rPr lang="en-GB" sz="1400" dirty="0"/>
              <a:t>Discuss more than one aspect of each line e.g. 2 techniques or 1 technique and 1 language analysis</a:t>
            </a:r>
          </a:p>
        </p:txBody>
      </p:sp>
      <p:pic>
        <p:nvPicPr>
          <p:cNvPr id="7" name="Picture 6" descr="Icon&#10;&#10;Description automatically generated">
            <a:extLst>
              <a:ext uri="{FF2B5EF4-FFF2-40B4-BE49-F238E27FC236}">
                <a16:creationId xmlns:a16="http://schemas.microsoft.com/office/drawing/2014/main" id="{8F5A0AEC-1002-604C-9BEA-7C69101128A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0" b="90483" l="9851" r="89963">
                        <a14:foregroundMark x1="41450" y1="37915" x2="41450" y2="37915"/>
                        <a14:foregroundMark x1="57807" y1="35347" x2="57807" y2="35347"/>
                        <a14:foregroundMark x1="49442" y1="43505" x2="49442" y2="43505"/>
                        <a14:foregroundMark x1="47770" y1="51662" x2="47770" y2="51662"/>
                        <a14:foregroundMark x1="27138" y1="86707" x2="27138" y2="86707"/>
                        <a14:foregroundMark x1="62639" y1="86254" x2="62639" y2="86254"/>
                        <a14:foregroundMark x1="50929" y1="90483" x2="50929" y2="90483"/>
                      </a14:backgroundRemoval>
                    </a14:imgEffect>
                  </a14:imgLayer>
                </a14:imgProps>
              </a:ext>
            </a:extLst>
          </a:blip>
          <a:stretch>
            <a:fillRect/>
          </a:stretch>
        </p:blipFill>
        <p:spPr>
          <a:xfrm>
            <a:off x="645966" y="0"/>
            <a:ext cx="719701" cy="885580"/>
          </a:xfrm>
          <a:prstGeom prst="rect">
            <a:avLst/>
          </a:prstGeom>
        </p:spPr>
      </p:pic>
    </p:spTree>
    <p:extLst>
      <p:ext uri="{BB962C8B-B14F-4D97-AF65-F5344CB8AC3E}">
        <p14:creationId xmlns:p14="http://schemas.microsoft.com/office/powerpoint/2010/main" val="113908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D90ED1-8E3A-FC41-BDB8-75161640D1A1}"/>
              </a:ext>
            </a:extLst>
          </p:cNvPr>
          <p:cNvSpPr/>
          <p:nvPr/>
        </p:nvSpPr>
        <p:spPr>
          <a:xfrm>
            <a:off x="1477714" y="1387073"/>
            <a:ext cx="4040154" cy="510909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200" dirty="0">
                <a:solidFill>
                  <a:schemeClr val="tx1"/>
                </a:solidFill>
                <a:latin typeface="Avenir Next" panose="020B0503020202020204" pitchFamily="34" charset="0"/>
              </a:rPr>
              <a:t>The apes yawn and adore their fleas in the sun. </a:t>
            </a:r>
          </a:p>
          <a:p>
            <a:r>
              <a:rPr lang="en-GB" sz="1200" dirty="0">
                <a:solidFill>
                  <a:schemeClr val="tx1"/>
                </a:solidFill>
                <a:latin typeface="Avenir Next" panose="020B0503020202020204" pitchFamily="34" charset="0"/>
              </a:rPr>
              <a:t>The parrots shriek as if they were on fire, or strut </a:t>
            </a:r>
          </a:p>
          <a:p>
            <a:r>
              <a:rPr lang="en-GB" sz="1200" dirty="0">
                <a:solidFill>
                  <a:schemeClr val="tx1"/>
                </a:solidFill>
                <a:latin typeface="Avenir Next" panose="020B0503020202020204" pitchFamily="34" charset="0"/>
              </a:rPr>
              <a:t>Like cheap tarts to attract the stroller with the nut. </a:t>
            </a:r>
          </a:p>
          <a:p>
            <a:r>
              <a:rPr lang="en-GB" sz="1200" dirty="0">
                <a:solidFill>
                  <a:schemeClr val="tx1"/>
                </a:solidFill>
                <a:latin typeface="Avenir Next" panose="020B0503020202020204" pitchFamily="34" charset="0"/>
              </a:rPr>
              <a:t>Fatigued with indolence, tiger and lion </a:t>
            </a:r>
          </a:p>
          <a:p>
            <a:endParaRPr lang="en-GB" sz="1200" dirty="0">
              <a:solidFill>
                <a:schemeClr val="tx1"/>
              </a:solidFill>
              <a:latin typeface="Avenir Next" panose="020B0503020202020204" pitchFamily="34" charset="0"/>
            </a:endParaRPr>
          </a:p>
          <a:p>
            <a:endParaRPr lang="en-GB" sz="1000" dirty="0">
              <a:solidFill>
                <a:schemeClr val="tx1"/>
              </a:solidFill>
              <a:latin typeface="Avenir Next" panose="020B0503020202020204" pitchFamily="34" charset="0"/>
            </a:endParaRPr>
          </a:p>
          <a:p>
            <a:r>
              <a:rPr lang="en-GB" sz="1200" dirty="0">
                <a:solidFill>
                  <a:schemeClr val="tx1"/>
                </a:solidFill>
                <a:latin typeface="Avenir Next" panose="020B0503020202020204" pitchFamily="34" charset="0"/>
              </a:rPr>
              <a:t>Lie still as the sun. The boa-constrictor’s coil </a:t>
            </a:r>
          </a:p>
          <a:p>
            <a:r>
              <a:rPr lang="en-GB" sz="1200" dirty="0">
                <a:solidFill>
                  <a:schemeClr val="tx1"/>
                </a:solidFill>
                <a:latin typeface="Avenir Next" panose="020B0503020202020204" pitchFamily="34" charset="0"/>
              </a:rPr>
              <a:t>Is a fossil. Cage after cage seems empty, or </a:t>
            </a:r>
          </a:p>
          <a:p>
            <a:r>
              <a:rPr lang="en-GB" sz="1200" dirty="0">
                <a:solidFill>
                  <a:schemeClr val="tx1"/>
                </a:solidFill>
                <a:latin typeface="Avenir Next" panose="020B0503020202020204" pitchFamily="34" charset="0"/>
              </a:rPr>
              <a:t>Stinks of sleepers from the breathing straw.</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It might be painted on a nursery wall. </a:t>
            </a:r>
          </a:p>
          <a:p>
            <a:endParaRPr lang="en-GB" sz="1200" dirty="0">
              <a:solidFill>
                <a:schemeClr val="tx1"/>
              </a:solidFill>
              <a:latin typeface="Avenir Next" panose="020B0503020202020204" pitchFamily="34" charset="0"/>
            </a:endParaRPr>
          </a:p>
          <a:p>
            <a:endParaRPr lang="en-GB" sz="1000" dirty="0">
              <a:solidFill>
                <a:srgbClr val="C00000"/>
              </a:solidFill>
              <a:latin typeface="Avenir Next" panose="020B0503020202020204" pitchFamily="34" charset="0"/>
            </a:endParaRPr>
          </a:p>
          <a:p>
            <a:r>
              <a:rPr lang="en-GB" sz="1200" dirty="0">
                <a:solidFill>
                  <a:srgbClr val="C00000"/>
                </a:solidFill>
                <a:latin typeface="Avenir Next" panose="020B0503020202020204" pitchFamily="34" charset="0"/>
              </a:rPr>
              <a:t>But who runs like the rest past these arrives</a:t>
            </a:r>
            <a:br>
              <a:rPr lang="en-GB" sz="1200" dirty="0">
                <a:solidFill>
                  <a:srgbClr val="C00000"/>
                </a:solidFill>
                <a:latin typeface="Avenir Next" panose="020B0503020202020204" pitchFamily="34" charset="0"/>
              </a:rPr>
            </a:br>
            <a:r>
              <a:rPr lang="en-GB" sz="1200" dirty="0">
                <a:solidFill>
                  <a:srgbClr val="C00000"/>
                </a:solidFill>
                <a:latin typeface="Avenir Next" panose="020B0503020202020204" pitchFamily="34" charset="0"/>
              </a:rPr>
              <a:t>At a cage where the crowd stands, stares, mesmerized, </a:t>
            </a:r>
          </a:p>
          <a:p>
            <a:r>
              <a:rPr lang="en-GB" sz="1200" dirty="0">
                <a:solidFill>
                  <a:srgbClr val="C00000"/>
                </a:solidFill>
                <a:latin typeface="Avenir Next" panose="020B0503020202020204" pitchFamily="34" charset="0"/>
              </a:rPr>
              <a:t>As a child at a dream, at a jaguar hurrying enraged </a:t>
            </a:r>
          </a:p>
          <a:p>
            <a:r>
              <a:rPr lang="en-GB" sz="1200" dirty="0">
                <a:solidFill>
                  <a:srgbClr val="C00000"/>
                </a:solidFill>
                <a:latin typeface="Avenir Next" panose="020B0503020202020204" pitchFamily="34" charset="0"/>
              </a:rPr>
              <a:t>Through prison darkness after the drills of his eyes </a:t>
            </a:r>
          </a:p>
          <a:p>
            <a:endParaRPr lang="en-GB" sz="1200" dirty="0">
              <a:solidFill>
                <a:schemeClr val="tx1"/>
              </a:solidFill>
              <a:latin typeface="Avenir Next" panose="020B0503020202020204" pitchFamily="34" charset="0"/>
            </a:endParaRPr>
          </a:p>
          <a:p>
            <a:endParaRPr lang="en-GB" sz="1000" dirty="0">
              <a:solidFill>
                <a:schemeClr val="tx1"/>
              </a:solidFill>
              <a:latin typeface="Avenir Next" panose="020B0503020202020204" pitchFamily="34" charset="0"/>
            </a:endParaRPr>
          </a:p>
          <a:p>
            <a:r>
              <a:rPr lang="en-GB" sz="1200" dirty="0">
                <a:solidFill>
                  <a:schemeClr val="tx1"/>
                </a:solidFill>
                <a:latin typeface="Avenir Next" panose="020B0503020202020204" pitchFamily="34" charset="0"/>
              </a:rPr>
              <a:t>On a short fierce fuse. Not in boredom –</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The eye satisfied to be blind in fire,</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By the bang of blood in the brain deaf the ear – </a:t>
            </a:r>
          </a:p>
          <a:p>
            <a:r>
              <a:rPr lang="en-GB" sz="1200" dirty="0">
                <a:solidFill>
                  <a:schemeClr val="tx1"/>
                </a:solidFill>
                <a:latin typeface="Avenir Next" panose="020B0503020202020204" pitchFamily="34" charset="0"/>
              </a:rPr>
              <a:t>He spins from the bars, but there’s no cage to him </a:t>
            </a:r>
          </a:p>
          <a:p>
            <a:endParaRPr lang="en-GB" sz="1000" dirty="0">
              <a:solidFill>
                <a:schemeClr val="tx1"/>
              </a:solidFill>
              <a:latin typeface="Avenir Next" panose="020B0503020202020204" pitchFamily="34" charset="0"/>
            </a:endParaRPr>
          </a:p>
          <a:p>
            <a:endParaRPr lang="en-GB" sz="1000" dirty="0">
              <a:solidFill>
                <a:schemeClr val="tx1"/>
              </a:solidFill>
              <a:latin typeface="Avenir Next" panose="020B0503020202020204" pitchFamily="34" charset="0"/>
            </a:endParaRPr>
          </a:p>
          <a:p>
            <a:r>
              <a:rPr lang="en-GB" sz="1200" dirty="0">
                <a:solidFill>
                  <a:schemeClr val="tx1"/>
                </a:solidFill>
                <a:latin typeface="Avenir Next" panose="020B0503020202020204" pitchFamily="34" charset="0"/>
              </a:rPr>
              <a:t>More than to the visionary his cell:</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His stride is wildernesses of freedom:</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The world rolls under the long thrust of his heel. </a:t>
            </a:r>
          </a:p>
          <a:p>
            <a:r>
              <a:rPr lang="en-GB" sz="1200" dirty="0">
                <a:solidFill>
                  <a:schemeClr val="tx1"/>
                </a:solidFill>
                <a:latin typeface="Avenir Next" panose="020B0503020202020204" pitchFamily="34" charset="0"/>
              </a:rPr>
              <a:t>Over the cage floor the horizons come. </a:t>
            </a:r>
            <a:endParaRPr lang="en-GB" sz="1000" dirty="0">
              <a:solidFill>
                <a:schemeClr val="tx1"/>
              </a:solidFill>
              <a:effectLst/>
              <a:latin typeface="Avenir Next" panose="020B0503020202020204" pitchFamily="34" charset="0"/>
            </a:endParaRPr>
          </a:p>
        </p:txBody>
      </p:sp>
      <p:sp>
        <p:nvSpPr>
          <p:cNvPr id="5" name="TextBox 4">
            <a:extLst>
              <a:ext uri="{FF2B5EF4-FFF2-40B4-BE49-F238E27FC236}">
                <a16:creationId xmlns:a16="http://schemas.microsoft.com/office/drawing/2014/main" id="{9BF1901D-E8FB-FC44-9970-9004ECBD453F}"/>
              </a:ext>
            </a:extLst>
          </p:cNvPr>
          <p:cNvSpPr txBox="1"/>
          <p:nvPr/>
        </p:nvSpPr>
        <p:spPr>
          <a:xfrm>
            <a:off x="6549441" y="885580"/>
            <a:ext cx="5254631" cy="57554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b="1" dirty="0"/>
              <a:t>Stanza 3:</a:t>
            </a:r>
          </a:p>
          <a:p>
            <a:pPr marL="285750" indent="-285750">
              <a:buFont typeface="Wingdings" pitchFamily="2" charset="2"/>
              <a:buChar char="q"/>
            </a:pPr>
            <a:r>
              <a:rPr lang="en-GB" sz="1600" dirty="0"/>
              <a:t>Why does this stanza begin with a conjunction?</a:t>
            </a:r>
          </a:p>
          <a:p>
            <a:pPr marL="285750" indent="-285750">
              <a:buFont typeface="Wingdings" pitchFamily="2" charset="2"/>
              <a:buChar char="q"/>
            </a:pPr>
            <a:r>
              <a:rPr lang="en-GB" sz="1600" dirty="0"/>
              <a:t>What is the effect of the repeated use of caesura in lines 2 and 3?</a:t>
            </a:r>
          </a:p>
          <a:p>
            <a:pPr marL="285750" indent="-285750">
              <a:buFont typeface="Wingdings" pitchFamily="2" charset="2"/>
              <a:buChar char="q"/>
            </a:pPr>
            <a:r>
              <a:rPr lang="en-GB" sz="1600" dirty="0"/>
              <a:t>There is only one end stopped line in this stanza and this is a comma instead of the full stops used in stanzas 1 and 2. Why? What is the effect?</a:t>
            </a:r>
          </a:p>
          <a:p>
            <a:pPr marL="285750" indent="-285750">
              <a:buFont typeface="Wingdings" pitchFamily="2" charset="2"/>
              <a:buChar char="q"/>
            </a:pPr>
            <a:r>
              <a:rPr lang="en-GB" sz="1600" dirty="0"/>
              <a:t>What is the effect of the consonance created through the ‘c’ sound?</a:t>
            </a:r>
          </a:p>
          <a:p>
            <a:pPr marL="285750" indent="-285750">
              <a:buFont typeface="Wingdings" pitchFamily="2" charset="2"/>
              <a:buChar char="q"/>
            </a:pPr>
            <a:r>
              <a:rPr lang="en-GB" sz="1600" dirty="0"/>
              <a:t>What is the effect of the sibilance used throughout this stanza?</a:t>
            </a:r>
          </a:p>
          <a:p>
            <a:pPr marL="285750" indent="-285750">
              <a:buFont typeface="Wingdings" pitchFamily="2" charset="2"/>
              <a:buChar char="q"/>
            </a:pPr>
            <a:r>
              <a:rPr lang="en-GB" sz="1600" dirty="0"/>
              <a:t>Why has Hughes included a stanza break through enjambment? What does it reveal about the jaguar?</a:t>
            </a:r>
          </a:p>
          <a:p>
            <a:pPr marL="285750" indent="-285750">
              <a:buFont typeface="Wingdings" pitchFamily="2" charset="2"/>
              <a:buChar char="q"/>
            </a:pPr>
            <a:r>
              <a:rPr lang="en-GB" sz="1600" dirty="0"/>
              <a:t>How has Hughes contrasted the child and the jaguar? Why?</a:t>
            </a:r>
          </a:p>
          <a:p>
            <a:pPr marL="285750" indent="-285750">
              <a:buFont typeface="Wingdings" pitchFamily="2" charset="2"/>
              <a:buChar char="q"/>
            </a:pPr>
            <a:r>
              <a:rPr lang="en-GB" sz="1600" dirty="0"/>
              <a:t>What is the effect of the negative imagery used throughout this stanza? What does it reflect?</a:t>
            </a:r>
          </a:p>
          <a:p>
            <a:pPr marL="285750" indent="-285750">
              <a:buFont typeface="Wingdings" pitchFamily="2" charset="2"/>
              <a:buChar char="q"/>
            </a:pPr>
            <a:r>
              <a:rPr lang="en-GB" sz="1600" dirty="0"/>
              <a:t>What does the rhyme in lines 1 and 2 show about the visitors to the zoo?</a:t>
            </a:r>
          </a:p>
          <a:p>
            <a:pPr marL="285750" indent="-285750">
              <a:buFont typeface="Wingdings" pitchFamily="2" charset="2"/>
              <a:buChar char="q"/>
            </a:pPr>
            <a:endParaRPr lang="en-GB" sz="1600" dirty="0"/>
          </a:p>
          <a:p>
            <a:pPr marL="285750" indent="-285750">
              <a:buFont typeface="Wingdings" pitchFamily="2" charset="2"/>
              <a:buChar char="q"/>
            </a:pPr>
            <a:endParaRPr lang="en-GB" sz="1600" dirty="0"/>
          </a:p>
          <a:p>
            <a:r>
              <a:rPr lang="en-GB" sz="1600" dirty="0"/>
              <a:t>Extension: can you compare the different effects of enjambment in stanza 1 and 3?</a:t>
            </a:r>
          </a:p>
        </p:txBody>
      </p:sp>
      <p:sp>
        <p:nvSpPr>
          <p:cNvPr id="6" name="Rounded Rectangular Callout 5">
            <a:extLst>
              <a:ext uri="{FF2B5EF4-FFF2-40B4-BE49-F238E27FC236}">
                <a16:creationId xmlns:a16="http://schemas.microsoft.com/office/drawing/2014/main" id="{ED76BF02-8A8F-3C48-9F31-0F4062EDFFC8}"/>
              </a:ext>
            </a:extLst>
          </p:cNvPr>
          <p:cNvSpPr/>
          <p:nvPr/>
        </p:nvSpPr>
        <p:spPr>
          <a:xfrm>
            <a:off x="2001030" y="1618"/>
            <a:ext cx="4267200" cy="1021311"/>
          </a:xfrm>
          <a:prstGeom prst="wedgeRoundRectCallout">
            <a:avLst>
              <a:gd name="adj1" fmla="val -61904"/>
              <a:gd name="adj2" fmla="val -70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Don’t forget to double up and layer your analysis:</a:t>
            </a:r>
          </a:p>
          <a:p>
            <a:pPr algn="ctr"/>
            <a:r>
              <a:rPr lang="en-GB" sz="1400" dirty="0"/>
              <a:t>Discuss more than one aspect of each line e.g. 2 techniques or 1 technique and 1 language analysis</a:t>
            </a:r>
          </a:p>
        </p:txBody>
      </p:sp>
      <p:pic>
        <p:nvPicPr>
          <p:cNvPr id="7" name="Picture 6" descr="Icon&#10;&#10;Description automatically generated">
            <a:extLst>
              <a:ext uri="{FF2B5EF4-FFF2-40B4-BE49-F238E27FC236}">
                <a16:creationId xmlns:a16="http://schemas.microsoft.com/office/drawing/2014/main" id="{8F5A0AEC-1002-604C-9BEA-7C69101128A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0" b="90483" l="9851" r="89963">
                        <a14:foregroundMark x1="41450" y1="37915" x2="41450" y2="37915"/>
                        <a14:foregroundMark x1="57807" y1="35347" x2="57807" y2="35347"/>
                        <a14:foregroundMark x1="49442" y1="43505" x2="49442" y2="43505"/>
                        <a14:foregroundMark x1="47770" y1="51662" x2="47770" y2="51662"/>
                        <a14:foregroundMark x1="27138" y1="86707" x2="27138" y2="86707"/>
                        <a14:foregroundMark x1="62639" y1="86254" x2="62639" y2="86254"/>
                        <a14:foregroundMark x1="50929" y1="90483" x2="50929" y2="90483"/>
                      </a14:backgroundRemoval>
                    </a14:imgEffect>
                  </a14:imgLayer>
                </a14:imgProps>
              </a:ext>
            </a:extLst>
          </a:blip>
          <a:stretch>
            <a:fillRect/>
          </a:stretch>
        </p:blipFill>
        <p:spPr>
          <a:xfrm>
            <a:off x="645966" y="0"/>
            <a:ext cx="719701" cy="885580"/>
          </a:xfrm>
          <a:prstGeom prst="rect">
            <a:avLst/>
          </a:prstGeom>
        </p:spPr>
      </p:pic>
    </p:spTree>
    <p:extLst>
      <p:ext uri="{BB962C8B-B14F-4D97-AF65-F5344CB8AC3E}">
        <p14:creationId xmlns:p14="http://schemas.microsoft.com/office/powerpoint/2010/main" val="324030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D90ED1-8E3A-FC41-BDB8-75161640D1A1}"/>
              </a:ext>
            </a:extLst>
          </p:cNvPr>
          <p:cNvSpPr/>
          <p:nvPr/>
        </p:nvSpPr>
        <p:spPr>
          <a:xfrm>
            <a:off x="1477714" y="1387073"/>
            <a:ext cx="4040154" cy="510909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200" dirty="0">
                <a:solidFill>
                  <a:schemeClr val="tx1"/>
                </a:solidFill>
                <a:latin typeface="Avenir Next" panose="020B0503020202020204" pitchFamily="34" charset="0"/>
              </a:rPr>
              <a:t>The apes yawn and adore their fleas in the sun. </a:t>
            </a:r>
          </a:p>
          <a:p>
            <a:r>
              <a:rPr lang="en-GB" sz="1200" dirty="0">
                <a:solidFill>
                  <a:schemeClr val="tx1"/>
                </a:solidFill>
                <a:latin typeface="Avenir Next" panose="020B0503020202020204" pitchFamily="34" charset="0"/>
              </a:rPr>
              <a:t>The parrots shriek as if they were on fire, or strut </a:t>
            </a:r>
          </a:p>
          <a:p>
            <a:r>
              <a:rPr lang="en-GB" sz="1200" dirty="0">
                <a:solidFill>
                  <a:schemeClr val="tx1"/>
                </a:solidFill>
                <a:latin typeface="Avenir Next" panose="020B0503020202020204" pitchFamily="34" charset="0"/>
              </a:rPr>
              <a:t>Like cheap tarts to attract the stroller with the nut. </a:t>
            </a:r>
          </a:p>
          <a:p>
            <a:r>
              <a:rPr lang="en-GB" sz="1200" dirty="0">
                <a:solidFill>
                  <a:schemeClr val="tx1"/>
                </a:solidFill>
                <a:latin typeface="Avenir Next" panose="020B0503020202020204" pitchFamily="34" charset="0"/>
              </a:rPr>
              <a:t>Fatigued with indolence, tiger and lion </a:t>
            </a:r>
          </a:p>
          <a:p>
            <a:endParaRPr lang="en-GB" sz="1200" dirty="0">
              <a:solidFill>
                <a:schemeClr val="tx1"/>
              </a:solidFill>
              <a:latin typeface="Avenir Next" panose="020B0503020202020204" pitchFamily="34" charset="0"/>
            </a:endParaRPr>
          </a:p>
          <a:p>
            <a:endParaRPr lang="en-GB" sz="1000" dirty="0">
              <a:solidFill>
                <a:schemeClr val="tx1"/>
              </a:solidFill>
              <a:latin typeface="Avenir Next" panose="020B0503020202020204" pitchFamily="34" charset="0"/>
            </a:endParaRPr>
          </a:p>
          <a:p>
            <a:r>
              <a:rPr lang="en-GB" sz="1200" dirty="0">
                <a:solidFill>
                  <a:schemeClr val="tx1"/>
                </a:solidFill>
                <a:latin typeface="Avenir Next" panose="020B0503020202020204" pitchFamily="34" charset="0"/>
              </a:rPr>
              <a:t>Lie still as the sun. The boa-constrictor’s coil </a:t>
            </a:r>
          </a:p>
          <a:p>
            <a:r>
              <a:rPr lang="en-GB" sz="1200" dirty="0">
                <a:solidFill>
                  <a:schemeClr val="tx1"/>
                </a:solidFill>
                <a:latin typeface="Avenir Next" panose="020B0503020202020204" pitchFamily="34" charset="0"/>
              </a:rPr>
              <a:t>Is a fossil. Cage after cage seems empty, or </a:t>
            </a:r>
          </a:p>
          <a:p>
            <a:r>
              <a:rPr lang="en-GB" sz="1200" dirty="0">
                <a:solidFill>
                  <a:schemeClr val="tx1"/>
                </a:solidFill>
                <a:latin typeface="Avenir Next" panose="020B0503020202020204" pitchFamily="34" charset="0"/>
              </a:rPr>
              <a:t>Stinks of sleepers from the breathing straw.</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It might be painted on a nursery wall. </a:t>
            </a:r>
          </a:p>
          <a:p>
            <a:endParaRPr lang="en-GB" sz="1200" dirty="0">
              <a:solidFill>
                <a:schemeClr val="tx1"/>
              </a:solidFill>
              <a:latin typeface="Avenir Next" panose="020B0503020202020204" pitchFamily="34" charset="0"/>
            </a:endParaRPr>
          </a:p>
          <a:p>
            <a:endParaRPr lang="en-GB" sz="1000" dirty="0">
              <a:solidFill>
                <a:srgbClr val="C00000"/>
              </a:solidFill>
              <a:latin typeface="Avenir Next" panose="020B0503020202020204" pitchFamily="34" charset="0"/>
            </a:endParaRPr>
          </a:p>
          <a:p>
            <a:r>
              <a:rPr lang="en-GB" sz="1200" dirty="0">
                <a:solidFill>
                  <a:schemeClr val="tx1"/>
                </a:solidFill>
                <a:latin typeface="Avenir Next" panose="020B0503020202020204" pitchFamily="34" charset="0"/>
              </a:rPr>
              <a:t>But who runs like the rest past these arrives</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At a cage where the crowd stands, stares, mesmerized, </a:t>
            </a:r>
          </a:p>
          <a:p>
            <a:r>
              <a:rPr lang="en-GB" sz="1200" dirty="0">
                <a:solidFill>
                  <a:schemeClr val="tx1"/>
                </a:solidFill>
                <a:latin typeface="Avenir Next" panose="020B0503020202020204" pitchFamily="34" charset="0"/>
              </a:rPr>
              <a:t>As a child at a dream, at a jaguar hurrying enraged </a:t>
            </a:r>
          </a:p>
          <a:p>
            <a:r>
              <a:rPr lang="en-GB" sz="1200" dirty="0">
                <a:solidFill>
                  <a:schemeClr val="tx1"/>
                </a:solidFill>
                <a:latin typeface="Avenir Next" panose="020B0503020202020204" pitchFamily="34" charset="0"/>
              </a:rPr>
              <a:t>Through prison darkness after the drills of his eyes </a:t>
            </a:r>
          </a:p>
          <a:p>
            <a:endParaRPr lang="en-GB" sz="1200" dirty="0">
              <a:solidFill>
                <a:schemeClr val="tx1"/>
              </a:solidFill>
              <a:latin typeface="Avenir Next" panose="020B0503020202020204" pitchFamily="34" charset="0"/>
            </a:endParaRPr>
          </a:p>
          <a:p>
            <a:endParaRPr lang="en-GB" sz="1000" dirty="0">
              <a:solidFill>
                <a:schemeClr val="tx1"/>
              </a:solidFill>
              <a:latin typeface="Avenir Next" panose="020B0503020202020204" pitchFamily="34" charset="0"/>
            </a:endParaRPr>
          </a:p>
          <a:p>
            <a:r>
              <a:rPr lang="en-GB" sz="1200" dirty="0">
                <a:solidFill>
                  <a:srgbClr val="C00000"/>
                </a:solidFill>
                <a:latin typeface="Avenir Next" panose="020B0503020202020204" pitchFamily="34" charset="0"/>
              </a:rPr>
              <a:t>On a short fierce fuse. Not in boredom –</a:t>
            </a:r>
            <a:br>
              <a:rPr lang="en-GB" sz="1200" dirty="0">
                <a:solidFill>
                  <a:srgbClr val="C00000"/>
                </a:solidFill>
                <a:latin typeface="Avenir Next" panose="020B0503020202020204" pitchFamily="34" charset="0"/>
              </a:rPr>
            </a:br>
            <a:r>
              <a:rPr lang="en-GB" sz="1200" dirty="0">
                <a:solidFill>
                  <a:srgbClr val="C00000"/>
                </a:solidFill>
                <a:latin typeface="Avenir Next" panose="020B0503020202020204" pitchFamily="34" charset="0"/>
              </a:rPr>
              <a:t>The eye satisfied to be blind in fire,</a:t>
            </a:r>
            <a:br>
              <a:rPr lang="en-GB" sz="1200" dirty="0">
                <a:solidFill>
                  <a:srgbClr val="C00000"/>
                </a:solidFill>
                <a:latin typeface="Avenir Next" panose="020B0503020202020204" pitchFamily="34" charset="0"/>
              </a:rPr>
            </a:br>
            <a:r>
              <a:rPr lang="en-GB" sz="1200" dirty="0">
                <a:solidFill>
                  <a:srgbClr val="C00000"/>
                </a:solidFill>
                <a:latin typeface="Avenir Next" panose="020B0503020202020204" pitchFamily="34" charset="0"/>
              </a:rPr>
              <a:t>By the bang of blood in the brain deaf the ear – </a:t>
            </a:r>
          </a:p>
          <a:p>
            <a:r>
              <a:rPr lang="en-GB" sz="1200" dirty="0">
                <a:solidFill>
                  <a:srgbClr val="C00000"/>
                </a:solidFill>
                <a:latin typeface="Avenir Next" panose="020B0503020202020204" pitchFamily="34" charset="0"/>
              </a:rPr>
              <a:t>He spins from the bars, but there’s no cage to him </a:t>
            </a:r>
          </a:p>
          <a:p>
            <a:endParaRPr lang="en-GB" sz="1000" dirty="0">
              <a:solidFill>
                <a:schemeClr val="tx1"/>
              </a:solidFill>
              <a:latin typeface="Avenir Next" panose="020B0503020202020204" pitchFamily="34" charset="0"/>
            </a:endParaRPr>
          </a:p>
          <a:p>
            <a:endParaRPr lang="en-GB" sz="1000" dirty="0">
              <a:solidFill>
                <a:schemeClr val="tx1"/>
              </a:solidFill>
              <a:latin typeface="Avenir Next" panose="020B0503020202020204" pitchFamily="34" charset="0"/>
            </a:endParaRPr>
          </a:p>
          <a:p>
            <a:r>
              <a:rPr lang="en-GB" sz="1200" dirty="0">
                <a:solidFill>
                  <a:schemeClr val="tx1"/>
                </a:solidFill>
                <a:latin typeface="Avenir Next" panose="020B0503020202020204" pitchFamily="34" charset="0"/>
              </a:rPr>
              <a:t>More than to the visionary his cell:</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His stride is wildernesses of freedom:</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The world rolls under the long thrust of his heel. </a:t>
            </a:r>
          </a:p>
          <a:p>
            <a:r>
              <a:rPr lang="en-GB" sz="1200" dirty="0">
                <a:solidFill>
                  <a:schemeClr val="tx1"/>
                </a:solidFill>
                <a:latin typeface="Avenir Next" panose="020B0503020202020204" pitchFamily="34" charset="0"/>
              </a:rPr>
              <a:t>Over the cage floor the horizons come. </a:t>
            </a:r>
            <a:endParaRPr lang="en-GB" sz="1000" dirty="0">
              <a:solidFill>
                <a:schemeClr val="tx1"/>
              </a:solidFill>
              <a:effectLst/>
              <a:latin typeface="Avenir Next" panose="020B0503020202020204" pitchFamily="34" charset="0"/>
            </a:endParaRPr>
          </a:p>
        </p:txBody>
      </p:sp>
      <p:sp>
        <p:nvSpPr>
          <p:cNvPr id="5" name="TextBox 4">
            <a:extLst>
              <a:ext uri="{FF2B5EF4-FFF2-40B4-BE49-F238E27FC236}">
                <a16:creationId xmlns:a16="http://schemas.microsoft.com/office/drawing/2014/main" id="{9BF1901D-E8FB-FC44-9970-9004ECBD453F}"/>
              </a:ext>
            </a:extLst>
          </p:cNvPr>
          <p:cNvSpPr txBox="1"/>
          <p:nvPr/>
        </p:nvSpPr>
        <p:spPr>
          <a:xfrm>
            <a:off x="6549441" y="885580"/>
            <a:ext cx="5254631" cy="56323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Stanza 4:</a:t>
            </a:r>
          </a:p>
          <a:p>
            <a:pPr marL="285750" indent="-285750">
              <a:buFont typeface="Wingdings" pitchFamily="2" charset="2"/>
              <a:buChar char="q"/>
            </a:pPr>
            <a:r>
              <a:rPr lang="en-GB" dirty="0"/>
              <a:t>What is the effect of the use of caesura in lines 1 and 4?</a:t>
            </a:r>
          </a:p>
          <a:p>
            <a:pPr marL="285750" indent="-285750">
              <a:buFont typeface="Wingdings" pitchFamily="2" charset="2"/>
              <a:buChar char="q"/>
            </a:pPr>
            <a:r>
              <a:rPr lang="en-GB" dirty="0"/>
              <a:t>What is the effect of the alliteration of the ‘b’ sound?</a:t>
            </a:r>
          </a:p>
          <a:p>
            <a:pPr marL="285750" indent="-285750">
              <a:buFont typeface="Wingdings" pitchFamily="2" charset="2"/>
              <a:buChar char="q"/>
            </a:pPr>
            <a:r>
              <a:rPr lang="en-GB" dirty="0"/>
              <a:t>What is the effect of the sibilance used throughout this stanza?</a:t>
            </a:r>
          </a:p>
          <a:p>
            <a:pPr marL="285750" indent="-285750">
              <a:buFont typeface="Wingdings" pitchFamily="2" charset="2"/>
              <a:buChar char="q"/>
            </a:pPr>
            <a:r>
              <a:rPr lang="en-GB" dirty="0"/>
              <a:t>Why has Hughes included a stanza break through enjambment? What does it reveal about the jaguar?</a:t>
            </a:r>
          </a:p>
          <a:p>
            <a:pPr marL="285750" indent="-285750">
              <a:buFont typeface="Wingdings" pitchFamily="2" charset="2"/>
              <a:buChar char="q"/>
            </a:pPr>
            <a:r>
              <a:rPr lang="en-GB" dirty="0"/>
              <a:t>What is the effect of the negative imagery used throughout this stanza? What does it reflect?</a:t>
            </a:r>
          </a:p>
          <a:p>
            <a:pPr marL="285750" indent="-285750">
              <a:buFont typeface="Wingdings" pitchFamily="2" charset="2"/>
              <a:buChar char="q"/>
            </a:pPr>
            <a:r>
              <a:rPr lang="en-GB" dirty="0"/>
              <a:t>How is the wildness of the jaguar highlighted in this stanza?</a:t>
            </a:r>
          </a:p>
          <a:p>
            <a:pPr marL="285750" indent="-285750">
              <a:buFont typeface="Wingdings" pitchFamily="2" charset="2"/>
              <a:buChar char="q"/>
            </a:pPr>
            <a:r>
              <a:rPr lang="en-GB" dirty="0"/>
              <a:t>What does the metaphor in line 2 show about the temperament of the jaguar?</a:t>
            </a:r>
          </a:p>
          <a:p>
            <a:pPr marL="285750" indent="-285750">
              <a:buFont typeface="Wingdings" pitchFamily="2" charset="2"/>
              <a:buChar char="q"/>
            </a:pPr>
            <a:endParaRPr lang="en-GB" dirty="0"/>
          </a:p>
          <a:p>
            <a:pPr marL="285750" indent="-285750">
              <a:buFont typeface="Wingdings" pitchFamily="2" charset="2"/>
              <a:buChar char="q"/>
            </a:pPr>
            <a:endParaRPr lang="en-GB" dirty="0"/>
          </a:p>
          <a:p>
            <a:r>
              <a:rPr lang="en-GB" dirty="0"/>
              <a:t>Extension: how is the alliteration enhanced by the use of monosyllabic words in line 3?</a:t>
            </a:r>
          </a:p>
        </p:txBody>
      </p:sp>
      <p:sp>
        <p:nvSpPr>
          <p:cNvPr id="6" name="Rounded Rectangular Callout 5">
            <a:extLst>
              <a:ext uri="{FF2B5EF4-FFF2-40B4-BE49-F238E27FC236}">
                <a16:creationId xmlns:a16="http://schemas.microsoft.com/office/drawing/2014/main" id="{ED76BF02-8A8F-3C48-9F31-0F4062EDFFC8}"/>
              </a:ext>
            </a:extLst>
          </p:cNvPr>
          <p:cNvSpPr/>
          <p:nvPr/>
        </p:nvSpPr>
        <p:spPr>
          <a:xfrm>
            <a:off x="2001030" y="1618"/>
            <a:ext cx="4267200" cy="1021311"/>
          </a:xfrm>
          <a:prstGeom prst="wedgeRoundRectCallout">
            <a:avLst>
              <a:gd name="adj1" fmla="val -61904"/>
              <a:gd name="adj2" fmla="val -70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Don’t forget to double up and layer your analysis:</a:t>
            </a:r>
          </a:p>
          <a:p>
            <a:pPr algn="ctr"/>
            <a:r>
              <a:rPr lang="en-GB" sz="1400" dirty="0"/>
              <a:t>Discuss more than one aspect of each line e.g. 2 techniques or 1 technique and 1 language analysis</a:t>
            </a:r>
          </a:p>
        </p:txBody>
      </p:sp>
      <p:pic>
        <p:nvPicPr>
          <p:cNvPr id="7" name="Picture 6" descr="Icon&#10;&#10;Description automatically generated">
            <a:extLst>
              <a:ext uri="{FF2B5EF4-FFF2-40B4-BE49-F238E27FC236}">
                <a16:creationId xmlns:a16="http://schemas.microsoft.com/office/drawing/2014/main" id="{8F5A0AEC-1002-604C-9BEA-7C69101128A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0" b="90483" l="9851" r="89963">
                        <a14:foregroundMark x1="41450" y1="37915" x2="41450" y2="37915"/>
                        <a14:foregroundMark x1="57807" y1="35347" x2="57807" y2="35347"/>
                        <a14:foregroundMark x1="49442" y1="43505" x2="49442" y2="43505"/>
                        <a14:foregroundMark x1="47770" y1="51662" x2="47770" y2="51662"/>
                        <a14:foregroundMark x1="27138" y1="86707" x2="27138" y2="86707"/>
                        <a14:foregroundMark x1="62639" y1="86254" x2="62639" y2="86254"/>
                        <a14:foregroundMark x1="50929" y1="90483" x2="50929" y2="90483"/>
                      </a14:backgroundRemoval>
                    </a14:imgEffect>
                  </a14:imgLayer>
                </a14:imgProps>
              </a:ext>
            </a:extLst>
          </a:blip>
          <a:stretch>
            <a:fillRect/>
          </a:stretch>
        </p:blipFill>
        <p:spPr>
          <a:xfrm>
            <a:off x="645966" y="0"/>
            <a:ext cx="719701" cy="885580"/>
          </a:xfrm>
          <a:prstGeom prst="rect">
            <a:avLst/>
          </a:prstGeom>
        </p:spPr>
      </p:pic>
    </p:spTree>
    <p:extLst>
      <p:ext uri="{BB962C8B-B14F-4D97-AF65-F5344CB8AC3E}">
        <p14:creationId xmlns:p14="http://schemas.microsoft.com/office/powerpoint/2010/main" val="3648703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D90ED1-8E3A-FC41-BDB8-75161640D1A1}"/>
              </a:ext>
            </a:extLst>
          </p:cNvPr>
          <p:cNvSpPr/>
          <p:nvPr/>
        </p:nvSpPr>
        <p:spPr>
          <a:xfrm>
            <a:off x="1477714" y="1387073"/>
            <a:ext cx="4040154" cy="510909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200" dirty="0">
                <a:solidFill>
                  <a:schemeClr val="tx1"/>
                </a:solidFill>
                <a:latin typeface="Avenir Next" panose="020B0503020202020204" pitchFamily="34" charset="0"/>
              </a:rPr>
              <a:t>The apes yawn and adore their fleas in the sun. </a:t>
            </a:r>
          </a:p>
          <a:p>
            <a:r>
              <a:rPr lang="en-GB" sz="1200" dirty="0">
                <a:solidFill>
                  <a:schemeClr val="tx1"/>
                </a:solidFill>
                <a:latin typeface="Avenir Next" panose="020B0503020202020204" pitchFamily="34" charset="0"/>
              </a:rPr>
              <a:t>The parrots shriek as if they were on fire, or strut </a:t>
            </a:r>
          </a:p>
          <a:p>
            <a:r>
              <a:rPr lang="en-GB" sz="1200" dirty="0">
                <a:solidFill>
                  <a:schemeClr val="tx1"/>
                </a:solidFill>
                <a:latin typeface="Avenir Next" panose="020B0503020202020204" pitchFamily="34" charset="0"/>
              </a:rPr>
              <a:t>Like cheap tarts to attract the stroller with the nut. </a:t>
            </a:r>
          </a:p>
          <a:p>
            <a:r>
              <a:rPr lang="en-GB" sz="1200" dirty="0">
                <a:solidFill>
                  <a:schemeClr val="tx1"/>
                </a:solidFill>
                <a:latin typeface="Avenir Next" panose="020B0503020202020204" pitchFamily="34" charset="0"/>
              </a:rPr>
              <a:t>Fatigued with indolence, tiger and lion </a:t>
            </a:r>
          </a:p>
          <a:p>
            <a:endParaRPr lang="en-GB" sz="1200" dirty="0">
              <a:solidFill>
                <a:schemeClr val="tx1"/>
              </a:solidFill>
              <a:latin typeface="Avenir Next" panose="020B0503020202020204" pitchFamily="34" charset="0"/>
            </a:endParaRPr>
          </a:p>
          <a:p>
            <a:endParaRPr lang="en-GB" sz="1000" dirty="0">
              <a:solidFill>
                <a:schemeClr val="tx1"/>
              </a:solidFill>
              <a:latin typeface="Avenir Next" panose="020B0503020202020204" pitchFamily="34" charset="0"/>
            </a:endParaRPr>
          </a:p>
          <a:p>
            <a:r>
              <a:rPr lang="en-GB" sz="1200" dirty="0">
                <a:solidFill>
                  <a:schemeClr val="tx1"/>
                </a:solidFill>
                <a:latin typeface="Avenir Next" panose="020B0503020202020204" pitchFamily="34" charset="0"/>
              </a:rPr>
              <a:t>Lie still as the sun. The boa-constrictor’s coil </a:t>
            </a:r>
          </a:p>
          <a:p>
            <a:r>
              <a:rPr lang="en-GB" sz="1200" dirty="0">
                <a:solidFill>
                  <a:schemeClr val="tx1"/>
                </a:solidFill>
                <a:latin typeface="Avenir Next" panose="020B0503020202020204" pitchFamily="34" charset="0"/>
              </a:rPr>
              <a:t>Is a fossil. Cage after cage seems empty, or </a:t>
            </a:r>
          </a:p>
          <a:p>
            <a:r>
              <a:rPr lang="en-GB" sz="1200" dirty="0">
                <a:solidFill>
                  <a:schemeClr val="tx1"/>
                </a:solidFill>
                <a:latin typeface="Avenir Next" panose="020B0503020202020204" pitchFamily="34" charset="0"/>
              </a:rPr>
              <a:t>Stinks of sleepers from the breathing straw.</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It might be painted on a nursery wall. </a:t>
            </a:r>
          </a:p>
          <a:p>
            <a:endParaRPr lang="en-GB" sz="1200" dirty="0">
              <a:solidFill>
                <a:schemeClr val="tx1"/>
              </a:solidFill>
              <a:latin typeface="Avenir Next" panose="020B0503020202020204" pitchFamily="34" charset="0"/>
            </a:endParaRPr>
          </a:p>
          <a:p>
            <a:endParaRPr lang="en-GB" sz="1000" dirty="0">
              <a:solidFill>
                <a:srgbClr val="C00000"/>
              </a:solidFill>
              <a:latin typeface="Avenir Next" panose="020B0503020202020204" pitchFamily="34" charset="0"/>
            </a:endParaRPr>
          </a:p>
          <a:p>
            <a:r>
              <a:rPr lang="en-GB" sz="1200" dirty="0">
                <a:solidFill>
                  <a:schemeClr val="tx1"/>
                </a:solidFill>
                <a:latin typeface="Avenir Next" panose="020B0503020202020204" pitchFamily="34" charset="0"/>
              </a:rPr>
              <a:t>But who runs like the rest past these arrives</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At a cage where the crowd stands, stares, mesmerized, </a:t>
            </a:r>
          </a:p>
          <a:p>
            <a:r>
              <a:rPr lang="en-GB" sz="1200" dirty="0">
                <a:solidFill>
                  <a:schemeClr val="tx1"/>
                </a:solidFill>
                <a:latin typeface="Avenir Next" panose="020B0503020202020204" pitchFamily="34" charset="0"/>
              </a:rPr>
              <a:t>As a child at a dream, at a jaguar hurrying enraged </a:t>
            </a:r>
          </a:p>
          <a:p>
            <a:r>
              <a:rPr lang="en-GB" sz="1200" dirty="0">
                <a:solidFill>
                  <a:schemeClr val="tx1"/>
                </a:solidFill>
                <a:latin typeface="Avenir Next" panose="020B0503020202020204" pitchFamily="34" charset="0"/>
              </a:rPr>
              <a:t>Through prison darkness after the drills of his eyes </a:t>
            </a:r>
          </a:p>
          <a:p>
            <a:endParaRPr lang="en-GB" sz="1200" dirty="0">
              <a:solidFill>
                <a:schemeClr val="tx1"/>
              </a:solidFill>
              <a:latin typeface="Avenir Next" panose="020B0503020202020204" pitchFamily="34" charset="0"/>
            </a:endParaRPr>
          </a:p>
          <a:p>
            <a:endParaRPr lang="en-GB" sz="1000" dirty="0">
              <a:solidFill>
                <a:schemeClr val="tx1"/>
              </a:solidFill>
              <a:latin typeface="Avenir Next" panose="020B0503020202020204" pitchFamily="34" charset="0"/>
            </a:endParaRPr>
          </a:p>
          <a:p>
            <a:r>
              <a:rPr lang="en-GB" sz="1200" dirty="0">
                <a:solidFill>
                  <a:schemeClr val="tx1"/>
                </a:solidFill>
                <a:latin typeface="Avenir Next" panose="020B0503020202020204" pitchFamily="34" charset="0"/>
              </a:rPr>
              <a:t>On a short fierce fuse. Not in boredom –</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The eye satisfied to be blind in fire,</a:t>
            </a:r>
            <a:br>
              <a:rPr lang="en-GB" sz="1200" dirty="0">
                <a:solidFill>
                  <a:schemeClr val="tx1"/>
                </a:solidFill>
                <a:latin typeface="Avenir Next" panose="020B0503020202020204" pitchFamily="34" charset="0"/>
              </a:rPr>
            </a:br>
            <a:r>
              <a:rPr lang="en-GB" sz="1200" dirty="0">
                <a:solidFill>
                  <a:schemeClr val="tx1"/>
                </a:solidFill>
                <a:latin typeface="Avenir Next" panose="020B0503020202020204" pitchFamily="34" charset="0"/>
              </a:rPr>
              <a:t>By the bang of blood in the brain deaf the ear – </a:t>
            </a:r>
          </a:p>
          <a:p>
            <a:r>
              <a:rPr lang="en-GB" sz="1200" dirty="0">
                <a:solidFill>
                  <a:schemeClr val="tx1"/>
                </a:solidFill>
                <a:latin typeface="Avenir Next" panose="020B0503020202020204" pitchFamily="34" charset="0"/>
              </a:rPr>
              <a:t>He spins from the bars, but there’s no cage to him </a:t>
            </a:r>
          </a:p>
          <a:p>
            <a:endParaRPr lang="en-GB" sz="1000" dirty="0">
              <a:solidFill>
                <a:schemeClr val="tx1"/>
              </a:solidFill>
              <a:latin typeface="Avenir Next" panose="020B0503020202020204" pitchFamily="34" charset="0"/>
            </a:endParaRPr>
          </a:p>
          <a:p>
            <a:endParaRPr lang="en-GB" sz="1000" dirty="0">
              <a:solidFill>
                <a:schemeClr val="tx1"/>
              </a:solidFill>
              <a:latin typeface="Avenir Next" panose="020B0503020202020204" pitchFamily="34" charset="0"/>
            </a:endParaRPr>
          </a:p>
          <a:p>
            <a:r>
              <a:rPr lang="en-GB" sz="1200" dirty="0">
                <a:solidFill>
                  <a:srgbClr val="C00000"/>
                </a:solidFill>
                <a:latin typeface="Avenir Next" panose="020B0503020202020204" pitchFamily="34" charset="0"/>
              </a:rPr>
              <a:t>More than to the visionary his cell:</a:t>
            </a:r>
            <a:br>
              <a:rPr lang="en-GB" sz="1200" dirty="0">
                <a:solidFill>
                  <a:srgbClr val="C00000"/>
                </a:solidFill>
                <a:latin typeface="Avenir Next" panose="020B0503020202020204" pitchFamily="34" charset="0"/>
              </a:rPr>
            </a:br>
            <a:r>
              <a:rPr lang="en-GB" sz="1200" dirty="0">
                <a:solidFill>
                  <a:srgbClr val="C00000"/>
                </a:solidFill>
                <a:latin typeface="Avenir Next" panose="020B0503020202020204" pitchFamily="34" charset="0"/>
              </a:rPr>
              <a:t>His stride is wildernesses of freedom:</a:t>
            </a:r>
            <a:br>
              <a:rPr lang="en-GB" sz="1200" dirty="0">
                <a:solidFill>
                  <a:srgbClr val="C00000"/>
                </a:solidFill>
                <a:latin typeface="Avenir Next" panose="020B0503020202020204" pitchFamily="34" charset="0"/>
              </a:rPr>
            </a:br>
            <a:r>
              <a:rPr lang="en-GB" sz="1200" dirty="0">
                <a:solidFill>
                  <a:srgbClr val="C00000"/>
                </a:solidFill>
                <a:latin typeface="Avenir Next" panose="020B0503020202020204" pitchFamily="34" charset="0"/>
              </a:rPr>
              <a:t>The world rolls under the long thrust of his heel. </a:t>
            </a:r>
          </a:p>
          <a:p>
            <a:r>
              <a:rPr lang="en-GB" sz="1200" dirty="0">
                <a:solidFill>
                  <a:srgbClr val="C00000"/>
                </a:solidFill>
                <a:latin typeface="Avenir Next" panose="020B0503020202020204" pitchFamily="34" charset="0"/>
              </a:rPr>
              <a:t>Over the cage floor the horizons come. </a:t>
            </a:r>
            <a:endParaRPr lang="en-GB" sz="1000" dirty="0">
              <a:solidFill>
                <a:srgbClr val="C00000"/>
              </a:solidFill>
              <a:effectLst/>
              <a:latin typeface="Avenir Next" panose="020B0503020202020204" pitchFamily="34" charset="0"/>
            </a:endParaRPr>
          </a:p>
        </p:txBody>
      </p:sp>
      <p:sp>
        <p:nvSpPr>
          <p:cNvPr id="5" name="TextBox 4">
            <a:extLst>
              <a:ext uri="{FF2B5EF4-FFF2-40B4-BE49-F238E27FC236}">
                <a16:creationId xmlns:a16="http://schemas.microsoft.com/office/drawing/2014/main" id="{9BF1901D-E8FB-FC44-9970-9004ECBD453F}"/>
              </a:ext>
            </a:extLst>
          </p:cNvPr>
          <p:cNvSpPr txBox="1"/>
          <p:nvPr/>
        </p:nvSpPr>
        <p:spPr>
          <a:xfrm>
            <a:off x="6383185" y="1417851"/>
            <a:ext cx="5254631" cy="50783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Stanza 5:</a:t>
            </a:r>
          </a:p>
          <a:p>
            <a:pPr marL="285750" indent="-285750">
              <a:buFont typeface="Wingdings" pitchFamily="2" charset="2"/>
              <a:buChar char="q"/>
            </a:pPr>
            <a:r>
              <a:rPr lang="en-GB" dirty="0"/>
              <a:t>Why is the jaguar described as a ‘visionary’? </a:t>
            </a:r>
          </a:p>
          <a:p>
            <a:pPr marL="285750" indent="-285750">
              <a:buFont typeface="Wingdings" pitchFamily="2" charset="2"/>
              <a:buChar char="q"/>
            </a:pPr>
            <a:r>
              <a:rPr lang="en-GB" dirty="0"/>
              <a:t>Why is each line end stopped? Why include this feature in the final stanza?</a:t>
            </a:r>
          </a:p>
          <a:p>
            <a:pPr marL="285750" indent="-285750">
              <a:buFont typeface="Wingdings" pitchFamily="2" charset="2"/>
              <a:buChar char="q"/>
            </a:pPr>
            <a:r>
              <a:rPr lang="en-GB" dirty="0"/>
              <a:t>What is the effect of the different metaphors used here? Why has Hughes used so many metaphors to describe the jaguar?</a:t>
            </a:r>
          </a:p>
          <a:p>
            <a:pPr marL="285750" indent="-285750">
              <a:buFont typeface="Wingdings" pitchFamily="2" charset="2"/>
              <a:buChar char="q"/>
            </a:pPr>
            <a:r>
              <a:rPr lang="en-GB" dirty="0"/>
              <a:t>How is the jaguar’s power suggested in this stanza?</a:t>
            </a:r>
          </a:p>
          <a:p>
            <a:pPr marL="285750" indent="-285750">
              <a:buFont typeface="Wingdings" pitchFamily="2" charset="2"/>
              <a:buChar char="q"/>
            </a:pPr>
            <a:r>
              <a:rPr lang="en-GB" dirty="0"/>
              <a:t>What is the effect of the monosyllabic phrase ‘long thrust of his heel’?</a:t>
            </a:r>
          </a:p>
          <a:p>
            <a:pPr marL="285750" indent="-285750">
              <a:buFont typeface="Wingdings" pitchFamily="2" charset="2"/>
              <a:buChar char="q"/>
            </a:pPr>
            <a:r>
              <a:rPr lang="en-GB" dirty="0"/>
              <a:t>What is the effect of the juxtaposition in lines 1 and 2?</a:t>
            </a:r>
          </a:p>
          <a:p>
            <a:pPr marL="285750" indent="-285750">
              <a:buFont typeface="Wingdings" pitchFamily="2" charset="2"/>
              <a:buChar char="q"/>
            </a:pPr>
            <a:endParaRPr lang="en-GB" dirty="0"/>
          </a:p>
          <a:p>
            <a:pPr marL="285750" indent="-285750">
              <a:buFont typeface="Wingdings" pitchFamily="2" charset="2"/>
              <a:buChar char="q"/>
            </a:pPr>
            <a:endParaRPr lang="en-GB" dirty="0"/>
          </a:p>
          <a:p>
            <a:r>
              <a:rPr lang="en-GB" dirty="0"/>
              <a:t>Extension: how does this stanza compare to stanza 1? Why does Hughes begin and end he poem in this way?</a:t>
            </a:r>
          </a:p>
        </p:txBody>
      </p:sp>
      <p:sp>
        <p:nvSpPr>
          <p:cNvPr id="6" name="Rounded Rectangular Callout 5">
            <a:extLst>
              <a:ext uri="{FF2B5EF4-FFF2-40B4-BE49-F238E27FC236}">
                <a16:creationId xmlns:a16="http://schemas.microsoft.com/office/drawing/2014/main" id="{ED76BF02-8A8F-3C48-9F31-0F4062EDFFC8}"/>
              </a:ext>
            </a:extLst>
          </p:cNvPr>
          <p:cNvSpPr/>
          <p:nvPr/>
        </p:nvSpPr>
        <p:spPr>
          <a:xfrm>
            <a:off x="2001030" y="1618"/>
            <a:ext cx="4267200" cy="1021311"/>
          </a:xfrm>
          <a:prstGeom prst="wedgeRoundRectCallout">
            <a:avLst>
              <a:gd name="adj1" fmla="val -61904"/>
              <a:gd name="adj2" fmla="val -70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Don’t forget to double up and layer your analysis:</a:t>
            </a:r>
          </a:p>
          <a:p>
            <a:pPr algn="ctr"/>
            <a:r>
              <a:rPr lang="en-GB" sz="1400" dirty="0"/>
              <a:t>Discuss more than one aspect of each line e.g. 2 techniques or 1 technique and 1 language analysis</a:t>
            </a:r>
          </a:p>
        </p:txBody>
      </p:sp>
      <p:pic>
        <p:nvPicPr>
          <p:cNvPr id="7" name="Picture 6" descr="Icon&#10;&#10;Description automatically generated">
            <a:extLst>
              <a:ext uri="{FF2B5EF4-FFF2-40B4-BE49-F238E27FC236}">
                <a16:creationId xmlns:a16="http://schemas.microsoft.com/office/drawing/2014/main" id="{8F5A0AEC-1002-604C-9BEA-7C69101128A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0" b="90483" l="9851" r="89963">
                        <a14:foregroundMark x1="41450" y1="37915" x2="41450" y2="37915"/>
                        <a14:foregroundMark x1="57807" y1="35347" x2="57807" y2="35347"/>
                        <a14:foregroundMark x1="49442" y1="43505" x2="49442" y2="43505"/>
                        <a14:foregroundMark x1="47770" y1="51662" x2="47770" y2="51662"/>
                        <a14:foregroundMark x1="27138" y1="86707" x2="27138" y2="86707"/>
                        <a14:foregroundMark x1="62639" y1="86254" x2="62639" y2="86254"/>
                        <a14:foregroundMark x1="50929" y1="90483" x2="50929" y2="90483"/>
                      </a14:backgroundRemoval>
                    </a14:imgEffect>
                  </a14:imgLayer>
                </a14:imgProps>
              </a:ext>
            </a:extLst>
          </a:blip>
          <a:stretch>
            <a:fillRect/>
          </a:stretch>
        </p:blipFill>
        <p:spPr>
          <a:xfrm>
            <a:off x="645966" y="0"/>
            <a:ext cx="719701" cy="885580"/>
          </a:xfrm>
          <a:prstGeom prst="rect">
            <a:avLst/>
          </a:prstGeom>
        </p:spPr>
      </p:pic>
    </p:spTree>
    <p:extLst>
      <p:ext uri="{BB962C8B-B14F-4D97-AF65-F5344CB8AC3E}">
        <p14:creationId xmlns:p14="http://schemas.microsoft.com/office/powerpoint/2010/main" val="3584763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5061-97A6-0E45-8C2C-5A61586E878D}"/>
              </a:ext>
            </a:extLst>
          </p:cNvPr>
          <p:cNvSpPr>
            <a:spLocks noGrp="1"/>
          </p:cNvSpPr>
          <p:nvPr>
            <p:ph type="title"/>
          </p:nvPr>
        </p:nvSpPr>
        <p:spPr/>
        <p:txBody>
          <a:bodyPr/>
          <a:lstStyle/>
          <a:p>
            <a:r>
              <a:rPr lang="en-GB" dirty="0"/>
              <a:t>How would you describe each of these animals?</a:t>
            </a:r>
          </a:p>
        </p:txBody>
      </p:sp>
      <p:pic>
        <p:nvPicPr>
          <p:cNvPr id="4" name="Picture 3">
            <a:extLst>
              <a:ext uri="{FF2B5EF4-FFF2-40B4-BE49-F238E27FC236}">
                <a16:creationId xmlns:a16="http://schemas.microsoft.com/office/drawing/2014/main" id="{95A25D90-3D25-1B47-8956-B9B475F4E95A}"/>
              </a:ext>
            </a:extLst>
          </p:cNvPr>
          <p:cNvPicPr>
            <a:picLocks noChangeAspect="1"/>
          </p:cNvPicPr>
          <p:nvPr/>
        </p:nvPicPr>
        <p:blipFill>
          <a:blip r:embed="rId2"/>
          <a:stretch>
            <a:fillRect/>
          </a:stretch>
        </p:blipFill>
        <p:spPr>
          <a:xfrm>
            <a:off x="222250" y="2230004"/>
            <a:ext cx="3517900" cy="3340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colorful bird flying&#10;&#10;Description automatically generated with low confidence">
            <a:extLst>
              <a:ext uri="{FF2B5EF4-FFF2-40B4-BE49-F238E27FC236}">
                <a16:creationId xmlns:a16="http://schemas.microsoft.com/office/drawing/2014/main" id="{CB375F62-C76A-AD40-85FF-A01F9D375A92}"/>
              </a:ext>
            </a:extLst>
          </p:cNvPr>
          <p:cNvPicPr>
            <a:picLocks noChangeAspect="1"/>
          </p:cNvPicPr>
          <p:nvPr/>
        </p:nvPicPr>
        <p:blipFill>
          <a:blip r:embed="rId3"/>
          <a:stretch>
            <a:fillRect/>
          </a:stretch>
        </p:blipFill>
        <p:spPr>
          <a:xfrm>
            <a:off x="4080740" y="1828483"/>
            <a:ext cx="4889500" cy="246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monkey sitting on a branch in a tree&#10;&#10;Description automatically generated with medium confidence">
            <a:extLst>
              <a:ext uri="{FF2B5EF4-FFF2-40B4-BE49-F238E27FC236}">
                <a16:creationId xmlns:a16="http://schemas.microsoft.com/office/drawing/2014/main" id="{EC7B56B7-DBCB-CA41-A8D2-3D2B99407A88}"/>
              </a:ext>
            </a:extLst>
          </p:cNvPr>
          <p:cNvPicPr>
            <a:picLocks noChangeAspect="1"/>
          </p:cNvPicPr>
          <p:nvPr/>
        </p:nvPicPr>
        <p:blipFill>
          <a:blip r:embed="rId4"/>
          <a:stretch>
            <a:fillRect/>
          </a:stretch>
        </p:blipFill>
        <p:spPr>
          <a:xfrm>
            <a:off x="7765873" y="2230004"/>
            <a:ext cx="4698848" cy="3084223"/>
          </a:xfrm>
          <a:prstGeom prst="ellipse">
            <a:avLst/>
          </a:prstGeom>
          <a:ln>
            <a:noFill/>
          </a:ln>
          <a:effectLst>
            <a:softEdge rad="112500"/>
          </a:effectLst>
        </p:spPr>
      </p:pic>
      <p:pic>
        <p:nvPicPr>
          <p:cNvPr id="10" name="Picture 9" descr="A snake on a branch&#10;&#10;Description automatically generated with low confidence">
            <a:extLst>
              <a:ext uri="{FF2B5EF4-FFF2-40B4-BE49-F238E27FC236}">
                <a16:creationId xmlns:a16="http://schemas.microsoft.com/office/drawing/2014/main" id="{E76ECAA7-768C-0346-8907-5C87C64619BD}"/>
              </a:ext>
            </a:extLst>
          </p:cNvPr>
          <p:cNvPicPr>
            <a:picLocks noChangeAspect="1"/>
          </p:cNvPicPr>
          <p:nvPr/>
        </p:nvPicPr>
        <p:blipFill>
          <a:blip r:embed="rId5"/>
          <a:stretch>
            <a:fillRect/>
          </a:stretch>
        </p:blipFill>
        <p:spPr>
          <a:xfrm>
            <a:off x="4263446" y="4211978"/>
            <a:ext cx="4524087" cy="2716251"/>
          </a:xfrm>
          <a:prstGeom prst="rect">
            <a:avLst/>
          </a:prstGeom>
          <a:ln>
            <a:noFill/>
          </a:ln>
          <a:effectLst>
            <a:softEdge rad="112500"/>
          </a:effectLst>
        </p:spPr>
      </p:pic>
    </p:spTree>
    <p:extLst>
      <p:ext uri="{BB962C8B-B14F-4D97-AF65-F5344CB8AC3E}">
        <p14:creationId xmlns:p14="http://schemas.microsoft.com/office/powerpoint/2010/main" val="3653878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F1901D-E8FB-FC44-9970-9004ECBD453F}"/>
              </a:ext>
            </a:extLst>
          </p:cNvPr>
          <p:cNvSpPr txBox="1"/>
          <p:nvPr/>
        </p:nvSpPr>
        <p:spPr>
          <a:xfrm>
            <a:off x="6674133" y="1690254"/>
            <a:ext cx="387927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Each group will now </a:t>
            </a:r>
            <a:r>
              <a:rPr lang="en-GB" i="1" dirty="0"/>
              <a:t>feedback.</a:t>
            </a:r>
            <a:r>
              <a:rPr lang="en-GB" dirty="0"/>
              <a:t> As they do, make notes on the poem.</a:t>
            </a:r>
          </a:p>
          <a:p>
            <a:endParaRPr lang="en-GB" dirty="0"/>
          </a:p>
          <a:p>
            <a:r>
              <a:rPr lang="en-GB" dirty="0"/>
              <a:t>You may also ask questions to each group – see if you can help them to develop their analysis further.</a:t>
            </a:r>
          </a:p>
        </p:txBody>
      </p:sp>
      <p:pic>
        <p:nvPicPr>
          <p:cNvPr id="4" name="Picture 3" descr="Text, letter&#10;&#10;Description automatically generated">
            <a:extLst>
              <a:ext uri="{FF2B5EF4-FFF2-40B4-BE49-F238E27FC236}">
                <a16:creationId xmlns:a16="http://schemas.microsoft.com/office/drawing/2014/main" id="{6CD7491E-9B88-0147-80BB-A353E7E333CD}"/>
              </a:ext>
            </a:extLst>
          </p:cNvPr>
          <p:cNvPicPr>
            <a:picLocks noChangeAspect="1"/>
          </p:cNvPicPr>
          <p:nvPr/>
        </p:nvPicPr>
        <p:blipFill rotWithShape="1">
          <a:blip r:embed="rId3"/>
          <a:srcRect l="5053" t="21401" r="2615" b="13874"/>
          <a:stretch/>
        </p:blipFill>
        <p:spPr>
          <a:xfrm>
            <a:off x="1357744" y="1000929"/>
            <a:ext cx="4919838" cy="4828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2063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E638F-6AA7-8C44-B763-52CAC149B6F8}"/>
              </a:ext>
            </a:extLst>
          </p:cNvPr>
          <p:cNvPicPr>
            <a:picLocks noChangeAspect="1"/>
          </p:cNvPicPr>
          <p:nvPr/>
        </p:nvPicPr>
        <p:blipFill>
          <a:blip r:embed="rId2"/>
          <a:stretch>
            <a:fillRect/>
          </a:stretch>
        </p:blipFill>
        <p:spPr>
          <a:xfrm>
            <a:off x="3502615" y="4549676"/>
            <a:ext cx="5404393" cy="2331481"/>
          </a:xfrm>
          <a:prstGeom prst="rect">
            <a:avLst/>
          </a:prstGeom>
        </p:spPr>
      </p:pic>
      <p:sp>
        <p:nvSpPr>
          <p:cNvPr id="5" name="TextBox 4">
            <a:extLst>
              <a:ext uri="{FF2B5EF4-FFF2-40B4-BE49-F238E27FC236}">
                <a16:creationId xmlns:a16="http://schemas.microsoft.com/office/drawing/2014/main" id="{77C0585D-D94B-FC4F-9EDE-44D72DB15AD6}"/>
              </a:ext>
            </a:extLst>
          </p:cNvPr>
          <p:cNvSpPr txBox="1"/>
          <p:nvPr/>
        </p:nvSpPr>
        <p:spPr>
          <a:xfrm>
            <a:off x="1557339" y="1120676"/>
            <a:ext cx="9584838"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t>Thank you for visiting Ms Duckworth’s Classroom! I hope you enjoy the resource. You can find the full scheme of work </a:t>
            </a:r>
            <a:r>
              <a:rPr lang="en-US" sz="2000" dirty="0">
                <a:hlinkClick r:id="rId3"/>
              </a:rPr>
              <a:t>here</a:t>
            </a:r>
            <a:r>
              <a:rPr lang="en-US" sz="2000" dirty="0"/>
              <a:t>.</a:t>
            </a:r>
          </a:p>
          <a:p>
            <a:endParaRPr lang="en-US" sz="2000" dirty="0"/>
          </a:p>
          <a:p>
            <a:pPr algn="ctr"/>
            <a:r>
              <a:rPr lang="en-US" sz="2000" dirty="0"/>
              <a:t>Please feel free to let me know how you used them and if they were </a:t>
            </a:r>
            <a:r>
              <a:rPr lang="en-US" sz="2000" dirty="0">
                <a:hlinkClick r:id="rId4"/>
              </a:rPr>
              <a:t>helpful</a:t>
            </a:r>
            <a:r>
              <a:rPr lang="en-US" sz="2000" dirty="0"/>
              <a:t>.</a:t>
            </a:r>
          </a:p>
          <a:p>
            <a:pPr algn="ctr"/>
            <a:endParaRPr lang="en-US" sz="2000" dirty="0"/>
          </a:p>
          <a:p>
            <a:pPr algn="ctr"/>
            <a:r>
              <a:rPr lang="en-US" sz="2000" dirty="0"/>
              <a:t>You can also follow me on </a:t>
            </a:r>
            <a:r>
              <a:rPr lang="en-US" sz="2000" dirty="0">
                <a:hlinkClick r:id="rId5"/>
              </a:rPr>
              <a:t>Instagram</a:t>
            </a:r>
            <a:r>
              <a:rPr lang="en-US" sz="2000" dirty="0"/>
              <a:t> and find me on </a:t>
            </a:r>
            <a:r>
              <a:rPr lang="en-US" sz="2000" dirty="0">
                <a:hlinkClick r:id="rId6"/>
              </a:rPr>
              <a:t>Facebook</a:t>
            </a:r>
            <a:r>
              <a:rPr lang="en-US" sz="2000" dirty="0"/>
              <a:t>, </a:t>
            </a:r>
            <a:r>
              <a:rPr lang="en-US" sz="2000" dirty="0" err="1"/>
              <a:t>Y</a:t>
            </a:r>
            <a:r>
              <a:rPr lang="en-US" sz="2000" dirty="0" err="1">
                <a:hlinkClick r:id="rId7"/>
              </a:rPr>
              <a:t>outube</a:t>
            </a:r>
            <a:r>
              <a:rPr lang="en-US" sz="2000" dirty="0"/>
              <a:t> or </a:t>
            </a:r>
            <a:r>
              <a:rPr lang="en-US" sz="2000" dirty="0">
                <a:hlinkClick r:id="rId8"/>
              </a:rPr>
              <a:t>twitter</a:t>
            </a:r>
            <a:r>
              <a:rPr lang="en-US" sz="2000" dirty="0"/>
              <a:t>.</a:t>
            </a:r>
          </a:p>
          <a:p>
            <a:pPr algn="ctr"/>
            <a:endParaRPr lang="en-US" sz="2000" dirty="0"/>
          </a:p>
          <a:p>
            <a:pPr algn="ctr"/>
            <a:r>
              <a:rPr lang="en-US" sz="2000" dirty="0"/>
              <a:t>Don’t forget to subscribe so you don’t miss out on any sales, free resources and new uploads.</a:t>
            </a:r>
          </a:p>
        </p:txBody>
      </p:sp>
    </p:spTree>
    <p:extLst>
      <p:ext uri="{BB962C8B-B14F-4D97-AF65-F5344CB8AC3E}">
        <p14:creationId xmlns:p14="http://schemas.microsoft.com/office/powerpoint/2010/main" val="207247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759D-7D90-714A-83DA-5D4C1ACEB9EA}"/>
              </a:ext>
            </a:extLst>
          </p:cNvPr>
          <p:cNvSpPr>
            <a:spLocks noGrp="1"/>
          </p:cNvSpPr>
          <p:nvPr>
            <p:ph type="title"/>
          </p:nvPr>
        </p:nvSpPr>
        <p:spPr/>
        <p:txBody>
          <a:bodyPr/>
          <a:lstStyle/>
          <a:p>
            <a:r>
              <a:rPr lang="en-GB" dirty="0"/>
              <a:t>Would you still describe them in the same way?</a:t>
            </a:r>
          </a:p>
        </p:txBody>
      </p:sp>
      <p:pic>
        <p:nvPicPr>
          <p:cNvPr id="5" name="Picture 4" descr="A chimpanzee holding a baby chimpanzee&#10;&#10;Description automatically generated with medium confidence">
            <a:extLst>
              <a:ext uri="{FF2B5EF4-FFF2-40B4-BE49-F238E27FC236}">
                <a16:creationId xmlns:a16="http://schemas.microsoft.com/office/drawing/2014/main" id="{07F82839-32E4-F04D-88B4-FCB4BC53CF04}"/>
              </a:ext>
            </a:extLst>
          </p:cNvPr>
          <p:cNvPicPr>
            <a:picLocks noChangeAspect="1"/>
          </p:cNvPicPr>
          <p:nvPr/>
        </p:nvPicPr>
        <p:blipFill>
          <a:blip r:embed="rId2"/>
          <a:stretch>
            <a:fillRect/>
          </a:stretch>
        </p:blipFill>
        <p:spPr>
          <a:xfrm>
            <a:off x="441386" y="2294775"/>
            <a:ext cx="2087646" cy="32308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descr="A picture containing reptile, rock, snake, stone&#10;&#10;Description automatically generated">
            <a:extLst>
              <a:ext uri="{FF2B5EF4-FFF2-40B4-BE49-F238E27FC236}">
                <a16:creationId xmlns:a16="http://schemas.microsoft.com/office/drawing/2014/main" id="{8DF51F8C-3064-1D41-97F8-5B37ABA0C83F}"/>
              </a:ext>
            </a:extLst>
          </p:cNvPr>
          <p:cNvPicPr>
            <a:picLocks noChangeAspect="1"/>
          </p:cNvPicPr>
          <p:nvPr/>
        </p:nvPicPr>
        <p:blipFill>
          <a:blip r:embed="rId3"/>
          <a:stretch>
            <a:fillRect/>
          </a:stretch>
        </p:blipFill>
        <p:spPr>
          <a:xfrm>
            <a:off x="6985350" y="2022764"/>
            <a:ext cx="5131955" cy="2052782"/>
          </a:xfrm>
          <a:prstGeom prst="rect">
            <a:avLst/>
          </a:prstGeom>
          <a:ln>
            <a:noFill/>
          </a:ln>
          <a:effectLst>
            <a:softEdge rad="112500"/>
          </a:effectLst>
        </p:spPr>
      </p:pic>
      <p:pic>
        <p:nvPicPr>
          <p:cNvPr id="12" name="Picture 11" descr="A picture containing big cat, mammal, leopard&#10;&#10;Description automatically generated">
            <a:extLst>
              <a:ext uri="{FF2B5EF4-FFF2-40B4-BE49-F238E27FC236}">
                <a16:creationId xmlns:a16="http://schemas.microsoft.com/office/drawing/2014/main" id="{18B3E0D6-F852-3B42-8422-16727FC805A4}"/>
              </a:ext>
            </a:extLst>
          </p:cNvPr>
          <p:cNvPicPr>
            <a:picLocks noChangeAspect="1"/>
          </p:cNvPicPr>
          <p:nvPr/>
        </p:nvPicPr>
        <p:blipFill>
          <a:blip r:embed="rId4"/>
          <a:stretch>
            <a:fillRect/>
          </a:stretch>
        </p:blipFill>
        <p:spPr>
          <a:xfrm>
            <a:off x="7421069" y="4406589"/>
            <a:ext cx="4468091" cy="19484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A green bird in a cage&#10;&#10;Description automatically generated">
            <a:extLst>
              <a:ext uri="{FF2B5EF4-FFF2-40B4-BE49-F238E27FC236}">
                <a16:creationId xmlns:a16="http://schemas.microsoft.com/office/drawing/2014/main" id="{4F742773-B495-C04B-8C31-11CBD210AAE4}"/>
              </a:ext>
            </a:extLst>
          </p:cNvPr>
          <p:cNvPicPr>
            <a:picLocks noChangeAspect="1"/>
          </p:cNvPicPr>
          <p:nvPr/>
        </p:nvPicPr>
        <p:blipFill>
          <a:blip r:embed="rId5"/>
          <a:stretch>
            <a:fillRect/>
          </a:stretch>
        </p:blipFill>
        <p:spPr>
          <a:xfrm>
            <a:off x="3077328" y="2837296"/>
            <a:ext cx="3581400" cy="2476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7031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E77B-D466-3D48-9EA5-52DC42C1AB34}"/>
              </a:ext>
            </a:extLst>
          </p:cNvPr>
          <p:cNvSpPr>
            <a:spLocks noGrp="1"/>
          </p:cNvSpPr>
          <p:nvPr>
            <p:ph type="title"/>
          </p:nvPr>
        </p:nvSpPr>
        <p:spPr/>
        <p:txBody>
          <a:bodyPr/>
          <a:lstStyle/>
          <a:p>
            <a:r>
              <a:rPr lang="en-GB" dirty="0"/>
              <a:t>What are the pros and cons of zoos?</a:t>
            </a:r>
          </a:p>
        </p:txBody>
      </p:sp>
      <p:pic>
        <p:nvPicPr>
          <p:cNvPr id="5" name="Graphic 4" descr="Questions outline">
            <a:extLst>
              <a:ext uri="{FF2B5EF4-FFF2-40B4-BE49-F238E27FC236}">
                <a16:creationId xmlns:a16="http://schemas.microsoft.com/office/drawing/2014/main" id="{BE49B5DB-F95F-DA46-B63C-68679B6127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80528" y="3200083"/>
            <a:ext cx="1995054" cy="1995054"/>
          </a:xfrm>
          <a:prstGeom prst="rect">
            <a:avLst/>
          </a:prstGeom>
        </p:spPr>
      </p:pic>
      <p:sp>
        <p:nvSpPr>
          <p:cNvPr id="6" name="TextBox 5">
            <a:extLst>
              <a:ext uri="{FF2B5EF4-FFF2-40B4-BE49-F238E27FC236}">
                <a16:creationId xmlns:a16="http://schemas.microsoft.com/office/drawing/2014/main" id="{054A72AA-0DF1-4B4C-839D-B0CF90FE54CB}"/>
              </a:ext>
            </a:extLst>
          </p:cNvPr>
          <p:cNvSpPr txBox="1"/>
          <p:nvPr/>
        </p:nvSpPr>
        <p:spPr>
          <a:xfrm>
            <a:off x="1358900" y="2374900"/>
            <a:ext cx="1090363"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3600" dirty="0"/>
              <a:t>Pros</a:t>
            </a:r>
          </a:p>
        </p:txBody>
      </p:sp>
      <p:sp>
        <p:nvSpPr>
          <p:cNvPr id="7" name="TextBox 6">
            <a:extLst>
              <a:ext uri="{FF2B5EF4-FFF2-40B4-BE49-F238E27FC236}">
                <a16:creationId xmlns:a16="http://schemas.microsoft.com/office/drawing/2014/main" id="{C68A8232-8166-D940-8A18-D5B1FEAA3992}"/>
              </a:ext>
            </a:extLst>
          </p:cNvPr>
          <p:cNvSpPr txBox="1"/>
          <p:nvPr/>
        </p:nvSpPr>
        <p:spPr>
          <a:xfrm>
            <a:off x="9283700" y="2374900"/>
            <a:ext cx="1200970"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3600" dirty="0"/>
              <a:t>Cons</a:t>
            </a:r>
          </a:p>
        </p:txBody>
      </p:sp>
    </p:spTree>
    <p:extLst>
      <p:ext uri="{BB962C8B-B14F-4D97-AF65-F5344CB8AC3E}">
        <p14:creationId xmlns:p14="http://schemas.microsoft.com/office/powerpoint/2010/main" val="116673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D90ED1-8E3A-FC41-BDB8-75161640D1A1}"/>
              </a:ext>
            </a:extLst>
          </p:cNvPr>
          <p:cNvSpPr/>
          <p:nvPr/>
        </p:nvSpPr>
        <p:spPr>
          <a:xfrm>
            <a:off x="1638594" y="874454"/>
            <a:ext cx="4040154" cy="510909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200" dirty="0">
                <a:latin typeface="Avenir Next" panose="020B0503020202020204" pitchFamily="34" charset="0"/>
              </a:rPr>
              <a:t>The apes yawn and adore their fleas in the sun. </a:t>
            </a:r>
          </a:p>
          <a:p>
            <a:r>
              <a:rPr lang="en-GB" sz="1200" dirty="0">
                <a:latin typeface="Avenir Next" panose="020B0503020202020204" pitchFamily="34" charset="0"/>
              </a:rPr>
              <a:t>The parrots shriek as if they were on fire, or strut </a:t>
            </a:r>
          </a:p>
          <a:p>
            <a:r>
              <a:rPr lang="en-GB" sz="1200" dirty="0">
                <a:latin typeface="Avenir Next" panose="020B0503020202020204" pitchFamily="34" charset="0"/>
              </a:rPr>
              <a:t>Like cheap tarts to attract the stroller with the nut. </a:t>
            </a:r>
          </a:p>
          <a:p>
            <a:r>
              <a:rPr lang="en-GB" sz="1200" dirty="0">
                <a:latin typeface="Avenir Next" panose="020B0503020202020204" pitchFamily="34" charset="0"/>
              </a:rPr>
              <a:t>Fatigued with indolence, tiger and lion </a:t>
            </a:r>
          </a:p>
          <a:p>
            <a:endParaRPr lang="en-GB" sz="1200" dirty="0">
              <a:latin typeface="Avenir Next" panose="020B0503020202020204" pitchFamily="34" charset="0"/>
            </a:endParaRPr>
          </a:p>
          <a:p>
            <a:endParaRPr lang="en-GB" sz="1000" dirty="0">
              <a:latin typeface="Avenir Next" panose="020B0503020202020204" pitchFamily="34" charset="0"/>
            </a:endParaRPr>
          </a:p>
          <a:p>
            <a:r>
              <a:rPr lang="en-GB" sz="1200" dirty="0">
                <a:latin typeface="Avenir Next" panose="020B0503020202020204" pitchFamily="34" charset="0"/>
              </a:rPr>
              <a:t>Lie still as the sun. The boa-constrictor’s coil </a:t>
            </a:r>
          </a:p>
          <a:p>
            <a:r>
              <a:rPr lang="en-GB" sz="1200" dirty="0">
                <a:latin typeface="Avenir Next" panose="020B0503020202020204" pitchFamily="34" charset="0"/>
              </a:rPr>
              <a:t>Is a fossil. Cage after cage seems empty, or </a:t>
            </a:r>
          </a:p>
          <a:p>
            <a:r>
              <a:rPr lang="en-GB" sz="1200" dirty="0">
                <a:latin typeface="Avenir Next" panose="020B0503020202020204" pitchFamily="34" charset="0"/>
              </a:rPr>
              <a:t>Stinks of sleepers from the breathing straw.</a:t>
            </a:r>
            <a:br>
              <a:rPr lang="en-GB" sz="1200" dirty="0">
                <a:latin typeface="Avenir Next" panose="020B0503020202020204" pitchFamily="34" charset="0"/>
              </a:rPr>
            </a:br>
            <a:r>
              <a:rPr lang="en-GB" sz="1200" dirty="0">
                <a:latin typeface="Avenir Next" panose="020B0503020202020204" pitchFamily="34" charset="0"/>
              </a:rPr>
              <a:t>It might be painted on a nursery wall. </a:t>
            </a:r>
          </a:p>
          <a:p>
            <a:endParaRPr lang="en-GB" sz="1200" dirty="0">
              <a:latin typeface="Avenir Next" panose="020B0503020202020204" pitchFamily="34" charset="0"/>
            </a:endParaRPr>
          </a:p>
          <a:p>
            <a:endParaRPr lang="en-GB" sz="1000" dirty="0">
              <a:latin typeface="Avenir Next" panose="020B0503020202020204" pitchFamily="34" charset="0"/>
            </a:endParaRPr>
          </a:p>
          <a:p>
            <a:r>
              <a:rPr lang="en-GB" sz="1200" dirty="0">
                <a:latin typeface="Avenir Next" panose="020B0503020202020204" pitchFamily="34" charset="0"/>
              </a:rPr>
              <a:t>But who runs like the rest past these arrives</a:t>
            </a:r>
            <a:br>
              <a:rPr lang="en-GB" sz="1200" dirty="0">
                <a:latin typeface="Avenir Next" panose="020B0503020202020204" pitchFamily="34" charset="0"/>
              </a:rPr>
            </a:br>
            <a:r>
              <a:rPr lang="en-GB" sz="1200" dirty="0">
                <a:latin typeface="Avenir Next" panose="020B0503020202020204" pitchFamily="34" charset="0"/>
              </a:rPr>
              <a:t>At a cage where the crowd stands, stares, mesmerized, </a:t>
            </a:r>
          </a:p>
          <a:p>
            <a:r>
              <a:rPr lang="en-GB" sz="1200" dirty="0">
                <a:latin typeface="Avenir Next" panose="020B0503020202020204" pitchFamily="34" charset="0"/>
              </a:rPr>
              <a:t>As a child at a dream, at a jaguar hurrying enraged </a:t>
            </a:r>
          </a:p>
          <a:p>
            <a:r>
              <a:rPr lang="en-GB" sz="1200" dirty="0">
                <a:latin typeface="Avenir Next" panose="020B0503020202020204" pitchFamily="34" charset="0"/>
              </a:rPr>
              <a:t>Through prison darkness after the drills of his eyes </a:t>
            </a:r>
          </a:p>
          <a:p>
            <a:endParaRPr lang="en-GB" sz="1200" dirty="0">
              <a:latin typeface="Avenir Next" panose="020B0503020202020204" pitchFamily="34" charset="0"/>
            </a:endParaRPr>
          </a:p>
          <a:p>
            <a:endParaRPr lang="en-GB" sz="1000" dirty="0">
              <a:latin typeface="Avenir Next" panose="020B0503020202020204" pitchFamily="34" charset="0"/>
            </a:endParaRPr>
          </a:p>
          <a:p>
            <a:r>
              <a:rPr lang="en-GB" sz="1200" dirty="0">
                <a:latin typeface="Avenir Next" panose="020B0503020202020204" pitchFamily="34" charset="0"/>
              </a:rPr>
              <a:t>On a short fierce fuse. Not in boredom –</a:t>
            </a:r>
            <a:br>
              <a:rPr lang="en-GB" sz="1200" dirty="0">
                <a:latin typeface="Avenir Next" panose="020B0503020202020204" pitchFamily="34" charset="0"/>
              </a:rPr>
            </a:br>
            <a:r>
              <a:rPr lang="en-GB" sz="1200" dirty="0">
                <a:latin typeface="Avenir Next" panose="020B0503020202020204" pitchFamily="34" charset="0"/>
              </a:rPr>
              <a:t>The eye satisfied to be blind in fire,</a:t>
            </a:r>
            <a:br>
              <a:rPr lang="en-GB" sz="1200" dirty="0">
                <a:latin typeface="Avenir Next" panose="020B0503020202020204" pitchFamily="34" charset="0"/>
              </a:rPr>
            </a:br>
            <a:r>
              <a:rPr lang="en-GB" sz="1200" dirty="0">
                <a:latin typeface="Avenir Next" panose="020B0503020202020204" pitchFamily="34" charset="0"/>
              </a:rPr>
              <a:t>By the bang of blood in the brain deaf the ear – </a:t>
            </a:r>
          </a:p>
          <a:p>
            <a:r>
              <a:rPr lang="en-GB" sz="1200" dirty="0">
                <a:latin typeface="Avenir Next" panose="020B0503020202020204" pitchFamily="34" charset="0"/>
              </a:rPr>
              <a:t>He spins from the bars, but there’s no cage to him </a:t>
            </a:r>
          </a:p>
          <a:p>
            <a:endParaRPr lang="en-GB" sz="1000" dirty="0">
              <a:latin typeface="Avenir Next" panose="020B0503020202020204" pitchFamily="34" charset="0"/>
            </a:endParaRPr>
          </a:p>
          <a:p>
            <a:endParaRPr lang="en-GB" sz="1000" dirty="0">
              <a:latin typeface="Avenir Next" panose="020B0503020202020204" pitchFamily="34" charset="0"/>
            </a:endParaRPr>
          </a:p>
          <a:p>
            <a:r>
              <a:rPr lang="en-GB" sz="1200" dirty="0">
                <a:latin typeface="Avenir Next" panose="020B0503020202020204" pitchFamily="34" charset="0"/>
              </a:rPr>
              <a:t>More than to the visionary his cell:</a:t>
            </a:r>
            <a:br>
              <a:rPr lang="en-GB" sz="1200" dirty="0">
                <a:latin typeface="Avenir Next" panose="020B0503020202020204" pitchFamily="34" charset="0"/>
              </a:rPr>
            </a:br>
            <a:r>
              <a:rPr lang="en-GB" sz="1200" dirty="0">
                <a:latin typeface="Avenir Next" panose="020B0503020202020204" pitchFamily="34" charset="0"/>
              </a:rPr>
              <a:t>His stride is wildernesses of freedom:</a:t>
            </a:r>
            <a:br>
              <a:rPr lang="en-GB" sz="1200" dirty="0">
                <a:latin typeface="Avenir Next" panose="020B0503020202020204" pitchFamily="34" charset="0"/>
              </a:rPr>
            </a:br>
            <a:r>
              <a:rPr lang="en-GB" sz="1200" dirty="0">
                <a:latin typeface="Avenir Next" panose="020B0503020202020204" pitchFamily="34" charset="0"/>
              </a:rPr>
              <a:t>The world rolls under the long thrust of his heel. </a:t>
            </a:r>
          </a:p>
          <a:p>
            <a:r>
              <a:rPr lang="en-GB" sz="1200" dirty="0">
                <a:latin typeface="Avenir Next" panose="020B0503020202020204" pitchFamily="34" charset="0"/>
              </a:rPr>
              <a:t>Over the cage floor the horizons come. </a:t>
            </a:r>
            <a:endParaRPr lang="en-GB" sz="1000" dirty="0">
              <a:effectLst/>
              <a:latin typeface="Avenir Next" panose="020B0503020202020204" pitchFamily="34" charset="0"/>
            </a:endParaRPr>
          </a:p>
        </p:txBody>
      </p:sp>
      <p:sp>
        <p:nvSpPr>
          <p:cNvPr id="5" name="TextBox 4">
            <a:extLst>
              <a:ext uri="{FF2B5EF4-FFF2-40B4-BE49-F238E27FC236}">
                <a16:creationId xmlns:a16="http://schemas.microsoft.com/office/drawing/2014/main" id="{9BF1901D-E8FB-FC44-9970-9004ECBD453F}"/>
              </a:ext>
            </a:extLst>
          </p:cNvPr>
          <p:cNvSpPr txBox="1"/>
          <p:nvPr/>
        </p:nvSpPr>
        <p:spPr>
          <a:xfrm>
            <a:off x="6674133" y="1690254"/>
            <a:ext cx="3879273"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Let’s read the poem together. </a:t>
            </a:r>
          </a:p>
          <a:p>
            <a:pPr marL="285750" indent="-285750">
              <a:buFont typeface="Wingdings" pitchFamily="2" charset="2"/>
              <a:buChar char="q"/>
            </a:pPr>
            <a:r>
              <a:rPr lang="en-GB" dirty="0"/>
              <a:t>Consider your discussion on zoos – what perspective do you think Hughes is writing from?</a:t>
            </a:r>
          </a:p>
          <a:p>
            <a:pPr marL="285750" indent="-285750">
              <a:buFont typeface="Wingdings" pitchFamily="2" charset="2"/>
              <a:buChar char="q"/>
            </a:pPr>
            <a:endParaRPr lang="en-GB" dirty="0"/>
          </a:p>
          <a:p>
            <a:pPr marL="285750" indent="-285750">
              <a:buFont typeface="Wingdings" pitchFamily="2" charset="2"/>
              <a:buChar char="q"/>
            </a:pPr>
            <a:r>
              <a:rPr lang="en-GB" dirty="0"/>
              <a:t>Think about what is being presented to you.</a:t>
            </a:r>
          </a:p>
          <a:p>
            <a:pPr marL="285750" indent="-285750">
              <a:buFont typeface="Wingdings" pitchFamily="2" charset="2"/>
              <a:buChar char="q"/>
            </a:pPr>
            <a:endParaRPr lang="en-GB" dirty="0"/>
          </a:p>
          <a:p>
            <a:pPr marL="285750" indent="-285750">
              <a:buFont typeface="Wingdings" pitchFamily="2" charset="2"/>
              <a:buChar char="q"/>
            </a:pPr>
            <a:r>
              <a:rPr lang="en-GB" dirty="0"/>
              <a:t>How do you feel as you listen to each stanza? Why?</a:t>
            </a:r>
          </a:p>
        </p:txBody>
      </p:sp>
    </p:spTree>
    <p:extLst>
      <p:ext uri="{BB962C8B-B14F-4D97-AF65-F5344CB8AC3E}">
        <p14:creationId xmlns:p14="http://schemas.microsoft.com/office/powerpoint/2010/main" val="373433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E77B-D466-3D48-9EA5-52DC42C1AB34}"/>
              </a:ext>
            </a:extLst>
          </p:cNvPr>
          <p:cNvSpPr>
            <a:spLocks noGrp="1"/>
          </p:cNvSpPr>
          <p:nvPr>
            <p:ph type="title"/>
          </p:nvPr>
        </p:nvSpPr>
        <p:spPr/>
        <p:txBody>
          <a:bodyPr/>
          <a:lstStyle/>
          <a:p>
            <a:r>
              <a:rPr lang="en-GB" sz="2800" dirty="0"/>
              <a:t>Why did Hughes write this poem? What is he trying to show the reader? What is he trying to achieve as a poet?</a:t>
            </a:r>
          </a:p>
        </p:txBody>
      </p:sp>
      <p:sp>
        <p:nvSpPr>
          <p:cNvPr id="7" name="Rounded Rectangular Callout 6">
            <a:extLst>
              <a:ext uri="{FF2B5EF4-FFF2-40B4-BE49-F238E27FC236}">
                <a16:creationId xmlns:a16="http://schemas.microsoft.com/office/drawing/2014/main" id="{2E01E65B-93BD-8D46-BD8A-E2617F33FAB6}"/>
              </a:ext>
            </a:extLst>
          </p:cNvPr>
          <p:cNvSpPr/>
          <p:nvPr/>
        </p:nvSpPr>
        <p:spPr>
          <a:xfrm>
            <a:off x="6339677" y="2514600"/>
            <a:ext cx="4364182" cy="2182090"/>
          </a:xfrm>
          <a:prstGeom prst="wedgeRoundRectCallout">
            <a:avLst>
              <a:gd name="adj1" fmla="val -81785"/>
              <a:gd name="adj2" fmla="val -1526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0" i="0" u="none" strike="noStrike" dirty="0">
                <a:solidFill>
                  <a:srgbClr val="222222"/>
                </a:solidFill>
                <a:effectLst/>
                <a:latin typeface="Programme"/>
              </a:rPr>
              <a:t>“During the autumn of 1954 I’d worked in Regent’s park Zoo, and got to know a particular Jaguar. It lived in a ‘transit’ cage near the kitchen window at which I stood for most of the day washing up.“</a:t>
            </a:r>
            <a:br>
              <a:rPr lang="en-GB" dirty="0"/>
            </a:br>
            <a:r>
              <a:rPr lang="en-GB" b="0" i="0" u="none" strike="noStrike" dirty="0">
                <a:solidFill>
                  <a:srgbClr val="222222"/>
                </a:solidFill>
                <a:effectLst/>
                <a:latin typeface="Programme"/>
              </a:rPr>
              <a:t>-from </a:t>
            </a:r>
            <a:r>
              <a:rPr lang="en-GB" b="0" i="1" u="none" strike="noStrike" dirty="0">
                <a:solidFill>
                  <a:srgbClr val="222222"/>
                </a:solidFill>
                <a:effectLst/>
                <a:latin typeface="Programme"/>
              </a:rPr>
              <a:t>The Letters of Ted Hughes</a:t>
            </a:r>
            <a:r>
              <a:rPr lang="en-GB" b="0" i="0" u="none" strike="noStrike" dirty="0">
                <a:solidFill>
                  <a:srgbClr val="222222"/>
                </a:solidFill>
                <a:effectLst/>
                <a:latin typeface="Programme"/>
              </a:rPr>
              <a:t> (edited by Christopher Reid).</a:t>
            </a:r>
            <a:endParaRPr lang="en-GB" dirty="0"/>
          </a:p>
          <a:p>
            <a:pPr algn="ctr"/>
            <a:endParaRPr lang="en-GB" dirty="0"/>
          </a:p>
        </p:txBody>
      </p:sp>
      <p:pic>
        <p:nvPicPr>
          <p:cNvPr id="8" name="Content Placeholder 4" descr="A picture containing text, person, person, posing&#10;&#10;Description automatically generated">
            <a:extLst>
              <a:ext uri="{FF2B5EF4-FFF2-40B4-BE49-F238E27FC236}">
                <a16:creationId xmlns:a16="http://schemas.microsoft.com/office/drawing/2014/main" id="{9F6BE27E-4CA6-6149-8EE1-E4AF911DC607}"/>
              </a:ext>
            </a:extLst>
          </p:cNvPr>
          <p:cNvPicPr>
            <a:picLocks noChangeAspect="1"/>
          </p:cNvPicPr>
          <p:nvPr/>
        </p:nvPicPr>
        <p:blipFill>
          <a:blip r:embed="rId3"/>
          <a:stretch>
            <a:fillRect/>
          </a:stretch>
        </p:blipFill>
        <p:spPr>
          <a:xfrm>
            <a:off x="3338945" y="2086792"/>
            <a:ext cx="1763693" cy="23515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a:extLst>
              <a:ext uri="{FF2B5EF4-FFF2-40B4-BE49-F238E27FC236}">
                <a16:creationId xmlns:a16="http://schemas.microsoft.com/office/drawing/2014/main" id="{194AE0C6-1A93-B946-8777-2D6CBA56094B}"/>
              </a:ext>
            </a:extLst>
          </p:cNvPr>
          <p:cNvSpPr txBox="1"/>
          <p:nvPr/>
        </p:nvSpPr>
        <p:spPr>
          <a:xfrm>
            <a:off x="5752845" y="5708749"/>
            <a:ext cx="3953326"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3600" dirty="0"/>
              <a:t>How do you know?</a:t>
            </a:r>
          </a:p>
        </p:txBody>
      </p:sp>
      <p:sp>
        <p:nvSpPr>
          <p:cNvPr id="10" name="Rounded Rectangular Callout 9">
            <a:extLst>
              <a:ext uri="{FF2B5EF4-FFF2-40B4-BE49-F238E27FC236}">
                <a16:creationId xmlns:a16="http://schemas.microsoft.com/office/drawing/2014/main" id="{0254EA0E-0195-F842-8843-466534AF9162}"/>
              </a:ext>
            </a:extLst>
          </p:cNvPr>
          <p:cNvSpPr/>
          <p:nvPr/>
        </p:nvSpPr>
        <p:spPr>
          <a:xfrm>
            <a:off x="39571" y="4696690"/>
            <a:ext cx="4364182" cy="1335224"/>
          </a:xfrm>
          <a:prstGeom prst="wedgeRoundRectCallout">
            <a:avLst>
              <a:gd name="adj1" fmla="val -6864"/>
              <a:gd name="adj2" fmla="val -9723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0" i="0" u="none" strike="noStrike" dirty="0">
                <a:solidFill>
                  <a:srgbClr val="222222"/>
                </a:solidFill>
                <a:effectLst/>
                <a:latin typeface="Programme"/>
              </a:rPr>
              <a:t>This jaguar reminded Hughes of one he had seen as a young child, locked in a small cage at Morecambe zoo. He was enthralled by this jaguar and tried to recreate it in plasticine. </a:t>
            </a:r>
            <a:endParaRPr lang="en-GB" dirty="0"/>
          </a:p>
        </p:txBody>
      </p:sp>
    </p:spTree>
    <p:extLst>
      <p:ext uri="{BB962C8B-B14F-4D97-AF65-F5344CB8AC3E}">
        <p14:creationId xmlns:p14="http://schemas.microsoft.com/office/powerpoint/2010/main" val="107595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a:extLst>
              <a:ext uri="{FF2B5EF4-FFF2-40B4-BE49-F238E27FC236}">
                <a16:creationId xmlns:a16="http://schemas.microsoft.com/office/drawing/2014/main" id="{3A5BC6E1-1D43-E340-8689-FC8914EA0AE6}"/>
              </a:ext>
            </a:extLst>
          </p:cNvPr>
          <p:cNvSpPr/>
          <p:nvPr/>
        </p:nvSpPr>
        <p:spPr>
          <a:xfrm>
            <a:off x="5416274" y="3864224"/>
            <a:ext cx="754092" cy="221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FF96434-82E9-9941-AF2A-227E09D8F8BF}"/>
              </a:ext>
            </a:extLst>
          </p:cNvPr>
          <p:cNvSpPr>
            <a:spLocks noGrp="1"/>
          </p:cNvSpPr>
          <p:nvPr>
            <p:ph type="title"/>
          </p:nvPr>
        </p:nvSpPr>
        <p:spPr/>
        <p:txBody>
          <a:bodyPr/>
          <a:lstStyle/>
          <a:p>
            <a:r>
              <a:rPr lang="en-GB" dirty="0"/>
              <a:t>This poem is from the </a:t>
            </a:r>
            <a:r>
              <a:rPr lang="en-MY" i="1" dirty="0"/>
              <a:t>Hawk in the Rain  </a:t>
            </a:r>
            <a:r>
              <a:rPr lang="en-MY" dirty="0"/>
              <a:t>collection</a:t>
            </a:r>
            <a:endParaRPr lang="en-GB" dirty="0"/>
          </a:p>
        </p:txBody>
      </p:sp>
      <p:sp>
        <p:nvSpPr>
          <p:cNvPr id="3" name="Content Placeholder 2">
            <a:extLst>
              <a:ext uri="{FF2B5EF4-FFF2-40B4-BE49-F238E27FC236}">
                <a16:creationId xmlns:a16="http://schemas.microsoft.com/office/drawing/2014/main" id="{FD97AF24-FECC-B54B-8726-BA1A6264A0FB}"/>
              </a:ext>
            </a:extLst>
          </p:cNvPr>
          <p:cNvSpPr>
            <a:spLocks noGrp="1"/>
          </p:cNvSpPr>
          <p:nvPr>
            <p:ph idx="1"/>
          </p:nvPr>
        </p:nvSpPr>
        <p:spPr>
          <a:xfrm>
            <a:off x="390122" y="2362315"/>
            <a:ext cx="5026152" cy="3225492"/>
          </a:xfrm>
        </p:spPr>
        <p:style>
          <a:lnRef idx="2">
            <a:schemeClr val="accent3"/>
          </a:lnRef>
          <a:fillRef idx="1">
            <a:schemeClr val="lt1"/>
          </a:fillRef>
          <a:effectRef idx="0">
            <a:schemeClr val="accent3"/>
          </a:effectRef>
          <a:fontRef idx="minor">
            <a:schemeClr val="dk1"/>
          </a:fontRef>
        </p:style>
        <p:txBody>
          <a:bodyPr/>
          <a:lstStyle/>
          <a:p>
            <a:pPr marL="0" indent="0" algn="ctr">
              <a:buNone/>
            </a:pPr>
            <a:r>
              <a:rPr lang="en-GB" sz="2800" dirty="0"/>
              <a:t>Look at the description of this collection. Does the context help you to develop your interpretation of the poem further?</a:t>
            </a:r>
          </a:p>
        </p:txBody>
      </p:sp>
      <p:graphicFrame>
        <p:nvGraphicFramePr>
          <p:cNvPr id="7" name="Table 6">
            <a:extLst>
              <a:ext uri="{FF2B5EF4-FFF2-40B4-BE49-F238E27FC236}">
                <a16:creationId xmlns:a16="http://schemas.microsoft.com/office/drawing/2014/main" id="{E769C5AD-111A-0846-8485-A7798DF5DA65}"/>
              </a:ext>
            </a:extLst>
          </p:cNvPr>
          <p:cNvGraphicFramePr>
            <a:graphicFrameLocks noGrp="1"/>
          </p:cNvGraphicFramePr>
          <p:nvPr>
            <p:extLst>
              <p:ext uri="{D42A27DB-BD31-4B8C-83A1-F6EECF244321}">
                <p14:modId xmlns:p14="http://schemas.microsoft.com/office/powerpoint/2010/main" val="1795462344"/>
              </p:ext>
            </p:extLst>
          </p:nvPr>
        </p:nvGraphicFramePr>
        <p:xfrm>
          <a:off x="6096000" y="2132214"/>
          <a:ext cx="5705878" cy="4472940"/>
        </p:xfrm>
        <a:graphic>
          <a:graphicData uri="http://schemas.openxmlformats.org/drawingml/2006/table">
            <a:tbl>
              <a:tblPr firstRow="1" bandRow="1">
                <a:tableStyleId>{5C22544A-7EE6-4342-B048-85BDC9FD1C3A}</a:tableStyleId>
              </a:tblPr>
              <a:tblGrid>
                <a:gridCol w="1273319">
                  <a:extLst>
                    <a:ext uri="{9D8B030D-6E8A-4147-A177-3AD203B41FA5}">
                      <a16:colId xmlns:a16="http://schemas.microsoft.com/office/drawing/2014/main" val="4015001746"/>
                    </a:ext>
                  </a:extLst>
                </a:gridCol>
                <a:gridCol w="4432559">
                  <a:extLst>
                    <a:ext uri="{9D8B030D-6E8A-4147-A177-3AD203B41FA5}">
                      <a16:colId xmlns:a16="http://schemas.microsoft.com/office/drawing/2014/main" val="1009777628"/>
                    </a:ext>
                  </a:extLst>
                </a:gridCol>
              </a:tblGrid>
              <a:tr h="482538">
                <a:tc>
                  <a:txBody>
                    <a:bodyPr/>
                    <a:lstStyle/>
                    <a:p>
                      <a:endParaRPr lang="en-GB" dirty="0"/>
                    </a:p>
                    <a:p>
                      <a:r>
                        <a:rPr lang="en-MY" sz="1350" i="1" kern="1200" dirty="0">
                          <a:solidFill>
                            <a:schemeClr val="dk1"/>
                          </a:solidFill>
                          <a:effectLst/>
                          <a:latin typeface="+mn-lt"/>
                          <a:ea typeface="+mn-ea"/>
                          <a:cs typeface="+mn-cs"/>
                        </a:rPr>
                        <a:t>Hawk in the Rain (1957)</a:t>
                      </a:r>
                      <a:r>
                        <a:rPr lang="en-GB" dirty="0">
                          <a:effectLst/>
                        </a:rPr>
                        <a:t> </a:t>
                      </a:r>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sz="1150" b="0" i="0" u="none" strike="noStrike" kern="1200" dirty="0">
                          <a:solidFill>
                            <a:schemeClr val="dk1"/>
                          </a:solidFill>
                          <a:effectLst/>
                          <a:latin typeface="Avenir Next" panose="020B0503020202020204" pitchFamily="34" charset="0"/>
                          <a:ea typeface="+mn-ea"/>
                          <a:cs typeface="+mn-cs"/>
                        </a:rPr>
                        <a:t>In 1957, The Hawk in the Rain was awarded first prize in the New York City Poetry Center’s First Publication Award by judges W H Auden, Stephen Spender and Marianne Moore. It was published in the US by Harper &amp; Brothers. Hughes dedicated the collection to Sylvia Plath, his first wife, who had typed out the poems and submitted the manuscript to the contest.</a:t>
                      </a:r>
                    </a:p>
                    <a:p>
                      <a:endParaRPr lang="en-GB" sz="1150" b="0" i="0" u="none" strike="noStrike" kern="1200" dirty="0">
                        <a:solidFill>
                          <a:schemeClr val="dk1"/>
                        </a:solidFill>
                        <a:effectLst/>
                        <a:latin typeface="Avenir Next" panose="020B0503020202020204" pitchFamily="34" charset="0"/>
                        <a:ea typeface="+mn-ea"/>
                        <a:cs typeface="+mn-cs"/>
                      </a:endParaRPr>
                    </a:p>
                    <a:p>
                      <a:r>
                        <a:rPr lang="en-GB" sz="1150" b="0" i="0" u="none" strike="noStrike" kern="1200" dirty="0">
                          <a:solidFill>
                            <a:schemeClr val="dk1"/>
                          </a:solidFill>
                          <a:effectLst/>
                          <a:latin typeface="Avenir Next" panose="020B0503020202020204" pitchFamily="34" charset="0"/>
                          <a:ea typeface="+mn-ea"/>
                          <a:cs typeface="+mn-cs"/>
                        </a:rPr>
                        <a:t>This</a:t>
                      </a:r>
                      <a:r>
                        <a:rPr lang="en-GB" sz="1150" b="0" i="0" dirty="0">
                          <a:latin typeface="Avenir Next" panose="020B0503020202020204" pitchFamily="34" charset="0"/>
                        </a:rPr>
                        <a:t> </a:t>
                      </a:r>
                      <a:r>
                        <a:rPr lang="en-GB" sz="1150" b="0" i="0" u="none" strike="noStrike" kern="1200" dirty="0">
                          <a:solidFill>
                            <a:schemeClr val="dk1"/>
                          </a:solidFill>
                          <a:effectLst/>
                          <a:latin typeface="Avenir Next" panose="020B0503020202020204" pitchFamily="34" charset="0"/>
                          <a:ea typeface="+mn-ea"/>
                          <a:cs typeface="+mn-cs"/>
                        </a:rPr>
                        <a:t>remains one of Ted Hughes’s most important, and most accomplished, collections. His most famous poems from this collection present a primeval world of strength and struggle. Hughes believed that through art, man could reinvigorate his primal instincts. Hughes believed that poetry was powerful but that modern poetry had been disconnected from its ancient, mystical, druidic roots, and that as a consequence, it had lost its revelatory power. Hughes sought to re-establish the connection between poetry and revelation in The Hawk in the Rain. Hughes returns readers to an England that is dark and  inhospitable. Although nature is a central focus in this collection, themes of violence, competition, war, and struggle dominate. The presence of Hughes’s native Yorkshire – its landscape and language – is felt throughout.</a:t>
                      </a:r>
                    </a:p>
                    <a:p>
                      <a:endParaRPr lang="en-GB" sz="1150" b="0" i="0" u="none" strike="noStrike" kern="1200" dirty="0">
                        <a:solidFill>
                          <a:schemeClr val="dk1"/>
                        </a:solidFill>
                        <a:effectLst/>
                        <a:latin typeface="Avenir Next" panose="020B0503020202020204" pitchFamily="34" charset="0"/>
                        <a:ea typeface="+mn-ea"/>
                        <a:cs typeface="+mn-cs"/>
                      </a:endParaRPr>
                    </a:p>
                    <a:p>
                      <a:r>
                        <a:rPr lang="en-GB" sz="1150" b="0" i="0" u="none" strike="noStrike" kern="1200" dirty="0">
                          <a:solidFill>
                            <a:schemeClr val="dk1"/>
                          </a:solidFill>
                          <a:effectLst/>
                          <a:latin typeface="Avenir Next" panose="020B0503020202020204" pitchFamily="34" charset="0"/>
                          <a:ea typeface="+mn-ea"/>
                          <a:cs typeface="+mn-cs"/>
                        </a:rPr>
                        <a:t>Hughes seeks to try and articulate the  dark and divine laws of nature .</a:t>
                      </a:r>
                      <a:endParaRPr lang="en-GB" sz="1150" b="0" i="0" dirty="0">
                        <a:latin typeface="Avenir Next" panose="020B0503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25591998"/>
                  </a:ext>
                </a:extLst>
              </a:tr>
            </a:tbl>
          </a:graphicData>
        </a:graphic>
      </p:graphicFrame>
    </p:spTree>
    <p:extLst>
      <p:ext uri="{BB962C8B-B14F-4D97-AF65-F5344CB8AC3E}">
        <p14:creationId xmlns:p14="http://schemas.microsoft.com/office/powerpoint/2010/main" val="144008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5180D-D208-5341-91BF-62346FB96273}"/>
              </a:ext>
            </a:extLst>
          </p:cNvPr>
          <p:cNvSpPr>
            <a:spLocks noGrp="1"/>
          </p:cNvSpPr>
          <p:nvPr>
            <p:ph type="title"/>
          </p:nvPr>
        </p:nvSpPr>
        <p:spPr/>
        <p:txBody>
          <a:bodyPr/>
          <a:lstStyle/>
          <a:p>
            <a:r>
              <a:rPr lang="en-GB" dirty="0"/>
              <a:t>Big Ideas</a:t>
            </a:r>
          </a:p>
        </p:txBody>
      </p:sp>
      <p:sp>
        <p:nvSpPr>
          <p:cNvPr id="3" name="Content Placeholder 2">
            <a:extLst>
              <a:ext uri="{FF2B5EF4-FFF2-40B4-BE49-F238E27FC236}">
                <a16:creationId xmlns:a16="http://schemas.microsoft.com/office/drawing/2014/main" id="{40207630-5D70-854F-AB19-B3B2E1F77B4D}"/>
              </a:ext>
            </a:extLst>
          </p:cNvPr>
          <p:cNvSpPr>
            <a:spLocks noGrp="1"/>
          </p:cNvSpPr>
          <p:nvPr>
            <p:ph idx="1"/>
          </p:nvPr>
        </p:nvSpPr>
        <p:spPr>
          <a:xfrm>
            <a:off x="1069848" y="2094653"/>
            <a:ext cx="4347279" cy="4351338"/>
          </a:xfrm>
        </p:spPr>
        <p:style>
          <a:lnRef idx="2">
            <a:schemeClr val="accent4"/>
          </a:lnRef>
          <a:fillRef idx="1">
            <a:schemeClr val="lt1"/>
          </a:fillRef>
          <a:effectRef idx="0">
            <a:schemeClr val="accent4"/>
          </a:effectRef>
          <a:fontRef idx="minor">
            <a:schemeClr val="dk1"/>
          </a:fontRef>
        </p:style>
        <p:txBody>
          <a:bodyPr/>
          <a:lstStyle/>
          <a:p>
            <a:pPr marL="0" indent="0">
              <a:buNone/>
            </a:pPr>
            <a:r>
              <a:rPr lang="en-GB" dirty="0"/>
              <a:t>Literal meaning</a:t>
            </a:r>
          </a:p>
        </p:txBody>
      </p:sp>
      <p:sp>
        <p:nvSpPr>
          <p:cNvPr id="4" name="Content Placeholder 2">
            <a:extLst>
              <a:ext uri="{FF2B5EF4-FFF2-40B4-BE49-F238E27FC236}">
                <a16:creationId xmlns:a16="http://schemas.microsoft.com/office/drawing/2014/main" id="{4A713746-B730-EE49-8AD5-5FBF958CD0EB}"/>
              </a:ext>
            </a:extLst>
          </p:cNvPr>
          <p:cNvSpPr txBox="1">
            <a:spLocks/>
          </p:cNvSpPr>
          <p:nvPr/>
        </p:nvSpPr>
        <p:spPr>
          <a:xfrm>
            <a:off x="6328871" y="2094653"/>
            <a:ext cx="4347279" cy="4351338"/>
          </a:xfrm>
          <a:prstGeom prst="rect">
            <a:avLst/>
          </a:prstGeom>
        </p:spPr>
        <p:style>
          <a:lnRef idx="2">
            <a:schemeClr val="accent4"/>
          </a:lnRef>
          <a:fillRef idx="1">
            <a:schemeClr val="lt1"/>
          </a:fillRef>
          <a:effectRef idx="0">
            <a:schemeClr val="accent4"/>
          </a:effectRef>
          <a:fontRef idx="minor">
            <a:schemeClr val="dk1"/>
          </a:fontRef>
        </p:style>
        <p:txBody>
          <a:bodyPr lIns="109728" tIns="109728" rIns="109728" bIns="91440"/>
          <a:lstStyle>
            <a:lvl1pPr marL="228600" indent="-228600" algn="l" defTabSz="914400" rtl="0" eaLnBrk="1" latinLnBrk="0" hangingPunct="1">
              <a:lnSpc>
                <a:spcPct val="135000"/>
              </a:lnSpc>
              <a:spcBef>
                <a:spcPts val="1000"/>
              </a:spcBef>
              <a:buClr>
                <a:schemeClr val="bg2">
                  <a:lumMod val="75000"/>
                </a:schemeClr>
              </a:buClr>
              <a:buFont typeface="Arial" panose="020B0604020202020204" pitchFamily="34" charset="0"/>
              <a:buChar char="•"/>
              <a:defRPr sz="2000" kern="1200" spc="50">
                <a:solidFill>
                  <a:schemeClr val="dk1"/>
                </a:solidFill>
                <a:latin typeface="+mn-lt"/>
                <a:ea typeface="+mn-ea"/>
                <a:cs typeface="+mn-cs"/>
              </a:defRPr>
            </a:lvl1pPr>
            <a:lvl2pPr marL="228600" indent="0" algn="l" defTabSz="914400" rtl="0" eaLnBrk="1" latinLnBrk="0" hangingPunct="1">
              <a:lnSpc>
                <a:spcPct val="135000"/>
              </a:lnSpc>
              <a:spcBef>
                <a:spcPts val="500"/>
              </a:spcBef>
              <a:buClr>
                <a:schemeClr val="bg2">
                  <a:lumMod val="75000"/>
                </a:schemeClr>
              </a:buClr>
              <a:buFontTx/>
              <a:buNone/>
              <a:defRPr sz="1800" kern="1200" spc="50">
                <a:solidFill>
                  <a:schemeClr val="dk1"/>
                </a:solidFill>
                <a:latin typeface="+mn-lt"/>
                <a:ea typeface="+mn-ea"/>
                <a:cs typeface="+mn-cs"/>
              </a:defRPr>
            </a:lvl2pPr>
            <a:lvl3pPr marL="548640" indent="-285750" algn="l" defTabSz="914400" rtl="0" eaLnBrk="1" latinLnBrk="0" hangingPunct="1">
              <a:lnSpc>
                <a:spcPct val="135000"/>
              </a:lnSpc>
              <a:spcBef>
                <a:spcPts val="500"/>
              </a:spcBef>
              <a:buClr>
                <a:schemeClr val="bg2">
                  <a:lumMod val="75000"/>
                </a:schemeClr>
              </a:buClr>
              <a:buFont typeface="Arial" panose="020B0604020202020204" pitchFamily="34" charset="0"/>
              <a:buChar char="•"/>
              <a:defRPr sz="1600" b="1" kern="1200" spc="50">
                <a:solidFill>
                  <a:schemeClr val="dk1"/>
                </a:solidFill>
                <a:latin typeface="+mn-lt"/>
                <a:ea typeface="+mn-ea"/>
                <a:cs typeface="+mn-cs"/>
              </a:defRPr>
            </a:lvl3pPr>
            <a:lvl4pPr marL="548640" indent="0" algn="l" defTabSz="914400" rtl="0" eaLnBrk="1" latinLnBrk="0" hangingPunct="1">
              <a:lnSpc>
                <a:spcPct val="135000"/>
              </a:lnSpc>
              <a:spcBef>
                <a:spcPts val="500"/>
              </a:spcBef>
              <a:buClr>
                <a:schemeClr val="bg2">
                  <a:lumMod val="75000"/>
                </a:schemeClr>
              </a:buClr>
              <a:buFontTx/>
              <a:buNone/>
              <a:defRPr sz="1400" kern="1200" spc="50">
                <a:solidFill>
                  <a:schemeClr val="dk1"/>
                </a:solidFill>
                <a:latin typeface="+mn-lt"/>
                <a:ea typeface="+mn-ea"/>
                <a:cs typeface="+mn-cs"/>
              </a:defRPr>
            </a:lvl4pPr>
            <a:lvl5pPr marL="834390" indent="-285750" algn="l" defTabSz="914400" rtl="0" eaLnBrk="1" latinLnBrk="0" hangingPunct="1">
              <a:lnSpc>
                <a:spcPct val="135000"/>
              </a:lnSpc>
              <a:spcBef>
                <a:spcPts val="500"/>
              </a:spcBef>
              <a:buClr>
                <a:schemeClr val="bg2">
                  <a:lumMod val="75000"/>
                </a:schemeClr>
              </a:buClr>
              <a:buFont typeface="Arial" panose="020B0604020202020204" pitchFamily="34" charset="0"/>
              <a:buChar char="•"/>
              <a:defRPr sz="1400" kern="1200" spc="5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dirty="0"/>
              <a:t>Symbolic or metaphorical meaning</a:t>
            </a:r>
          </a:p>
        </p:txBody>
      </p:sp>
      <p:sp>
        <p:nvSpPr>
          <p:cNvPr id="5" name="Rounded Rectangular Callout 4">
            <a:extLst>
              <a:ext uri="{FF2B5EF4-FFF2-40B4-BE49-F238E27FC236}">
                <a16:creationId xmlns:a16="http://schemas.microsoft.com/office/drawing/2014/main" id="{284E1D3F-1BB9-9041-9B5C-74A0FB08D661}"/>
              </a:ext>
            </a:extLst>
          </p:cNvPr>
          <p:cNvSpPr/>
          <p:nvPr/>
        </p:nvSpPr>
        <p:spPr>
          <a:xfrm>
            <a:off x="4235310" y="4710544"/>
            <a:ext cx="4267200" cy="1466273"/>
          </a:xfrm>
          <a:prstGeom prst="wedgeRoundRectCallout">
            <a:avLst>
              <a:gd name="adj1" fmla="val -61904"/>
              <a:gd name="adj2" fmla="val -70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In groups of 4, discuss the different ‘ideas’ being presented by Hughes. Try and think about both the literal and symbolic meanings. </a:t>
            </a:r>
          </a:p>
        </p:txBody>
      </p:sp>
      <p:pic>
        <p:nvPicPr>
          <p:cNvPr id="6" name="Picture 5" descr="Icon&#10;&#10;Description automatically generated">
            <a:extLst>
              <a:ext uri="{FF2B5EF4-FFF2-40B4-BE49-F238E27FC236}">
                <a16:creationId xmlns:a16="http://schemas.microsoft.com/office/drawing/2014/main" id="{05F44B31-6303-4F46-99C4-8E2456AE68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0" b="90483" l="9851" r="89963">
                        <a14:foregroundMark x1="41450" y1="37915" x2="41450" y2="37915"/>
                        <a14:foregroundMark x1="57807" y1="35347" x2="57807" y2="35347"/>
                        <a14:foregroundMark x1="49442" y1="43505" x2="49442" y2="43505"/>
                        <a14:foregroundMark x1="47770" y1="51662" x2="47770" y2="51662"/>
                        <a14:foregroundMark x1="27138" y1="86707" x2="27138" y2="86707"/>
                        <a14:foregroundMark x1="62639" y1="86254" x2="62639" y2="86254"/>
                        <a14:foregroundMark x1="50929" y1="90483" x2="50929" y2="90483"/>
                      </a14:backgroundRemoval>
                    </a14:imgEffect>
                  </a14:imgLayer>
                </a14:imgProps>
              </a:ext>
            </a:extLst>
          </a:blip>
          <a:stretch>
            <a:fillRect/>
          </a:stretch>
        </p:blipFill>
        <p:spPr>
          <a:xfrm>
            <a:off x="2586390" y="4737988"/>
            <a:ext cx="1314193" cy="1617092"/>
          </a:xfrm>
          <a:prstGeom prst="rect">
            <a:avLst/>
          </a:prstGeom>
        </p:spPr>
      </p:pic>
      <p:pic>
        <p:nvPicPr>
          <p:cNvPr id="7" name="Picture 6">
            <a:extLst>
              <a:ext uri="{FF2B5EF4-FFF2-40B4-BE49-F238E27FC236}">
                <a16:creationId xmlns:a16="http://schemas.microsoft.com/office/drawing/2014/main" id="{EA44295E-D4FB-E64D-89B6-2C48F66D920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04" b="94901" l="7116" r="89888">
                        <a14:foregroundMark x1="7303" y1="47039" x2="7303" y2="47039"/>
                        <a14:foregroundMark x1="35019" y1="57566" x2="35019" y2="57566"/>
                        <a14:foregroundMark x1="60861" y1="57237" x2="60861" y2="57237"/>
                        <a14:foregroundMark x1="60861" y1="51645" x2="60861" y2="51645"/>
                        <a14:foregroundMark x1="36891" y1="51645" x2="36891" y2="51645"/>
                        <a14:foregroundMark x1="47566" y1="72368" x2="47566" y2="72368"/>
                        <a14:foregroundMark x1="47566" y1="83224" x2="47566" y2="83224"/>
                        <a14:foregroundMark x1="47566" y1="94901" x2="47566" y2="94901"/>
                        <a14:foregroundMark x1="89888" y1="49671" x2="89888" y2="49671"/>
                        <a14:foregroundMark x1="47566" y1="78618" x2="47566" y2="78618"/>
                      </a14:backgroundRemoval>
                    </a14:imgEffect>
                  </a14:imgLayer>
                </a14:imgProps>
              </a:ext>
            </a:extLst>
          </a:blip>
          <a:stretch>
            <a:fillRect/>
          </a:stretch>
        </p:blipFill>
        <p:spPr>
          <a:xfrm>
            <a:off x="11418196" y="1338592"/>
            <a:ext cx="605497" cy="689405"/>
          </a:xfrm>
          <a:prstGeom prst="rect">
            <a:avLst/>
          </a:prstGeom>
        </p:spPr>
      </p:pic>
      <p:sp>
        <p:nvSpPr>
          <p:cNvPr id="8" name="Rounded Rectangular Callout 7">
            <a:extLst>
              <a:ext uri="{FF2B5EF4-FFF2-40B4-BE49-F238E27FC236}">
                <a16:creationId xmlns:a16="http://schemas.microsoft.com/office/drawing/2014/main" id="{CF6EEF19-CC81-864B-B197-8AE9EF2C5F52}"/>
              </a:ext>
            </a:extLst>
          </p:cNvPr>
          <p:cNvSpPr/>
          <p:nvPr/>
        </p:nvSpPr>
        <p:spPr>
          <a:xfrm>
            <a:off x="9670473" y="412009"/>
            <a:ext cx="2175163" cy="918027"/>
          </a:xfrm>
          <a:prstGeom prst="wedgeRoundRectCallout">
            <a:avLst>
              <a:gd name="adj1" fmla="val 32670"/>
              <a:gd name="adj2" fmla="val 7859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dirty="0"/>
              <a:t>Big ideas can be social, political, philosophical, religious or pose questions about life and our existence.</a:t>
            </a:r>
          </a:p>
        </p:txBody>
      </p:sp>
    </p:spTree>
    <p:extLst>
      <p:ext uri="{BB962C8B-B14F-4D97-AF65-F5344CB8AC3E}">
        <p14:creationId xmlns:p14="http://schemas.microsoft.com/office/powerpoint/2010/main" val="3088360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F29E-84EE-CC47-8EF8-DBB46F198904}"/>
              </a:ext>
            </a:extLst>
          </p:cNvPr>
          <p:cNvSpPr>
            <a:spLocks noGrp="1"/>
          </p:cNvSpPr>
          <p:nvPr>
            <p:ph type="title"/>
          </p:nvPr>
        </p:nvSpPr>
        <p:spPr/>
        <p:txBody>
          <a:bodyPr/>
          <a:lstStyle/>
          <a:p>
            <a:r>
              <a:rPr lang="en-GB" dirty="0"/>
              <a:t>Read the poem by yourself and consider the following questions.</a:t>
            </a:r>
          </a:p>
        </p:txBody>
      </p:sp>
      <p:sp>
        <p:nvSpPr>
          <p:cNvPr id="3" name="Content Placeholder 2">
            <a:extLst>
              <a:ext uri="{FF2B5EF4-FFF2-40B4-BE49-F238E27FC236}">
                <a16:creationId xmlns:a16="http://schemas.microsoft.com/office/drawing/2014/main" id="{786D5383-EB0C-BD47-B3E2-744AA876F0D4}"/>
              </a:ext>
            </a:extLst>
          </p:cNvPr>
          <p:cNvSpPr>
            <a:spLocks noGrp="1"/>
          </p:cNvSpPr>
          <p:nvPr>
            <p:ph idx="1"/>
          </p:nvPr>
        </p:nvSpPr>
        <p:spPr>
          <a:xfrm>
            <a:off x="1069848" y="2094652"/>
            <a:ext cx="9634011" cy="4638637"/>
          </a:xfrm>
          <a:ln w="19050"/>
        </p:spPr>
        <p:style>
          <a:lnRef idx="2">
            <a:schemeClr val="accent4"/>
          </a:lnRef>
          <a:fillRef idx="1">
            <a:schemeClr val="lt1"/>
          </a:fillRef>
          <a:effectRef idx="0">
            <a:schemeClr val="accent4"/>
          </a:effectRef>
          <a:fontRef idx="minor">
            <a:schemeClr val="dk1"/>
          </a:fontRef>
        </p:style>
        <p:txBody>
          <a:bodyPr/>
          <a:lstStyle/>
          <a:p>
            <a:pPr marL="457200" indent="-457200">
              <a:buFont typeface="+mj-lt"/>
              <a:buAutoNum type="arabicPeriod"/>
            </a:pPr>
            <a:r>
              <a:rPr lang="en-GB" dirty="0"/>
              <a:t>What is each animal doing?</a:t>
            </a:r>
          </a:p>
          <a:p>
            <a:pPr marL="457200" indent="-457200">
              <a:buFont typeface="+mj-lt"/>
              <a:buAutoNum type="arabicPeriod"/>
            </a:pPr>
            <a:r>
              <a:rPr lang="en-GB" dirty="0"/>
              <a:t>How is each animal described? </a:t>
            </a:r>
          </a:p>
          <a:p>
            <a:pPr marL="457200" indent="-457200">
              <a:buFont typeface="+mj-lt"/>
              <a:buAutoNum type="arabicPeriod"/>
            </a:pPr>
            <a:r>
              <a:rPr lang="en-GB" dirty="0"/>
              <a:t>At what point does the tone of the poem shift? How do you know?</a:t>
            </a:r>
          </a:p>
          <a:p>
            <a:pPr marL="457200" indent="-457200">
              <a:buFont typeface="+mj-lt"/>
              <a:buAutoNum type="arabicPeriod"/>
            </a:pPr>
            <a:r>
              <a:rPr lang="en-GB" dirty="0"/>
              <a:t>How does the poem begin and end? Why? What is the effect?</a:t>
            </a:r>
          </a:p>
          <a:p>
            <a:pPr marL="457200" indent="-457200">
              <a:buFont typeface="+mj-lt"/>
              <a:buAutoNum type="arabicPeriod"/>
            </a:pPr>
            <a:r>
              <a:rPr lang="en-GB" dirty="0"/>
              <a:t>How does Hughes present the visitors in the zoo? Why?</a:t>
            </a:r>
          </a:p>
          <a:p>
            <a:pPr marL="457200" indent="-457200">
              <a:buFont typeface="+mj-lt"/>
              <a:buAutoNum type="arabicPeriod"/>
            </a:pPr>
            <a:r>
              <a:rPr lang="en-GB" dirty="0"/>
              <a:t>How is the jaguar contrasted with the other animals? Why?</a:t>
            </a:r>
          </a:p>
          <a:p>
            <a:pPr marL="457200" indent="-457200">
              <a:buFont typeface="+mj-lt"/>
              <a:buAutoNum type="arabicPeriod"/>
            </a:pPr>
            <a:r>
              <a:rPr lang="en-GB" dirty="0"/>
              <a:t>How does the poem begin and end? What is the effect?</a:t>
            </a:r>
          </a:p>
          <a:p>
            <a:pPr marL="457200" indent="-457200">
              <a:buFont typeface="+mj-lt"/>
              <a:buAutoNum type="arabicPeriod"/>
            </a:pPr>
            <a:r>
              <a:rPr lang="en-GB" dirty="0"/>
              <a:t>The form and structure of the poem is quite regular: 5 stanzas separated into quatrains. Why do you think Hughes does this?</a:t>
            </a:r>
          </a:p>
        </p:txBody>
      </p:sp>
      <p:pic>
        <p:nvPicPr>
          <p:cNvPr id="7" name="Graphic 6" descr="Thought outline">
            <a:extLst>
              <a:ext uri="{FF2B5EF4-FFF2-40B4-BE49-F238E27FC236}">
                <a16:creationId xmlns:a16="http://schemas.microsoft.com/office/drawing/2014/main" id="{D2E4A785-B355-5944-8D07-7B80F138B4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6110" y="2279978"/>
            <a:ext cx="872836" cy="872836"/>
          </a:xfrm>
          <a:prstGeom prst="rect">
            <a:avLst/>
          </a:prstGeom>
        </p:spPr>
      </p:pic>
      <p:pic>
        <p:nvPicPr>
          <p:cNvPr id="8" name="Graphic 7" descr="Stopwatch">
            <a:extLst>
              <a:ext uri="{FF2B5EF4-FFF2-40B4-BE49-F238E27FC236}">
                <a16:creationId xmlns:a16="http://schemas.microsoft.com/office/drawing/2014/main" id="{65CFC480-69E7-084C-B459-F9D76C99DF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56259" y="5765994"/>
            <a:ext cx="690426" cy="690426"/>
          </a:xfrm>
          <a:prstGeom prst="rect">
            <a:avLst/>
          </a:prstGeom>
        </p:spPr>
      </p:pic>
      <p:sp>
        <p:nvSpPr>
          <p:cNvPr id="9" name="TextBox 8">
            <a:extLst>
              <a:ext uri="{FF2B5EF4-FFF2-40B4-BE49-F238E27FC236}">
                <a16:creationId xmlns:a16="http://schemas.microsoft.com/office/drawing/2014/main" id="{7E570761-4923-A349-9748-980C823FF54F}"/>
              </a:ext>
            </a:extLst>
          </p:cNvPr>
          <p:cNvSpPr txBox="1"/>
          <p:nvPr/>
        </p:nvSpPr>
        <p:spPr>
          <a:xfrm>
            <a:off x="10141935" y="6363958"/>
            <a:ext cx="19604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15 minutes</a:t>
            </a:r>
          </a:p>
        </p:txBody>
      </p:sp>
      <p:sp>
        <p:nvSpPr>
          <p:cNvPr id="10" name="Rounded Rectangular Callout 9">
            <a:extLst>
              <a:ext uri="{FF2B5EF4-FFF2-40B4-BE49-F238E27FC236}">
                <a16:creationId xmlns:a16="http://schemas.microsoft.com/office/drawing/2014/main" id="{F5F2376F-C481-C045-AD1B-C82AE3F1A8A2}"/>
              </a:ext>
            </a:extLst>
          </p:cNvPr>
          <p:cNvSpPr/>
          <p:nvPr/>
        </p:nvSpPr>
        <p:spPr>
          <a:xfrm>
            <a:off x="10631929" y="1990029"/>
            <a:ext cx="1568221" cy="872836"/>
          </a:xfrm>
          <a:prstGeom prst="wedgeRoundRectCallout">
            <a:avLst>
              <a:gd name="adj1" fmla="val -70739"/>
              <a:gd name="adj2" fmla="val -549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t>Don’t forget to link back to the ‘big ideas’ we just discussed.</a:t>
            </a:r>
          </a:p>
        </p:txBody>
      </p:sp>
      <p:pic>
        <p:nvPicPr>
          <p:cNvPr id="11" name="Picture 10" descr="Icon&#10;&#10;Description automatically generated">
            <a:extLst>
              <a:ext uri="{FF2B5EF4-FFF2-40B4-BE49-F238E27FC236}">
                <a16:creationId xmlns:a16="http://schemas.microsoft.com/office/drawing/2014/main" id="{FDF89E63-DE76-C64D-A2A6-19BAD660D49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70" b="90483" l="9851" r="89963">
                        <a14:foregroundMark x1="41450" y1="37915" x2="41450" y2="37915"/>
                        <a14:foregroundMark x1="57807" y1="35347" x2="57807" y2="35347"/>
                        <a14:foregroundMark x1="49442" y1="43505" x2="49442" y2="43505"/>
                        <a14:foregroundMark x1="47770" y1="51662" x2="47770" y2="51662"/>
                        <a14:foregroundMark x1="27138" y1="86707" x2="27138" y2="86707"/>
                        <a14:foregroundMark x1="62639" y1="86254" x2="62639" y2="86254"/>
                        <a14:foregroundMark x1="50929" y1="90483" x2="50929" y2="90483"/>
                      </a14:backgroundRemoval>
                    </a14:imgEffect>
                  </a14:imgLayer>
                </a14:imgProps>
              </a:ext>
            </a:extLst>
          </a:blip>
          <a:stretch>
            <a:fillRect/>
          </a:stretch>
        </p:blipFill>
        <p:spPr>
          <a:xfrm>
            <a:off x="9705517" y="1828483"/>
            <a:ext cx="872836" cy="1074010"/>
          </a:xfrm>
          <a:prstGeom prst="rect">
            <a:avLst/>
          </a:prstGeom>
        </p:spPr>
      </p:pic>
    </p:spTree>
    <p:extLst>
      <p:ext uri="{BB962C8B-B14F-4D97-AF65-F5344CB8AC3E}">
        <p14:creationId xmlns:p14="http://schemas.microsoft.com/office/powerpoint/2010/main" val="2308756406"/>
      </p:ext>
    </p:extLst>
  </p:cSld>
  <p:clrMapOvr>
    <a:masterClrMapping/>
  </p:clrMapOvr>
</p:sld>
</file>

<file path=ppt/theme/theme1.xml><?xml version="1.0" encoding="utf-8"?>
<a:theme xmlns:a="http://schemas.openxmlformats.org/drawingml/2006/main" name="BohemianVTI">
  <a:themeElements>
    <a:clrScheme name="AnalogousFromRegularSeedLeftStep">
      <a:dk1>
        <a:srgbClr val="000000"/>
      </a:dk1>
      <a:lt1>
        <a:srgbClr val="FFFFFF"/>
      </a:lt1>
      <a:dk2>
        <a:srgbClr val="301B2E"/>
      </a:dk2>
      <a:lt2>
        <a:srgbClr val="F0F0F3"/>
      </a:lt2>
      <a:accent1>
        <a:srgbClr val="9DA71E"/>
      </a:accent1>
      <a:accent2>
        <a:srgbClr val="D59417"/>
      </a:accent2>
      <a:accent3>
        <a:srgbClr val="E75729"/>
      </a:accent3>
      <a:accent4>
        <a:srgbClr val="D51738"/>
      </a:accent4>
      <a:accent5>
        <a:srgbClr val="E72999"/>
      </a:accent5>
      <a:accent6>
        <a:srgbClr val="D317D5"/>
      </a:accent6>
      <a:hlink>
        <a:srgbClr val="675FC9"/>
      </a:hlink>
      <a:folHlink>
        <a:srgbClr val="7F7F7F"/>
      </a:folHlink>
    </a:clrScheme>
    <a:fontScheme name="modern love avenir">
      <a:majorFont>
        <a:latin typeface="Microsoft GothicNeo"/>
        <a:ea typeface=""/>
        <a:cs typeface=""/>
      </a:majorFont>
      <a:minorFont>
        <a:latin typeface="Microsoft GothicNe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22387</TotalTime>
  <Words>3690</Words>
  <Application>Microsoft Macintosh PowerPoint</Application>
  <PresentationFormat>Widescreen</PresentationFormat>
  <Paragraphs>329</Paragraphs>
  <Slides>21</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Microsoft GothicNeo</vt:lpstr>
      <vt:lpstr>Microsoft GothicNeo Light</vt:lpstr>
      <vt:lpstr>Arial</vt:lpstr>
      <vt:lpstr>Avenir Next</vt:lpstr>
      <vt:lpstr>Calibri</vt:lpstr>
      <vt:lpstr>Programme</vt:lpstr>
      <vt:lpstr>Wingdings</vt:lpstr>
      <vt:lpstr>BohemianVTI</vt:lpstr>
      <vt:lpstr>The Jaguar</vt:lpstr>
      <vt:lpstr>How would you describe each of these animals?</vt:lpstr>
      <vt:lpstr>Would you still describe them in the same way?</vt:lpstr>
      <vt:lpstr>What are the pros and cons of zoos?</vt:lpstr>
      <vt:lpstr>PowerPoint Presentation</vt:lpstr>
      <vt:lpstr>Why did Hughes write this poem? What is he trying to show the reader? What is he trying to achieve as a poet?</vt:lpstr>
      <vt:lpstr>This poem is from the Hawk in the Rain  collection</vt:lpstr>
      <vt:lpstr>Big Ideas</vt:lpstr>
      <vt:lpstr>Read the poem by yourself and consider the following questions.</vt:lpstr>
      <vt:lpstr>Join up with a partner</vt:lpstr>
      <vt:lpstr>End of lesson review</vt:lpstr>
      <vt:lpstr>The Jaguar </vt:lpstr>
      <vt:lpstr>Watch the tutorial and think about how you can use this as model for your own analysis.</vt:lpstr>
      <vt:lpstr>In groups of 4....</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Carol Ann Duffy Student Booklet</dc:title>
  <dc:creator>Sophie Duckworth</dc:creator>
  <cp:lastModifiedBy>Sophie Duckworth</cp:lastModifiedBy>
  <cp:revision>375</cp:revision>
  <dcterms:created xsi:type="dcterms:W3CDTF">2021-04-05T01:43:26Z</dcterms:created>
  <dcterms:modified xsi:type="dcterms:W3CDTF">2021-05-20T08:28:31Z</dcterms:modified>
</cp:coreProperties>
</file>