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16"/>
  </p:notesMasterIdLst>
  <p:sldIdLst>
    <p:sldId id="656" r:id="rId2"/>
    <p:sldId id="658" r:id="rId3"/>
    <p:sldId id="659" r:id="rId4"/>
    <p:sldId id="657" r:id="rId5"/>
    <p:sldId id="670" r:id="rId6"/>
    <p:sldId id="661" r:id="rId7"/>
    <p:sldId id="662" r:id="rId8"/>
    <p:sldId id="663" r:id="rId9"/>
    <p:sldId id="664" r:id="rId10"/>
    <p:sldId id="668" r:id="rId11"/>
    <p:sldId id="665" r:id="rId12"/>
    <p:sldId id="666" r:id="rId13"/>
    <p:sldId id="669" r:id="rId14"/>
    <p:sldId id="4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50"/>
    <p:restoredTop sz="94648"/>
  </p:normalViewPr>
  <p:slideViewPr>
    <p:cSldViewPr snapToGrid="0" snapToObjects="1">
      <p:cViewPr varScale="1">
        <p:scale>
          <a:sx n="99" d="100"/>
          <a:sy n="99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9C481-B543-B04E-A790-7610F41AD129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BC230-ACE3-C24D-83A4-F99AAD8BD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 ideas during feedback and write them on the board. Ask pupils to explain </a:t>
            </a:r>
            <a:r>
              <a:rPr lang="en-GB" u="sng" dirty="0"/>
              <a:t>how</a:t>
            </a:r>
            <a:r>
              <a:rPr lang="en-GB" u="none" dirty="0"/>
              <a:t> they know – they should be referring to evidence from the poem.</a:t>
            </a:r>
          </a:p>
          <a:p>
            <a:r>
              <a:rPr lang="en-GB" u="none" dirty="0"/>
              <a:t>Once you have a list of big ideas, pupils can transfer these to the MASST page of their booklet.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BC230-ACE3-C24D-83A4-F99AAD8BD3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7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Assign each group a number e.g. group 1, group 2</a:t>
            </a:r>
          </a:p>
          <a:p>
            <a:r>
              <a:rPr lang="en-GB" dirty="0"/>
              <a:t>If you have a large class, it’s ok for 2 groups to be working on the same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BC230-ACE3-C24D-83A4-F99AAD8BD3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9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‘do now’ is based on pupils already having covered City Planners.</a:t>
            </a:r>
          </a:p>
          <a:p>
            <a:pPr marL="228600" indent="-228600">
              <a:buAutoNum type="arabicPeriod"/>
            </a:pPr>
            <a:r>
              <a:rPr lang="en-GB" dirty="0"/>
              <a:t>The City Planners</a:t>
            </a:r>
          </a:p>
          <a:p>
            <a:pPr marL="228600" indent="-228600">
              <a:buAutoNum type="arabicPeriod"/>
            </a:pPr>
            <a:r>
              <a:rPr lang="en-GB" dirty="0"/>
              <a:t>The City Planners</a:t>
            </a:r>
          </a:p>
          <a:p>
            <a:pPr marL="228600" indent="-228600">
              <a:buAutoNum type="arabicPeriod"/>
            </a:pPr>
            <a:r>
              <a:rPr lang="en-GB" dirty="0"/>
              <a:t>The Planners</a:t>
            </a:r>
          </a:p>
          <a:p>
            <a:pPr marL="228600" indent="-228600">
              <a:buAutoNum type="arabicPeriod"/>
            </a:pPr>
            <a:r>
              <a:rPr lang="en-GB" dirty="0"/>
              <a:t>The City Planners</a:t>
            </a:r>
          </a:p>
          <a:p>
            <a:pPr marL="228600" indent="-228600">
              <a:buAutoNum type="arabicPeriod"/>
            </a:pPr>
            <a:r>
              <a:rPr lang="en-GB" dirty="0"/>
              <a:t>The Planners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BC230-ACE3-C24D-83A4-F99AAD8BD3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6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962D3-2D1A-8646-9516-D2F0C0E2735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37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feel that your class do not need this reminder here – delete if not needed.</a:t>
            </a:r>
          </a:p>
          <a:p>
            <a:r>
              <a:rPr lang="en-GB" dirty="0"/>
              <a:t>The tutorial uses a Carol Ann Duffy poem as a way of modelling how to analyse techniques within a poem but it is still relevant. .</a:t>
            </a:r>
          </a:p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=UeM55b60Dps&amp;list=PLw8WoAh2Xt9VYn6u_3J19mZwvT9pw4Rii&amp;index=2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962D3-2D1A-8646-9516-D2F0C0E2735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0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Name it: what technique is it? If there isn’t a technique then encourage pupils to analyse language and the connotations.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962D3-2D1A-8646-9516-D2F0C0E2735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9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ellow pencils on a red background">
            <a:extLst>
              <a:ext uri="{FF2B5EF4-FFF2-40B4-BE49-F238E27FC236}">
                <a16:creationId xmlns:a16="http://schemas.microsoft.com/office/drawing/2014/main" id="{3E64DC06-3A41-1140-A96C-3B4AD4765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t="3082" b="135"/>
          <a:stretch/>
        </p:blipFill>
        <p:spPr>
          <a:xfrm>
            <a:off x="456715" y="10"/>
            <a:ext cx="10615629" cy="6857990"/>
          </a:xfrm>
          <a:custGeom>
            <a:avLst/>
            <a:gdLst/>
            <a:ahLst/>
            <a:cxnLst/>
            <a:rect l="l" t="t" r="r" b="b"/>
            <a:pathLst>
              <a:path w="10615629" h="6858000">
                <a:moveTo>
                  <a:pt x="7169276" y="5665107"/>
                </a:moveTo>
                <a:cubicBezTo>
                  <a:pt x="7360157" y="5665107"/>
                  <a:pt x="7514897" y="5819847"/>
                  <a:pt x="7514897" y="6010728"/>
                </a:cubicBezTo>
                <a:cubicBezTo>
                  <a:pt x="7514897" y="6201609"/>
                  <a:pt x="7360157" y="6356349"/>
                  <a:pt x="7169276" y="6356349"/>
                </a:cubicBezTo>
                <a:cubicBezTo>
                  <a:pt x="6978395" y="6356349"/>
                  <a:pt x="6823655" y="6201609"/>
                  <a:pt x="6823655" y="6010728"/>
                </a:cubicBezTo>
                <a:cubicBezTo>
                  <a:pt x="6823655" y="5819847"/>
                  <a:pt x="6978395" y="5665107"/>
                  <a:pt x="7169276" y="5665107"/>
                </a:cubicBezTo>
                <a:close/>
                <a:moveTo>
                  <a:pt x="10010446" y="2285546"/>
                </a:moveTo>
                <a:cubicBezTo>
                  <a:pt x="10256938" y="2285546"/>
                  <a:pt x="10456760" y="2485368"/>
                  <a:pt x="10456760" y="2731860"/>
                </a:cubicBezTo>
                <a:cubicBezTo>
                  <a:pt x="10456760" y="2978352"/>
                  <a:pt x="10256938" y="3178174"/>
                  <a:pt x="10010446" y="3178174"/>
                </a:cubicBezTo>
                <a:cubicBezTo>
                  <a:pt x="9763954" y="3178174"/>
                  <a:pt x="9564132" y="2978352"/>
                  <a:pt x="9564132" y="2731860"/>
                </a:cubicBezTo>
                <a:cubicBezTo>
                  <a:pt x="9564132" y="2485368"/>
                  <a:pt x="9763954" y="2285546"/>
                  <a:pt x="10010446" y="2285546"/>
                </a:cubicBezTo>
                <a:close/>
                <a:moveTo>
                  <a:pt x="10354145" y="1626054"/>
                </a:moveTo>
                <a:cubicBezTo>
                  <a:pt x="10498559" y="1626054"/>
                  <a:pt x="10615629" y="1743124"/>
                  <a:pt x="10615629" y="1887538"/>
                </a:cubicBezTo>
                <a:cubicBezTo>
                  <a:pt x="10615629" y="2031953"/>
                  <a:pt x="10498559" y="2149022"/>
                  <a:pt x="10354145" y="2149022"/>
                </a:cubicBezTo>
                <a:cubicBezTo>
                  <a:pt x="10209731" y="2149022"/>
                  <a:pt x="10092661" y="2031953"/>
                  <a:pt x="10092661" y="1887538"/>
                </a:cubicBezTo>
                <a:cubicBezTo>
                  <a:pt x="10092661" y="1743124"/>
                  <a:pt x="10209731" y="1626054"/>
                  <a:pt x="10354145" y="1626054"/>
                </a:cubicBezTo>
                <a:close/>
                <a:moveTo>
                  <a:pt x="1458900" y="620485"/>
                </a:moveTo>
                <a:cubicBezTo>
                  <a:pt x="1705392" y="620485"/>
                  <a:pt x="1905214" y="820307"/>
                  <a:pt x="1905214" y="1066799"/>
                </a:cubicBezTo>
                <a:cubicBezTo>
                  <a:pt x="1905214" y="1313291"/>
                  <a:pt x="1705392" y="1513113"/>
                  <a:pt x="1458900" y="1513113"/>
                </a:cubicBezTo>
                <a:cubicBezTo>
                  <a:pt x="1212408" y="1513113"/>
                  <a:pt x="1012586" y="1313291"/>
                  <a:pt x="1012586" y="1066799"/>
                </a:cubicBezTo>
                <a:cubicBezTo>
                  <a:pt x="1012586" y="820307"/>
                  <a:pt x="1212408" y="620485"/>
                  <a:pt x="1458900" y="620485"/>
                </a:cubicBezTo>
                <a:close/>
                <a:moveTo>
                  <a:pt x="6634576" y="0"/>
                </a:moveTo>
                <a:lnTo>
                  <a:pt x="10141834" y="0"/>
                </a:lnTo>
                <a:lnTo>
                  <a:pt x="10200260" y="112226"/>
                </a:lnTo>
                <a:cubicBezTo>
                  <a:pt x="10410239" y="575266"/>
                  <a:pt x="10394872" y="1153565"/>
                  <a:pt x="9914575" y="1675662"/>
                </a:cubicBezTo>
                <a:cubicBezTo>
                  <a:pt x="9716856" y="1890645"/>
                  <a:pt x="9539638" y="2125049"/>
                  <a:pt x="9361609" y="2357294"/>
                </a:cubicBezTo>
                <a:cubicBezTo>
                  <a:pt x="9193292" y="2576998"/>
                  <a:pt x="9188572" y="2830553"/>
                  <a:pt x="9334635" y="3068327"/>
                </a:cubicBezTo>
                <a:cubicBezTo>
                  <a:pt x="9495670" y="3329571"/>
                  <a:pt x="9683004" y="3577866"/>
                  <a:pt x="9815042" y="3852732"/>
                </a:cubicBezTo>
                <a:cubicBezTo>
                  <a:pt x="10050525" y="4342848"/>
                  <a:pt x="9955575" y="4825682"/>
                  <a:pt x="9376176" y="5163127"/>
                </a:cubicBezTo>
                <a:cubicBezTo>
                  <a:pt x="8901029" y="5439880"/>
                  <a:pt x="8396077" y="5450670"/>
                  <a:pt x="7869813" y="5397801"/>
                </a:cubicBezTo>
                <a:cubicBezTo>
                  <a:pt x="7414763" y="5352214"/>
                  <a:pt x="6924916" y="5316879"/>
                  <a:pt x="6545392" y="5591203"/>
                </a:cubicBezTo>
                <a:cubicBezTo>
                  <a:pt x="6238293" y="5813469"/>
                  <a:pt x="6024794" y="6166019"/>
                  <a:pt x="5772723" y="6463272"/>
                </a:cubicBezTo>
                <a:cubicBezTo>
                  <a:pt x="5693284" y="6557074"/>
                  <a:pt x="5618532" y="6655326"/>
                  <a:pt x="5542128" y="6751893"/>
                </a:cubicBezTo>
                <a:lnTo>
                  <a:pt x="5455473" y="6858000"/>
                </a:lnTo>
                <a:lnTo>
                  <a:pt x="3884322" y="6858000"/>
                </a:lnTo>
                <a:lnTo>
                  <a:pt x="3874161" y="6844414"/>
                </a:lnTo>
                <a:cubicBezTo>
                  <a:pt x="3769502" y="6682570"/>
                  <a:pt x="3725804" y="6471499"/>
                  <a:pt x="3692625" y="6276207"/>
                </a:cubicBezTo>
                <a:cubicBezTo>
                  <a:pt x="3594979" y="5704764"/>
                  <a:pt x="2996562" y="5529973"/>
                  <a:pt x="2561203" y="5655806"/>
                </a:cubicBezTo>
                <a:cubicBezTo>
                  <a:pt x="1295584" y="6024675"/>
                  <a:pt x="405173" y="5378783"/>
                  <a:pt x="69617" y="4277706"/>
                </a:cubicBezTo>
                <a:cubicBezTo>
                  <a:pt x="12163" y="4089022"/>
                  <a:pt x="22818" y="3880245"/>
                  <a:pt x="1643" y="3679828"/>
                </a:cubicBezTo>
                <a:cubicBezTo>
                  <a:pt x="-11845" y="3246491"/>
                  <a:pt x="53163" y="2840533"/>
                  <a:pt x="368893" y="2516306"/>
                </a:cubicBezTo>
                <a:cubicBezTo>
                  <a:pt x="570254" y="2309550"/>
                  <a:pt x="826642" y="2227145"/>
                  <a:pt x="1113509" y="2192618"/>
                </a:cubicBezTo>
                <a:cubicBezTo>
                  <a:pt x="1425464" y="2154854"/>
                  <a:pt x="1739171" y="2099963"/>
                  <a:pt x="2037232" y="2005555"/>
                </a:cubicBezTo>
                <a:cubicBezTo>
                  <a:pt x="2313447" y="1917888"/>
                  <a:pt x="2430109" y="1649902"/>
                  <a:pt x="2547311" y="1405114"/>
                </a:cubicBezTo>
                <a:cubicBezTo>
                  <a:pt x="2839303" y="794962"/>
                  <a:pt x="3300289" y="490426"/>
                  <a:pt x="3900864" y="578766"/>
                </a:cubicBezTo>
                <a:cubicBezTo>
                  <a:pt x="4133785" y="613023"/>
                  <a:pt x="4362119" y="739800"/>
                  <a:pt x="4571571" y="860778"/>
                </a:cubicBezTo>
                <a:cubicBezTo>
                  <a:pt x="5133169" y="1185276"/>
                  <a:pt x="5641898" y="1029501"/>
                  <a:pt x="6039226" y="631499"/>
                </a:cubicBezTo>
                <a:cubicBezTo>
                  <a:pt x="6180165" y="489886"/>
                  <a:pt x="6313484" y="339979"/>
                  <a:pt x="6449433" y="193257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4A0926-CD54-A643-80A4-8FD3B642B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21" y="1335705"/>
            <a:ext cx="5389335" cy="173497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AB1048-0047-48CA-88BA-D69B470942CF}" type="datetime1">
              <a:rPr lang="en-US" smtClean="0"/>
              <a:t>12/29/21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90369" y="657674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D83879-648C-49A9-81A2-0EF5946532D0}" type="datetime1">
              <a:rPr lang="en-US" smtClean="0"/>
              <a:t>12/29/21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90369" y="657674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>
          <a:custGeom>
            <a:avLst/>
            <a:gdLst>
              <a:gd name="connsiteX0" fmla="*/ 0 w 10972800"/>
              <a:gd name="connsiteY0" fmla="*/ 0 h 4036534"/>
              <a:gd name="connsiteX1" fmla="*/ 10972800 w 10972800"/>
              <a:gd name="connsiteY1" fmla="*/ 0 h 4036534"/>
              <a:gd name="connsiteX2" fmla="*/ 10972800 w 10972800"/>
              <a:gd name="connsiteY2" fmla="*/ 4036534 h 4036534"/>
              <a:gd name="connsiteX3" fmla="*/ 0 w 10972800"/>
              <a:gd name="connsiteY3" fmla="*/ 4036534 h 4036534"/>
              <a:gd name="connsiteX4" fmla="*/ 0 w 10972800"/>
              <a:gd name="connsiteY4" fmla="*/ 0 h 40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0" h="4036534" fill="none" extrusionOk="0">
                <a:moveTo>
                  <a:pt x="0" y="0"/>
                </a:moveTo>
                <a:cubicBezTo>
                  <a:pt x="4674310" y="-49533"/>
                  <a:pt x="6929254" y="-14809"/>
                  <a:pt x="10972800" y="0"/>
                </a:cubicBezTo>
                <a:cubicBezTo>
                  <a:pt x="11060439" y="1490309"/>
                  <a:pt x="10900121" y="3184748"/>
                  <a:pt x="10972800" y="4036534"/>
                </a:cubicBezTo>
                <a:cubicBezTo>
                  <a:pt x="6482996" y="3988303"/>
                  <a:pt x="3552735" y="4120989"/>
                  <a:pt x="0" y="4036534"/>
                </a:cubicBezTo>
                <a:cubicBezTo>
                  <a:pt x="-38581" y="2153499"/>
                  <a:pt x="63341" y="1231826"/>
                  <a:pt x="0" y="0"/>
                </a:cubicBezTo>
                <a:close/>
              </a:path>
              <a:path w="10972800" h="4036534" stroke="0" extrusionOk="0">
                <a:moveTo>
                  <a:pt x="0" y="0"/>
                </a:moveTo>
                <a:cubicBezTo>
                  <a:pt x="3528079" y="118645"/>
                  <a:pt x="9610931" y="116012"/>
                  <a:pt x="10972800" y="0"/>
                </a:cubicBezTo>
                <a:cubicBezTo>
                  <a:pt x="10839918" y="1548456"/>
                  <a:pt x="11057751" y="2715673"/>
                  <a:pt x="10972800" y="4036534"/>
                </a:cubicBezTo>
                <a:cubicBezTo>
                  <a:pt x="8799093" y="4171134"/>
                  <a:pt x="3316512" y="3879338"/>
                  <a:pt x="0" y="4036534"/>
                </a:cubicBezTo>
                <a:cubicBezTo>
                  <a:pt x="-20187" y="3342259"/>
                  <a:pt x="-152480" y="1840724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8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90369" y="657674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352133-EE59-1D43-A763-D9E87FA4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482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badi Extra Light" panose="020B0204020104020204" pitchFamily="34" charset="0"/>
              </a:defRPr>
            </a:lvl1pPr>
          </a:lstStyle>
          <a:p>
            <a:r>
              <a:rPr lang="en-GB" dirty="0"/>
              <a:t>www.msduckworthsclassroom.com</a:t>
            </a:r>
          </a:p>
        </p:txBody>
      </p:sp>
    </p:spTree>
    <p:extLst>
      <p:ext uri="{BB962C8B-B14F-4D97-AF65-F5344CB8AC3E}">
        <p14:creationId xmlns:p14="http://schemas.microsoft.com/office/powerpoint/2010/main" val="45625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19A100-10F6-477E-8847-29D479EF1C92}" type="datetime1">
              <a:rPr lang="en-US" smtClean="0"/>
              <a:t>12/29/21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90369" y="657674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F128AB-198A-495F-8475-FDB360C9873F}" type="datetime1">
              <a:rPr lang="en-US" smtClean="0"/>
              <a:t>12/29/21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90369" y="657674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9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A235E-F8FD-479F-9FC7-18BE84110877}" type="datetime1">
              <a:rPr lang="en-US" smtClean="0"/>
              <a:t>12/29/21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90369" y="657674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1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90F09B-68DA-462E-9DB4-4C9ADAB8CBCC}" type="datetime1">
              <a:rPr lang="en-US" smtClean="0"/>
              <a:t>12/29/21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90369" y="657674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3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C4E36-FABE-47EB-AA7F-C19A93824617}" type="datetime1">
              <a:rPr lang="en-US" smtClean="0"/>
              <a:t>12/29/21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90369" y="657674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9CE6B-5DE6-4A2D-B72E-5E8969F9F56F}" type="datetime1">
              <a:rPr lang="en-US" smtClean="0"/>
              <a:t>12/29/21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90369" y="657674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6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-22935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10033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2F662-F1E1-AF4F-B0D9-C5F8B70B607D}"/>
              </a:ext>
            </a:extLst>
          </p:cNvPr>
          <p:cNvSpPr txBox="1"/>
          <p:nvPr userDrawn="1"/>
        </p:nvSpPr>
        <p:spPr>
          <a:xfrm>
            <a:off x="0" y="6631758"/>
            <a:ext cx="2339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www.msduckworthsclassroom.com</a:t>
            </a:r>
          </a:p>
        </p:txBody>
      </p:sp>
      <p:grpSp>
        <p:nvGrpSpPr>
          <p:cNvPr id="11" name="Google Shape;9311;p71">
            <a:extLst>
              <a:ext uri="{FF2B5EF4-FFF2-40B4-BE49-F238E27FC236}">
                <a16:creationId xmlns:a16="http://schemas.microsoft.com/office/drawing/2014/main" id="{32DDB340-56C9-4D4B-9E11-50035A5E84A9}"/>
              </a:ext>
            </a:extLst>
          </p:cNvPr>
          <p:cNvGrpSpPr/>
          <p:nvPr userDrawn="1"/>
        </p:nvGrpSpPr>
        <p:grpSpPr>
          <a:xfrm>
            <a:off x="104698" y="66760"/>
            <a:ext cx="548733" cy="450331"/>
            <a:chOff x="3900804" y="1547918"/>
            <a:chExt cx="411550" cy="337748"/>
          </a:xfrm>
        </p:grpSpPr>
        <p:sp>
          <p:nvSpPr>
            <p:cNvPr id="12" name="Google Shape;9312;p71">
              <a:extLst>
                <a:ext uri="{FF2B5EF4-FFF2-40B4-BE49-F238E27FC236}">
                  <a16:creationId xmlns:a16="http://schemas.microsoft.com/office/drawing/2014/main" id="{F149ADE9-7208-154F-AECE-2CE276D324C0}"/>
                </a:ext>
              </a:extLst>
            </p:cNvPr>
            <p:cNvSpPr/>
            <p:nvPr/>
          </p:nvSpPr>
          <p:spPr>
            <a:xfrm>
              <a:off x="3906956" y="1582266"/>
              <a:ext cx="399350" cy="267298"/>
            </a:xfrm>
            <a:custGeom>
              <a:avLst/>
              <a:gdLst/>
              <a:ahLst/>
              <a:cxnLst/>
              <a:rect l="l" t="t" r="r" b="b"/>
              <a:pathLst>
                <a:path w="15254" h="10210" extrusionOk="0">
                  <a:moveTo>
                    <a:pt x="299" y="1"/>
                  </a:moveTo>
                  <a:cubicBezTo>
                    <a:pt x="130" y="1"/>
                    <a:pt x="1" y="135"/>
                    <a:pt x="1" y="299"/>
                  </a:cubicBezTo>
                  <a:lnTo>
                    <a:pt x="1" y="9907"/>
                  </a:lnTo>
                  <a:cubicBezTo>
                    <a:pt x="1" y="10075"/>
                    <a:pt x="130" y="10209"/>
                    <a:pt x="299" y="10209"/>
                  </a:cubicBezTo>
                  <a:lnTo>
                    <a:pt x="14951" y="10209"/>
                  </a:lnTo>
                  <a:cubicBezTo>
                    <a:pt x="15119" y="10209"/>
                    <a:pt x="15254" y="10075"/>
                    <a:pt x="15254" y="9907"/>
                  </a:cubicBezTo>
                  <a:lnTo>
                    <a:pt x="15254" y="9330"/>
                  </a:lnTo>
                  <a:lnTo>
                    <a:pt x="15254" y="299"/>
                  </a:lnTo>
                  <a:cubicBezTo>
                    <a:pt x="15254" y="135"/>
                    <a:pt x="15119" y="1"/>
                    <a:pt x="1495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313;p71">
              <a:extLst>
                <a:ext uri="{FF2B5EF4-FFF2-40B4-BE49-F238E27FC236}">
                  <a16:creationId xmlns:a16="http://schemas.microsoft.com/office/drawing/2014/main" id="{92D9F629-1E85-3549-A719-45173B3E8F84}"/>
                </a:ext>
              </a:extLst>
            </p:cNvPr>
            <p:cNvSpPr/>
            <p:nvPr/>
          </p:nvSpPr>
          <p:spPr>
            <a:xfrm>
              <a:off x="3934629" y="1582266"/>
              <a:ext cx="371677" cy="244286"/>
            </a:xfrm>
            <a:custGeom>
              <a:avLst/>
              <a:gdLst/>
              <a:ahLst/>
              <a:cxnLst/>
              <a:rect l="l" t="t" r="r" b="b"/>
              <a:pathLst>
                <a:path w="14197" h="9331" extrusionOk="0">
                  <a:moveTo>
                    <a:pt x="1" y="1"/>
                  </a:moveTo>
                  <a:lnTo>
                    <a:pt x="1" y="9032"/>
                  </a:lnTo>
                  <a:cubicBezTo>
                    <a:pt x="1" y="9196"/>
                    <a:pt x="135" y="9330"/>
                    <a:pt x="299" y="9330"/>
                  </a:cubicBezTo>
                  <a:lnTo>
                    <a:pt x="14197" y="9330"/>
                  </a:lnTo>
                  <a:lnTo>
                    <a:pt x="14197" y="299"/>
                  </a:lnTo>
                  <a:cubicBezTo>
                    <a:pt x="14197" y="135"/>
                    <a:pt x="14062" y="1"/>
                    <a:pt x="13894" y="1"/>
                  </a:cubicBezTo>
                  <a:close/>
                </a:path>
              </a:pathLst>
            </a:custGeom>
            <a:solidFill>
              <a:srgbClr val="C6D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314;p71">
              <a:extLst>
                <a:ext uri="{FF2B5EF4-FFF2-40B4-BE49-F238E27FC236}">
                  <a16:creationId xmlns:a16="http://schemas.microsoft.com/office/drawing/2014/main" id="{26FDAF58-C8CD-E64E-B943-E23AEC376BB2}"/>
                </a:ext>
              </a:extLst>
            </p:cNvPr>
            <p:cNvSpPr/>
            <p:nvPr/>
          </p:nvSpPr>
          <p:spPr>
            <a:xfrm>
              <a:off x="3947719" y="1553965"/>
              <a:ext cx="317590" cy="271330"/>
            </a:xfrm>
            <a:custGeom>
              <a:avLst/>
              <a:gdLst/>
              <a:ahLst/>
              <a:cxnLst/>
              <a:rect l="l" t="t" r="r" b="b"/>
              <a:pathLst>
                <a:path w="12131" h="10364" extrusionOk="0">
                  <a:moveTo>
                    <a:pt x="3020" y="0"/>
                  </a:moveTo>
                  <a:cubicBezTo>
                    <a:pt x="2134" y="0"/>
                    <a:pt x="1115" y="161"/>
                    <a:pt x="48" y="640"/>
                  </a:cubicBezTo>
                  <a:cubicBezTo>
                    <a:pt x="19" y="654"/>
                    <a:pt x="0" y="678"/>
                    <a:pt x="0" y="707"/>
                  </a:cubicBezTo>
                  <a:lnTo>
                    <a:pt x="0" y="10248"/>
                  </a:lnTo>
                  <a:cubicBezTo>
                    <a:pt x="0" y="10291"/>
                    <a:pt x="39" y="10325"/>
                    <a:pt x="80" y="10325"/>
                  </a:cubicBezTo>
                  <a:cubicBezTo>
                    <a:pt x="88" y="10325"/>
                    <a:pt x="97" y="10323"/>
                    <a:pt x="106" y="10320"/>
                  </a:cubicBezTo>
                  <a:cubicBezTo>
                    <a:pt x="1153" y="9860"/>
                    <a:pt x="2151" y="9705"/>
                    <a:pt x="3021" y="9705"/>
                  </a:cubicBezTo>
                  <a:cubicBezTo>
                    <a:pt x="4815" y="9705"/>
                    <a:pt x="6063" y="10363"/>
                    <a:pt x="6063" y="10363"/>
                  </a:cubicBezTo>
                  <a:cubicBezTo>
                    <a:pt x="6063" y="10363"/>
                    <a:pt x="7313" y="9705"/>
                    <a:pt x="9108" y="9705"/>
                  </a:cubicBezTo>
                  <a:cubicBezTo>
                    <a:pt x="9979" y="9705"/>
                    <a:pt x="10978" y="9860"/>
                    <a:pt x="12025" y="10320"/>
                  </a:cubicBezTo>
                  <a:cubicBezTo>
                    <a:pt x="12033" y="10323"/>
                    <a:pt x="12042" y="10325"/>
                    <a:pt x="12051" y="10325"/>
                  </a:cubicBezTo>
                  <a:cubicBezTo>
                    <a:pt x="12092" y="10325"/>
                    <a:pt x="12131" y="10291"/>
                    <a:pt x="12131" y="10248"/>
                  </a:cubicBezTo>
                  <a:lnTo>
                    <a:pt x="12131" y="707"/>
                  </a:lnTo>
                  <a:cubicBezTo>
                    <a:pt x="12131" y="678"/>
                    <a:pt x="12111" y="654"/>
                    <a:pt x="12087" y="640"/>
                  </a:cubicBezTo>
                  <a:cubicBezTo>
                    <a:pt x="11021" y="161"/>
                    <a:pt x="10002" y="0"/>
                    <a:pt x="9115" y="0"/>
                  </a:cubicBezTo>
                  <a:cubicBezTo>
                    <a:pt x="7319" y="0"/>
                    <a:pt x="6068" y="659"/>
                    <a:pt x="6068" y="659"/>
                  </a:cubicBezTo>
                  <a:cubicBezTo>
                    <a:pt x="6068" y="659"/>
                    <a:pt x="4816" y="0"/>
                    <a:pt x="302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9315;p71">
              <a:extLst>
                <a:ext uri="{FF2B5EF4-FFF2-40B4-BE49-F238E27FC236}">
                  <a16:creationId xmlns:a16="http://schemas.microsoft.com/office/drawing/2014/main" id="{92580C8B-402B-0548-9B70-85CABE9EECA8}"/>
                </a:ext>
              </a:extLst>
            </p:cNvPr>
            <p:cNvSpPr/>
            <p:nvPr/>
          </p:nvSpPr>
          <p:spPr>
            <a:xfrm>
              <a:off x="3961673" y="1553887"/>
              <a:ext cx="303636" cy="248631"/>
            </a:xfrm>
            <a:custGeom>
              <a:avLst/>
              <a:gdLst/>
              <a:ahLst/>
              <a:cxnLst/>
              <a:rect l="l" t="t" r="r" b="b"/>
              <a:pathLst>
                <a:path w="11598" h="9497" extrusionOk="0">
                  <a:moveTo>
                    <a:pt x="8582" y="1"/>
                  </a:moveTo>
                  <a:cubicBezTo>
                    <a:pt x="6786" y="1"/>
                    <a:pt x="5535" y="662"/>
                    <a:pt x="5535" y="662"/>
                  </a:cubicBezTo>
                  <a:cubicBezTo>
                    <a:pt x="5535" y="662"/>
                    <a:pt x="4284" y="2"/>
                    <a:pt x="2487" y="2"/>
                  </a:cubicBezTo>
                  <a:cubicBezTo>
                    <a:pt x="1741" y="2"/>
                    <a:pt x="902" y="115"/>
                    <a:pt x="20" y="436"/>
                  </a:cubicBezTo>
                  <a:lnTo>
                    <a:pt x="1" y="446"/>
                  </a:lnTo>
                  <a:lnTo>
                    <a:pt x="1" y="9377"/>
                  </a:lnTo>
                  <a:cubicBezTo>
                    <a:pt x="1" y="9420"/>
                    <a:pt x="36" y="9454"/>
                    <a:pt x="78" y="9454"/>
                  </a:cubicBezTo>
                  <a:cubicBezTo>
                    <a:pt x="87" y="9454"/>
                    <a:pt x="97" y="9452"/>
                    <a:pt x="106" y="9449"/>
                  </a:cubicBezTo>
                  <a:cubicBezTo>
                    <a:pt x="1151" y="8990"/>
                    <a:pt x="2091" y="8835"/>
                    <a:pt x="2884" y="8835"/>
                  </a:cubicBezTo>
                  <a:cubicBezTo>
                    <a:pt x="4524" y="8835"/>
                    <a:pt x="5535" y="9497"/>
                    <a:pt x="5535" y="9497"/>
                  </a:cubicBezTo>
                  <a:cubicBezTo>
                    <a:pt x="6630" y="9060"/>
                    <a:pt x="7802" y="8834"/>
                    <a:pt x="8979" y="8834"/>
                  </a:cubicBezTo>
                  <a:cubicBezTo>
                    <a:pt x="8993" y="8834"/>
                    <a:pt x="9007" y="8834"/>
                    <a:pt x="9021" y="8834"/>
                  </a:cubicBezTo>
                  <a:cubicBezTo>
                    <a:pt x="9900" y="8834"/>
                    <a:pt x="10770" y="8983"/>
                    <a:pt x="11598" y="9276"/>
                  </a:cubicBezTo>
                  <a:lnTo>
                    <a:pt x="11598" y="710"/>
                  </a:lnTo>
                  <a:cubicBezTo>
                    <a:pt x="11598" y="681"/>
                    <a:pt x="11583" y="653"/>
                    <a:pt x="11554" y="643"/>
                  </a:cubicBezTo>
                  <a:cubicBezTo>
                    <a:pt x="10488" y="162"/>
                    <a:pt x="9469" y="1"/>
                    <a:pt x="8582" y="1"/>
                  </a:cubicBez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316;p71">
              <a:extLst>
                <a:ext uri="{FF2B5EF4-FFF2-40B4-BE49-F238E27FC236}">
                  <a16:creationId xmlns:a16="http://schemas.microsoft.com/office/drawing/2014/main" id="{7225A29C-B565-5545-A878-73423D7D1403}"/>
                </a:ext>
              </a:extLst>
            </p:cNvPr>
            <p:cNvSpPr/>
            <p:nvPr/>
          </p:nvSpPr>
          <p:spPr>
            <a:xfrm>
              <a:off x="4106553" y="1553965"/>
              <a:ext cx="158756" cy="248553"/>
            </a:xfrm>
            <a:custGeom>
              <a:avLst/>
              <a:gdLst/>
              <a:ahLst/>
              <a:cxnLst/>
              <a:rect l="l" t="t" r="r" b="b"/>
              <a:pathLst>
                <a:path w="6064" h="9494" extrusionOk="0">
                  <a:moveTo>
                    <a:pt x="3048" y="0"/>
                  </a:moveTo>
                  <a:cubicBezTo>
                    <a:pt x="1252" y="0"/>
                    <a:pt x="1" y="659"/>
                    <a:pt x="1" y="659"/>
                  </a:cubicBezTo>
                  <a:lnTo>
                    <a:pt x="1" y="9494"/>
                  </a:lnTo>
                  <a:cubicBezTo>
                    <a:pt x="1096" y="9057"/>
                    <a:pt x="2268" y="8831"/>
                    <a:pt x="3445" y="8831"/>
                  </a:cubicBezTo>
                  <a:cubicBezTo>
                    <a:pt x="3459" y="8831"/>
                    <a:pt x="3473" y="8831"/>
                    <a:pt x="3487" y="8831"/>
                  </a:cubicBezTo>
                  <a:cubicBezTo>
                    <a:pt x="4366" y="8831"/>
                    <a:pt x="5236" y="8980"/>
                    <a:pt x="6064" y="9273"/>
                  </a:cubicBezTo>
                  <a:lnTo>
                    <a:pt x="6064" y="707"/>
                  </a:lnTo>
                  <a:cubicBezTo>
                    <a:pt x="6064" y="678"/>
                    <a:pt x="6049" y="650"/>
                    <a:pt x="6020" y="640"/>
                  </a:cubicBezTo>
                  <a:cubicBezTo>
                    <a:pt x="4954" y="161"/>
                    <a:pt x="3935" y="0"/>
                    <a:pt x="3048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9317;p71">
              <a:extLst>
                <a:ext uri="{FF2B5EF4-FFF2-40B4-BE49-F238E27FC236}">
                  <a16:creationId xmlns:a16="http://schemas.microsoft.com/office/drawing/2014/main" id="{F80BAF4F-B9AA-B348-9576-36BD2098D3FB}"/>
                </a:ext>
              </a:extLst>
            </p:cNvPr>
            <p:cNvSpPr/>
            <p:nvPr/>
          </p:nvSpPr>
          <p:spPr>
            <a:xfrm>
              <a:off x="4106422" y="1815085"/>
              <a:ext cx="27829" cy="62439"/>
            </a:xfrm>
            <a:custGeom>
              <a:avLst/>
              <a:gdLst/>
              <a:ahLst/>
              <a:cxnLst/>
              <a:rect l="l" t="t" r="r" b="b"/>
              <a:pathLst>
                <a:path w="1063" h="2385" extrusionOk="0">
                  <a:moveTo>
                    <a:pt x="1063" y="0"/>
                  </a:moveTo>
                  <a:cubicBezTo>
                    <a:pt x="698" y="96"/>
                    <a:pt x="342" y="226"/>
                    <a:pt x="1" y="389"/>
                  </a:cubicBezTo>
                  <a:lnTo>
                    <a:pt x="1" y="2311"/>
                  </a:lnTo>
                  <a:cubicBezTo>
                    <a:pt x="1" y="2355"/>
                    <a:pt x="37" y="2385"/>
                    <a:pt x="75" y="2385"/>
                  </a:cubicBezTo>
                  <a:cubicBezTo>
                    <a:pt x="91" y="2385"/>
                    <a:pt x="107" y="2380"/>
                    <a:pt x="121" y="2368"/>
                  </a:cubicBezTo>
                  <a:lnTo>
                    <a:pt x="496" y="2066"/>
                  </a:lnTo>
                  <a:cubicBezTo>
                    <a:pt x="510" y="2056"/>
                    <a:pt x="527" y="2051"/>
                    <a:pt x="544" y="2051"/>
                  </a:cubicBezTo>
                  <a:cubicBezTo>
                    <a:pt x="561" y="2051"/>
                    <a:pt x="577" y="2056"/>
                    <a:pt x="592" y="2066"/>
                  </a:cubicBezTo>
                  <a:lnTo>
                    <a:pt x="943" y="2364"/>
                  </a:lnTo>
                  <a:cubicBezTo>
                    <a:pt x="957" y="2375"/>
                    <a:pt x="973" y="2380"/>
                    <a:pt x="988" y="2380"/>
                  </a:cubicBezTo>
                  <a:cubicBezTo>
                    <a:pt x="1027" y="2380"/>
                    <a:pt x="1063" y="2350"/>
                    <a:pt x="1063" y="2306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9318;p71">
              <a:extLst>
                <a:ext uri="{FF2B5EF4-FFF2-40B4-BE49-F238E27FC236}">
                  <a16:creationId xmlns:a16="http://schemas.microsoft.com/office/drawing/2014/main" id="{7359073B-D4B0-3742-A261-DBAD844B14DC}"/>
                </a:ext>
              </a:extLst>
            </p:cNvPr>
            <p:cNvSpPr/>
            <p:nvPr/>
          </p:nvSpPr>
          <p:spPr>
            <a:xfrm>
              <a:off x="3900804" y="1547918"/>
              <a:ext cx="411550" cy="337748"/>
            </a:xfrm>
            <a:custGeom>
              <a:avLst/>
              <a:gdLst/>
              <a:ahLst/>
              <a:cxnLst/>
              <a:rect l="l" t="t" r="r" b="b"/>
              <a:pathLst>
                <a:path w="15720" h="12901" extrusionOk="0">
                  <a:moveTo>
                    <a:pt x="10912" y="464"/>
                  </a:moveTo>
                  <a:cubicBezTo>
                    <a:pt x="11744" y="464"/>
                    <a:pt x="12697" y="609"/>
                    <a:pt x="13692" y="1039"/>
                  </a:cubicBezTo>
                  <a:lnTo>
                    <a:pt x="13692" y="10244"/>
                  </a:lnTo>
                  <a:cubicBezTo>
                    <a:pt x="12790" y="9885"/>
                    <a:pt x="11837" y="9706"/>
                    <a:pt x="10885" y="9706"/>
                  </a:cubicBezTo>
                  <a:cubicBezTo>
                    <a:pt x="9936" y="9706"/>
                    <a:pt x="8987" y="9884"/>
                    <a:pt x="8090" y="10239"/>
                  </a:cubicBezTo>
                  <a:lnTo>
                    <a:pt x="8090" y="1034"/>
                  </a:lnTo>
                  <a:cubicBezTo>
                    <a:pt x="8438" y="880"/>
                    <a:pt x="9503" y="464"/>
                    <a:pt x="10912" y="464"/>
                  </a:cubicBezTo>
                  <a:close/>
                  <a:moveTo>
                    <a:pt x="4848" y="460"/>
                  </a:moveTo>
                  <a:cubicBezTo>
                    <a:pt x="5840" y="460"/>
                    <a:pt x="6799" y="664"/>
                    <a:pt x="7629" y="1034"/>
                  </a:cubicBezTo>
                  <a:cubicBezTo>
                    <a:pt x="7629" y="2187"/>
                    <a:pt x="7629" y="8894"/>
                    <a:pt x="7629" y="10239"/>
                  </a:cubicBezTo>
                  <a:cubicBezTo>
                    <a:pt x="6731" y="9883"/>
                    <a:pt x="5775" y="9705"/>
                    <a:pt x="4809" y="9705"/>
                  </a:cubicBezTo>
                  <a:cubicBezTo>
                    <a:pt x="3858" y="9705"/>
                    <a:pt x="2912" y="9888"/>
                    <a:pt x="2023" y="10244"/>
                  </a:cubicBezTo>
                  <a:lnTo>
                    <a:pt x="2023" y="5050"/>
                  </a:lnTo>
                  <a:cubicBezTo>
                    <a:pt x="2023" y="4897"/>
                    <a:pt x="1908" y="4820"/>
                    <a:pt x="1792" y="4820"/>
                  </a:cubicBezTo>
                  <a:cubicBezTo>
                    <a:pt x="1677" y="4820"/>
                    <a:pt x="1562" y="4897"/>
                    <a:pt x="1562" y="5050"/>
                  </a:cubicBezTo>
                  <a:lnTo>
                    <a:pt x="1562" y="10479"/>
                  </a:lnTo>
                  <a:cubicBezTo>
                    <a:pt x="1562" y="10647"/>
                    <a:pt x="1701" y="10786"/>
                    <a:pt x="1869" y="10786"/>
                  </a:cubicBezTo>
                  <a:cubicBezTo>
                    <a:pt x="1912" y="10786"/>
                    <a:pt x="1951" y="10777"/>
                    <a:pt x="1989" y="10762"/>
                  </a:cubicBezTo>
                  <a:cubicBezTo>
                    <a:pt x="2878" y="10368"/>
                    <a:pt x="3839" y="10167"/>
                    <a:pt x="4809" y="10167"/>
                  </a:cubicBezTo>
                  <a:cubicBezTo>
                    <a:pt x="5775" y="10167"/>
                    <a:pt x="6736" y="10364"/>
                    <a:pt x="7624" y="10743"/>
                  </a:cubicBezTo>
                  <a:lnTo>
                    <a:pt x="7624" y="11291"/>
                  </a:lnTo>
                  <a:lnTo>
                    <a:pt x="534" y="11291"/>
                  </a:lnTo>
                  <a:cubicBezTo>
                    <a:pt x="495" y="11291"/>
                    <a:pt x="462" y="11262"/>
                    <a:pt x="462" y="11219"/>
                  </a:cubicBezTo>
                  <a:lnTo>
                    <a:pt x="462" y="1611"/>
                  </a:lnTo>
                  <a:cubicBezTo>
                    <a:pt x="462" y="1572"/>
                    <a:pt x="495" y="1543"/>
                    <a:pt x="534" y="1543"/>
                  </a:cubicBezTo>
                  <a:lnTo>
                    <a:pt x="1562" y="1543"/>
                  </a:lnTo>
                  <a:lnTo>
                    <a:pt x="1562" y="4123"/>
                  </a:lnTo>
                  <a:cubicBezTo>
                    <a:pt x="1562" y="4277"/>
                    <a:pt x="1677" y="4354"/>
                    <a:pt x="1792" y="4354"/>
                  </a:cubicBezTo>
                  <a:cubicBezTo>
                    <a:pt x="1908" y="4354"/>
                    <a:pt x="2023" y="4277"/>
                    <a:pt x="2023" y="4123"/>
                  </a:cubicBezTo>
                  <a:lnTo>
                    <a:pt x="2023" y="1039"/>
                  </a:lnTo>
                  <a:cubicBezTo>
                    <a:pt x="2940" y="642"/>
                    <a:pt x="3909" y="460"/>
                    <a:pt x="4848" y="460"/>
                  </a:cubicBezTo>
                  <a:close/>
                  <a:moveTo>
                    <a:pt x="8686" y="10517"/>
                  </a:moveTo>
                  <a:lnTo>
                    <a:pt x="8686" y="12175"/>
                  </a:lnTo>
                  <a:lnTo>
                    <a:pt x="8542" y="12059"/>
                  </a:lnTo>
                  <a:cubicBezTo>
                    <a:pt x="8500" y="12023"/>
                    <a:pt x="8449" y="12005"/>
                    <a:pt x="8397" y="12005"/>
                  </a:cubicBezTo>
                  <a:cubicBezTo>
                    <a:pt x="8347" y="12005"/>
                    <a:pt x="8296" y="12022"/>
                    <a:pt x="8254" y="12055"/>
                  </a:cubicBezTo>
                  <a:lnTo>
                    <a:pt x="8086" y="12184"/>
                  </a:lnTo>
                  <a:lnTo>
                    <a:pt x="8086" y="10743"/>
                  </a:lnTo>
                  <a:cubicBezTo>
                    <a:pt x="8283" y="10657"/>
                    <a:pt x="8480" y="10585"/>
                    <a:pt x="8686" y="10517"/>
                  </a:cubicBezTo>
                  <a:close/>
                  <a:moveTo>
                    <a:pt x="4831" y="1"/>
                  </a:moveTo>
                  <a:cubicBezTo>
                    <a:pt x="3779" y="1"/>
                    <a:pt x="2727" y="221"/>
                    <a:pt x="1744" y="660"/>
                  </a:cubicBezTo>
                  <a:cubicBezTo>
                    <a:pt x="1509" y="765"/>
                    <a:pt x="1571" y="1034"/>
                    <a:pt x="1566" y="1082"/>
                  </a:cubicBezTo>
                  <a:lnTo>
                    <a:pt x="538" y="1082"/>
                  </a:lnTo>
                  <a:cubicBezTo>
                    <a:pt x="241" y="1082"/>
                    <a:pt x="5" y="1322"/>
                    <a:pt x="0" y="1616"/>
                  </a:cubicBezTo>
                  <a:lnTo>
                    <a:pt x="0" y="11224"/>
                  </a:lnTo>
                  <a:cubicBezTo>
                    <a:pt x="5" y="11517"/>
                    <a:pt x="241" y="11757"/>
                    <a:pt x="538" y="11757"/>
                  </a:cubicBezTo>
                  <a:lnTo>
                    <a:pt x="7629" y="11757"/>
                  </a:lnTo>
                  <a:lnTo>
                    <a:pt x="7629" y="12670"/>
                  </a:lnTo>
                  <a:cubicBezTo>
                    <a:pt x="7629" y="12806"/>
                    <a:pt x="7742" y="12898"/>
                    <a:pt x="7861" y="12898"/>
                  </a:cubicBezTo>
                  <a:cubicBezTo>
                    <a:pt x="7910" y="12898"/>
                    <a:pt x="7960" y="12882"/>
                    <a:pt x="8004" y="12847"/>
                  </a:cubicBezTo>
                  <a:lnTo>
                    <a:pt x="8398" y="12535"/>
                  </a:lnTo>
                  <a:cubicBezTo>
                    <a:pt x="8749" y="12804"/>
                    <a:pt x="8777" y="12900"/>
                    <a:pt x="8921" y="12900"/>
                  </a:cubicBezTo>
                  <a:cubicBezTo>
                    <a:pt x="9046" y="12900"/>
                    <a:pt x="9152" y="12794"/>
                    <a:pt x="9152" y="12670"/>
                  </a:cubicBezTo>
                  <a:lnTo>
                    <a:pt x="9152" y="11757"/>
                  </a:lnTo>
                  <a:lnTo>
                    <a:pt x="12275" y="11757"/>
                  </a:lnTo>
                  <a:cubicBezTo>
                    <a:pt x="12582" y="11757"/>
                    <a:pt x="12582" y="11291"/>
                    <a:pt x="12275" y="11291"/>
                  </a:cubicBezTo>
                  <a:lnTo>
                    <a:pt x="9152" y="11291"/>
                  </a:lnTo>
                  <a:lnTo>
                    <a:pt x="9152" y="10383"/>
                  </a:lnTo>
                  <a:cubicBezTo>
                    <a:pt x="9721" y="10239"/>
                    <a:pt x="10302" y="10168"/>
                    <a:pt x="10882" y="10168"/>
                  </a:cubicBezTo>
                  <a:cubicBezTo>
                    <a:pt x="11854" y="10168"/>
                    <a:pt x="12823" y="10368"/>
                    <a:pt x="13726" y="10762"/>
                  </a:cubicBezTo>
                  <a:cubicBezTo>
                    <a:pt x="13766" y="10779"/>
                    <a:pt x="13808" y="10787"/>
                    <a:pt x="13848" y="10787"/>
                  </a:cubicBezTo>
                  <a:cubicBezTo>
                    <a:pt x="14012" y="10787"/>
                    <a:pt x="14158" y="10656"/>
                    <a:pt x="14158" y="10479"/>
                  </a:cubicBezTo>
                  <a:lnTo>
                    <a:pt x="14158" y="1543"/>
                  </a:lnTo>
                  <a:lnTo>
                    <a:pt x="15186" y="1543"/>
                  </a:lnTo>
                  <a:cubicBezTo>
                    <a:pt x="15224" y="1543"/>
                    <a:pt x="15258" y="1577"/>
                    <a:pt x="15258" y="1616"/>
                  </a:cubicBezTo>
                  <a:lnTo>
                    <a:pt x="15258" y="11224"/>
                  </a:lnTo>
                  <a:cubicBezTo>
                    <a:pt x="15258" y="11262"/>
                    <a:pt x="15224" y="11296"/>
                    <a:pt x="15186" y="11296"/>
                  </a:cubicBezTo>
                  <a:lnTo>
                    <a:pt x="13197" y="11296"/>
                  </a:lnTo>
                  <a:cubicBezTo>
                    <a:pt x="12890" y="11296"/>
                    <a:pt x="12890" y="11757"/>
                    <a:pt x="13197" y="11757"/>
                  </a:cubicBezTo>
                  <a:lnTo>
                    <a:pt x="15186" y="11757"/>
                  </a:lnTo>
                  <a:cubicBezTo>
                    <a:pt x="15479" y="11757"/>
                    <a:pt x="15719" y="11517"/>
                    <a:pt x="15719" y="11224"/>
                  </a:cubicBezTo>
                  <a:lnTo>
                    <a:pt x="15719" y="1616"/>
                  </a:lnTo>
                  <a:cubicBezTo>
                    <a:pt x="15719" y="1318"/>
                    <a:pt x="15479" y="1082"/>
                    <a:pt x="15181" y="1082"/>
                  </a:cubicBezTo>
                  <a:lnTo>
                    <a:pt x="14153" y="1082"/>
                  </a:lnTo>
                  <a:cubicBezTo>
                    <a:pt x="14144" y="1029"/>
                    <a:pt x="14211" y="765"/>
                    <a:pt x="13975" y="660"/>
                  </a:cubicBezTo>
                  <a:cubicBezTo>
                    <a:pt x="12964" y="206"/>
                    <a:pt x="11891" y="4"/>
                    <a:pt x="10863" y="4"/>
                  </a:cubicBezTo>
                  <a:cubicBezTo>
                    <a:pt x="9767" y="4"/>
                    <a:pt x="8723" y="234"/>
                    <a:pt x="7860" y="636"/>
                  </a:cubicBezTo>
                  <a:cubicBezTo>
                    <a:pt x="6894" y="212"/>
                    <a:pt x="5862" y="1"/>
                    <a:pt x="48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" name="Google Shape;9319;p71">
            <a:extLst>
              <a:ext uri="{FF2B5EF4-FFF2-40B4-BE49-F238E27FC236}">
                <a16:creationId xmlns:a16="http://schemas.microsoft.com/office/drawing/2014/main" id="{60AED57B-879B-C645-936A-D6DF294BFA69}"/>
              </a:ext>
            </a:extLst>
          </p:cNvPr>
          <p:cNvGrpSpPr/>
          <p:nvPr userDrawn="1"/>
        </p:nvGrpSpPr>
        <p:grpSpPr>
          <a:xfrm>
            <a:off x="11691006" y="49429"/>
            <a:ext cx="485168" cy="485343"/>
            <a:chOff x="3508654" y="3811781"/>
            <a:chExt cx="363876" cy="364007"/>
          </a:xfrm>
        </p:grpSpPr>
        <p:sp>
          <p:nvSpPr>
            <p:cNvPr id="20" name="Google Shape;9320;p71">
              <a:extLst>
                <a:ext uri="{FF2B5EF4-FFF2-40B4-BE49-F238E27FC236}">
                  <a16:creationId xmlns:a16="http://schemas.microsoft.com/office/drawing/2014/main" id="{3A03CDCF-803C-4648-BF13-F04E9A3154CB}"/>
                </a:ext>
              </a:extLst>
            </p:cNvPr>
            <p:cNvSpPr/>
            <p:nvPr/>
          </p:nvSpPr>
          <p:spPr>
            <a:xfrm>
              <a:off x="3514047" y="3817069"/>
              <a:ext cx="133727" cy="64534"/>
            </a:xfrm>
            <a:custGeom>
              <a:avLst/>
              <a:gdLst/>
              <a:ahLst/>
              <a:cxnLst/>
              <a:rect l="l" t="t" r="r" b="b"/>
              <a:pathLst>
                <a:path w="5108" h="2465" extrusionOk="0">
                  <a:moveTo>
                    <a:pt x="1437" y="0"/>
                  </a:moveTo>
                  <a:cubicBezTo>
                    <a:pt x="645" y="0"/>
                    <a:pt x="1" y="639"/>
                    <a:pt x="1" y="1437"/>
                  </a:cubicBezTo>
                  <a:cubicBezTo>
                    <a:pt x="1" y="2004"/>
                    <a:pt x="467" y="2465"/>
                    <a:pt x="1034" y="2465"/>
                  </a:cubicBezTo>
                  <a:cubicBezTo>
                    <a:pt x="1605" y="2465"/>
                    <a:pt x="4132" y="2004"/>
                    <a:pt x="4132" y="1437"/>
                  </a:cubicBezTo>
                  <a:lnTo>
                    <a:pt x="4939" y="1437"/>
                  </a:lnTo>
                  <a:cubicBezTo>
                    <a:pt x="4939" y="1038"/>
                    <a:pt x="5108" y="678"/>
                    <a:pt x="4848" y="418"/>
                  </a:cubicBezTo>
                  <a:cubicBezTo>
                    <a:pt x="4589" y="159"/>
                    <a:pt x="1836" y="0"/>
                    <a:pt x="143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9321;p71">
              <a:extLst>
                <a:ext uri="{FF2B5EF4-FFF2-40B4-BE49-F238E27FC236}">
                  <a16:creationId xmlns:a16="http://schemas.microsoft.com/office/drawing/2014/main" id="{8EC391AE-D001-334E-A0E7-362C775278FB}"/>
                </a:ext>
              </a:extLst>
            </p:cNvPr>
            <p:cNvSpPr/>
            <p:nvPr/>
          </p:nvSpPr>
          <p:spPr>
            <a:xfrm>
              <a:off x="3541222" y="3854664"/>
              <a:ext cx="58879" cy="27070"/>
            </a:xfrm>
            <a:custGeom>
              <a:avLst/>
              <a:gdLst/>
              <a:ahLst/>
              <a:cxnLst/>
              <a:rect l="l" t="t" r="r" b="b"/>
              <a:pathLst>
                <a:path w="2249" h="1034" extrusionOk="0">
                  <a:moveTo>
                    <a:pt x="1029" y="1"/>
                  </a:moveTo>
                  <a:cubicBezTo>
                    <a:pt x="1029" y="573"/>
                    <a:pt x="567" y="1034"/>
                    <a:pt x="1" y="1034"/>
                  </a:cubicBezTo>
                  <a:lnTo>
                    <a:pt x="2249" y="1034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322;p71">
              <a:extLst>
                <a:ext uri="{FF2B5EF4-FFF2-40B4-BE49-F238E27FC236}">
                  <a16:creationId xmlns:a16="http://schemas.microsoft.com/office/drawing/2014/main" id="{043F1DDB-3ABB-6F4B-865F-5EA700F536AB}"/>
                </a:ext>
              </a:extLst>
            </p:cNvPr>
            <p:cNvSpPr/>
            <p:nvPr/>
          </p:nvSpPr>
          <p:spPr>
            <a:xfrm>
              <a:off x="3551668" y="3816939"/>
              <a:ext cx="240359" cy="353430"/>
            </a:xfrm>
            <a:custGeom>
              <a:avLst/>
              <a:gdLst/>
              <a:ahLst/>
              <a:cxnLst/>
              <a:rect l="l" t="t" r="r" b="b"/>
              <a:pathLst>
                <a:path w="9181" h="13500" extrusionOk="0">
                  <a:moveTo>
                    <a:pt x="0" y="1"/>
                  </a:moveTo>
                  <a:cubicBezTo>
                    <a:pt x="380" y="1"/>
                    <a:pt x="745" y="154"/>
                    <a:pt x="1014" y="423"/>
                  </a:cubicBezTo>
                  <a:cubicBezTo>
                    <a:pt x="1067" y="476"/>
                    <a:pt x="1115" y="534"/>
                    <a:pt x="1163" y="596"/>
                  </a:cubicBezTo>
                  <a:cubicBezTo>
                    <a:pt x="1341" y="841"/>
                    <a:pt x="1437" y="1134"/>
                    <a:pt x="1437" y="1437"/>
                  </a:cubicBezTo>
                  <a:lnTo>
                    <a:pt x="1437" y="12064"/>
                  </a:lnTo>
                  <a:cubicBezTo>
                    <a:pt x="1437" y="12856"/>
                    <a:pt x="2076" y="13500"/>
                    <a:pt x="2873" y="13500"/>
                  </a:cubicBezTo>
                  <a:lnTo>
                    <a:pt x="5035" y="13500"/>
                  </a:lnTo>
                  <a:cubicBezTo>
                    <a:pt x="5294" y="13241"/>
                    <a:pt x="6505" y="13341"/>
                    <a:pt x="6505" y="12943"/>
                  </a:cubicBezTo>
                  <a:lnTo>
                    <a:pt x="9181" y="11036"/>
                  </a:lnTo>
                  <a:lnTo>
                    <a:pt x="9181" y="1442"/>
                  </a:lnTo>
                  <a:lnTo>
                    <a:pt x="9181" y="1437"/>
                  </a:lnTo>
                  <a:cubicBezTo>
                    <a:pt x="9181" y="644"/>
                    <a:pt x="8537" y="1"/>
                    <a:pt x="7744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323;p71">
              <a:extLst>
                <a:ext uri="{FF2B5EF4-FFF2-40B4-BE49-F238E27FC236}">
                  <a16:creationId xmlns:a16="http://schemas.microsoft.com/office/drawing/2014/main" id="{9E4351D8-1060-A547-9DE5-7581E2332B3C}"/>
                </a:ext>
              </a:extLst>
            </p:cNvPr>
            <p:cNvSpPr/>
            <p:nvPr/>
          </p:nvSpPr>
          <p:spPr>
            <a:xfrm>
              <a:off x="3589262" y="4089996"/>
              <a:ext cx="202764" cy="80373"/>
            </a:xfrm>
            <a:custGeom>
              <a:avLst/>
              <a:gdLst/>
              <a:ahLst/>
              <a:cxnLst/>
              <a:rect l="l" t="t" r="r" b="b"/>
              <a:pathLst>
                <a:path w="7745" h="3070" extrusionOk="0">
                  <a:moveTo>
                    <a:pt x="1" y="0"/>
                  </a:moveTo>
                  <a:lnTo>
                    <a:pt x="1" y="1634"/>
                  </a:lnTo>
                  <a:cubicBezTo>
                    <a:pt x="1" y="2426"/>
                    <a:pt x="640" y="3070"/>
                    <a:pt x="1437" y="3070"/>
                  </a:cubicBezTo>
                  <a:lnTo>
                    <a:pt x="3599" y="3070"/>
                  </a:lnTo>
                  <a:cubicBezTo>
                    <a:pt x="3858" y="2811"/>
                    <a:pt x="5069" y="2911"/>
                    <a:pt x="5069" y="2513"/>
                  </a:cubicBezTo>
                  <a:lnTo>
                    <a:pt x="7745" y="601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9324;p71">
              <a:extLst>
                <a:ext uri="{FF2B5EF4-FFF2-40B4-BE49-F238E27FC236}">
                  <a16:creationId xmlns:a16="http://schemas.microsoft.com/office/drawing/2014/main" id="{FF718ADA-4117-F341-BCE7-83147AA939F7}"/>
                </a:ext>
              </a:extLst>
            </p:cNvPr>
            <p:cNvSpPr/>
            <p:nvPr/>
          </p:nvSpPr>
          <p:spPr>
            <a:xfrm>
              <a:off x="3551668" y="3817069"/>
              <a:ext cx="233211" cy="15499"/>
            </a:xfrm>
            <a:custGeom>
              <a:avLst/>
              <a:gdLst/>
              <a:ahLst/>
              <a:cxnLst/>
              <a:rect l="l" t="t" r="r" b="b"/>
              <a:pathLst>
                <a:path w="8908" h="592" extrusionOk="0">
                  <a:moveTo>
                    <a:pt x="0" y="0"/>
                  </a:moveTo>
                  <a:cubicBezTo>
                    <a:pt x="385" y="0"/>
                    <a:pt x="750" y="149"/>
                    <a:pt x="1019" y="418"/>
                  </a:cubicBezTo>
                  <a:cubicBezTo>
                    <a:pt x="1072" y="471"/>
                    <a:pt x="1120" y="529"/>
                    <a:pt x="1163" y="591"/>
                  </a:cubicBezTo>
                  <a:lnTo>
                    <a:pt x="8907" y="591"/>
                  </a:lnTo>
                  <a:cubicBezTo>
                    <a:pt x="8638" y="221"/>
                    <a:pt x="8206" y="0"/>
                    <a:pt x="7744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9325;p71">
              <a:extLst>
                <a:ext uri="{FF2B5EF4-FFF2-40B4-BE49-F238E27FC236}">
                  <a16:creationId xmlns:a16="http://schemas.microsoft.com/office/drawing/2014/main" id="{1C8C1B81-C108-AC4B-94CE-A2D57523211A}"/>
                </a:ext>
              </a:extLst>
            </p:cNvPr>
            <p:cNvSpPr/>
            <p:nvPr/>
          </p:nvSpPr>
          <p:spPr>
            <a:xfrm>
              <a:off x="3626883" y="4105835"/>
              <a:ext cx="240359" cy="64665"/>
            </a:xfrm>
            <a:custGeom>
              <a:avLst/>
              <a:gdLst/>
              <a:ahLst/>
              <a:cxnLst/>
              <a:rect l="l" t="t" r="r" b="b"/>
              <a:pathLst>
                <a:path w="9181" h="2470" extrusionOk="0">
                  <a:moveTo>
                    <a:pt x="404" y="1"/>
                  </a:moveTo>
                  <a:cubicBezTo>
                    <a:pt x="975" y="1"/>
                    <a:pt x="1437" y="462"/>
                    <a:pt x="1437" y="1033"/>
                  </a:cubicBezTo>
                  <a:cubicBezTo>
                    <a:pt x="1437" y="1350"/>
                    <a:pt x="1331" y="1658"/>
                    <a:pt x="1139" y="1913"/>
                  </a:cubicBezTo>
                  <a:cubicBezTo>
                    <a:pt x="1100" y="1961"/>
                    <a:pt x="1062" y="2004"/>
                    <a:pt x="1019" y="2047"/>
                  </a:cubicBezTo>
                  <a:cubicBezTo>
                    <a:pt x="750" y="2316"/>
                    <a:pt x="384" y="2470"/>
                    <a:pt x="0" y="2470"/>
                  </a:cubicBezTo>
                  <a:lnTo>
                    <a:pt x="7744" y="2470"/>
                  </a:lnTo>
                  <a:cubicBezTo>
                    <a:pt x="8124" y="2470"/>
                    <a:pt x="8489" y="2316"/>
                    <a:pt x="8758" y="2047"/>
                  </a:cubicBezTo>
                  <a:cubicBezTo>
                    <a:pt x="8801" y="2004"/>
                    <a:pt x="8840" y="1961"/>
                    <a:pt x="8878" y="1913"/>
                  </a:cubicBezTo>
                  <a:cubicBezTo>
                    <a:pt x="9075" y="1658"/>
                    <a:pt x="9181" y="1350"/>
                    <a:pt x="9181" y="1033"/>
                  </a:cubicBezTo>
                  <a:cubicBezTo>
                    <a:pt x="9181" y="462"/>
                    <a:pt x="8719" y="1"/>
                    <a:pt x="8148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9326;p71">
              <a:extLst>
                <a:ext uri="{FF2B5EF4-FFF2-40B4-BE49-F238E27FC236}">
                  <a16:creationId xmlns:a16="http://schemas.microsoft.com/office/drawing/2014/main" id="{A5A86618-9CEF-5C4C-8F47-70A9E05898B4}"/>
                </a:ext>
              </a:extLst>
            </p:cNvPr>
            <p:cNvSpPr/>
            <p:nvPr/>
          </p:nvSpPr>
          <p:spPr>
            <a:xfrm>
              <a:off x="3626883" y="4155891"/>
              <a:ext cx="232452" cy="14608"/>
            </a:xfrm>
            <a:custGeom>
              <a:avLst/>
              <a:gdLst/>
              <a:ahLst/>
              <a:cxnLst/>
              <a:rect l="l" t="t" r="r" b="b"/>
              <a:pathLst>
                <a:path w="8879" h="558" extrusionOk="0">
                  <a:moveTo>
                    <a:pt x="1139" y="1"/>
                  </a:moveTo>
                  <a:cubicBezTo>
                    <a:pt x="1100" y="49"/>
                    <a:pt x="1062" y="92"/>
                    <a:pt x="1019" y="135"/>
                  </a:cubicBezTo>
                  <a:cubicBezTo>
                    <a:pt x="750" y="404"/>
                    <a:pt x="384" y="558"/>
                    <a:pt x="0" y="558"/>
                  </a:cubicBezTo>
                  <a:lnTo>
                    <a:pt x="7744" y="558"/>
                  </a:lnTo>
                  <a:cubicBezTo>
                    <a:pt x="8124" y="558"/>
                    <a:pt x="8489" y="404"/>
                    <a:pt x="8758" y="135"/>
                  </a:cubicBezTo>
                  <a:cubicBezTo>
                    <a:pt x="8801" y="92"/>
                    <a:pt x="8840" y="49"/>
                    <a:pt x="8878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9327;p71">
              <a:extLst>
                <a:ext uri="{FF2B5EF4-FFF2-40B4-BE49-F238E27FC236}">
                  <a16:creationId xmlns:a16="http://schemas.microsoft.com/office/drawing/2014/main" id="{B1F232C0-456B-8847-9FB2-F9A947986BE0}"/>
                </a:ext>
              </a:extLst>
            </p:cNvPr>
            <p:cNvSpPr/>
            <p:nvPr/>
          </p:nvSpPr>
          <p:spPr>
            <a:xfrm>
              <a:off x="3610389" y="4105835"/>
              <a:ext cx="54114" cy="27070"/>
            </a:xfrm>
            <a:custGeom>
              <a:avLst/>
              <a:gdLst/>
              <a:ahLst/>
              <a:cxnLst/>
              <a:rect l="l" t="t" r="r" b="b"/>
              <a:pathLst>
                <a:path w="2067" h="1034" extrusionOk="0">
                  <a:moveTo>
                    <a:pt x="1034" y="1"/>
                  </a:moveTo>
                  <a:cubicBezTo>
                    <a:pt x="467" y="1"/>
                    <a:pt x="1" y="462"/>
                    <a:pt x="1" y="1033"/>
                  </a:cubicBezTo>
                  <a:lnTo>
                    <a:pt x="2067" y="1033"/>
                  </a:lnTo>
                  <a:cubicBezTo>
                    <a:pt x="2067" y="462"/>
                    <a:pt x="1605" y="1"/>
                    <a:pt x="1034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9328;p71">
              <a:extLst>
                <a:ext uri="{FF2B5EF4-FFF2-40B4-BE49-F238E27FC236}">
                  <a16:creationId xmlns:a16="http://schemas.microsoft.com/office/drawing/2014/main" id="{9F00D2C8-A70B-A248-B134-328E4BF04286}"/>
                </a:ext>
              </a:extLst>
            </p:cNvPr>
            <p:cNvSpPr/>
            <p:nvPr/>
          </p:nvSpPr>
          <p:spPr>
            <a:xfrm>
              <a:off x="3718303" y="3889379"/>
              <a:ext cx="147943" cy="148074"/>
            </a:xfrm>
            <a:custGeom>
              <a:avLst/>
              <a:gdLst/>
              <a:ahLst/>
              <a:cxnLst/>
              <a:rect l="l" t="t" r="r" b="b"/>
              <a:pathLst>
                <a:path w="5651" h="5656" extrusionOk="0">
                  <a:moveTo>
                    <a:pt x="5650" y="1"/>
                  </a:moveTo>
                  <a:cubicBezTo>
                    <a:pt x="3834" y="106"/>
                    <a:pt x="2278" y="707"/>
                    <a:pt x="1139" y="1846"/>
                  </a:cubicBezTo>
                  <a:cubicBezTo>
                    <a:pt x="1" y="2984"/>
                    <a:pt x="250" y="3690"/>
                    <a:pt x="145" y="5511"/>
                  </a:cubicBezTo>
                  <a:cubicBezTo>
                    <a:pt x="1961" y="5401"/>
                    <a:pt x="2667" y="5655"/>
                    <a:pt x="3805" y="4512"/>
                  </a:cubicBezTo>
                  <a:cubicBezTo>
                    <a:pt x="4084" y="4233"/>
                    <a:pt x="4339" y="3926"/>
                    <a:pt x="4555" y="3594"/>
                  </a:cubicBezTo>
                  <a:lnTo>
                    <a:pt x="3560" y="3421"/>
                  </a:lnTo>
                  <a:lnTo>
                    <a:pt x="3585" y="3407"/>
                  </a:lnTo>
                  <a:cubicBezTo>
                    <a:pt x="4790" y="2691"/>
                    <a:pt x="5559" y="1428"/>
                    <a:pt x="5650" y="30"/>
                  </a:cubicBezTo>
                  <a:lnTo>
                    <a:pt x="565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9329;p71">
              <a:extLst>
                <a:ext uri="{FF2B5EF4-FFF2-40B4-BE49-F238E27FC236}">
                  <a16:creationId xmlns:a16="http://schemas.microsoft.com/office/drawing/2014/main" id="{F18F854C-C047-8147-9F0E-0DE53F87FB2F}"/>
                </a:ext>
              </a:extLst>
            </p:cNvPr>
            <p:cNvSpPr/>
            <p:nvPr/>
          </p:nvSpPr>
          <p:spPr>
            <a:xfrm>
              <a:off x="3689767" y="3938178"/>
              <a:ext cx="127680" cy="127680"/>
            </a:xfrm>
            <a:custGeom>
              <a:avLst/>
              <a:gdLst/>
              <a:ahLst/>
              <a:cxnLst/>
              <a:rect l="l" t="t" r="r" b="b"/>
              <a:pathLst>
                <a:path w="4877" h="4877" extrusionOk="0">
                  <a:moveTo>
                    <a:pt x="4876" y="1"/>
                  </a:moveTo>
                  <a:lnTo>
                    <a:pt x="4876" y="1"/>
                  </a:lnTo>
                  <a:cubicBezTo>
                    <a:pt x="2863" y="1183"/>
                    <a:pt x="1187" y="2864"/>
                    <a:pt x="0" y="4877"/>
                  </a:cubicBezTo>
                  <a:cubicBezTo>
                    <a:pt x="2013" y="3690"/>
                    <a:pt x="3690" y="2014"/>
                    <a:pt x="4876" y="1"/>
                  </a:cubicBez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9330;p71">
              <a:extLst>
                <a:ext uri="{FF2B5EF4-FFF2-40B4-BE49-F238E27FC236}">
                  <a16:creationId xmlns:a16="http://schemas.microsoft.com/office/drawing/2014/main" id="{02BE7286-F10C-A74C-9EB1-F54AE1B053DD}"/>
                </a:ext>
              </a:extLst>
            </p:cNvPr>
            <p:cNvSpPr/>
            <p:nvPr/>
          </p:nvSpPr>
          <p:spPr>
            <a:xfrm>
              <a:off x="3508654" y="3811781"/>
              <a:ext cx="363876" cy="364007"/>
            </a:xfrm>
            <a:custGeom>
              <a:avLst/>
              <a:gdLst/>
              <a:ahLst/>
              <a:cxnLst/>
              <a:rect l="l" t="t" r="r" b="b"/>
              <a:pathLst>
                <a:path w="13899" h="13904" extrusionOk="0">
                  <a:moveTo>
                    <a:pt x="1645" y="405"/>
                  </a:moveTo>
                  <a:cubicBezTo>
                    <a:pt x="2237" y="405"/>
                    <a:pt x="2754" y="833"/>
                    <a:pt x="2859" y="1432"/>
                  </a:cubicBezTo>
                  <a:lnTo>
                    <a:pt x="2277" y="1432"/>
                  </a:lnTo>
                  <a:cubicBezTo>
                    <a:pt x="2162" y="1432"/>
                    <a:pt x="2071" y="1524"/>
                    <a:pt x="2071" y="1639"/>
                  </a:cubicBezTo>
                  <a:cubicBezTo>
                    <a:pt x="2071" y="2090"/>
                    <a:pt x="1701" y="2460"/>
                    <a:pt x="1245" y="2460"/>
                  </a:cubicBezTo>
                  <a:cubicBezTo>
                    <a:pt x="788" y="2460"/>
                    <a:pt x="418" y="2090"/>
                    <a:pt x="418" y="1639"/>
                  </a:cubicBezTo>
                  <a:cubicBezTo>
                    <a:pt x="418" y="1000"/>
                    <a:pt x="903" y="467"/>
                    <a:pt x="1542" y="409"/>
                  </a:cubicBezTo>
                  <a:cubicBezTo>
                    <a:pt x="1577" y="406"/>
                    <a:pt x="1611" y="405"/>
                    <a:pt x="1645" y="405"/>
                  </a:cubicBezTo>
                  <a:close/>
                  <a:moveTo>
                    <a:pt x="2878" y="1845"/>
                  </a:moveTo>
                  <a:lnTo>
                    <a:pt x="2878" y="2460"/>
                  </a:lnTo>
                  <a:lnTo>
                    <a:pt x="2167" y="2460"/>
                  </a:lnTo>
                  <a:cubicBezTo>
                    <a:pt x="2321" y="2287"/>
                    <a:pt x="2426" y="2076"/>
                    <a:pt x="2465" y="1845"/>
                  </a:cubicBezTo>
                  <a:close/>
                  <a:moveTo>
                    <a:pt x="11141" y="5477"/>
                  </a:moveTo>
                  <a:cubicBezTo>
                    <a:pt x="10180" y="6880"/>
                    <a:pt x="8969" y="8091"/>
                    <a:pt x="7572" y="9051"/>
                  </a:cubicBezTo>
                  <a:cubicBezTo>
                    <a:pt x="8047" y="8350"/>
                    <a:pt x="8590" y="7697"/>
                    <a:pt x="9190" y="7101"/>
                  </a:cubicBezTo>
                  <a:cubicBezTo>
                    <a:pt x="9786" y="6501"/>
                    <a:pt x="10440" y="5958"/>
                    <a:pt x="11141" y="5477"/>
                  </a:cubicBezTo>
                  <a:close/>
                  <a:moveTo>
                    <a:pt x="4920" y="11439"/>
                  </a:moveTo>
                  <a:cubicBezTo>
                    <a:pt x="5266" y="11439"/>
                    <a:pt x="5611" y="11646"/>
                    <a:pt x="5717" y="12059"/>
                  </a:cubicBezTo>
                  <a:lnTo>
                    <a:pt x="4122" y="12059"/>
                  </a:lnTo>
                  <a:cubicBezTo>
                    <a:pt x="4228" y="11646"/>
                    <a:pt x="4574" y="11439"/>
                    <a:pt x="4920" y="11439"/>
                  </a:cubicBezTo>
                  <a:close/>
                  <a:moveTo>
                    <a:pt x="12664" y="11439"/>
                  </a:moveTo>
                  <a:cubicBezTo>
                    <a:pt x="13120" y="11439"/>
                    <a:pt x="13490" y="11809"/>
                    <a:pt x="13490" y="12265"/>
                  </a:cubicBezTo>
                  <a:cubicBezTo>
                    <a:pt x="13490" y="12943"/>
                    <a:pt x="12938" y="13490"/>
                    <a:pt x="12260" y="13495"/>
                  </a:cubicBezTo>
                  <a:lnTo>
                    <a:pt x="5607" y="13495"/>
                  </a:lnTo>
                  <a:cubicBezTo>
                    <a:pt x="5957" y="13183"/>
                    <a:pt x="6159" y="12736"/>
                    <a:pt x="6159" y="12265"/>
                  </a:cubicBezTo>
                  <a:cubicBezTo>
                    <a:pt x="6159" y="11958"/>
                    <a:pt x="6049" y="11665"/>
                    <a:pt x="5842" y="11439"/>
                  </a:cubicBezTo>
                  <a:close/>
                  <a:moveTo>
                    <a:pt x="1638" y="1"/>
                  </a:moveTo>
                  <a:cubicBezTo>
                    <a:pt x="731" y="1"/>
                    <a:pt x="0" y="736"/>
                    <a:pt x="0" y="1644"/>
                  </a:cubicBezTo>
                  <a:cubicBezTo>
                    <a:pt x="0" y="2326"/>
                    <a:pt x="553" y="2878"/>
                    <a:pt x="1235" y="2883"/>
                  </a:cubicBezTo>
                  <a:lnTo>
                    <a:pt x="2868" y="2883"/>
                  </a:lnTo>
                  <a:lnTo>
                    <a:pt x="2868" y="9200"/>
                  </a:lnTo>
                  <a:cubicBezTo>
                    <a:pt x="2868" y="9337"/>
                    <a:pt x="2972" y="9406"/>
                    <a:pt x="3075" y="9406"/>
                  </a:cubicBezTo>
                  <a:cubicBezTo>
                    <a:pt x="3178" y="9406"/>
                    <a:pt x="3281" y="9337"/>
                    <a:pt x="3281" y="9200"/>
                  </a:cubicBezTo>
                  <a:lnTo>
                    <a:pt x="3281" y="1639"/>
                  </a:lnTo>
                  <a:cubicBezTo>
                    <a:pt x="3281" y="1168"/>
                    <a:pt x="3080" y="717"/>
                    <a:pt x="2729" y="409"/>
                  </a:cubicBezTo>
                  <a:lnTo>
                    <a:pt x="9383" y="409"/>
                  </a:lnTo>
                  <a:cubicBezTo>
                    <a:pt x="10065" y="409"/>
                    <a:pt x="10612" y="957"/>
                    <a:pt x="10612" y="1639"/>
                  </a:cubicBezTo>
                  <a:lnTo>
                    <a:pt x="10612" y="3508"/>
                  </a:lnTo>
                  <a:cubicBezTo>
                    <a:pt x="10012" y="3801"/>
                    <a:pt x="9469" y="4190"/>
                    <a:pt x="8994" y="4661"/>
                  </a:cubicBezTo>
                  <a:cubicBezTo>
                    <a:pt x="8018" y="5636"/>
                    <a:pt x="8004" y="6347"/>
                    <a:pt x="7975" y="7524"/>
                  </a:cubicBezTo>
                  <a:cubicBezTo>
                    <a:pt x="7975" y="7625"/>
                    <a:pt x="7970" y="7726"/>
                    <a:pt x="7965" y="7831"/>
                  </a:cubicBezTo>
                  <a:cubicBezTo>
                    <a:pt x="7509" y="8384"/>
                    <a:pt x="7096" y="8975"/>
                    <a:pt x="6736" y="9599"/>
                  </a:cubicBezTo>
                  <a:cubicBezTo>
                    <a:pt x="6650" y="9747"/>
                    <a:pt x="6770" y="9911"/>
                    <a:pt x="6916" y="9911"/>
                  </a:cubicBezTo>
                  <a:cubicBezTo>
                    <a:pt x="6949" y="9911"/>
                    <a:pt x="6985" y="9902"/>
                    <a:pt x="7019" y="9883"/>
                  </a:cubicBezTo>
                  <a:cubicBezTo>
                    <a:pt x="7644" y="9522"/>
                    <a:pt x="8234" y="9109"/>
                    <a:pt x="8787" y="8648"/>
                  </a:cubicBezTo>
                  <a:lnTo>
                    <a:pt x="9090" y="8643"/>
                  </a:lnTo>
                  <a:cubicBezTo>
                    <a:pt x="9685" y="8629"/>
                    <a:pt x="10161" y="8614"/>
                    <a:pt x="10612" y="8480"/>
                  </a:cubicBezTo>
                  <a:lnTo>
                    <a:pt x="10612" y="11026"/>
                  </a:lnTo>
                  <a:lnTo>
                    <a:pt x="4915" y="11026"/>
                  </a:lnTo>
                  <a:cubicBezTo>
                    <a:pt x="4233" y="11026"/>
                    <a:pt x="3675" y="11578"/>
                    <a:pt x="3675" y="12261"/>
                  </a:cubicBezTo>
                  <a:cubicBezTo>
                    <a:pt x="3675" y="12376"/>
                    <a:pt x="3767" y="12467"/>
                    <a:pt x="3882" y="12467"/>
                  </a:cubicBezTo>
                  <a:lnTo>
                    <a:pt x="5722" y="12467"/>
                  </a:lnTo>
                  <a:cubicBezTo>
                    <a:pt x="5622" y="13062"/>
                    <a:pt x="5105" y="13490"/>
                    <a:pt x="4513" y="13490"/>
                  </a:cubicBezTo>
                  <a:cubicBezTo>
                    <a:pt x="4479" y="13490"/>
                    <a:pt x="4445" y="13488"/>
                    <a:pt x="4410" y="13486"/>
                  </a:cubicBezTo>
                  <a:cubicBezTo>
                    <a:pt x="3771" y="13433"/>
                    <a:pt x="3286" y="12899"/>
                    <a:pt x="3281" y="12261"/>
                  </a:cubicBezTo>
                  <a:lnTo>
                    <a:pt x="3281" y="10017"/>
                  </a:lnTo>
                  <a:cubicBezTo>
                    <a:pt x="3281" y="9880"/>
                    <a:pt x="3178" y="9812"/>
                    <a:pt x="3075" y="9812"/>
                  </a:cubicBezTo>
                  <a:cubicBezTo>
                    <a:pt x="2972" y="9812"/>
                    <a:pt x="2868" y="9880"/>
                    <a:pt x="2868" y="10017"/>
                  </a:cubicBezTo>
                  <a:lnTo>
                    <a:pt x="2868" y="12261"/>
                  </a:lnTo>
                  <a:cubicBezTo>
                    <a:pt x="2868" y="13169"/>
                    <a:pt x="3603" y="13904"/>
                    <a:pt x="4511" y="13904"/>
                  </a:cubicBezTo>
                  <a:lnTo>
                    <a:pt x="12255" y="13904"/>
                  </a:lnTo>
                  <a:cubicBezTo>
                    <a:pt x="13163" y="13904"/>
                    <a:pt x="13898" y="13169"/>
                    <a:pt x="13898" y="12261"/>
                  </a:cubicBezTo>
                  <a:cubicBezTo>
                    <a:pt x="13898" y="11578"/>
                    <a:pt x="13346" y="11026"/>
                    <a:pt x="12664" y="11026"/>
                  </a:cubicBezTo>
                  <a:lnTo>
                    <a:pt x="11030" y="11026"/>
                  </a:lnTo>
                  <a:lnTo>
                    <a:pt x="11030" y="8321"/>
                  </a:lnTo>
                  <a:cubicBezTo>
                    <a:pt x="11376" y="8139"/>
                    <a:pt x="11689" y="7903"/>
                    <a:pt x="11958" y="7625"/>
                  </a:cubicBezTo>
                  <a:cubicBezTo>
                    <a:pt x="12251" y="7332"/>
                    <a:pt x="12510" y="7015"/>
                    <a:pt x="12731" y="6673"/>
                  </a:cubicBezTo>
                  <a:cubicBezTo>
                    <a:pt x="12813" y="6549"/>
                    <a:pt x="12741" y="6380"/>
                    <a:pt x="12597" y="6356"/>
                  </a:cubicBezTo>
                  <a:lnTo>
                    <a:pt x="12111" y="6270"/>
                  </a:lnTo>
                  <a:cubicBezTo>
                    <a:pt x="13139" y="5487"/>
                    <a:pt x="13778" y="4296"/>
                    <a:pt x="13860" y="3008"/>
                  </a:cubicBezTo>
                  <a:lnTo>
                    <a:pt x="13860" y="2998"/>
                  </a:lnTo>
                  <a:lnTo>
                    <a:pt x="13860" y="2974"/>
                  </a:lnTo>
                  <a:cubicBezTo>
                    <a:pt x="13865" y="2852"/>
                    <a:pt x="13769" y="2758"/>
                    <a:pt x="13652" y="2758"/>
                  </a:cubicBezTo>
                  <a:cubicBezTo>
                    <a:pt x="13650" y="2758"/>
                    <a:pt x="13647" y="2758"/>
                    <a:pt x="13644" y="2758"/>
                  </a:cubicBezTo>
                  <a:cubicBezTo>
                    <a:pt x="13183" y="2787"/>
                    <a:pt x="12726" y="2849"/>
                    <a:pt x="12275" y="2946"/>
                  </a:cubicBezTo>
                  <a:cubicBezTo>
                    <a:pt x="12024" y="2999"/>
                    <a:pt x="12082" y="3355"/>
                    <a:pt x="12310" y="3355"/>
                  </a:cubicBezTo>
                  <a:cubicBezTo>
                    <a:pt x="12326" y="3355"/>
                    <a:pt x="12343" y="3353"/>
                    <a:pt x="12361" y="3349"/>
                  </a:cubicBezTo>
                  <a:cubicBezTo>
                    <a:pt x="12712" y="3272"/>
                    <a:pt x="13072" y="3219"/>
                    <a:pt x="13428" y="3191"/>
                  </a:cubicBezTo>
                  <a:lnTo>
                    <a:pt x="13428" y="3191"/>
                  </a:lnTo>
                  <a:cubicBezTo>
                    <a:pt x="13284" y="4440"/>
                    <a:pt x="12563" y="5549"/>
                    <a:pt x="11482" y="6193"/>
                  </a:cubicBezTo>
                  <a:lnTo>
                    <a:pt x="11463" y="6208"/>
                  </a:lnTo>
                  <a:cubicBezTo>
                    <a:pt x="11295" y="6304"/>
                    <a:pt x="11343" y="6553"/>
                    <a:pt x="11530" y="6587"/>
                  </a:cubicBezTo>
                  <a:lnTo>
                    <a:pt x="12203" y="6707"/>
                  </a:lnTo>
                  <a:cubicBezTo>
                    <a:pt x="12039" y="6928"/>
                    <a:pt x="11857" y="7135"/>
                    <a:pt x="11665" y="7332"/>
                  </a:cubicBezTo>
                  <a:cubicBezTo>
                    <a:pt x="10853" y="8139"/>
                    <a:pt x="10295" y="8201"/>
                    <a:pt x="9282" y="8230"/>
                  </a:cubicBezTo>
                  <a:cubicBezTo>
                    <a:pt x="9460" y="8067"/>
                    <a:pt x="9632" y="7899"/>
                    <a:pt x="9810" y="7726"/>
                  </a:cubicBezTo>
                  <a:cubicBezTo>
                    <a:pt x="10651" y="6894"/>
                    <a:pt x="11376" y="5958"/>
                    <a:pt x="11972" y="4934"/>
                  </a:cubicBezTo>
                  <a:cubicBezTo>
                    <a:pt x="12058" y="4786"/>
                    <a:pt x="11938" y="4622"/>
                    <a:pt x="11792" y="4622"/>
                  </a:cubicBezTo>
                  <a:cubicBezTo>
                    <a:pt x="11758" y="4622"/>
                    <a:pt x="11723" y="4631"/>
                    <a:pt x="11689" y="4651"/>
                  </a:cubicBezTo>
                  <a:cubicBezTo>
                    <a:pt x="10665" y="5247"/>
                    <a:pt x="9729" y="5972"/>
                    <a:pt x="8897" y="6813"/>
                  </a:cubicBezTo>
                  <a:cubicBezTo>
                    <a:pt x="8724" y="6986"/>
                    <a:pt x="8556" y="7164"/>
                    <a:pt x="8393" y="7341"/>
                  </a:cubicBezTo>
                  <a:cubicBezTo>
                    <a:pt x="8422" y="6323"/>
                    <a:pt x="8479" y="5766"/>
                    <a:pt x="9291" y="4958"/>
                  </a:cubicBezTo>
                  <a:cubicBezTo>
                    <a:pt x="9935" y="4320"/>
                    <a:pt x="10723" y="3844"/>
                    <a:pt x="11588" y="3560"/>
                  </a:cubicBezTo>
                  <a:cubicBezTo>
                    <a:pt x="11814" y="3478"/>
                    <a:pt x="11733" y="3160"/>
                    <a:pt x="11524" y="3160"/>
                  </a:cubicBezTo>
                  <a:cubicBezTo>
                    <a:pt x="11502" y="3160"/>
                    <a:pt x="11478" y="3164"/>
                    <a:pt x="11453" y="3171"/>
                  </a:cubicBezTo>
                  <a:cubicBezTo>
                    <a:pt x="11309" y="3219"/>
                    <a:pt x="11165" y="3272"/>
                    <a:pt x="11030" y="3330"/>
                  </a:cubicBezTo>
                  <a:lnTo>
                    <a:pt x="11030" y="1644"/>
                  </a:lnTo>
                  <a:cubicBezTo>
                    <a:pt x="11026" y="736"/>
                    <a:pt x="10291" y="1"/>
                    <a:pt x="93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9331;p71">
              <a:extLst>
                <a:ext uri="{FF2B5EF4-FFF2-40B4-BE49-F238E27FC236}">
                  <a16:creationId xmlns:a16="http://schemas.microsoft.com/office/drawing/2014/main" id="{138B6D8E-7138-DB48-842B-1DA246B9CE6A}"/>
                </a:ext>
              </a:extLst>
            </p:cNvPr>
            <p:cNvSpPr/>
            <p:nvPr/>
          </p:nvSpPr>
          <p:spPr>
            <a:xfrm>
              <a:off x="3612274" y="3916553"/>
              <a:ext cx="130952" cy="25185"/>
            </a:xfrm>
            <a:custGeom>
              <a:avLst/>
              <a:gdLst/>
              <a:ahLst/>
              <a:cxnLst/>
              <a:rect l="l" t="t" r="r" b="b"/>
              <a:pathLst>
                <a:path w="5002" h="962" extrusionOk="0">
                  <a:moveTo>
                    <a:pt x="279" y="0"/>
                  </a:moveTo>
                  <a:cubicBezTo>
                    <a:pt x="1" y="0"/>
                    <a:pt x="1" y="414"/>
                    <a:pt x="279" y="414"/>
                  </a:cubicBezTo>
                  <a:cubicBezTo>
                    <a:pt x="472" y="414"/>
                    <a:pt x="558" y="495"/>
                    <a:pt x="688" y="625"/>
                  </a:cubicBezTo>
                  <a:cubicBezTo>
                    <a:pt x="837" y="779"/>
                    <a:pt x="1029" y="961"/>
                    <a:pt x="1389" y="961"/>
                  </a:cubicBezTo>
                  <a:cubicBezTo>
                    <a:pt x="1754" y="961"/>
                    <a:pt x="1942" y="779"/>
                    <a:pt x="2091" y="625"/>
                  </a:cubicBezTo>
                  <a:cubicBezTo>
                    <a:pt x="2220" y="495"/>
                    <a:pt x="2312" y="414"/>
                    <a:pt x="2504" y="414"/>
                  </a:cubicBezTo>
                  <a:cubicBezTo>
                    <a:pt x="2696" y="414"/>
                    <a:pt x="2782" y="495"/>
                    <a:pt x="2912" y="625"/>
                  </a:cubicBezTo>
                  <a:cubicBezTo>
                    <a:pt x="3066" y="779"/>
                    <a:pt x="3253" y="961"/>
                    <a:pt x="3614" y="961"/>
                  </a:cubicBezTo>
                  <a:cubicBezTo>
                    <a:pt x="3979" y="961"/>
                    <a:pt x="4166" y="779"/>
                    <a:pt x="4315" y="625"/>
                  </a:cubicBezTo>
                  <a:cubicBezTo>
                    <a:pt x="4449" y="495"/>
                    <a:pt x="4536" y="414"/>
                    <a:pt x="4728" y="414"/>
                  </a:cubicBezTo>
                  <a:cubicBezTo>
                    <a:pt x="5002" y="414"/>
                    <a:pt x="5002" y="0"/>
                    <a:pt x="4728" y="0"/>
                  </a:cubicBezTo>
                  <a:cubicBezTo>
                    <a:pt x="4368" y="0"/>
                    <a:pt x="4176" y="183"/>
                    <a:pt x="4027" y="332"/>
                  </a:cubicBezTo>
                  <a:cubicBezTo>
                    <a:pt x="3897" y="462"/>
                    <a:pt x="3806" y="548"/>
                    <a:pt x="3614" y="548"/>
                  </a:cubicBezTo>
                  <a:cubicBezTo>
                    <a:pt x="3421" y="548"/>
                    <a:pt x="3335" y="462"/>
                    <a:pt x="3205" y="332"/>
                  </a:cubicBezTo>
                  <a:cubicBezTo>
                    <a:pt x="3051" y="183"/>
                    <a:pt x="2864" y="0"/>
                    <a:pt x="2504" y="0"/>
                  </a:cubicBezTo>
                  <a:cubicBezTo>
                    <a:pt x="2139" y="0"/>
                    <a:pt x="1951" y="183"/>
                    <a:pt x="1802" y="332"/>
                  </a:cubicBezTo>
                  <a:cubicBezTo>
                    <a:pt x="1668" y="462"/>
                    <a:pt x="1581" y="548"/>
                    <a:pt x="1389" y="548"/>
                  </a:cubicBezTo>
                  <a:cubicBezTo>
                    <a:pt x="1197" y="548"/>
                    <a:pt x="1111" y="462"/>
                    <a:pt x="981" y="332"/>
                  </a:cubicBezTo>
                  <a:cubicBezTo>
                    <a:pt x="827" y="183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9332;p71">
              <a:extLst>
                <a:ext uri="{FF2B5EF4-FFF2-40B4-BE49-F238E27FC236}">
                  <a16:creationId xmlns:a16="http://schemas.microsoft.com/office/drawing/2014/main" id="{C98DF789-B46E-C84C-A504-E1831ADF4EFF}"/>
                </a:ext>
              </a:extLst>
            </p:cNvPr>
            <p:cNvSpPr/>
            <p:nvPr/>
          </p:nvSpPr>
          <p:spPr>
            <a:xfrm>
              <a:off x="3612274" y="3958572"/>
              <a:ext cx="101919" cy="25290"/>
            </a:xfrm>
            <a:custGeom>
              <a:avLst/>
              <a:gdLst/>
              <a:ahLst/>
              <a:cxnLst/>
              <a:rect l="l" t="t" r="r" b="b"/>
              <a:pathLst>
                <a:path w="3893" h="966" extrusionOk="0">
                  <a:moveTo>
                    <a:pt x="275" y="0"/>
                  </a:moveTo>
                  <a:cubicBezTo>
                    <a:pt x="1" y="0"/>
                    <a:pt x="1" y="413"/>
                    <a:pt x="275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892" y="966"/>
                    <a:pt x="3892" y="552"/>
                    <a:pt x="3614" y="552"/>
                  </a:cubicBezTo>
                  <a:cubicBezTo>
                    <a:pt x="3421" y="552"/>
                    <a:pt x="3335" y="466"/>
                    <a:pt x="3205" y="336"/>
                  </a:cubicBezTo>
                  <a:cubicBezTo>
                    <a:pt x="3056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2"/>
                    <a:pt x="1389" y="552"/>
                  </a:cubicBezTo>
                  <a:cubicBezTo>
                    <a:pt x="1197" y="552"/>
                    <a:pt x="1111" y="466"/>
                    <a:pt x="981" y="336"/>
                  </a:cubicBezTo>
                  <a:cubicBezTo>
                    <a:pt x="827" y="187"/>
                    <a:pt x="640" y="0"/>
                    <a:pt x="2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9333;p71">
              <a:extLst>
                <a:ext uri="{FF2B5EF4-FFF2-40B4-BE49-F238E27FC236}">
                  <a16:creationId xmlns:a16="http://schemas.microsoft.com/office/drawing/2014/main" id="{48C682A6-6D42-774A-A826-773205DD6EE4}"/>
                </a:ext>
              </a:extLst>
            </p:cNvPr>
            <p:cNvSpPr/>
            <p:nvPr/>
          </p:nvSpPr>
          <p:spPr>
            <a:xfrm>
              <a:off x="3612274" y="3874430"/>
              <a:ext cx="160143" cy="25290"/>
            </a:xfrm>
            <a:custGeom>
              <a:avLst/>
              <a:gdLst/>
              <a:ahLst/>
              <a:cxnLst/>
              <a:rect l="l" t="t" r="r" b="b"/>
              <a:pathLst>
                <a:path w="6117" h="966" extrusionOk="0">
                  <a:moveTo>
                    <a:pt x="279" y="0"/>
                  </a:moveTo>
                  <a:cubicBezTo>
                    <a:pt x="1" y="0"/>
                    <a:pt x="1" y="413"/>
                    <a:pt x="279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979" y="966"/>
                    <a:pt x="4166" y="778"/>
                    <a:pt x="4315" y="629"/>
                  </a:cubicBezTo>
                  <a:cubicBezTo>
                    <a:pt x="4449" y="500"/>
                    <a:pt x="4536" y="413"/>
                    <a:pt x="4728" y="413"/>
                  </a:cubicBezTo>
                  <a:cubicBezTo>
                    <a:pt x="4920" y="413"/>
                    <a:pt x="5007" y="500"/>
                    <a:pt x="5141" y="629"/>
                  </a:cubicBezTo>
                  <a:cubicBezTo>
                    <a:pt x="5290" y="778"/>
                    <a:pt x="5477" y="966"/>
                    <a:pt x="5843" y="966"/>
                  </a:cubicBezTo>
                  <a:cubicBezTo>
                    <a:pt x="6116" y="966"/>
                    <a:pt x="6116" y="553"/>
                    <a:pt x="5843" y="553"/>
                  </a:cubicBezTo>
                  <a:cubicBezTo>
                    <a:pt x="5646" y="553"/>
                    <a:pt x="5559" y="466"/>
                    <a:pt x="5429" y="336"/>
                  </a:cubicBezTo>
                  <a:cubicBezTo>
                    <a:pt x="5281" y="187"/>
                    <a:pt x="5093" y="0"/>
                    <a:pt x="4728" y="0"/>
                  </a:cubicBezTo>
                  <a:cubicBezTo>
                    <a:pt x="4363" y="0"/>
                    <a:pt x="4176" y="187"/>
                    <a:pt x="4027" y="336"/>
                  </a:cubicBezTo>
                  <a:cubicBezTo>
                    <a:pt x="3897" y="466"/>
                    <a:pt x="3806" y="553"/>
                    <a:pt x="3614" y="553"/>
                  </a:cubicBezTo>
                  <a:cubicBezTo>
                    <a:pt x="3421" y="553"/>
                    <a:pt x="3335" y="466"/>
                    <a:pt x="3205" y="336"/>
                  </a:cubicBezTo>
                  <a:cubicBezTo>
                    <a:pt x="3051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3"/>
                    <a:pt x="1389" y="553"/>
                  </a:cubicBezTo>
                  <a:cubicBezTo>
                    <a:pt x="1197" y="553"/>
                    <a:pt x="1111" y="466"/>
                    <a:pt x="981" y="336"/>
                  </a:cubicBezTo>
                  <a:cubicBezTo>
                    <a:pt x="827" y="187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0833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5" r:id="rId6"/>
    <p:sldLayoutId id="2147483770" r:id="rId7"/>
    <p:sldLayoutId id="2147483771" r:id="rId8"/>
    <p:sldLayoutId id="2147483772" r:id="rId9"/>
    <p:sldLayoutId id="2147483774" r:id="rId10"/>
    <p:sldLayoutId id="21474837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eM55b60Dps?list=PLw8WoAh2Xt9VYn6u_3J19mZwvT9pw4Rii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uckworthsclassroom.com/product-page/songs-of-ourselves-volume-1-part-4-cie-igcse-full-scheme-of-work" TargetMode="External"/><Relationship Id="rId7" Type="http://schemas.openxmlformats.org/officeDocument/2006/relationships/hyperlink" Target="https://twitter.com/duckworth_m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channel/UCkWeqOFHfGrjiZQxyNq575w/videos" TargetMode="External"/><Relationship Id="rId5" Type="http://schemas.openxmlformats.org/officeDocument/2006/relationships/hyperlink" Target="https://www.facebook.com/MsDuckworthsClassroom/" TargetMode="External"/><Relationship Id="rId4" Type="http://schemas.openxmlformats.org/officeDocument/2006/relationships/hyperlink" Target="https://www.instagram.com/msduckworths_classro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98D5DC-DCB2-EB48-9BF9-813BDB09E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 ‘The Planners’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7144340-7165-764A-AEE1-03D20A5B3F65}"/>
              </a:ext>
            </a:extLst>
          </p:cNvPr>
          <p:cNvSpPr txBox="1">
            <a:spLocks/>
          </p:cNvSpPr>
          <p:nvPr/>
        </p:nvSpPr>
        <p:spPr>
          <a:xfrm>
            <a:off x="3243320" y="3514932"/>
            <a:ext cx="5389335" cy="2187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Do now: recap</a:t>
            </a:r>
          </a:p>
          <a:p>
            <a:pPr marL="457200" indent="-457200">
              <a:buAutoNum type="arabicPeriod"/>
            </a:pPr>
            <a:r>
              <a:rPr lang="en-US" dirty="0"/>
              <a:t>What is a simile?</a:t>
            </a:r>
          </a:p>
          <a:p>
            <a:pPr marL="457200" indent="-457200">
              <a:buAutoNum type="arabicPeriod"/>
            </a:pPr>
            <a:r>
              <a:rPr lang="en-US" dirty="0"/>
              <a:t>What does free verse mean?</a:t>
            </a:r>
          </a:p>
          <a:p>
            <a:pPr marL="457200" indent="-457200">
              <a:buAutoNum type="arabicPeriod"/>
            </a:pPr>
            <a:r>
              <a:rPr lang="en-US" dirty="0"/>
              <a:t>How is a caesura different to enjambment?</a:t>
            </a:r>
          </a:p>
          <a:p>
            <a:pPr marL="457200" indent="-457200">
              <a:buAutoNum type="arabicPeriod"/>
            </a:pPr>
            <a:r>
              <a:rPr lang="en-US" dirty="0"/>
              <a:t>What is alliteration?</a:t>
            </a:r>
          </a:p>
          <a:p>
            <a:pPr marL="457200" indent="-457200">
              <a:buAutoNum type="arabicPeriod"/>
            </a:pPr>
            <a:r>
              <a:rPr lang="en-US" dirty="0"/>
              <a:t>What is personification?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57221-FEA9-9F46-8DE6-052597413E89}"/>
              </a:ext>
            </a:extLst>
          </p:cNvPr>
          <p:cNvSpPr txBox="1"/>
          <p:nvPr/>
        </p:nvSpPr>
        <p:spPr>
          <a:xfrm>
            <a:off x="903643" y="152323"/>
            <a:ext cx="327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Date: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37941-FAF4-7042-8D15-DC4D13819336}"/>
              </a:ext>
            </a:extLst>
          </p:cNvPr>
          <p:cNvSpPr txBox="1"/>
          <p:nvPr/>
        </p:nvSpPr>
        <p:spPr>
          <a:xfrm>
            <a:off x="6024528" y="113860"/>
            <a:ext cx="538933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Learning question: </a:t>
            </a:r>
            <a:r>
              <a:rPr lang="en-GB" dirty="0"/>
              <a:t>what are the big ideas that are presented in the poem?</a:t>
            </a:r>
          </a:p>
        </p:txBody>
      </p:sp>
    </p:spTree>
    <p:extLst>
      <p:ext uri="{BB962C8B-B14F-4D97-AF65-F5344CB8AC3E}">
        <p14:creationId xmlns:p14="http://schemas.microsoft.com/office/powerpoint/2010/main" val="3240600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E77B-D466-3D48-9EA5-52DC42C1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1381"/>
            <a:ext cx="10972800" cy="1325563"/>
          </a:xfrm>
        </p:spPr>
        <p:txBody>
          <a:bodyPr/>
          <a:lstStyle/>
          <a:p>
            <a:pPr algn="ctr"/>
            <a:r>
              <a:rPr lang="en-GB" sz="2800" dirty="0"/>
              <a:t>Why did Boey Kim Cheng write this poem? What is he trying to show the reader? What is he trying to achieve as a poet?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E01E65B-93BD-8D46-BD8A-E2617F33FAB6}"/>
              </a:ext>
            </a:extLst>
          </p:cNvPr>
          <p:cNvSpPr/>
          <p:nvPr/>
        </p:nvSpPr>
        <p:spPr>
          <a:xfrm>
            <a:off x="6339676" y="1971363"/>
            <a:ext cx="5673253" cy="3034977"/>
          </a:xfrm>
          <a:prstGeom prst="wedgeRoundRectCallout">
            <a:avLst>
              <a:gd name="adj1" fmla="val -70503"/>
              <a:gd name="adj2" fmla="val -1488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0" i="0" u="none" strike="noStrike" dirty="0">
                <a:solidFill>
                  <a:srgbClr val="222222"/>
                </a:solidFill>
                <a:effectLst/>
                <a:latin typeface="Programme"/>
              </a:rPr>
              <a:t>“</a:t>
            </a:r>
            <a:r>
              <a:rPr lang="en-GB" dirty="0"/>
              <a:t>I've always been a poet of experience, and writing is a way of making sense of what happened. The autobiographical impulse is there, but as with any form of self-writing, autobiographical poetry involves stepping back, splitting the self between subjective and objective positions, between lyric and narrative modes. You don't think much about it until you see yourself as a character, and the poem as a story or artifact printed on the screen or page.”</a:t>
            </a:r>
          </a:p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AE0C6-1A93-B946-8777-2D6CBA56094B}"/>
              </a:ext>
            </a:extLst>
          </p:cNvPr>
          <p:cNvSpPr txBox="1"/>
          <p:nvPr/>
        </p:nvSpPr>
        <p:spPr>
          <a:xfrm>
            <a:off x="7142019" y="5708748"/>
            <a:ext cx="436418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How do you know?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254EA0E-0195-F842-8843-466534AF9162}"/>
              </a:ext>
            </a:extLst>
          </p:cNvPr>
          <p:cNvSpPr/>
          <p:nvPr/>
        </p:nvSpPr>
        <p:spPr>
          <a:xfrm>
            <a:off x="39571" y="2929206"/>
            <a:ext cx="3071693" cy="2077134"/>
          </a:xfrm>
          <a:prstGeom prst="wedgeRoundRectCallout">
            <a:avLst>
              <a:gd name="adj1" fmla="val 40766"/>
              <a:gd name="adj2" fmla="val -7852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0" i="0" u="none" strike="noStrike" dirty="0">
                <a:solidFill>
                  <a:srgbClr val="222222"/>
                </a:solidFill>
                <a:effectLst/>
                <a:latin typeface="Programme"/>
              </a:rPr>
              <a:t>“</a:t>
            </a:r>
            <a:r>
              <a:rPr lang="en-GB" dirty="0"/>
              <a:t>But for most poets it's much more mundane. It's about making your own life matter, about making sense of what happened, and paying attention to the everyday.”</a:t>
            </a:r>
          </a:p>
        </p:txBody>
      </p:sp>
      <p:pic>
        <p:nvPicPr>
          <p:cNvPr id="11" name="Picture 10" descr="A picture containing person, person, wall, posing&#10;&#10;Description automatically generated">
            <a:extLst>
              <a:ext uri="{FF2B5EF4-FFF2-40B4-BE49-F238E27FC236}">
                <a16:creationId xmlns:a16="http://schemas.microsoft.com/office/drawing/2014/main" id="{E332C9C7-EFD4-8E4F-8699-4AF1C1110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014" y="1971363"/>
            <a:ext cx="1908275" cy="2372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5BE43821-1C47-C841-99ED-19A75A312D6C}"/>
              </a:ext>
            </a:extLst>
          </p:cNvPr>
          <p:cNvSpPr/>
          <p:nvPr/>
        </p:nvSpPr>
        <p:spPr>
          <a:xfrm>
            <a:off x="512011" y="5486401"/>
            <a:ext cx="6071669" cy="1147828"/>
          </a:xfrm>
          <a:prstGeom prst="wedgeRoundRectCallout">
            <a:avLst>
              <a:gd name="adj1" fmla="val 16858"/>
              <a:gd name="adj2" fmla="val -13528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0" i="0" u="none" strike="noStrike" dirty="0">
                <a:solidFill>
                  <a:srgbClr val="222222"/>
                </a:solidFill>
                <a:effectLst/>
                <a:latin typeface="Programme"/>
              </a:rPr>
              <a:t>“</a:t>
            </a:r>
            <a:r>
              <a:rPr lang="en-GB" sz="1400" dirty="0"/>
              <a:t>I have mostly written in response to the pressure/promptings of experiences, whether recent or distant in time. It’s the need to understand, to sift through the events/memories, discover some kind of pattern and order, and achieve through that some semblance of meaning.”</a:t>
            </a:r>
          </a:p>
        </p:txBody>
      </p:sp>
    </p:spTree>
    <p:extLst>
      <p:ext uri="{BB962C8B-B14F-4D97-AF65-F5344CB8AC3E}">
        <p14:creationId xmlns:p14="http://schemas.microsoft.com/office/powerpoint/2010/main" val="107595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FF30C-48FB-EF46-AAAE-3DDE423E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77091"/>
            <a:ext cx="9634011" cy="1551392"/>
          </a:xfrm>
        </p:spPr>
        <p:txBody>
          <a:bodyPr/>
          <a:lstStyle/>
          <a:p>
            <a:pPr algn="ctr"/>
            <a:r>
              <a:rPr lang="en-GB" sz="3200" dirty="0"/>
              <a:t>Watch the tutorial and think about how you can use this as model for your own analysis.</a:t>
            </a:r>
          </a:p>
        </p:txBody>
      </p:sp>
      <p:pic>
        <p:nvPicPr>
          <p:cNvPr id="4" name="Online Media 3" descr="Analysis and interpretation: Poetry">
            <a:hlinkClick r:id="" action="ppaction://media"/>
            <a:extLst>
              <a:ext uri="{FF2B5EF4-FFF2-40B4-BE49-F238E27FC236}">
                <a16:creationId xmlns:a16="http://schemas.microsoft.com/office/drawing/2014/main" id="{293D8BFB-9F4F-5444-B616-E4A8927644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56000" y="2282536"/>
            <a:ext cx="4992255" cy="37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1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90E839-7FDB-A643-A4E8-7C251757D6B1}"/>
              </a:ext>
            </a:extLst>
          </p:cNvPr>
          <p:cNvSpPr txBox="1"/>
          <p:nvPr/>
        </p:nvSpPr>
        <p:spPr>
          <a:xfrm>
            <a:off x="189190" y="4084225"/>
            <a:ext cx="2656236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3</a:t>
            </a:r>
            <a:r>
              <a:rPr lang="en-GB" sz="1800" baseline="300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rd</a:t>
            </a:r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 person collective pronoun ‘they’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Oxymoron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Repetition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Alliteration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Extended metaphor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List of 3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Cliché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Personification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21BAB-7A4F-7A4C-8443-BF592CFE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6139"/>
            <a:ext cx="10972800" cy="900049"/>
          </a:xfrm>
        </p:spPr>
        <p:txBody>
          <a:bodyPr/>
          <a:lstStyle/>
          <a:p>
            <a:pPr algn="ctr"/>
            <a:r>
              <a:rPr lang="en-GB" dirty="0"/>
              <a:t>In groups of 4....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C2B65-8A22-9541-84B3-202043E5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2546"/>
            <a:ext cx="6336792" cy="258532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Using the notes from last lesson, go through the poem and analyse the methods used by the poem.</a:t>
            </a:r>
          </a:p>
          <a:p>
            <a:r>
              <a:rPr lang="en-GB" dirty="0"/>
              <a:t>Step 1: highlight anything interesting</a:t>
            </a:r>
          </a:p>
          <a:p>
            <a:r>
              <a:rPr lang="en-GB" dirty="0"/>
              <a:t>Step 2: name the technique if you can</a:t>
            </a:r>
          </a:p>
          <a:p>
            <a:r>
              <a:rPr lang="en-GB" dirty="0"/>
              <a:t>Step 3: analyse the effect by linking to the message and the big ideas</a:t>
            </a:r>
          </a:p>
        </p:txBody>
      </p:sp>
      <p:pic>
        <p:nvPicPr>
          <p:cNvPr id="4" name="Graphic 3" descr="Stopwatch">
            <a:extLst>
              <a:ext uri="{FF2B5EF4-FFF2-40B4-BE49-F238E27FC236}">
                <a16:creationId xmlns:a16="http://schemas.microsoft.com/office/drawing/2014/main" id="{9596E5A3-5211-F64F-8F0B-4C3EC133A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866" y="5691823"/>
            <a:ext cx="690426" cy="690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5D83A-5A42-EA4B-9408-5F5E271C80CE}"/>
              </a:ext>
            </a:extLst>
          </p:cNvPr>
          <p:cNvSpPr txBox="1"/>
          <p:nvPr/>
        </p:nvSpPr>
        <p:spPr>
          <a:xfrm>
            <a:off x="238711" y="6300216"/>
            <a:ext cx="19604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20 minutes</a:t>
            </a:r>
          </a:p>
        </p:txBody>
      </p:sp>
      <p:pic>
        <p:nvPicPr>
          <p:cNvPr id="7" name="Picture 6" descr="Table, timeline&#10;&#10;Description automatically generated">
            <a:extLst>
              <a:ext uri="{FF2B5EF4-FFF2-40B4-BE49-F238E27FC236}">
                <a16:creationId xmlns:a16="http://schemas.microsoft.com/office/drawing/2014/main" id="{1C255A16-D35A-0C41-B809-0F5193D12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9968" y="1426961"/>
            <a:ext cx="1914429" cy="2740902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FA9F4023-B303-4242-BE08-B43D8C16052B}"/>
              </a:ext>
            </a:extLst>
          </p:cNvPr>
          <p:cNvSpPr/>
          <p:nvPr/>
        </p:nvSpPr>
        <p:spPr>
          <a:xfrm>
            <a:off x="6946392" y="1878761"/>
            <a:ext cx="3183576" cy="262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967477-487F-0A42-9FE1-F22F9E4755DC}"/>
              </a:ext>
            </a:extLst>
          </p:cNvPr>
          <p:cNvSpPr txBox="1"/>
          <p:nvPr/>
        </p:nvSpPr>
        <p:spPr>
          <a:xfrm>
            <a:off x="3074831" y="4537661"/>
            <a:ext cx="360930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Free verse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Caesura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3</a:t>
            </a:r>
            <a:r>
              <a:rPr lang="en-GB" sz="1800" baseline="300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rd</a:t>
            </a:r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 person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Change to 1</a:t>
            </a:r>
            <a:r>
              <a:rPr lang="en-GB" sz="1800" baseline="300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st</a:t>
            </a:r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 person in the final stanza.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Irregular stanza lengths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Enjambment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badi Extra Light" panose="020B0204020104020204" pitchFamily="34" charset="0"/>
                <a:ea typeface="Times New Roman" panose="02020603050405020304" pitchFamily="18" charset="0"/>
              </a:rPr>
              <a:t>Irregular line length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7E25D80-9BF6-9342-8B65-7E6481BED067}"/>
              </a:ext>
            </a:extLst>
          </p:cNvPr>
          <p:cNvSpPr/>
          <p:nvPr/>
        </p:nvSpPr>
        <p:spPr>
          <a:xfrm>
            <a:off x="3074831" y="2577506"/>
            <a:ext cx="7515546" cy="208026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Now split into 2 pairs, join up with another pair to share analysis.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Can you help each other develop the analysis you have already made?</a:t>
            </a:r>
          </a:p>
        </p:txBody>
      </p:sp>
    </p:spTree>
    <p:extLst>
      <p:ext uri="{BB962C8B-B14F-4D97-AF65-F5344CB8AC3E}">
        <p14:creationId xmlns:p14="http://schemas.microsoft.com/office/powerpoint/2010/main" val="2690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2670-8A16-D648-A883-CFD99E5B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End of lesson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3ABFE-EF60-874A-B617-468A080B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4653"/>
            <a:ext cx="9634011" cy="2174762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How have you developed your skills of analysis in today’s lesson?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Extension</a:t>
            </a:r>
            <a:r>
              <a:rPr lang="en-GB" dirty="0"/>
              <a:t>: how far have you progressed in terms of today’s learning question?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8B7B351C-5AEE-6745-B542-B9C1F03E96FA}"/>
              </a:ext>
            </a:extLst>
          </p:cNvPr>
          <p:cNvSpPr/>
          <p:nvPr/>
        </p:nvSpPr>
        <p:spPr>
          <a:xfrm>
            <a:off x="5138495" y="4348556"/>
            <a:ext cx="497995" cy="67991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B1E7B-A329-A445-9E09-C33525EF8052}"/>
              </a:ext>
            </a:extLst>
          </p:cNvPr>
          <p:cNvSpPr txBox="1"/>
          <p:nvPr/>
        </p:nvSpPr>
        <p:spPr>
          <a:xfrm>
            <a:off x="2712763" y="5188780"/>
            <a:ext cx="58474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Learning question: </a:t>
            </a:r>
            <a:r>
              <a:rPr lang="en-GB" sz="1600" dirty="0"/>
              <a:t>What methods does Boey Kim Cheng employ when presenting his ideas in the poem?</a:t>
            </a:r>
          </a:p>
        </p:txBody>
      </p:sp>
    </p:spTree>
    <p:extLst>
      <p:ext uri="{BB962C8B-B14F-4D97-AF65-F5344CB8AC3E}">
        <p14:creationId xmlns:p14="http://schemas.microsoft.com/office/powerpoint/2010/main" val="50137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E638F-6AA7-8C44-B763-52CAC149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15" y="4549676"/>
            <a:ext cx="5404393" cy="2331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0585D-D94B-FC4F-9EDE-44D72DB15AD6}"/>
              </a:ext>
            </a:extLst>
          </p:cNvPr>
          <p:cNvSpPr txBox="1"/>
          <p:nvPr/>
        </p:nvSpPr>
        <p:spPr>
          <a:xfrm>
            <a:off x="1557339" y="1120676"/>
            <a:ext cx="9584838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Thank you for visiting Ms Duckworth’s Classroom! You can find the full scheme of work </a:t>
            </a:r>
            <a:r>
              <a:rPr lang="en-US" sz="2000" dirty="0">
                <a:hlinkClick r:id="rId3"/>
              </a:rPr>
              <a:t>here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algn="ctr"/>
            <a:r>
              <a:rPr lang="en-US" sz="2000" dirty="0"/>
              <a:t>You can also follow me on </a:t>
            </a:r>
            <a:r>
              <a:rPr lang="en-US" sz="2000" dirty="0">
                <a:hlinkClick r:id="rId4"/>
              </a:rPr>
              <a:t>Instagram</a:t>
            </a:r>
            <a:r>
              <a:rPr lang="en-US" sz="2000" dirty="0"/>
              <a:t> and find me on </a:t>
            </a:r>
            <a:r>
              <a:rPr lang="en-US" sz="2000" dirty="0">
                <a:hlinkClick r:id="rId5"/>
              </a:rPr>
              <a:t>Facebook</a:t>
            </a:r>
            <a:r>
              <a:rPr lang="en-US" sz="2000" dirty="0"/>
              <a:t>, </a:t>
            </a:r>
            <a:r>
              <a:rPr lang="en-US" sz="2000" dirty="0" err="1"/>
              <a:t>Y</a:t>
            </a:r>
            <a:r>
              <a:rPr lang="en-US" sz="2000" dirty="0" err="1">
                <a:hlinkClick r:id="rId6"/>
              </a:rPr>
              <a:t>outube</a:t>
            </a:r>
            <a:r>
              <a:rPr lang="en-US" sz="2000" dirty="0"/>
              <a:t> or </a:t>
            </a:r>
            <a:r>
              <a:rPr lang="en-US" sz="2000" dirty="0">
                <a:hlinkClick r:id="rId7"/>
              </a:rPr>
              <a:t>twitter</a:t>
            </a:r>
            <a:r>
              <a:rPr lang="en-US" sz="2000" dirty="0"/>
              <a:t>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Don’t forget to subscribe so you don’t miss out on any sales, free resources and new uploads.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247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998B-819B-7145-8074-6C4B9AE7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2837"/>
            <a:ext cx="10972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Put the images in order of how you think they appear in the poem.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183CD-6FC5-264F-8140-6E140A4F0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4" b="94901" l="7116" r="89888">
                        <a14:foregroundMark x1="7303" y1="47039" x2="7303" y2="47039"/>
                        <a14:foregroundMark x1="35019" y1="57566" x2="35019" y2="57566"/>
                        <a14:foregroundMark x1="60861" y1="57237" x2="60861" y2="57237"/>
                        <a14:foregroundMark x1="60861" y1="51645" x2="60861" y2="51645"/>
                        <a14:foregroundMark x1="36891" y1="51645" x2="36891" y2="51645"/>
                        <a14:foregroundMark x1="47566" y1="72368" x2="47566" y2="72368"/>
                        <a14:foregroundMark x1="47566" y1="83224" x2="47566" y2="83224"/>
                        <a14:foregroundMark x1="47566" y1="94901" x2="47566" y2="94901"/>
                        <a14:foregroundMark x1="89888" y1="49671" x2="89888" y2="49671"/>
                        <a14:foregroundMark x1="47566" y1="78618" x2="47566" y2="78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0695" y="5873477"/>
            <a:ext cx="831305" cy="946505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3B9BDDE-90F1-F14E-A36C-7B8347E2DBB2}"/>
              </a:ext>
            </a:extLst>
          </p:cNvPr>
          <p:cNvSpPr/>
          <p:nvPr/>
        </p:nvSpPr>
        <p:spPr>
          <a:xfrm>
            <a:off x="10232935" y="4538698"/>
            <a:ext cx="2076450" cy="871911"/>
          </a:xfrm>
          <a:prstGeom prst="wedgeRoundRectCallout">
            <a:avLst>
              <a:gd name="adj1" fmla="val 13937"/>
              <a:gd name="adj2" fmla="val 10838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How are you making your choices?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B0AE46-99A4-524C-8CED-20888C89F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90" y="4326240"/>
            <a:ext cx="3279878" cy="2326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5C634-10CB-B442-8952-155201D16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279" y="1999546"/>
            <a:ext cx="3670543" cy="2177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close-up of several snakes&#10;&#10;Description automatically generated with medium confidence">
            <a:extLst>
              <a:ext uri="{FF2B5EF4-FFF2-40B4-BE49-F238E27FC236}">
                <a16:creationId xmlns:a16="http://schemas.microsoft.com/office/drawing/2014/main" id="{62532FC8-5CA0-A342-8938-0B9878076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2385" y="1951268"/>
            <a:ext cx="3352901" cy="23749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 descr="Text, engineering drawing&#10;&#10;Description automatically generated">
            <a:extLst>
              <a:ext uri="{FF2B5EF4-FFF2-40B4-BE49-F238E27FC236}">
                <a16:creationId xmlns:a16="http://schemas.microsoft.com/office/drawing/2014/main" id="{697213E2-2CA6-374F-A595-CDBB7B9A7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415" y="1911732"/>
            <a:ext cx="4409308" cy="2454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Close-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id="{88D65314-FFBF-C847-9B62-8AE7FE66E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738" y="4571613"/>
            <a:ext cx="3746500" cy="210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C3BDDD48-9936-0F4E-9FA6-9684F41394BB}"/>
              </a:ext>
            </a:extLst>
          </p:cNvPr>
          <p:cNvSpPr/>
          <p:nvPr/>
        </p:nvSpPr>
        <p:spPr>
          <a:xfrm rot="20916378">
            <a:off x="3914403" y="4905093"/>
            <a:ext cx="1778000" cy="1168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 minute pair task</a:t>
            </a:r>
          </a:p>
        </p:txBody>
      </p:sp>
    </p:spTree>
    <p:extLst>
      <p:ext uri="{BB962C8B-B14F-4D97-AF65-F5344CB8AC3E}">
        <p14:creationId xmlns:p14="http://schemas.microsoft.com/office/powerpoint/2010/main" val="340362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998B-819B-7145-8074-6C4B9AE7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15791"/>
            <a:ext cx="10972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Put the images in order of how you think they appear in the poem.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183CD-6FC5-264F-8140-6E140A4F0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4" b="94901" l="7116" r="89888">
                        <a14:foregroundMark x1="7303" y1="47039" x2="7303" y2="47039"/>
                        <a14:foregroundMark x1="35019" y1="57566" x2="35019" y2="57566"/>
                        <a14:foregroundMark x1="60861" y1="57237" x2="60861" y2="57237"/>
                        <a14:foregroundMark x1="60861" y1="51645" x2="60861" y2="51645"/>
                        <a14:foregroundMark x1="36891" y1="51645" x2="36891" y2="51645"/>
                        <a14:foregroundMark x1="47566" y1="72368" x2="47566" y2="72368"/>
                        <a14:foregroundMark x1="47566" y1="83224" x2="47566" y2="83224"/>
                        <a14:foregroundMark x1="47566" y1="94901" x2="47566" y2="94901"/>
                        <a14:foregroundMark x1="89888" y1="49671" x2="89888" y2="49671"/>
                        <a14:foregroundMark x1="47566" y1="78618" x2="47566" y2="78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8450" y="5756337"/>
            <a:ext cx="831305" cy="946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38AE04-4719-1043-A88E-CFEA60DD7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24" y="2084654"/>
            <a:ext cx="3279878" cy="2326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CB5E6F-C006-0D41-92FB-938CAED80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14" y="4642401"/>
            <a:ext cx="3670543" cy="2177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lose-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id="{7E46F621-5F54-0A4B-84A0-9263D3055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205" y="2084654"/>
            <a:ext cx="3746500" cy="210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A close-up of several snakes&#10;&#10;Description automatically generated with medium confidence">
            <a:extLst>
              <a:ext uri="{FF2B5EF4-FFF2-40B4-BE49-F238E27FC236}">
                <a16:creationId xmlns:a16="http://schemas.microsoft.com/office/drawing/2014/main" id="{82FC2CEA-264C-0C4C-8DCC-0295A6982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549" y="4445010"/>
            <a:ext cx="3352901" cy="23749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Text, engineering drawing&#10;&#10;Description automatically generated">
            <a:extLst>
              <a:ext uri="{FF2B5EF4-FFF2-40B4-BE49-F238E27FC236}">
                <a16:creationId xmlns:a16="http://schemas.microsoft.com/office/drawing/2014/main" id="{E0EB490D-60EF-E541-95D6-1D942EF1D1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8281" y="2319302"/>
            <a:ext cx="4409308" cy="2454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3B9BDDE-90F1-F14E-A36C-7B8347E2DBB2}"/>
              </a:ext>
            </a:extLst>
          </p:cNvPr>
          <p:cNvSpPr/>
          <p:nvPr/>
        </p:nvSpPr>
        <p:spPr>
          <a:xfrm>
            <a:off x="8556484" y="4051219"/>
            <a:ext cx="3352901" cy="1491027"/>
          </a:xfrm>
          <a:prstGeom prst="wedgeRoundRectCallout">
            <a:avLst>
              <a:gd name="adj1" fmla="val 4051"/>
              <a:gd name="adj2" fmla="val 9228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Task: read through the poem and highlight where you see this imagery.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Is this how you imagined the image?</a:t>
            </a:r>
          </a:p>
          <a:p>
            <a:pPr algn="ctr"/>
            <a:r>
              <a:rPr lang="en-GB" sz="1400" dirty="0"/>
              <a:t>How does the imagery help you to understand the poem?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592B3-F25B-8544-B775-777E33D1BCA7}"/>
              </a:ext>
            </a:extLst>
          </p:cNvPr>
          <p:cNvSpPr txBox="1"/>
          <p:nvPr/>
        </p:nvSpPr>
        <p:spPr>
          <a:xfrm>
            <a:off x="297188" y="1972125"/>
            <a:ext cx="3786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4B554C-5B8E-DC40-B68F-850F690DA189}"/>
              </a:ext>
            </a:extLst>
          </p:cNvPr>
          <p:cNvSpPr txBox="1"/>
          <p:nvPr/>
        </p:nvSpPr>
        <p:spPr>
          <a:xfrm>
            <a:off x="76694" y="4612067"/>
            <a:ext cx="3786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1E0FF-E9E5-A64D-B486-EAF958A5F0B9}"/>
              </a:ext>
            </a:extLst>
          </p:cNvPr>
          <p:cNvSpPr txBox="1"/>
          <p:nvPr/>
        </p:nvSpPr>
        <p:spPr>
          <a:xfrm>
            <a:off x="4040919" y="2124511"/>
            <a:ext cx="3786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737DA6-EC3D-5D4C-AB69-5ECC35F85F30}"/>
              </a:ext>
            </a:extLst>
          </p:cNvPr>
          <p:cNvSpPr txBox="1"/>
          <p:nvPr/>
        </p:nvSpPr>
        <p:spPr>
          <a:xfrm>
            <a:off x="4369773" y="4354032"/>
            <a:ext cx="3786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738156-A298-C94D-8D2E-A51E4B315B47}"/>
              </a:ext>
            </a:extLst>
          </p:cNvPr>
          <p:cNvSpPr txBox="1"/>
          <p:nvPr/>
        </p:nvSpPr>
        <p:spPr>
          <a:xfrm>
            <a:off x="8138690" y="2319740"/>
            <a:ext cx="3786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63174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8D6A-7AA2-5142-8862-1FF17C6A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3781"/>
            <a:ext cx="10972800" cy="822961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Recap: What are ‘big ideas’?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32BDD-79AB-9B49-92C6-E3C56EF69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6114"/>
            <a:ext cx="10972800" cy="1928586"/>
          </a:xfrm>
        </p:spPr>
        <p:txBody>
          <a:bodyPr/>
          <a:lstStyle/>
          <a:p>
            <a:r>
              <a:rPr lang="en-GB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These are the bigger issues that are being presented in the poem. These can be </a:t>
            </a:r>
            <a:r>
              <a:rPr lang="en-GB" i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social, political, environmental, moral, existential or religious.</a:t>
            </a:r>
            <a:r>
              <a:rPr lang="en-GB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 These are often ideas that go beyond what is merely written on the page e.g. a poem about a cat and mouse may actually be about family relationships. Try and think about what is being suggested in the poem and see if you can spot any </a:t>
            </a:r>
            <a:r>
              <a:rPr lang="en-GB" i="1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wider issues </a:t>
            </a:r>
            <a:r>
              <a:rPr lang="en-GB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that the poet may be alluding to.</a:t>
            </a:r>
          </a:p>
          <a:p>
            <a:endParaRPr lang="en-GB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D524023-4ECE-D545-B8CD-19BF1C992AF9}"/>
              </a:ext>
            </a:extLst>
          </p:cNvPr>
          <p:cNvSpPr/>
          <p:nvPr/>
        </p:nvSpPr>
        <p:spPr>
          <a:xfrm>
            <a:off x="1062990" y="3646170"/>
            <a:ext cx="4080510" cy="1828800"/>
          </a:xfrm>
          <a:prstGeom prst="wedgeRoundRectCallout">
            <a:avLst>
              <a:gd name="adj1" fmla="val 95694"/>
              <a:gd name="adj2" fmla="val 606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Now you have read the poem once, discuss the big ideas with a partner. What do you think they are?</a:t>
            </a:r>
          </a:p>
          <a:p>
            <a:pPr algn="ctr"/>
            <a:r>
              <a:rPr lang="en-GB" dirty="0"/>
              <a:t>How do you know?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FE5F649-858C-0A4A-B798-C81CAA1AE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3846" l="9875" r="89969">
                        <a14:foregroundMark x1="47962" y1="8000" x2="47962" y2="8000"/>
                        <a14:foregroundMark x1="54702" y1="35538" x2="54702" y2="35538"/>
                        <a14:foregroundMark x1="54702" y1="30000" x2="54702" y2="30000"/>
                        <a14:foregroundMark x1="39028" y1="29385" x2="39028" y2="29385"/>
                        <a14:foregroundMark x1="38558" y1="36154" x2="38558" y2="36154"/>
                        <a14:foregroundMark x1="31191" y1="93846" x2="31191" y2="93846"/>
                        <a14:foregroundMark x1="39655" y1="74462" x2="39655" y2="74462"/>
                        <a14:foregroundMark x1="52665" y1="74923" x2="52665" y2="74923"/>
                        <a14:foregroundMark x1="54232" y1="72923" x2="54232" y2="72923"/>
                        <a14:foregroundMark x1="53605" y1="85231" x2="53605" y2="85231"/>
                        <a14:foregroundMark x1="39028" y1="86154" x2="39028" y2="86154"/>
                        <a14:foregroundMark x1="39028" y1="85231" x2="39028" y2="85231"/>
                        <a14:foregroundMark x1="47492" y1="91846" x2="47492" y2="91846"/>
                        <a14:foregroundMark x1="40596" y1="80615" x2="39028" y2="77077"/>
                        <a14:foregroundMark x1="39028" y1="69385" x2="41223" y2="90154"/>
                        <a14:foregroundMark x1="41223" y1="90154" x2="57367" y2="77692"/>
                        <a14:foregroundMark x1="57367" y1="77692" x2="55172" y2="70308"/>
                        <a14:foregroundMark x1="55799" y1="69846" x2="53605" y2="89077"/>
                        <a14:foregroundMark x1="53605" y1="89077" x2="40125" y2="90769"/>
                        <a14:foregroundMark x1="41693" y1="73385" x2="40125" y2="68769"/>
                        <a14:foregroundMark x1="54702" y1="88769" x2="56740" y2="69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9041" y="4071369"/>
            <a:ext cx="2437013" cy="2482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46F905-D3B4-614B-A6F7-6BA191C5DF32}"/>
              </a:ext>
            </a:extLst>
          </p:cNvPr>
          <p:cNvSpPr txBox="1"/>
          <p:nvPr/>
        </p:nvSpPr>
        <p:spPr>
          <a:xfrm>
            <a:off x="10231566" y="6435090"/>
            <a:ext cx="19604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10 minutes</a:t>
            </a:r>
          </a:p>
        </p:txBody>
      </p:sp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A09D88EF-5321-B74A-8EF1-9AD89C8E6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56637" y="5816084"/>
            <a:ext cx="690426" cy="6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8FDB-E8FE-7845-BB33-120744A3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Which statement do you agree with the most?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78310-F9F4-AB44-8D71-3D0B5E869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poem is about what is gained and lost due to urban planning.</a:t>
            </a:r>
          </a:p>
          <a:p>
            <a:r>
              <a:rPr lang="en-GB" dirty="0"/>
              <a:t>The poet offers a vision of our modern world.</a:t>
            </a:r>
          </a:p>
          <a:p>
            <a:r>
              <a:rPr lang="en-GB" dirty="0"/>
              <a:t>The poem explores the extent to which we become desensitised to this type of progress.</a:t>
            </a:r>
          </a:p>
          <a:p>
            <a:r>
              <a:rPr lang="en-GB" dirty="0"/>
              <a:t>The poet is concerned with the problems of displacement upon the individual.</a:t>
            </a:r>
          </a:p>
          <a:p>
            <a:r>
              <a:rPr lang="en-GB" dirty="0"/>
              <a:t>In the poem, we see the past and present merge to form a new Singapore.</a:t>
            </a:r>
          </a:p>
          <a:p>
            <a:r>
              <a:rPr lang="en-GB" dirty="0"/>
              <a:t>The poet is commenting on the relentless race for perfection and progress.</a:t>
            </a:r>
          </a:p>
          <a:p>
            <a:r>
              <a:rPr lang="en-GB" dirty="0"/>
              <a:t>The poem is about the disillusionment of the artist with soulless progress and a lack of creativity.</a:t>
            </a:r>
          </a:p>
          <a:p>
            <a:r>
              <a:rPr lang="en-GB" dirty="0"/>
              <a:t>The poem reflects the idea that history works in cycles – everything will be replaced.</a:t>
            </a:r>
          </a:p>
          <a:p>
            <a:endParaRPr lang="en-GB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309417EF-924C-064D-ABE4-9A5DDC685F68}"/>
              </a:ext>
            </a:extLst>
          </p:cNvPr>
          <p:cNvSpPr/>
          <p:nvPr/>
        </p:nvSpPr>
        <p:spPr>
          <a:xfrm>
            <a:off x="10019763" y="1455313"/>
            <a:ext cx="1893195" cy="12750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BIG IDEAS</a:t>
            </a:r>
          </a:p>
        </p:txBody>
      </p:sp>
    </p:spTree>
    <p:extLst>
      <p:ext uri="{BB962C8B-B14F-4D97-AF65-F5344CB8AC3E}">
        <p14:creationId xmlns:p14="http://schemas.microsoft.com/office/powerpoint/2010/main" val="403060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E476-4958-4E4F-9F7B-1D051EE9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/>
              <a:t>Task: in groups of 3, read back through the poem and answer the questions on the sheet.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9F51-319F-AF42-84E4-ADCFDD3A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6054090" cy="2602956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Each group will be given several questions. Work through your questions and then we will feedback and make notes.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7F3E5-8A39-334E-9368-A25FA57E6529}"/>
              </a:ext>
            </a:extLst>
          </p:cNvPr>
          <p:cNvSpPr txBox="1"/>
          <p:nvPr/>
        </p:nvSpPr>
        <p:spPr>
          <a:xfrm>
            <a:off x="10231566" y="6435090"/>
            <a:ext cx="19604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15 minutes</a:t>
            </a:r>
          </a:p>
        </p:txBody>
      </p:sp>
      <p:pic>
        <p:nvPicPr>
          <p:cNvPr id="5" name="Graphic 4" descr="Stopwatch">
            <a:extLst>
              <a:ext uri="{FF2B5EF4-FFF2-40B4-BE49-F238E27FC236}">
                <a16:creationId xmlns:a16="http://schemas.microsoft.com/office/drawing/2014/main" id="{41D78E57-04C1-7543-800C-79F1B2DC0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6637" y="5816084"/>
            <a:ext cx="690426" cy="690426"/>
          </a:xfrm>
          <a:prstGeom prst="rect">
            <a:avLst/>
          </a:prstGeom>
        </p:spPr>
      </p:pic>
      <p:pic>
        <p:nvPicPr>
          <p:cNvPr id="7" name="Picture 6" descr="Table, timeline&#10;&#10;Description automatically generated">
            <a:extLst>
              <a:ext uri="{FF2B5EF4-FFF2-40B4-BE49-F238E27FC236}">
                <a16:creationId xmlns:a16="http://schemas.microsoft.com/office/drawing/2014/main" id="{E61F54F1-F8F1-C74A-A815-38FED7E53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364" y="2238458"/>
            <a:ext cx="2837003" cy="40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7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F262-36BA-904A-8A7C-B763B896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9101"/>
            <a:ext cx="10972800" cy="1105626"/>
          </a:xfrm>
        </p:spPr>
        <p:txBody>
          <a:bodyPr/>
          <a:lstStyle/>
          <a:p>
            <a:r>
              <a:rPr lang="en-GB" dirty="0"/>
              <a:t>Each group will now explain their answers.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31126-AADC-2342-AF75-BECD1F89A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4842510" cy="1105626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Make notes in the boxes as each group feeds back.</a:t>
            </a:r>
          </a:p>
        </p:txBody>
      </p:sp>
      <p:pic>
        <p:nvPicPr>
          <p:cNvPr id="4" name="Picture 3" descr="Table, timeline&#10;&#10;Description automatically generated">
            <a:extLst>
              <a:ext uri="{FF2B5EF4-FFF2-40B4-BE49-F238E27FC236}">
                <a16:creationId xmlns:a16="http://schemas.microsoft.com/office/drawing/2014/main" id="{089EC7D6-3DD1-6448-B9A5-275730016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444" y="1883347"/>
            <a:ext cx="3426306" cy="4905467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8A648875-58B4-7C4A-8F16-73AC6E8FF023}"/>
              </a:ext>
            </a:extLst>
          </p:cNvPr>
          <p:cNvSpPr/>
          <p:nvPr/>
        </p:nvSpPr>
        <p:spPr>
          <a:xfrm>
            <a:off x="5669280" y="2537460"/>
            <a:ext cx="139446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 descr="Pen with solid fill">
            <a:extLst>
              <a:ext uri="{FF2B5EF4-FFF2-40B4-BE49-F238E27FC236}">
                <a16:creationId xmlns:a16="http://schemas.microsoft.com/office/drawing/2014/main" id="{D6A99BF7-CB9B-1948-B02E-C2BE9C16D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1435" y="32118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0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2670-8A16-D648-A883-CFD99E5B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End of lesson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3ABFE-EF60-874A-B617-468A080B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4653"/>
            <a:ext cx="9634011" cy="2174762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Which poem resonates with you more: ‘The City Planners’ or ‘The Planners’?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Extension</a:t>
            </a:r>
            <a:r>
              <a:rPr lang="en-GB" dirty="0"/>
              <a:t>: how far have you progressed in terms of today’s learning question?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8B7B351C-5AEE-6745-B542-B9C1F03E96FA}"/>
              </a:ext>
            </a:extLst>
          </p:cNvPr>
          <p:cNvSpPr/>
          <p:nvPr/>
        </p:nvSpPr>
        <p:spPr>
          <a:xfrm>
            <a:off x="5138495" y="4348556"/>
            <a:ext cx="497995" cy="67991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C9DDF-4B9F-FC4C-B258-0B9EB863F6ED}"/>
              </a:ext>
            </a:extLst>
          </p:cNvPr>
          <p:cNvSpPr txBox="1"/>
          <p:nvPr/>
        </p:nvSpPr>
        <p:spPr>
          <a:xfrm>
            <a:off x="2941822" y="5107616"/>
            <a:ext cx="538933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Learning question: </a:t>
            </a:r>
            <a:r>
              <a:rPr lang="en-GB" dirty="0"/>
              <a:t>what are the big ideas expressed in the poem?</a:t>
            </a:r>
          </a:p>
        </p:txBody>
      </p:sp>
    </p:spTree>
    <p:extLst>
      <p:ext uri="{BB962C8B-B14F-4D97-AF65-F5344CB8AC3E}">
        <p14:creationId xmlns:p14="http://schemas.microsoft.com/office/powerpoint/2010/main" val="126087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98D5DC-DCB2-EB48-9BF9-813BDB09E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Analysing ‘The Planners’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7144340-7165-764A-AEE1-03D20A5B3F65}"/>
              </a:ext>
            </a:extLst>
          </p:cNvPr>
          <p:cNvSpPr txBox="1">
            <a:spLocks/>
          </p:cNvSpPr>
          <p:nvPr/>
        </p:nvSpPr>
        <p:spPr>
          <a:xfrm>
            <a:off x="3243320" y="3514932"/>
            <a:ext cx="5389335" cy="3034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/>
              <a:t>Do now: which poems are the following quotations from?</a:t>
            </a:r>
            <a:endParaRPr lang="en-US" sz="2300" dirty="0"/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latin typeface="Avenir Next" panose="020B0503020202020204" pitchFamily="34" charset="0"/>
              </a:rPr>
              <a:t>‘</a:t>
            </a:r>
            <a:r>
              <a:rPr lang="en-GB" sz="2300" dirty="0">
                <a:solidFill>
                  <a:srgbClr val="000000"/>
                </a:solidFill>
                <a:latin typeface="Avenir Next" panose="020B0503020202020204" pitchFamily="34" charset="0"/>
              </a:rPr>
              <a:t>gradual as glaciers’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solidFill>
                  <a:srgbClr val="000000"/>
                </a:solidFill>
                <a:latin typeface="Avenir Next" panose="020B0503020202020204" pitchFamily="34" charset="0"/>
              </a:rPr>
              <a:t>‘houses in pedantic rows’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Avenir Next" panose="020B0503020202020204" pitchFamily="34" charset="0"/>
              </a:rPr>
              <a:t>‘the skies surrender’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Avenir Next" panose="020B0503020202020204" pitchFamily="34" charset="0"/>
              </a:rPr>
              <a:t>‘</a:t>
            </a:r>
            <a:r>
              <a:rPr lang="en-GB" sz="2300" dirty="0">
                <a:solidFill>
                  <a:srgbClr val="000000"/>
                </a:solidFill>
                <a:latin typeface="Avenir Next" panose="020B0503020202020204" pitchFamily="34" charset="0"/>
              </a:rPr>
              <a:t>a bland madness of snows’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Avenir Next" panose="020B0503020202020204" pitchFamily="34" charset="0"/>
              </a:rPr>
              <a:t>‘Anaesthesia, amnesia, hypnosis’</a:t>
            </a:r>
            <a:endParaRPr lang="en-GB" sz="230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57221-FEA9-9F46-8DE6-052597413E89}"/>
              </a:ext>
            </a:extLst>
          </p:cNvPr>
          <p:cNvSpPr txBox="1"/>
          <p:nvPr/>
        </p:nvSpPr>
        <p:spPr>
          <a:xfrm>
            <a:off x="903643" y="152323"/>
            <a:ext cx="32703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Date: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37941-FAF4-7042-8D15-DC4D13819336}"/>
              </a:ext>
            </a:extLst>
          </p:cNvPr>
          <p:cNvSpPr txBox="1"/>
          <p:nvPr/>
        </p:nvSpPr>
        <p:spPr>
          <a:xfrm>
            <a:off x="5566410" y="113860"/>
            <a:ext cx="58474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Learning question: </a:t>
            </a:r>
            <a:r>
              <a:rPr lang="en-GB" sz="1600" dirty="0"/>
              <a:t>What methods does Boey Kim Cheng employ when presenting his ideas in the poem?</a:t>
            </a:r>
          </a:p>
        </p:txBody>
      </p:sp>
    </p:spTree>
    <p:extLst>
      <p:ext uri="{BB962C8B-B14F-4D97-AF65-F5344CB8AC3E}">
        <p14:creationId xmlns:p14="http://schemas.microsoft.com/office/powerpoint/2010/main" val="268391582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29692</TotalTime>
  <Words>1231</Words>
  <Application>Microsoft Macintosh PowerPoint</Application>
  <PresentationFormat>Widescreen</PresentationFormat>
  <Paragraphs>117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Abadi Extra Light</vt:lpstr>
      <vt:lpstr>Arial</vt:lpstr>
      <vt:lpstr>Avenir Next</vt:lpstr>
      <vt:lpstr>Avenir Next LT Pro</vt:lpstr>
      <vt:lpstr>Calibri</vt:lpstr>
      <vt:lpstr>Posterama</vt:lpstr>
      <vt:lpstr>Programme</vt:lpstr>
      <vt:lpstr>Shree Devanagari 714</vt:lpstr>
      <vt:lpstr>Times New Roman</vt:lpstr>
      <vt:lpstr>SplashVTI</vt:lpstr>
      <vt:lpstr> ‘The Planners’</vt:lpstr>
      <vt:lpstr>Put the images in order of how you think they appear in the poem.</vt:lpstr>
      <vt:lpstr>Put the images in order of how you think they appear in the poem.</vt:lpstr>
      <vt:lpstr>       Recap: What are ‘big ideas’?</vt:lpstr>
      <vt:lpstr>Which statement do you agree with the most? Why?</vt:lpstr>
      <vt:lpstr>Task: in groups of 3, read back through the poem and answer the questions on the sheet.</vt:lpstr>
      <vt:lpstr>Each group will now explain their answers.</vt:lpstr>
      <vt:lpstr>End of lesson review</vt:lpstr>
      <vt:lpstr>Analysing ‘The Planners’</vt:lpstr>
      <vt:lpstr>Why did Boey Kim Cheng write this poem? What is he trying to show the reader? What is he trying to achieve as a poet?</vt:lpstr>
      <vt:lpstr>Watch the tutorial and think about how you can use this as model for your own analysis.</vt:lpstr>
      <vt:lpstr>In groups of 4....</vt:lpstr>
      <vt:lpstr>End of lesson review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Songs of Ourselves Volume 1 Part 4</dc:title>
  <dc:creator>Sophie Duckworth</dc:creator>
  <cp:lastModifiedBy>Sophie Duckworth</cp:lastModifiedBy>
  <cp:revision>168</cp:revision>
  <dcterms:created xsi:type="dcterms:W3CDTF">2021-09-18T11:58:22Z</dcterms:created>
  <dcterms:modified xsi:type="dcterms:W3CDTF">2021-12-29T06:41:23Z</dcterms:modified>
</cp:coreProperties>
</file>