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44"/>
  </p:normalViewPr>
  <p:slideViewPr>
    <p:cSldViewPr snapToGrid="0" snapToObjects="1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E0C27-6D52-AF4B-A261-9D395B6F61F6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67A3C-C0B0-5748-89E9-F471CC383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0AC6-9767-4445-B04E-934F0846A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9CC24-5142-9744-9137-25CB5AAD3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58F1D-58ED-3B44-B264-ADA9CBCC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C7EB9-4B67-D84F-A8ED-F699A2B6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C6FA4-9362-4541-9FC2-4AF7E9E4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E695EB-AD0E-214C-9BFC-57412A486E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33337"/>
            <a:ext cx="12192001" cy="68246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372B4C-C231-1E41-BD50-246DC989FE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398867">
            <a:off x="10737057" y="4971315"/>
            <a:ext cx="1181100" cy="1701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420654-227A-0C4F-96F0-3D3245A501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588000"/>
            <a:ext cx="16002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3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D5A93-345D-D248-B423-925300AD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74C67-8EF0-EC49-98B8-0873D29C7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BB451-ACEE-D346-B310-E8D82727A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87629-35CE-8E4D-97B6-82F276C7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A126B-43E0-B94F-A73B-7E34BAE4E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26DD-00B4-7546-BCB6-2F40DF33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4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4F9D-2A97-BB41-A647-AA99E0F5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FEAC6-2F17-7242-A526-35E26C1FC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7E4F9-3424-874F-B619-CB8BE90A2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7E413-AE77-6040-8CC0-231026DC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75BA4-46C0-D94B-86FE-077CD08F8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13E68-A20D-8143-9A79-DF099ED92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F53DF-E2FD-DD47-BCDA-1134D7CBD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FB24D-3B09-8F47-9D9A-7D11F5121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A63FF-B8B5-8143-BED1-5019AC2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A3EA8-1C0F-9948-A2DA-7DC97C1E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4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58C7-5490-B34E-9134-09663C18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1B84E-B7F3-C04F-8CB2-DC40B36F7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91654-0539-D842-9192-4B9D32E0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A6DC3-3933-B94A-B1C1-429103A8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0AC6-9767-4445-B04E-934F0846A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9CC24-5142-9744-9137-25CB5AAD3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58F1D-58ED-3B44-B264-ADA9CBCC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C7EB9-4B67-D84F-A8ED-F699A2B6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C6FA4-9362-4541-9FC2-4AF7E9E4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E695EB-AD0E-214C-9BFC-57412A486E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33337"/>
            <a:ext cx="12192001" cy="68246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372B4C-C231-1E41-BD50-246DC989FE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398867">
            <a:off x="10737057" y="4971315"/>
            <a:ext cx="1181100" cy="1701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420654-227A-0C4F-96F0-3D3245A501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588000"/>
            <a:ext cx="16002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4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5798F-516C-9F43-ACCE-0BF2280B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1D03-8972-9A44-A1DC-4577400C8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A0683-B066-3F42-843A-9EFB9158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B7E2B-7D9E-EB44-B8DE-01AFA15E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BE33A-B834-B442-8EE3-1E30474D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0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5076-F570-4D48-8785-069CA891B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041D7-B7D5-F84B-91C0-B80F0551F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9B26-3909-E14D-808A-D2A69477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935A1-A2B7-DD41-8993-EFC5791D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40BDD-51FA-7D4D-8857-C4CD669F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9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0E75-DB38-DC42-AA6A-151FB63FE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3DEBE-017B-C44A-ABA5-F45042DD0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E7AF5-FEC2-2B41-AC93-FB3403F27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5A655-605F-AF4C-B9E7-B83C516E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21B26-2114-D04E-8F85-53DB24FA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BAD9-8C9C-A546-B1A0-2DD03882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1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4C4D5-9E32-804B-81D7-889F05F1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9629C-10B1-FD40-BAB8-F0C3AAEA2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8812B-067B-1F40-AA89-49CEEB587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92362-6251-B04F-805D-35DE24DB0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55D1C7-EB56-294C-A589-B7709B1FF1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3EAB4-FD4D-1241-9DD5-90278731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857D02-87AB-5448-9F7E-BEFA903E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BCF63B-CB3E-304F-808D-AB9A534F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AA3C8-3530-834E-AA3C-4966204F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E17F9-D9A4-B44E-A511-B6D7FBD5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9D6C5-1880-2440-BAE0-5AB1436E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5D508-CF53-5445-B574-F75CF84D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4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9A55A-2084-D14F-B782-F2C777E0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6B3187-FD84-6C44-9852-4C15ADEA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254F6-3095-294C-8377-33655672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4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6A43-BB0F-014F-BC6B-C1AFC4EA2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9104-CAA0-EC44-852C-C3FD21FA3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73CCA-5B9D-6043-A0B0-B24123A87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8A78A-451E-0B4D-A260-D3F920B9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2ED3D-6E09-934F-9A62-B3C16FEE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919B-A672-6044-818C-53C7D39B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8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tif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3135D-8855-E34F-936B-C1AC2B1B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52E0F-02B9-F44B-AE85-8A6C7A6B3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5019-C32D-CD44-AC2F-EA460F211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AEE4-91E3-0547-B4C9-751614D148CA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AE947-3E28-234C-BD2C-2545BA176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3F97C-E125-BE4D-9450-4045C12C5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B1BC7-6B60-C040-BE9D-E5A010FD4C2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8EDC69-046F-8449-99E9-779D77FB781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1" y="33337"/>
            <a:ext cx="12192001" cy="68246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F54976-4B17-234C-959A-578C4A73B15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rot="1398867">
            <a:off x="10737057" y="4971315"/>
            <a:ext cx="1181100" cy="1701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7EABBE-B5FA-074B-8F91-35E9258FAEC8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5588000"/>
            <a:ext cx="16002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3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25115-D486-4EB0-891F-BE0CF294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272" y="10680"/>
            <a:ext cx="7822625" cy="105265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Imagery and connotations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3F318A-485F-4220-A3CC-53E37C138626}"/>
              </a:ext>
            </a:extLst>
          </p:cNvPr>
          <p:cNvSpPr/>
          <p:nvPr/>
        </p:nvSpPr>
        <p:spPr>
          <a:xfrm>
            <a:off x="3879273" y="1188172"/>
            <a:ext cx="3953164" cy="23076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Such plenty was too dear in our expanse of drought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where dams leaked dry and windmills stalled.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Like mommy’s smile.  Her lips stretched back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and </a:t>
            </a:r>
            <a:r>
              <a:rPr lang="en-GB" sz="1400" dirty="0">
                <a:highlight>
                  <a:srgbClr val="FF00FF"/>
                </a:highlight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anchored down</a:t>
            </a: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, in anger at some fault—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 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of mine, I thought—not knowing then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highlight>
                  <a:srgbClr val="FF00FF"/>
                </a:highlight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it was a clasp to keep us all from chaos</a:t>
            </a: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.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She saw it always, snapping locks and straps,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the spilling: sums and worries, shopping lists</a:t>
            </a:r>
            <a:endParaRPr lang="en-GB" sz="1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C6646F-5AE3-49B6-8CDD-BF9334E60FDC}"/>
              </a:ext>
            </a:extLst>
          </p:cNvPr>
          <p:cNvSpPr/>
          <p:nvPr/>
        </p:nvSpPr>
        <p:spPr>
          <a:xfrm>
            <a:off x="-51233" y="3711129"/>
            <a:ext cx="1607127" cy="10526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Imagery technique</a:t>
            </a:r>
            <a:endParaRPr lang="en-GB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47FD44-4DCE-441E-8700-94A3AB8D4217}"/>
              </a:ext>
            </a:extLst>
          </p:cNvPr>
          <p:cNvSpPr/>
          <p:nvPr/>
        </p:nvSpPr>
        <p:spPr>
          <a:xfrm>
            <a:off x="1851892" y="3711129"/>
            <a:ext cx="2623128" cy="105265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Which word gives meaning to the technique?</a:t>
            </a:r>
            <a:endParaRPr lang="en-GB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84E20D-1F98-4C6A-A1A4-2A53BCA2F076}"/>
              </a:ext>
            </a:extLst>
          </p:cNvPr>
          <p:cNvSpPr/>
          <p:nvPr/>
        </p:nvSpPr>
        <p:spPr>
          <a:xfrm>
            <a:off x="4747494" y="3712149"/>
            <a:ext cx="2078182" cy="10526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What is it?</a:t>
            </a:r>
            <a:endParaRPr lang="en-GB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CB0F6D7-5F20-4A18-B5A6-CB24AD32A9EA}"/>
              </a:ext>
            </a:extLst>
          </p:cNvPr>
          <p:cNvSpPr/>
          <p:nvPr/>
        </p:nvSpPr>
        <p:spPr>
          <a:xfrm>
            <a:off x="7010402" y="3712146"/>
            <a:ext cx="2225963" cy="105265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What are the connotations?</a:t>
            </a:r>
            <a:endParaRPr lang="en-GB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9EB16C-9959-4C6A-B303-C37BC34AA381}"/>
              </a:ext>
            </a:extLst>
          </p:cNvPr>
          <p:cNvSpPr/>
          <p:nvPr/>
        </p:nvSpPr>
        <p:spPr>
          <a:xfrm>
            <a:off x="9605817" y="3712147"/>
            <a:ext cx="2475347" cy="105265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Inference. What does it mean in the poem?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D539EC-FCA8-412B-BA0F-F58D9A825576}"/>
              </a:ext>
            </a:extLst>
          </p:cNvPr>
          <p:cNvSpPr txBox="1"/>
          <p:nvPr/>
        </p:nvSpPr>
        <p:spPr>
          <a:xfrm>
            <a:off x="685303" y="2123682"/>
            <a:ext cx="14568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Imagery Train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58C4B3-1530-4A4E-8026-60004BE79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55" y="2581949"/>
            <a:ext cx="999115" cy="778034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245C0E58-2665-4834-A6E8-13442C77C9E7}"/>
              </a:ext>
            </a:extLst>
          </p:cNvPr>
          <p:cNvSpPr/>
          <p:nvPr/>
        </p:nvSpPr>
        <p:spPr>
          <a:xfrm>
            <a:off x="-27708" y="4917208"/>
            <a:ext cx="1708589" cy="10526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Metaphor: ‘anchored down’</a:t>
            </a:r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2991B92-9E7C-4A16-B0CB-E7D89D79A549}"/>
              </a:ext>
            </a:extLst>
          </p:cNvPr>
          <p:cNvSpPr/>
          <p:nvPr/>
        </p:nvSpPr>
        <p:spPr>
          <a:xfrm>
            <a:off x="1851892" y="4916186"/>
            <a:ext cx="2623128" cy="105265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anchor</a:t>
            </a:r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F48683-48C4-4CFC-91FF-821E19C9D860}"/>
              </a:ext>
            </a:extLst>
          </p:cNvPr>
          <p:cNvSpPr/>
          <p:nvPr/>
        </p:nvSpPr>
        <p:spPr>
          <a:xfrm>
            <a:off x="4747494" y="4917206"/>
            <a:ext cx="2078182" cy="13600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Used to hold something down or in place; stop something from moving away. Boats and ships. Keeps the boat safe.</a:t>
            </a:r>
            <a:endParaRPr lang="en-GB" sz="1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4918C13-BA07-4296-BFB8-D4746CBA2885}"/>
              </a:ext>
            </a:extLst>
          </p:cNvPr>
          <p:cNvSpPr/>
          <p:nvPr/>
        </p:nvSpPr>
        <p:spPr>
          <a:xfrm>
            <a:off x="7010402" y="4917203"/>
            <a:ext cx="2225963" cy="127116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Heavy</a:t>
            </a:r>
          </a:p>
          <a:p>
            <a:pPr algn="ctr"/>
            <a:r>
              <a:rPr lang="en-US" sz="1200" dirty="0"/>
              <a:t>Solid</a:t>
            </a:r>
          </a:p>
          <a:p>
            <a:pPr algn="ctr"/>
            <a:r>
              <a:rPr lang="en-US" sz="1200" dirty="0"/>
              <a:t>Immovable</a:t>
            </a:r>
          </a:p>
          <a:p>
            <a:pPr algn="ctr"/>
            <a:r>
              <a:rPr lang="en-US" sz="1200" dirty="0"/>
              <a:t>Safety</a:t>
            </a:r>
          </a:p>
          <a:p>
            <a:pPr algn="ctr"/>
            <a:r>
              <a:rPr lang="en-US" sz="1200" dirty="0"/>
              <a:t>Home - port</a:t>
            </a:r>
            <a:endParaRPr lang="en-GB" sz="12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6D7B5CD-BD6E-4414-A327-5D5E33275672}"/>
              </a:ext>
            </a:extLst>
          </p:cNvPr>
          <p:cNvSpPr/>
          <p:nvPr/>
        </p:nvSpPr>
        <p:spPr>
          <a:xfrm>
            <a:off x="9605817" y="4916186"/>
            <a:ext cx="2475347" cy="116292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 lot is weighing her down. Lost her buoyancy. Heavy burdens. She is their anchor – keeps them safe and secure. </a:t>
            </a:r>
            <a:endParaRPr lang="en-GB" sz="12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B713230-063C-4FD6-936F-4C01AF45B173}"/>
              </a:ext>
            </a:extLst>
          </p:cNvPr>
          <p:cNvCxnSpPr/>
          <p:nvPr/>
        </p:nvCxnSpPr>
        <p:spPr>
          <a:xfrm>
            <a:off x="1774970" y="3359983"/>
            <a:ext cx="323714" cy="352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4531E8B5-082E-4E1E-82E7-E70A47EC2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478" y="5660409"/>
            <a:ext cx="558945" cy="616867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19C4CAC-6935-418E-B44C-A97FC77664FF}"/>
              </a:ext>
            </a:extLst>
          </p:cNvPr>
          <p:cNvCxnSpPr/>
          <p:nvPr/>
        </p:nvCxnSpPr>
        <p:spPr>
          <a:xfrm>
            <a:off x="1413740" y="4239491"/>
            <a:ext cx="68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6B89649-6DB5-4E01-8E10-ACD181902008}"/>
              </a:ext>
            </a:extLst>
          </p:cNvPr>
          <p:cNvCxnSpPr/>
          <p:nvPr/>
        </p:nvCxnSpPr>
        <p:spPr>
          <a:xfrm>
            <a:off x="4212360" y="4239491"/>
            <a:ext cx="68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67E52-D2BE-4EC4-8C56-711F5D2223D1}"/>
              </a:ext>
            </a:extLst>
          </p:cNvPr>
          <p:cNvCxnSpPr/>
          <p:nvPr/>
        </p:nvCxnSpPr>
        <p:spPr>
          <a:xfrm>
            <a:off x="6599960" y="4216400"/>
            <a:ext cx="68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34ED0B9-66B7-426A-BF3B-27657B78AAD3}"/>
              </a:ext>
            </a:extLst>
          </p:cNvPr>
          <p:cNvCxnSpPr/>
          <p:nvPr/>
        </p:nvCxnSpPr>
        <p:spPr>
          <a:xfrm>
            <a:off x="9075302" y="4207164"/>
            <a:ext cx="68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46B69FA-C914-47E8-AAE0-86CD27192CAA}"/>
              </a:ext>
            </a:extLst>
          </p:cNvPr>
          <p:cNvCxnSpPr/>
          <p:nvPr/>
        </p:nvCxnSpPr>
        <p:spPr>
          <a:xfrm>
            <a:off x="1413740" y="5435600"/>
            <a:ext cx="68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D519C7B-BCDD-46F7-AB32-BEF314588E38}"/>
              </a:ext>
            </a:extLst>
          </p:cNvPr>
          <p:cNvCxnSpPr/>
          <p:nvPr/>
        </p:nvCxnSpPr>
        <p:spPr>
          <a:xfrm>
            <a:off x="4212360" y="5435600"/>
            <a:ext cx="68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231B500-4BCC-4BC1-9369-3E3ADAA987C8}"/>
              </a:ext>
            </a:extLst>
          </p:cNvPr>
          <p:cNvCxnSpPr/>
          <p:nvPr/>
        </p:nvCxnSpPr>
        <p:spPr>
          <a:xfrm>
            <a:off x="6667930" y="5518728"/>
            <a:ext cx="68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4DEF85F-AC9C-4248-8287-DAF85573F64A}"/>
              </a:ext>
            </a:extLst>
          </p:cNvPr>
          <p:cNvCxnSpPr/>
          <p:nvPr/>
        </p:nvCxnSpPr>
        <p:spPr>
          <a:xfrm>
            <a:off x="9108932" y="5442514"/>
            <a:ext cx="68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BA31EE4-33FA-4172-A9E6-53D371C089F0}"/>
              </a:ext>
            </a:extLst>
          </p:cNvPr>
          <p:cNvSpPr txBox="1"/>
          <p:nvPr/>
        </p:nvSpPr>
        <p:spPr>
          <a:xfrm>
            <a:off x="8123383" y="1303430"/>
            <a:ext cx="38103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Extension: </a:t>
            </a:r>
            <a:r>
              <a:rPr lang="en-US" dirty="0"/>
              <a:t>how do the 2 metaphors link together to create or reinforce meaning?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FA83F4-3299-4639-8585-3A9EA1A8CE35}"/>
              </a:ext>
            </a:extLst>
          </p:cNvPr>
          <p:cNvSpPr txBox="1"/>
          <p:nvPr/>
        </p:nvSpPr>
        <p:spPr>
          <a:xfrm>
            <a:off x="4423909" y="6368596"/>
            <a:ext cx="369947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Now do the same for the 2</a:t>
            </a:r>
            <a:r>
              <a:rPr lang="en-US" baseline="30000" dirty="0"/>
              <a:t>nd</a:t>
            </a:r>
            <a:r>
              <a:rPr lang="en-US" dirty="0"/>
              <a:t>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81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196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Imagery and connotations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Revision</dc:title>
  <dc:creator>Sophie Duckworth</dc:creator>
  <cp:lastModifiedBy>Sophie Duckworth</cp:lastModifiedBy>
  <cp:revision>20</cp:revision>
  <dcterms:created xsi:type="dcterms:W3CDTF">2019-11-10T07:28:59Z</dcterms:created>
  <dcterms:modified xsi:type="dcterms:W3CDTF">2019-11-17T01:36:06Z</dcterms:modified>
</cp:coreProperties>
</file>