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73" r:id="rId13"/>
    <p:sldId id="276" r:id="rId14"/>
    <p:sldId id="278" r:id="rId15"/>
    <p:sldId id="277" r:id="rId16"/>
    <p:sldId id="274" r:id="rId17"/>
    <p:sldId id="275" r:id="rId18"/>
    <p:sldId id="279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8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5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3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4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42A2-C980-4496-949E-9D528D73043D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4E87-1D7C-491E-B0C5-8470E5DF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msduckworths_classro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duckworth_ms" TargetMode="External"/><Relationship Id="rId4" Type="http://schemas.openxmlformats.org/officeDocument/2006/relationships/hyperlink" Target="https://www.facebook.com/MsDuckworthsClassro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0" y="7937"/>
            <a:ext cx="9143999" cy="2286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38271" y="2126290"/>
            <a:ext cx="102968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FF0000"/>
                </a:solidFill>
                <a:latin typeface="Adobe Garamond Pro" pitchFamily="18" charset="0"/>
              </a:rPr>
              <a:t>P</a:t>
            </a:r>
            <a:r>
              <a:rPr lang="en-US" sz="13800" dirty="0">
                <a:solidFill>
                  <a:srgbClr val="7030A0"/>
                </a:solidFill>
                <a:latin typeface="Adobe Garamond Pro" pitchFamily="18" charset="0"/>
              </a:rPr>
              <a:t>E</a:t>
            </a:r>
            <a:r>
              <a:rPr lang="en-US" sz="13800" dirty="0">
                <a:solidFill>
                  <a:schemeClr val="accent6"/>
                </a:solidFill>
                <a:latin typeface="Adobe Garamond Pro" pitchFamily="18" charset="0"/>
              </a:rPr>
              <a:t>E</a:t>
            </a:r>
            <a:r>
              <a:rPr lang="en-US" sz="13800" dirty="0">
                <a:solidFill>
                  <a:srgbClr val="00B050"/>
                </a:solidFill>
                <a:latin typeface="Adobe Garamond Pro" pitchFamily="18" charset="0"/>
              </a:rPr>
              <a:t>A</a:t>
            </a:r>
            <a:r>
              <a:rPr lang="en-US" sz="13800" dirty="0">
                <a:solidFill>
                  <a:srgbClr val="0070C0"/>
                </a:solidFill>
                <a:latin typeface="Adobe Garamond Pro" pitchFamily="18" charset="0"/>
              </a:rPr>
              <a:t>L</a:t>
            </a:r>
            <a:r>
              <a:rPr lang="en-US" sz="13800" dirty="0">
                <a:latin typeface="Adobe Garamond Pro" pitchFamily="18" charset="0"/>
              </a:rPr>
              <a:t> </a:t>
            </a:r>
            <a:r>
              <a:rPr lang="en-US" sz="13800" dirty="0">
                <a:solidFill>
                  <a:schemeClr val="tx2">
                    <a:lumMod val="75000"/>
                  </a:schemeClr>
                </a:solidFill>
                <a:latin typeface="Adobe Garamond Pro" pitchFamily="18" charset="0"/>
              </a:rPr>
              <a:t>Paragraphs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838200"/>
            <a:ext cx="6480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oor Richard" panose="02080502050505020702" pitchFamily="18" charset="0"/>
              </a:rPr>
              <a:t>How to effectively write a PEEAL paragraph in English</a:t>
            </a:r>
          </a:p>
        </p:txBody>
      </p:sp>
      <p:sp>
        <p:nvSpPr>
          <p:cNvPr id="4" name="AutoShape 2" descr="thumbs up clip art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thumbs up clip art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Graphic 8" descr="Professor">
            <a:extLst>
              <a:ext uri="{FF2B5EF4-FFF2-40B4-BE49-F238E27FC236}">
                <a16:creationId xmlns:a16="http://schemas.microsoft.com/office/drawing/2014/main" id="{6C8BA1F6-EDA6-3A4E-8CF2-7B31D102C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6589" y="16641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9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59975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C000"/>
                </a:solidFill>
                <a:latin typeface="Cooper Black" panose="0208090404030B020404" pitchFamily="18" charset="0"/>
              </a:rPr>
              <a:t>Expertly </a:t>
            </a:r>
            <a:endParaRPr lang="en-GB" sz="9600" dirty="0">
              <a:solidFill>
                <a:srgbClr val="FFC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10000"/>
            <a:ext cx="8349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accent2">
                    <a:lumMod val="50000"/>
                  </a:schemeClr>
                </a:solidFill>
                <a:latin typeface="Cooper Black" panose="0208090404030B020404" pitchFamily="18" charset="0"/>
              </a:rPr>
              <a:t>Superficially</a:t>
            </a:r>
            <a:endParaRPr lang="en-GB" sz="9600" dirty="0">
              <a:solidFill>
                <a:schemeClr val="accent2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1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1579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accent3"/>
                </a:solidFill>
                <a:latin typeface="Cooper Black" panose="0208090404030B020404" pitchFamily="18" charset="0"/>
              </a:rPr>
              <a:t>Notably</a:t>
            </a:r>
            <a:endParaRPr lang="en-GB" sz="9600" dirty="0">
              <a:solidFill>
                <a:schemeClr val="accent3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10000"/>
            <a:ext cx="79802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Cooper Black" panose="0208090404030B020404" pitchFamily="18" charset="0"/>
              </a:rPr>
              <a:t>Importantly</a:t>
            </a:r>
            <a:endParaRPr lang="en-GB" sz="9600" dirty="0">
              <a:solidFill>
                <a:schemeClr val="tx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1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>
                <a:solidFill>
                  <a:schemeClr val="accent4">
                    <a:lumMod val="75000"/>
                  </a:schemeClr>
                </a:solidFill>
                <a:latin typeface="Adobe Garamond Pro" pitchFamily="18" charset="0"/>
              </a:rPr>
              <a:t>PEEAL Examples</a:t>
            </a:r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3225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1600200" y="152400"/>
            <a:ext cx="5867400" cy="3810000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8001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>
                <a:solidFill>
                  <a:schemeClr val="accent4">
                    <a:lumMod val="75000"/>
                  </a:schemeClr>
                </a:solidFill>
                <a:latin typeface="Adobe Garamond Pro" pitchFamily="18" charset="0"/>
              </a:rPr>
              <a:t>KS4</a:t>
            </a:r>
          </a:p>
          <a:p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807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1600200" y="152400"/>
            <a:ext cx="5867400" cy="3810000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8001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>
                <a:solidFill>
                  <a:schemeClr val="accent4">
                    <a:lumMod val="75000"/>
                  </a:schemeClr>
                </a:solidFill>
                <a:latin typeface="Adobe Garamond Pro" pitchFamily="18" charset="0"/>
              </a:rPr>
              <a:t>KS3</a:t>
            </a:r>
          </a:p>
          <a:p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650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row clip art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79729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rrow clip art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" y="3352800"/>
            <a:ext cx="379729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47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312" y="1479552"/>
            <a:ext cx="6832074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u="sng" dirty="0"/>
              <a:t>KS3 – How does Roald Dahl </a:t>
            </a:r>
            <a:r>
              <a:rPr lang="en-US" sz="2400" u="sng" dirty="0" err="1"/>
              <a:t>enagae</a:t>
            </a:r>
            <a:r>
              <a:rPr lang="en-US" sz="2400" u="sng" dirty="0"/>
              <a:t> the reader at the beginning of the story ‘The Landlady’?</a:t>
            </a:r>
            <a:endParaRPr lang="en-GB" sz="2400" u="sng" dirty="0"/>
          </a:p>
          <a:p>
            <a:r>
              <a:rPr lang="en-US" sz="2400" dirty="0">
                <a:solidFill>
                  <a:srgbClr val="FF0000"/>
                </a:solidFill>
              </a:rPr>
              <a:t>At the beginning of the short story ‘The Landlady’, Roald Dahl uses the </a:t>
            </a:r>
            <a:r>
              <a:rPr lang="en-US" sz="2400" u="sng" dirty="0">
                <a:solidFill>
                  <a:srgbClr val="FF0000"/>
                </a:solidFill>
              </a:rPr>
              <a:t>weather</a:t>
            </a:r>
            <a:r>
              <a:rPr lang="en-US" sz="2400" dirty="0">
                <a:solidFill>
                  <a:srgbClr val="FF0000"/>
                </a:solidFill>
              </a:rPr>
              <a:t> to </a:t>
            </a:r>
            <a:r>
              <a:rPr lang="en-US" sz="2400" u="sng" dirty="0">
                <a:solidFill>
                  <a:srgbClr val="FF0000"/>
                </a:solidFill>
              </a:rPr>
              <a:t>engage</a:t>
            </a:r>
            <a:r>
              <a:rPr lang="en-US" sz="2400" dirty="0">
                <a:solidFill>
                  <a:srgbClr val="FF0000"/>
                </a:solidFill>
              </a:rPr>
              <a:t> the reader and create a </a:t>
            </a:r>
            <a:r>
              <a:rPr lang="en-US" sz="2400" u="sng" dirty="0">
                <a:solidFill>
                  <a:srgbClr val="FF0000"/>
                </a:solidFill>
              </a:rPr>
              <a:t>tense</a:t>
            </a:r>
            <a:r>
              <a:rPr lang="en-US" sz="2400" dirty="0">
                <a:solidFill>
                  <a:srgbClr val="FF0000"/>
                </a:solidFill>
              </a:rPr>
              <a:t> atmosphere. </a:t>
            </a:r>
            <a:r>
              <a:rPr lang="en-US" sz="2400" dirty="0">
                <a:solidFill>
                  <a:srgbClr val="7030A0"/>
                </a:solidFill>
              </a:rPr>
              <a:t>He describes the air as ‘deadly cold’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which shows how extreme the cold is and how much it affects the character Billy Weaver</a:t>
            </a:r>
            <a:r>
              <a:rPr lang="en-US" sz="2400" dirty="0"/>
              <a:t>.  </a:t>
            </a:r>
            <a:r>
              <a:rPr lang="en-US" sz="2400" dirty="0">
                <a:solidFill>
                  <a:srgbClr val="00B050"/>
                </a:solidFill>
              </a:rPr>
              <a:t>The word ‘deadly’ implies that the </a:t>
            </a:r>
            <a:r>
              <a:rPr lang="en-US" sz="2400" u="sng" dirty="0">
                <a:solidFill>
                  <a:srgbClr val="00B050"/>
                </a:solidFill>
              </a:rPr>
              <a:t>weather</a:t>
            </a:r>
            <a:r>
              <a:rPr lang="en-US" sz="2400" dirty="0">
                <a:solidFill>
                  <a:srgbClr val="00B050"/>
                </a:solidFill>
              </a:rPr>
              <a:t> could hurt Billy which makes the reader scared for him.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By making the reader feel scared for Billy, Dahl </a:t>
            </a:r>
            <a:r>
              <a:rPr lang="en-US" sz="2400" u="sng" dirty="0">
                <a:solidFill>
                  <a:srgbClr val="0070C0"/>
                </a:solidFill>
              </a:rPr>
              <a:t>engages</a:t>
            </a:r>
            <a:r>
              <a:rPr lang="en-US" sz="2400" dirty="0">
                <a:solidFill>
                  <a:srgbClr val="0070C0"/>
                </a:solidFill>
              </a:rPr>
              <a:t> the reader as they will feel the </a:t>
            </a:r>
            <a:r>
              <a:rPr lang="en-US" sz="2400" u="sng" dirty="0">
                <a:solidFill>
                  <a:srgbClr val="0070C0"/>
                </a:solidFill>
              </a:rPr>
              <a:t>tension</a:t>
            </a:r>
            <a:r>
              <a:rPr lang="en-US" sz="2400" dirty="0">
                <a:solidFill>
                  <a:srgbClr val="0070C0"/>
                </a:solidFill>
              </a:rPr>
              <a:t> caused by the </a:t>
            </a:r>
            <a:r>
              <a:rPr lang="en-US" sz="2400" u="sng" dirty="0">
                <a:solidFill>
                  <a:srgbClr val="0070C0"/>
                </a:solidFill>
              </a:rPr>
              <a:t>weather</a:t>
            </a:r>
            <a:r>
              <a:rPr lang="en-US" sz="2400" dirty="0">
                <a:solidFill>
                  <a:srgbClr val="0070C0"/>
                </a:solidFill>
              </a:rPr>
              <a:t> and want to know what will happen to the main character.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5974" y="1948751"/>
            <a:ext cx="8608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Point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23" y="2590449"/>
            <a:ext cx="108436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25064" y="3642364"/>
            <a:ext cx="132923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Explanation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393" y="4244232"/>
            <a:ext cx="12115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9549" y="5166115"/>
            <a:ext cx="136675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Link to author intention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228600"/>
            <a:ext cx="1981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/>
              <a:t>Keywords – from the question and also your own idea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66798" y="2700797"/>
            <a:ext cx="123225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Embedded quote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772400" y="2895600"/>
            <a:ext cx="294398" cy="128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</p:cNvCxnSpPr>
          <p:nvPr/>
        </p:nvCxnSpPr>
        <p:spPr>
          <a:xfrm flipH="1" flipV="1">
            <a:off x="7772400" y="5480890"/>
            <a:ext cx="227149" cy="14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435831"/>
            <a:ext cx="1043133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Link to the question and your point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043133" y="5867400"/>
            <a:ext cx="328467" cy="157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27131" y="6209315"/>
            <a:ext cx="2814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Link to effect on the reader</a:t>
            </a:r>
          </a:p>
        </p:txBody>
      </p:sp>
      <p:cxnSp>
        <p:nvCxnSpPr>
          <p:cNvPr id="21" name="Straight Arrow Connector 20"/>
          <p:cNvCxnSpPr>
            <a:stCxn id="19" idx="0"/>
          </p:cNvCxnSpPr>
          <p:nvPr/>
        </p:nvCxnSpPr>
        <p:spPr>
          <a:xfrm flipH="1" flipV="1">
            <a:off x="5562600" y="5946024"/>
            <a:ext cx="471806" cy="263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07366" y="4428898"/>
            <a:ext cx="13072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" idx="1"/>
          </p:cNvCxnSpPr>
          <p:nvPr/>
        </p:nvCxnSpPr>
        <p:spPr>
          <a:xfrm flipV="1">
            <a:off x="1190312" y="3642364"/>
            <a:ext cx="2314888" cy="28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57575" y="2959781"/>
            <a:ext cx="642625" cy="469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620000" y="2133417"/>
            <a:ext cx="265974" cy="304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5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0824" y="1333121"/>
            <a:ext cx="6511764" cy="510615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KS4 – How does Knowles introduce the significance of the tree?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Knowles introduces the idea that the tree is </a:t>
            </a:r>
            <a:r>
              <a:rPr lang="en-US" u="sng" dirty="0">
                <a:solidFill>
                  <a:srgbClr val="FF0000"/>
                </a:solidFill>
              </a:rPr>
              <a:t>important</a:t>
            </a:r>
            <a:r>
              <a:rPr lang="en-US" dirty="0">
                <a:solidFill>
                  <a:srgbClr val="FF0000"/>
                </a:solidFill>
              </a:rPr>
              <a:t> to not only the plot but also the </a:t>
            </a:r>
            <a:r>
              <a:rPr lang="en-US" u="sng" dirty="0">
                <a:solidFill>
                  <a:srgbClr val="FF0000"/>
                </a:solidFill>
              </a:rPr>
              <a:t>narrator</a:t>
            </a:r>
            <a:r>
              <a:rPr lang="en-US" dirty="0">
                <a:solidFill>
                  <a:srgbClr val="FF0000"/>
                </a:solidFill>
              </a:rPr>
              <a:t>. He does this  by showing the </a:t>
            </a:r>
            <a:r>
              <a:rPr lang="en-US" u="sng" dirty="0">
                <a:solidFill>
                  <a:srgbClr val="FF0000"/>
                </a:solidFill>
              </a:rPr>
              <a:t>contrast</a:t>
            </a:r>
            <a:r>
              <a:rPr lang="en-US" dirty="0">
                <a:solidFill>
                  <a:srgbClr val="FF0000"/>
                </a:solidFill>
              </a:rPr>
              <a:t> between the way the tree is seen by both the younger and older Gene.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Present day Gene tells us that in his memory,  the tree was a ‘huge lone spike dominating the riverbank’.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monosyllabic language used increases the harshness of the memory and also the fear imposed by the tree of his youth</a:t>
            </a:r>
            <a:r>
              <a:rPr lang="en-US" dirty="0"/>
              <a:t>. </a:t>
            </a:r>
            <a:r>
              <a:rPr lang="en-US" dirty="0">
                <a:solidFill>
                  <a:srgbClr val="00B050"/>
                </a:solidFill>
              </a:rPr>
              <a:t>In addition to this, the word ‘spike’ has connotations of violence and aggression and therefore suggests that the tree’s </a:t>
            </a:r>
            <a:r>
              <a:rPr lang="en-US" u="sng" dirty="0">
                <a:solidFill>
                  <a:srgbClr val="00B050"/>
                </a:solidFill>
              </a:rPr>
              <a:t>importance</a:t>
            </a:r>
            <a:r>
              <a:rPr lang="en-US" dirty="0">
                <a:solidFill>
                  <a:srgbClr val="00B050"/>
                </a:solidFill>
              </a:rPr>
              <a:t> is defined by negativity.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However, the impression that present day Gene has of the tree is much less imposing </a:t>
            </a:r>
            <a:r>
              <a:rPr lang="en-US" dirty="0"/>
              <a:t>and he describes it </a:t>
            </a:r>
            <a:r>
              <a:rPr lang="en-US" dirty="0">
                <a:solidFill>
                  <a:schemeClr val="tx1"/>
                </a:solidFill>
              </a:rPr>
              <a:t>as</a:t>
            </a:r>
            <a:r>
              <a:rPr lang="en-US" dirty="0">
                <a:solidFill>
                  <a:srgbClr val="7030A0"/>
                </a:solidFill>
              </a:rPr>
              <a:t> ‘smaller, shrunken by age’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This contrast shows that the tree no longer scares Gene and therefore does not hold the same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significance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as it once did. </a:t>
            </a:r>
            <a:r>
              <a:rPr lang="en-US" dirty="0"/>
              <a:t>To reinforce this, </a:t>
            </a:r>
            <a:r>
              <a:rPr lang="en-US" dirty="0">
                <a:solidFill>
                  <a:srgbClr val="00B050"/>
                </a:solidFill>
              </a:rPr>
              <a:t>Knowles uses sibilance to soften the effect of the tree and make it seem weaker than it once was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By using this technique alongside contrast, Knowles shows us early on in the novel that things can change as we grow up and seem </a:t>
            </a:r>
            <a:r>
              <a:rPr lang="en-US" u="sng" dirty="0">
                <a:solidFill>
                  <a:srgbClr val="0070C0"/>
                </a:solidFill>
              </a:rPr>
              <a:t>less significant </a:t>
            </a:r>
            <a:r>
              <a:rPr lang="en-US" dirty="0">
                <a:solidFill>
                  <a:srgbClr val="0070C0"/>
                </a:solidFill>
              </a:rPr>
              <a:t>or imposing. The use of sibilance also </a:t>
            </a:r>
            <a:r>
              <a:rPr lang="en-US" u="sng" dirty="0">
                <a:solidFill>
                  <a:srgbClr val="0070C0"/>
                </a:solidFill>
              </a:rPr>
              <a:t>devalues</a:t>
            </a:r>
            <a:r>
              <a:rPr lang="en-US" dirty="0">
                <a:solidFill>
                  <a:srgbClr val="0070C0"/>
                </a:solidFill>
              </a:rPr>
              <a:t> the power of the tree for the reader as well as Gene as we are forced to soften the words just as the power has been softened in Gene’s view.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831" y="1371600"/>
            <a:ext cx="62267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894" y="2524490"/>
            <a:ext cx="93647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Evidence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" y="3170821"/>
            <a:ext cx="11746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Explanation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2423" y="3384277"/>
            <a:ext cx="8581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1483" y="5334000"/>
            <a:ext cx="13564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Link to theme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03" y="5791200"/>
            <a:ext cx="136675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Link to author intention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06533" y="1846295"/>
            <a:ext cx="12014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Embedded quote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667000"/>
            <a:ext cx="1219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Technique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551" y="1846295"/>
            <a:ext cx="118465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Elaboration of point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228600"/>
            <a:ext cx="1981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/>
              <a:t>Keywords – from the question and also your own idea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11" y="3886200"/>
            <a:ext cx="137444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Development of point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60900" y="6488668"/>
            <a:ext cx="24113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Link to effect on reader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5044" y="4420851"/>
            <a:ext cx="1219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Technique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053" y="4964668"/>
            <a:ext cx="8581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Analysis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24502" y="1371600"/>
            <a:ext cx="27569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48804" y="2616823"/>
            <a:ext cx="5513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162362" y="1981200"/>
            <a:ext cx="3181038" cy="146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118055" y="2893822"/>
            <a:ext cx="405945" cy="252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334202" y="3993921"/>
            <a:ext cx="18979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3"/>
          </p:cNvCxnSpPr>
          <p:nvPr/>
        </p:nvCxnSpPr>
        <p:spPr>
          <a:xfrm>
            <a:off x="1123173" y="5149334"/>
            <a:ext cx="4084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010400" y="3384277"/>
            <a:ext cx="312023" cy="218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486400" y="2104252"/>
            <a:ext cx="2420133" cy="257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224473" y="5410200"/>
            <a:ext cx="2052127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1"/>
          </p:cNvCxnSpPr>
          <p:nvPr/>
        </p:nvCxnSpPr>
        <p:spPr>
          <a:xfrm flipH="1" flipV="1">
            <a:off x="7239001" y="2616823"/>
            <a:ext cx="609599" cy="234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1"/>
          </p:cNvCxnSpPr>
          <p:nvPr/>
        </p:nvCxnSpPr>
        <p:spPr>
          <a:xfrm flipH="1">
            <a:off x="4953000" y="4605517"/>
            <a:ext cx="2802044" cy="271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884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0E638F-6AA7-8C44-B763-52CAC149B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62" y="4269507"/>
            <a:ext cx="4053295" cy="17486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C0585D-D94B-FC4F-9EDE-44D72DB15AD6}"/>
              </a:ext>
            </a:extLst>
          </p:cNvPr>
          <p:cNvSpPr txBox="1"/>
          <p:nvPr/>
        </p:nvSpPr>
        <p:spPr>
          <a:xfrm>
            <a:off x="1655334" y="1697757"/>
            <a:ext cx="5833333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Thank you for visiting Ms Duckworth’s Classroom! I hope you enjoy the free resource. Please feel free to let me know how you used them and if they were helpful. </a:t>
            </a:r>
          </a:p>
          <a:p>
            <a:endParaRPr lang="en-US" dirty="0"/>
          </a:p>
          <a:p>
            <a:pPr algn="ctr"/>
            <a:r>
              <a:rPr lang="en-US" dirty="0"/>
              <a:t>You can also follow me on </a:t>
            </a:r>
            <a:r>
              <a:rPr lang="en-US" dirty="0">
                <a:hlinkClick r:id="rId3"/>
              </a:rPr>
              <a:t>Instagram</a:t>
            </a:r>
            <a:r>
              <a:rPr lang="en-US" dirty="0"/>
              <a:t> and find me on </a:t>
            </a:r>
            <a:r>
              <a:rPr lang="en-US" dirty="0">
                <a:hlinkClick r:id="rId4"/>
              </a:rPr>
              <a:t>Facebook</a:t>
            </a:r>
            <a:r>
              <a:rPr lang="en-US" dirty="0"/>
              <a:t> or </a:t>
            </a:r>
            <a:r>
              <a:rPr lang="en-US" dirty="0">
                <a:hlinkClick r:id="rId5"/>
              </a:rPr>
              <a:t>twitter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788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303961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Adobe Garamond Pro" pitchFamily="18" charset="0"/>
              </a:rPr>
              <a:t>P 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106" y="3582112"/>
            <a:ext cx="376737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7030A0"/>
                </a:solidFill>
                <a:latin typeface="Adobe Garamond Pro" pitchFamily="18" charset="0"/>
              </a:rPr>
              <a:t>E -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2389" y="726280"/>
            <a:ext cx="4500716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Point: </a:t>
            </a:r>
            <a:r>
              <a:rPr lang="en-US" sz="2400" dirty="0"/>
              <a:t>your point should be </a:t>
            </a:r>
            <a:r>
              <a:rPr lang="en-US" sz="2400" u="sng" dirty="0"/>
              <a:t>relevant</a:t>
            </a:r>
            <a:r>
              <a:rPr lang="en-US" sz="2400" dirty="0"/>
              <a:t> and clearly </a:t>
            </a:r>
            <a:r>
              <a:rPr lang="en-US" sz="2400" u="sng" dirty="0"/>
              <a:t>answering the question</a:t>
            </a:r>
            <a:r>
              <a:rPr lang="en-US" sz="2400" dirty="0"/>
              <a:t> e.g. the narrator in the story is unreliable as he is trying to remember past events. Make a specific point and avoid </a:t>
            </a:r>
            <a:r>
              <a:rPr lang="en-US" sz="2400" dirty="0" err="1"/>
              <a:t>generalisations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1707" y="3886200"/>
            <a:ext cx="4500716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Evidence: </a:t>
            </a:r>
            <a:r>
              <a:rPr lang="en-US" sz="2400" dirty="0"/>
              <a:t>if you are looking at a written text your evidence is in the form of a quote and you must use quotation marks. You should </a:t>
            </a:r>
            <a:r>
              <a:rPr lang="en-US" sz="2400" u="sng" dirty="0"/>
              <a:t>embed</a:t>
            </a:r>
            <a:r>
              <a:rPr lang="en-US" sz="2400" dirty="0"/>
              <a:t> your quote. If it is a visual text you must describe what you are talking about.</a:t>
            </a:r>
          </a:p>
        </p:txBody>
      </p:sp>
    </p:spTree>
    <p:extLst>
      <p:ext uri="{BB962C8B-B14F-4D97-AF65-F5344CB8AC3E}">
        <p14:creationId xmlns:p14="http://schemas.microsoft.com/office/powerpoint/2010/main" val="23620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533400"/>
            <a:ext cx="3866764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00B050"/>
                </a:solidFill>
                <a:latin typeface="Adobe Garamond Pro" pitchFamily="18" charset="0"/>
              </a:rPr>
              <a:t>A -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106" y="3582112"/>
            <a:ext cx="368722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0070C0"/>
                </a:solidFill>
                <a:latin typeface="Adobe Garamond Pro" pitchFamily="18" charset="0"/>
              </a:rPr>
              <a:t>L -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771927"/>
            <a:ext cx="4500716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Analysis:</a:t>
            </a:r>
            <a:r>
              <a:rPr lang="en-US" sz="2400" dirty="0"/>
              <a:t> Explain what your evidence shows then </a:t>
            </a:r>
            <a:r>
              <a:rPr lang="en-US" sz="2400" dirty="0" err="1"/>
              <a:t>analyse</a:t>
            </a:r>
            <a:r>
              <a:rPr lang="en-US" sz="2400" dirty="0"/>
              <a:t> the effect. If there is a technique in your evidence then </a:t>
            </a:r>
            <a:r>
              <a:rPr lang="en-US" sz="2400" dirty="0" err="1"/>
              <a:t>analyse</a:t>
            </a:r>
            <a:r>
              <a:rPr lang="en-US" sz="2400" dirty="0"/>
              <a:t> the effect and why it was used. You could also </a:t>
            </a:r>
            <a:r>
              <a:rPr lang="en-US" sz="2400" dirty="0" err="1"/>
              <a:t>analyse</a:t>
            </a:r>
            <a:r>
              <a:rPr lang="en-US" sz="2400" dirty="0"/>
              <a:t> the connotations of words.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3962400"/>
            <a:ext cx="450071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Link: </a:t>
            </a:r>
            <a:r>
              <a:rPr lang="en-US" sz="2400" dirty="0"/>
              <a:t>Make links back to the question or your initial point. You could also link to: author/context/message/purpose/reader or audience. Link to what we learn about: character/action /events/themes.</a:t>
            </a:r>
          </a:p>
        </p:txBody>
      </p:sp>
    </p:spTree>
    <p:extLst>
      <p:ext uri="{BB962C8B-B14F-4D97-AF65-F5344CB8AC3E}">
        <p14:creationId xmlns:p14="http://schemas.microsoft.com/office/powerpoint/2010/main" val="147249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533400"/>
            <a:ext cx="376737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chemeClr val="accent6">
                    <a:lumMod val="75000"/>
                  </a:schemeClr>
                </a:solidFill>
                <a:latin typeface="Adobe Garamond Pro" pitchFamily="18" charset="0"/>
              </a:rPr>
              <a:t>E -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1344631"/>
            <a:ext cx="450071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Explain:</a:t>
            </a:r>
            <a:r>
              <a:rPr lang="en-US" sz="2400" dirty="0"/>
              <a:t> Explain what your evidence shows in terms of the question and your own point.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799" y="3688110"/>
            <a:ext cx="7713074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chemeClr val="accent6">
                    <a:lumMod val="75000"/>
                  </a:schemeClr>
                </a:solidFill>
                <a:latin typeface="Adobe Garamond Pro" pitchFamily="18" charset="0"/>
              </a:rPr>
              <a:t>Explain</a:t>
            </a:r>
          </a:p>
        </p:txBody>
      </p:sp>
    </p:spTree>
    <p:extLst>
      <p:ext uri="{BB962C8B-B14F-4D97-AF65-F5344CB8AC3E}">
        <p14:creationId xmlns:p14="http://schemas.microsoft.com/office/powerpoint/2010/main" val="413152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546822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Adobe Garamond Pro" pitchFamily="18" charset="0"/>
              </a:rPr>
              <a:t>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582112"/>
            <a:ext cx="967482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7030A0"/>
                </a:solidFill>
                <a:latin typeface="Adobe Garamond Pro" pitchFamily="18" charset="0"/>
              </a:rPr>
              <a:t>Evidence </a:t>
            </a:r>
          </a:p>
        </p:txBody>
      </p:sp>
    </p:spTree>
    <p:extLst>
      <p:ext uri="{BB962C8B-B14F-4D97-AF65-F5344CB8AC3E}">
        <p14:creationId xmlns:p14="http://schemas.microsoft.com/office/powerpoint/2010/main" val="292958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533400"/>
            <a:ext cx="81964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00B050"/>
                </a:solidFill>
                <a:latin typeface="Adobe Garamond Pro" pitchFamily="18" charset="0"/>
              </a:rPr>
              <a:t>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106" y="3582112"/>
            <a:ext cx="545854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rgbClr val="0070C0"/>
                </a:solidFill>
                <a:latin typeface="Adobe Garamond Pro" pitchFamily="18" charset="0"/>
              </a:rPr>
              <a:t>Link </a:t>
            </a:r>
          </a:p>
        </p:txBody>
      </p:sp>
    </p:spTree>
    <p:extLst>
      <p:ext uri="{BB962C8B-B14F-4D97-AF65-F5344CB8AC3E}">
        <p14:creationId xmlns:p14="http://schemas.microsoft.com/office/powerpoint/2010/main" val="86886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1534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7030A0"/>
                </a:solidFill>
              </a:rPr>
              <a:t>Words to show </a:t>
            </a:r>
            <a:r>
              <a:rPr lang="en-US" sz="9600" i="1" dirty="0">
                <a:solidFill>
                  <a:srgbClr val="7030A0"/>
                </a:solidFill>
              </a:rPr>
              <a:t>evaluation</a:t>
            </a:r>
            <a:r>
              <a:rPr lang="en-US" sz="9600" dirty="0">
                <a:solidFill>
                  <a:srgbClr val="7030A0"/>
                </a:solidFill>
              </a:rPr>
              <a:t> and </a:t>
            </a:r>
            <a:r>
              <a:rPr lang="en-US" sz="9600" i="1" dirty="0">
                <a:solidFill>
                  <a:srgbClr val="7030A0"/>
                </a:solidFill>
              </a:rPr>
              <a:t>judgement</a:t>
            </a:r>
            <a:endParaRPr lang="en-GB" sz="9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0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9579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oper Black" panose="0208090404030B020404" pitchFamily="18" charset="0"/>
              </a:rPr>
              <a:t>Effectively</a:t>
            </a:r>
            <a:endParaRPr lang="en-GB" sz="96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10000"/>
            <a:ext cx="79367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accent1"/>
                </a:solidFill>
                <a:latin typeface="Cooper Black" panose="0208090404030B020404" pitchFamily="18" charset="0"/>
              </a:rPr>
              <a:t>Successfully</a:t>
            </a:r>
            <a:endParaRPr lang="en-GB" sz="96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6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674" y="381000"/>
            <a:ext cx="84671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latin typeface="Cooper Black" panose="0208090404030B020404" pitchFamily="18" charset="0"/>
              </a:rPr>
              <a:t>Convincingly</a:t>
            </a:r>
            <a:endParaRPr lang="en-GB" sz="96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10000"/>
            <a:ext cx="6484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7030A0"/>
                </a:solidFill>
                <a:latin typeface="Cooper Black" panose="0208090404030B020404" pitchFamily="18" charset="0"/>
              </a:rPr>
              <a:t>Critically</a:t>
            </a:r>
            <a:r>
              <a:rPr lang="en-US" sz="9600" dirty="0">
                <a:solidFill>
                  <a:schemeClr val="accent1"/>
                </a:solidFill>
                <a:latin typeface="Cooper Black" panose="0208090404030B020404" pitchFamily="18" charset="0"/>
              </a:rPr>
              <a:t> </a:t>
            </a:r>
            <a:endParaRPr lang="en-GB" sz="96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1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744</Words>
  <Application>Microsoft Macintosh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Adobe Garamond Pro</vt:lpstr>
      <vt:lpstr>Arial</vt:lpstr>
      <vt:lpstr>Calibri</vt:lpstr>
      <vt:lpstr>Cooper Black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22</cp:revision>
  <cp:lastPrinted>2018-09-13T04:37:49Z</cp:lastPrinted>
  <dcterms:created xsi:type="dcterms:W3CDTF">2018-08-28T06:10:10Z</dcterms:created>
  <dcterms:modified xsi:type="dcterms:W3CDTF">2019-06-20T01:05:53Z</dcterms:modified>
</cp:coreProperties>
</file>