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3" autoAdjust="0"/>
    <p:restoredTop sz="94660"/>
  </p:normalViewPr>
  <p:slideViewPr>
    <p:cSldViewPr snapToGrid="0">
      <p:cViewPr varScale="1">
        <p:scale>
          <a:sx n="110" d="100"/>
          <a:sy n="110" d="100"/>
        </p:scale>
        <p:origin x="608"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2CC15C-913E-4B95-8AD6-364DE8D206D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41F530D-3AFF-41D8-8EDC-F4C8B01BC58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D99666F-02BC-48CC-BF2A-7306C9EAC7B9}"/>
              </a:ext>
            </a:extLst>
          </p:cNvPr>
          <p:cNvSpPr>
            <a:spLocks noGrp="1"/>
          </p:cNvSpPr>
          <p:nvPr>
            <p:ph type="dt" sz="half" idx="10"/>
          </p:nvPr>
        </p:nvSpPr>
        <p:spPr/>
        <p:txBody>
          <a:bodyPr/>
          <a:lstStyle/>
          <a:p>
            <a:fld id="{4C7D25F9-EE1E-444D-B493-CE4536BAF765}" type="datetimeFigureOut">
              <a:rPr lang="en-GB" smtClean="0"/>
              <a:t>13/11/2019</a:t>
            </a:fld>
            <a:endParaRPr lang="en-GB"/>
          </a:p>
        </p:txBody>
      </p:sp>
      <p:sp>
        <p:nvSpPr>
          <p:cNvPr id="5" name="Footer Placeholder 4">
            <a:extLst>
              <a:ext uri="{FF2B5EF4-FFF2-40B4-BE49-F238E27FC236}">
                <a16:creationId xmlns:a16="http://schemas.microsoft.com/office/drawing/2014/main" id="{76A13AA1-0C9C-4CAF-A12E-3A49112DE12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54EE60-1BFD-4A01-9FF5-8A35A7A8F437}"/>
              </a:ext>
            </a:extLst>
          </p:cNvPr>
          <p:cNvSpPr>
            <a:spLocks noGrp="1"/>
          </p:cNvSpPr>
          <p:nvPr>
            <p:ph type="sldNum" sz="quarter" idx="12"/>
          </p:nvPr>
        </p:nvSpPr>
        <p:spPr/>
        <p:txBody>
          <a:bodyPr/>
          <a:lstStyle/>
          <a:p>
            <a:fld id="{7EC46472-635F-44BA-A0AA-7914AD36706D}" type="slidenum">
              <a:rPr lang="en-GB" smtClean="0"/>
              <a:t>‹#›</a:t>
            </a:fld>
            <a:endParaRPr lang="en-GB"/>
          </a:p>
        </p:txBody>
      </p:sp>
    </p:spTree>
    <p:extLst>
      <p:ext uri="{BB962C8B-B14F-4D97-AF65-F5344CB8AC3E}">
        <p14:creationId xmlns:p14="http://schemas.microsoft.com/office/powerpoint/2010/main" val="3176576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EF845-50FF-4843-9AD4-CB337B943FE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0001F89-0B21-4A0F-901F-430C5C1995F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232D809-9773-4002-BA54-413C49969C35}"/>
              </a:ext>
            </a:extLst>
          </p:cNvPr>
          <p:cNvSpPr>
            <a:spLocks noGrp="1"/>
          </p:cNvSpPr>
          <p:nvPr>
            <p:ph type="dt" sz="half" idx="10"/>
          </p:nvPr>
        </p:nvSpPr>
        <p:spPr/>
        <p:txBody>
          <a:bodyPr/>
          <a:lstStyle/>
          <a:p>
            <a:fld id="{4C7D25F9-EE1E-444D-B493-CE4536BAF765}" type="datetimeFigureOut">
              <a:rPr lang="en-GB" smtClean="0"/>
              <a:t>13/11/2019</a:t>
            </a:fld>
            <a:endParaRPr lang="en-GB"/>
          </a:p>
        </p:txBody>
      </p:sp>
      <p:sp>
        <p:nvSpPr>
          <p:cNvPr id="5" name="Footer Placeholder 4">
            <a:extLst>
              <a:ext uri="{FF2B5EF4-FFF2-40B4-BE49-F238E27FC236}">
                <a16:creationId xmlns:a16="http://schemas.microsoft.com/office/drawing/2014/main" id="{407CB3CC-877D-45B9-A936-3D3F6C2CF2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0157DEB-A9E0-4C37-BFD7-373DC578C401}"/>
              </a:ext>
            </a:extLst>
          </p:cNvPr>
          <p:cNvSpPr>
            <a:spLocks noGrp="1"/>
          </p:cNvSpPr>
          <p:nvPr>
            <p:ph type="sldNum" sz="quarter" idx="12"/>
          </p:nvPr>
        </p:nvSpPr>
        <p:spPr/>
        <p:txBody>
          <a:bodyPr/>
          <a:lstStyle/>
          <a:p>
            <a:fld id="{7EC46472-635F-44BA-A0AA-7914AD36706D}" type="slidenum">
              <a:rPr lang="en-GB" smtClean="0"/>
              <a:t>‹#›</a:t>
            </a:fld>
            <a:endParaRPr lang="en-GB"/>
          </a:p>
        </p:txBody>
      </p:sp>
    </p:spTree>
    <p:extLst>
      <p:ext uri="{BB962C8B-B14F-4D97-AF65-F5344CB8AC3E}">
        <p14:creationId xmlns:p14="http://schemas.microsoft.com/office/powerpoint/2010/main" val="1723471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F3E04D-8AD5-423D-BFBE-CFFE8385FA3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608A4DD-49F7-4ADA-8EE5-8F6FB78BBCC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537E13-785C-4BDF-BF0F-37F44A587AE3}"/>
              </a:ext>
            </a:extLst>
          </p:cNvPr>
          <p:cNvSpPr>
            <a:spLocks noGrp="1"/>
          </p:cNvSpPr>
          <p:nvPr>
            <p:ph type="dt" sz="half" idx="10"/>
          </p:nvPr>
        </p:nvSpPr>
        <p:spPr/>
        <p:txBody>
          <a:bodyPr/>
          <a:lstStyle/>
          <a:p>
            <a:fld id="{4C7D25F9-EE1E-444D-B493-CE4536BAF765}" type="datetimeFigureOut">
              <a:rPr lang="en-GB" smtClean="0"/>
              <a:t>13/11/2019</a:t>
            </a:fld>
            <a:endParaRPr lang="en-GB"/>
          </a:p>
        </p:txBody>
      </p:sp>
      <p:sp>
        <p:nvSpPr>
          <p:cNvPr id="5" name="Footer Placeholder 4">
            <a:extLst>
              <a:ext uri="{FF2B5EF4-FFF2-40B4-BE49-F238E27FC236}">
                <a16:creationId xmlns:a16="http://schemas.microsoft.com/office/drawing/2014/main" id="{4C1B2809-633D-4FC9-9E18-170350F76C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BE08E8-1AFB-463F-BCBF-E47076AD93D1}"/>
              </a:ext>
            </a:extLst>
          </p:cNvPr>
          <p:cNvSpPr>
            <a:spLocks noGrp="1"/>
          </p:cNvSpPr>
          <p:nvPr>
            <p:ph type="sldNum" sz="quarter" idx="12"/>
          </p:nvPr>
        </p:nvSpPr>
        <p:spPr/>
        <p:txBody>
          <a:bodyPr/>
          <a:lstStyle/>
          <a:p>
            <a:fld id="{7EC46472-635F-44BA-A0AA-7914AD36706D}" type="slidenum">
              <a:rPr lang="en-GB" smtClean="0"/>
              <a:t>‹#›</a:t>
            </a:fld>
            <a:endParaRPr lang="en-GB"/>
          </a:p>
        </p:txBody>
      </p:sp>
    </p:spTree>
    <p:extLst>
      <p:ext uri="{BB962C8B-B14F-4D97-AF65-F5344CB8AC3E}">
        <p14:creationId xmlns:p14="http://schemas.microsoft.com/office/powerpoint/2010/main" val="3516885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026EC-B500-44B3-8965-0D587FA7EDD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357A453-1226-4027-A96B-24763290DAB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E2806C5-400C-4F7F-9E73-63AAB2399D4C}"/>
              </a:ext>
            </a:extLst>
          </p:cNvPr>
          <p:cNvSpPr>
            <a:spLocks noGrp="1"/>
          </p:cNvSpPr>
          <p:nvPr>
            <p:ph type="dt" sz="half" idx="10"/>
          </p:nvPr>
        </p:nvSpPr>
        <p:spPr/>
        <p:txBody>
          <a:bodyPr/>
          <a:lstStyle/>
          <a:p>
            <a:fld id="{4C7D25F9-EE1E-444D-B493-CE4536BAF765}" type="datetimeFigureOut">
              <a:rPr lang="en-GB" smtClean="0"/>
              <a:t>13/11/2019</a:t>
            </a:fld>
            <a:endParaRPr lang="en-GB"/>
          </a:p>
        </p:txBody>
      </p:sp>
      <p:sp>
        <p:nvSpPr>
          <p:cNvPr id="5" name="Footer Placeholder 4">
            <a:extLst>
              <a:ext uri="{FF2B5EF4-FFF2-40B4-BE49-F238E27FC236}">
                <a16:creationId xmlns:a16="http://schemas.microsoft.com/office/drawing/2014/main" id="{09D8AF00-673F-4A6C-8E28-52C1255923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84E789-CA7A-4C25-8F9B-9285D7EFDF28}"/>
              </a:ext>
            </a:extLst>
          </p:cNvPr>
          <p:cNvSpPr>
            <a:spLocks noGrp="1"/>
          </p:cNvSpPr>
          <p:nvPr>
            <p:ph type="sldNum" sz="quarter" idx="12"/>
          </p:nvPr>
        </p:nvSpPr>
        <p:spPr/>
        <p:txBody>
          <a:bodyPr/>
          <a:lstStyle/>
          <a:p>
            <a:fld id="{7EC46472-635F-44BA-A0AA-7914AD36706D}" type="slidenum">
              <a:rPr lang="en-GB" smtClean="0"/>
              <a:t>‹#›</a:t>
            </a:fld>
            <a:endParaRPr lang="en-GB"/>
          </a:p>
        </p:txBody>
      </p:sp>
    </p:spTree>
    <p:extLst>
      <p:ext uri="{BB962C8B-B14F-4D97-AF65-F5344CB8AC3E}">
        <p14:creationId xmlns:p14="http://schemas.microsoft.com/office/powerpoint/2010/main" val="27664765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3FC96-D74C-4473-A2E4-37A0651901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F780AC6-2089-49F9-BB5F-4D54F6D56E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73D0AB4-F23D-4BBD-AF8B-88EAFF1D6EF0}"/>
              </a:ext>
            </a:extLst>
          </p:cNvPr>
          <p:cNvSpPr>
            <a:spLocks noGrp="1"/>
          </p:cNvSpPr>
          <p:nvPr>
            <p:ph type="dt" sz="half" idx="10"/>
          </p:nvPr>
        </p:nvSpPr>
        <p:spPr/>
        <p:txBody>
          <a:bodyPr/>
          <a:lstStyle/>
          <a:p>
            <a:fld id="{4C7D25F9-EE1E-444D-B493-CE4536BAF765}" type="datetimeFigureOut">
              <a:rPr lang="en-GB" smtClean="0"/>
              <a:t>13/11/2019</a:t>
            </a:fld>
            <a:endParaRPr lang="en-GB"/>
          </a:p>
        </p:txBody>
      </p:sp>
      <p:sp>
        <p:nvSpPr>
          <p:cNvPr id="5" name="Footer Placeholder 4">
            <a:extLst>
              <a:ext uri="{FF2B5EF4-FFF2-40B4-BE49-F238E27FC236}">
                <a16:creationId xmlns:a16="http://schemas.microsoft.com/office/drawing/2014/main" id="{F4151707-8A10-45F9-9EA5-D874F85DA5B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235F5D3-09F7-49EF-ACA7-C010D80D3EF8}"/>
              </a:ext>
            </a:extLst>
          </p:cNvPr>
          <p:cNvSpPr>
            <a:spLocks noGrp="1"/>
          </p:cNvSpPr>
          <p:nvPr>
            <p:ph type="sldNum" sz="quarter" idx="12"/>
          </p:nvPr>
        </p:nvSpPr>
        <p:spPr/>
        <p:txBody>
          <a:bodyPr/>
          <a:lstStyle/>
          <a:p>
            <a:fld id="{7EC46472-635F-44BA-A0AA-7914AD36706D}" type="slidenum">
              <a:rPr lang="en-GB" smtClean="0"/>
              <a:t>‹#›</a:t>
            </a:fld>
            <a:endParaRPr lang="en-GB"/>
          </a:p>
        </p:txBody>
      </p:sp>
    </p:spTree>
    <p:extLst>
      <p:ext uri="{BB962C8B-B14F-4D97-AF65-F5344CB8AC3E}">
        <p14:creationId xmlns:p14="http://schemas.microsoft.com/office/powerpoint/2010/main" val="1289574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D73B78-B557-4C8E-A16F-ABA8356E417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E413EFD-9EC7-4AFB-9B9F-F7616DF29A1E}"/>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3413BB0-ACF6-4934-81B2-DFE23B1E260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0CD67B6-7CCA-485C-AFAA-2FC12C6DE747}"/>
              </a:ext>
            </a:extLst>
          </p:cNvPr>
          <p:cNvSpPr>
            <a:spLocks noGrp="1"/>
          </p:cNvSpPr>
          <p:nvPr>
            <p:ph type="dt" sz="half" idx="10"/>
          </p:nvPr>
        </p:nvSpPr>
        <p:spPr/>
        <p:txBody>
          <a:bodyPr/>
          <a:lstStyle/>
          <a:p>
            <a:fld id="{4C7D25F9-EE1E-444D-B493-CE4536BAF765}" type="datetimeFigureOut">
              <a:rPr lang="en-GB" smtClean="0"/>
              <a:t>13/11/2019</a:t>
            </a:fld>
            <a:endParaRPr lang="en-GB"/>
          </a:p>
        </p:txBody>
      </p:sp>
      <p:sp>
        <p:nvSpPr>
          <p:cNvPr id="6" name="Footer Placeholder 5">
            <a:extLst>
              <a:ext uri="{FF2B5EF4-FFF2-40B4-BE49-F238E27FC236}">
                <a16:creationId xmlns:a16="http://schemas.microsoft.com/office/drawing/2014/main" id="{206D2A53-28BF-49ED-A0B7-529D52AEAE9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F660C1E-CF09-4F27-92A0-870642D36AE3}"/>
              </a:ext>
            </a:extLst>
          </p:cNvPr>
          <p:cNvSpPr>
            <a:spLocks noGrp="1"/>
          </p:cNvSpPr>
          <p:nvPr>
            <p:ph type="sldNum" sz="quarter" idx="12"/>
          </p:nvPr>
        </p:nvSpPr>
        <p:spPr/>
        <p:txBody>
          <a:bodyPr/>
          <a:lstStyle/>
          <a:p>
            <a:fld id="{7EC46472-635F-44BA-A0AA-7914AD36706D}" type="slidenum">
              <a:rPr lang="en-GB" smtClean="0"/>
              <a:t>‹#›</a:t>
            </a:fld>
            <a:endParaRPr lang="en-GB"/>
          </a:p>
        </p:txBody>
      </p:sp>
    </p:spTree>
    <p:extLst>
      <p:ext uri="{BB962C8B-B14F-4D97-AF65-F5344CB8AC3E}">
        <p14:creationId xmlns:p14="http://schemas.microsoft.com/office/powerpoint/2010/main" val="2353572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0F8A2-9F4D-49FB-9138-FD1569C6D4B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3FD287-2656-4826-B3C0-78B538F2E7C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C7EAD9E-4D4B-4AF9-80D5-CF59DCC3F28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3A500976-A307-4C6D-9CAA-778739A4F9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2D014FD-1E26-459A-A8C8-CCDE9CE01EF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52EA848-5846-4753-A7AD-324A2031566E}"/>
              </a:ext>
            </a:extLst>
          </p:cNvPr>
          <p:cNvSpPr>
            <a:spLocks noGrp="1"/>
          </p:cNvSpPr>
          <p:nvPr>
            <p:ph type="dt" sz="half" idx="10"/>
          </p:nvPr>
        </p:nvSpPr>
        <p:spPr/>
        <p:txBody>
          <a:bodyPr/>
          <a:lstStyle/>
          <a:p>
            <a:fld id="{4C7D25F9-EE1E-444D-B493-CE4536BAF765}" type="datetimeFigureOut">
              <a:rPr lang="en-GB" smtClean="0"/>
              <a:t>13/11/2019</a:t>
            </a:fld>
            <a:endParaRPr lang="en-GB"/>
          </a:p>
        </p:txBody>
      </p:sp>
      <p:sp>
        <p:nvSpPr>
          <p:cNvPr id="8" name="Footer Placeholder 7">
            <a:extLst>
              <a:ext uri="{FF2B5EF4-FFF2-40B4-BE49-F238E27FC236}">
                <a16:creationId xmlns:a16="http://schemas.microsoft.com/office/drawing/2014/main" id="{1B8FCF13-D913-4A9E-8C60-CC22C70CD2C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4C52F56-6763-4695-A63D-45A3744D8BF8}"/>
              </a:ext>
            </a:extLst>
          </p:cNvPr>
          <p:cNvSpPr>
            <a:spLocks noGrp="1"/>
          </p:cNvSpPr>
          <p:nvPr>
            <p:ph type="sldNum" sz="quarter" idx="12"/>
          </p:nvPr>
        </p:nvSpPr>
        <p:spPr/>
        <p:txBody>
          <a:bodyPr/>
          <a:lstStyle/>
          <a:p>
            <a:fld id="{7EC46472-635F-44BA-A0AA-7914AD36706D}" type="slidenum">
              <a:rPr lang="en-GB" smtClean="0"/>
              <a:t>‹#›</a:t>
            </a:fld>
            <a:endParaRPr lang="en-GB"/>
          </a:p>
        </p:txBody>
      </p:sp>
    </p:spTree>
    <p:extLst>
      <p:ext uri="{BB962C8B-B14F-4D97-AF65-F5344CB8AC3E}">
        <p14:creationId xmlns:p14="http://schemas.microsoft.com/office/powerpoint/2010/main" val="3471672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24F19-B4B9-4D9F-933E-380A6705C8C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B3D0F56-9E3F-4687-946A-4C4867257518}"/>
              </a:ext>
            </a:extLst>
          </p:cNvPr>
          <p:cNvSpPr>
            <a:spLocks noGrp="1"/>
          </p:cNvSpPr>
          <p:nvPr>
            <p:ph type="dt" sz="half" idx="10"/>
          </p:nvPr>
        </p:nvSpPr>
        <p:spPr/>
        <p:txBody>
          <a:bodyPr/>
          <a:lstStyle/>
          <a:p>
            <a:fld id="{4C7D25F9-EE1E-444D-B493-CE4536BAF765}" type="datetimeFigureOut">
              <a:rPr lang="en-GB" smtClean="0"/>
              <a:t>13/11/2019</a:t>
            </a:fld>
            <a:endParaRPr lang="en-GB"/>
          </a:p>
        </p:txBody>
      </p:sp>
      <p:sp>
        <p:nvSpPr>
          <p:cNvPr id="4" name="Footer Placeholder 3">
            <a:extLst>
              <a:ext uri="{FF2B5EF4-FFF2-40B4-BE49-F238E27FC236}">
                <a16:creationId xmlns:a16="http://schemas.microsoft.com/office/drawing/2014/main" id="{574B3454-3C01-42C9-8E15-CF049AD784B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598CD10-CCDC-47DC-81F3-DB81DC40B235}"/>
              </a:ext>
            </a:extLst>
          </p:cNvPr>
          <p:cNvSpPr>
            <a:spLocks noGrp="1"/>
          </p:cNvSpPr>
          <p:nvPr>
            <p:ph type="sldNum" sz="quarter" idx="12"/>
          </p:nvPr>
        </p:nvSpPr>
        <p:spPr/>
        <p:txBody>
          <a:bodyPr/>
          <a:lstStyle/>
          <a:p>
            <a:fld id="{7EC46472-635F-44BA-A0AA-7914AD36706D}" type="slidenum">
              <a:rPr lang="en-GB" smtClean="0"/>
              <a:t>‹#›</a:t>
            </a:fld>
            <a:endParaRPr lang="en-GB"/>
          </a:p>
        </p:txBody>
      </p:sp>
    </p:spTree>
    <p:extLst>
      <p:ext uri="{BB962C8B-B14F-4D97-AF65-F5344CB8AC3E}">
        <p14:creationId xmlns:p14="http://schemas.microsoft.com/office/powerpoint/2010/main" val="2628129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E725185-8369-40B0-9E84-01BD4D4F0093}"/>
              </a:ext>
            </a:extLst>
          </p:cNvPr>
          <p:cNvSpPr>
            <a:spLocks noGrp="1"/>
          </p:cNvSpPr>
          <p:nvPr>
            <p:ph type="dt" sz="half" idx="10"/>
          </p:nvPr>
        </p:nvSpPr>
        <p:spPr/>
        <p:txBody>
          <a:bodyPr/>
          <a:lstStyle/>
          <a:p>
            <a:fld id="{4C7D25F9-EE1E-444D-B493-CE4536BAF765}" type="datetimeFigureOut">
              <a:rPr lang="en-GB" smtClean="0"/>
              <a:t>13/11/2019</a:t>
            </a:fld>
            <a:endParaRPr lang="en-GB"/>
          </a:p>
        </p:txBody>
      </p:sp>
      <p:sp>
        <p:nvSpPr>
          <p:cNvPr id="3" name="Footer Placeholder 2">
            <a:extLst>
              <a:ext uri="{FF2B5EF4-FFF2-40B4-BE49-F238E27FC236}">
                <a16:creationId xmlns:a16="http://schemas.microsoft.com/office/drawing/2014/main" id="{CCBF6ECF-3D1C-4A95-B504-7A63D841C04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F13C860-AA09-4A55-8FE4-AAB7A1A98691}"/>
              </a:ext>
            </a:extLst>
          </p:cNvPr>
          <p:cNvSpPr>
            <a:spLocks noGrp="1"/>
          </p:cNvSpPr>
          <p:nvPr>
            <p:ph type="sldNum" sz="quarter" idx="12"/>
          </p:nvPr>
        </p:nvSpPr>
        <p:spPr/>
        <p:txBody>
          <a:bodyPr/>
          <a:lstStyle/>
          <a:p>
            <a:fld id="{7EC46472-635F-44BA-A0AA-7914AD36706D}" type="slidenum">
              <a:rPr lang="en-GB" smtClean="0"/>
              <a:t>‹#›</a:t>
            </a:fld>
            <a:endParaRPr lang="en-GB"/>
          </a:p>
        </p:txBody>
      </p:sp>
    </p:spTree>
    <p:extLst>
      <p:ext uri="{BB962C8B-B14F-4D97-AF65-F5344CB8AC3E}">
        <p14:creationId xmlns:p14="http://schemas.microsoft.com/office/powerpoint/2010/main" val="3145247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12C8A-1405-4524-8849-359AB26F43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3A83208-77FD-4E0C-B41B-8D9EE54152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123CE48-B09A-4DE0-9C7D-93AF6FFC48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3B41921-E133-4D17-BBA6-502AF86FEE8C}"/>
              </a:ext>
            </a:extLst>
          </p:cNvPr>
          <p:cNvSpPr>
            <a:spLocks noGrp="1"/>
          </p:cNvSpPr>
          <p:nvPr>
            <p:ph type="dt" sz="half" idx="10"/>
          </p:nvPr>
        </p:nvSpPr>
        <p:spPr/>
        <p:txBody>
          <a:bodyPr/>
          <a:lstStyle/>
          <a:p>
            <a:fld id="{4C7D25F9-EE1E-444D-B493-CE4536BAF765}" type="datetimeFigureOut">
              <a:rPr lang="en-GB" smtClean="0"/>
              <a:t>13/11/2019</a:t>
            </a:fld>
            <a:endParaRPr lang="en-GB"/>
          </a:p>
        </p:txBody>
      </p:sp>
      <p:sp>
        <p:nvSpPr>
          <p:cNvPr id="6" name="Footer Placeholder 5">
            <a:extLst>
              <a:ext uri="{FF2B5EF4-FFF2-40B4-BE49-F238E27FC236}">
                <a16:creationId xmlns:a16="http://schemas.microsoft.com/office/drawing/2014/main" id="{D70C4EDB-7DFE-4D09-8FEE-F7DE5C9602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08314ED-3B29-4BEA-8EB0-EAEB9D400E26}"/>
              </a:ext>
            </a:extLst>
          </p:cNvPr>
          <p:cNvSpPr>
            <a:spLocks noGrp="1"/>
          </p:cNvSpPr>
          <p:nvPr>
            <p:ph type="sldNum" sz="quarter" idx="12"/>
          </p:nvPr>
        </p:nvSpPr>
        <p:spPr/>
        <p:txBody>
          <a:bodyPr/>
          <a:lstStyle/>
          <a:p>
            <a:fld id="{7EC46472-635F-44BA-A0AA-7914AD36706D}" type="slidenum">
              <a:rPr lang="en-GB" smtClean="0"/>
              <a:t>‹#›</a:t>
            </a:fld>
            <a:endParaRPr lang="en-GB"/>
          </a:p>
        </p:txBody>
      </p:sp>
    </p:spTree>
    <p:extLst>
      <p:ext uri="{BB962C8B-B14F-4D97-AF65-F5344CB8AC3E}">
        <p14:creationId xmlns:p14="http://schemas.microsoft.com/office/powerpoint/2010/main" val="18793232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82AC7C-3AF3-4DFA-AD00-3AD4488354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FE1285-8502-4A8F-B07E-DC913601B3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414EDD0B-88CB-4D0C-AACD-2A8915D525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31B320D-D60F-4468-B458-2EE4797CAC55}"/>
              </a:ext>
            </a:extLst>
          </p:cNvPr>
          <p:cNvSpPr>
            <a:spLocks noGrp="1"/>
          </p:cNvSpPr>
          <p:nvPr>
            <p:ph type="dt" sz="half" idx="10"/>
          </p:nvPr>
        </p:nvSpPr>
        <p:spPr/>
        <p:txBody>
          <a:bodyPr/>
          <a:lstStyle/>
          <a:p>
            <a:fld id="{4C7D25F9-EE1E-444D-B493-CE4536BAF765}" type="datetimeFigureOut">
              <a:rPr lang="en-GB" smtClean="0"/>
              <a:t>13/11/2019</a:t>
            </a:fld>
            <a:endParaRPr lang="en-GB"/>
          </a:p>
        </p:txBody>
      </p:sp>
      <p:sp>
        <p:nvSpPr>
          <p:cNvPr id="6" name="Footer Placeholder 5">
            <a:extLst>
              <a:ext uri="{FF2B5EF4-FFF2-40B4-BE49-F238E27FC236}">
                <a16:creationId xmlns:a16="http://schemas.microsoft.com/office/drawing/2014/main" id="{B14E4275-B532-4A51-AD86-91A849AE0B0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67699FD-32AB-4BBE-84A1-D33FEB565683}"/>
              </a:ext>
            </a:extLst>
          </p:cNvPr>
          <p:cNvSpPr>
            <a:spLocks noGrp="1"/>
          </p:cNvSpPr>
          <p:nvPr>
            <p:ph type="sldNum" sz="quarter" idx="12"/>
          </p:nvPr>
        </p:nvSpPr>
        <p:spPr/>
        <p:txBody>
          <a:bodyPr/>
          <a:lstStyle/>
          <a:p>
            <a:fld id="{7EC46472-635F-44BA-A0AA-7914AD36706D}" type="slidenum">
              <a:rPr lang="en-GB" smtClean="0"/>
              <a:t>‹#›</a:t>
            </a:fld>
            <a:endParaRPr lang="en-GB"/>
          </a:p>
        </p:txBody>
      </p:sp>
    </p:spTree>
    <p:extLst>
      <p:ext uri="{BB962C8B-B14F-4D97-AF65-F5344CB8AC3E}">
        <p14:creationId xmlns:p14="http://schemas.microsoft.com/office/powerpoint/2010/main" val="3956965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4E4361-5A35-47C3-A526-9079A3DE126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322A30-C8AD-4450-B392-BBB1D4E023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198539-E12A-403E-B240-45ADDD833E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7D25F9-EE1E-444D-B493-CE4536BAF765}" type="datetimeFigureOut">
              <a:rPr lang="en-GB" smtClean="0"/>
              <a:t>13/11/2019</a:t>
            </a:fld>
            <a:endParaRPr lang="en-GB"/>
          </a:p>
        </p:txBody>
      </p:sp>
      <p:sp>
        <p:nvSpPr>
          <p:cNvPr id="5" name="Footer Placeholder 4">
            <a:extLst>
              <a:ext uri="{FF2B5EF4-FFF2-40B4-BE49-F238E27FC236}">
                <a16:creationId xmlns:a16="http://schemas.microsoft.com/office/drawing/2014/main" id="{20BFCB4F-3E1A-49F4-98BA-178D434516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B26EA40-1071-40CF-95E4-B077CB5E47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C46472-635F-44BA-A0AA-7914AD36706D}" type="slidenum">
              <a:rPr lang="en-GB" smtClean="0"/>
              <a:t>‹#›</a:t>
            </a:fld>
            <a:endParaRPr lang="en-GB"/>
          </a:p>
        </p:txBody>
      </p:sp>
    </p:spTree>
    <p:extLst>
      <p:ext uri="{BB962C8B-B14F-4D97-AF65-F5344CB8AC3E}">
        <p14:creationId xmlns:p14="http://schemas.microsoft.com/office/powerpoint/2010/main" val="3954736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a:extLst>
              <a:ext uri="{FF2B5EF4-FFF2-40B4-BE49-F238E27FC236}">
                <a16:creationId xmlns:a16="http://schemas.microsoft.com/office/drawing/2014/main" id="{189A6049-D582-4DC5-88AD-C29E23E2DA96}"/>
              </a:ext>
            </a:extLst>
          </p:cNvPr>
          <p:cNvPicPr>
            <a:picLocks noChangeAspect="1"/>
          </p:cNvPicPr>
          <p:nvPr/>
        </p:nvPicPr>
        <p:blipFill rotWithShape="1">
          <a:blip r:embed="rId2">
            <a:alphaModFix/>
          </a:blip>
          <a:srcRect l="18492" r="16088" b="-1"/>
          <a:stretch/>
        </p:blipFill>
        <p:spPr>
          <a:xfrm>
            <a:off x="3738156" y="875244"/>
            <a:ext cx="4821724" cy="5046680"/>
          </a:xfrm>
          <a:custGeom>
            <a:avLst/>
            <a:gdLst>
              <a:gd name="connsiteX0" fmla="*/ 2306172 w 4838041"/>
              <a:gd name="connsiteY0" fmla="*/ 0 h 5063738"/>
              <a:gd name="connsiteX1" fmla="*/ 4838041 w 4838041"/>
              <a:gd name="connsiteY1" fmla="*/ 2531869 h 5063738"/>
              <a:gd name="connsiteX2" fmla="*/ 2306172 w 4838041"/>
              <a:gd name="connsiteY2" fmla="*/ 5063738 h 5063738"/>
              <a:gd name="connsiteX3" fmla="*/ 79886 w 4838041"/>
              <a:gd name="connsiteY3" fmla="*/ 3738709 h 5063738"/>
              <a:gd name="connsiteX4" fmla="*/ 0 w 4838041"/>
              <a:gd name="connsiteY4" fmla="*/ 3572876 h 5063738"/>
              <a:gd name="connsiteX5" fmla="*/ 0 w 4838041"/>
              <a:gd name="connsiteY5" fmla="*/ 1490863 h 5063738"/>
              <a:gd name="connsiteX6" fmla="*/ 79886 w 4838041"/>
              <a:gd name="connsiteY6" fmla="*/ 1325030 h 5063738"/>
              <a:gd name="connsiteX7" fmla="*/ 2306172 w 4838041"/>
              <a:gd name="connsiteY7" fmla="*/ 0 h 50637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38041" h="5063738">
                <a:moveTo>
                  <a:pt x="2306172" y="0"/>
                </a:moveTo>
                <a:cubicBezTo>
                  <a:pt x="3704485" y="0"/>
                  <a:pt x="4838041" y="1133556"/>
                  <a:pt x="4838041" y="2531869"/>
                </a:cubicBezTo>
                <a:cubicBezTo>
                  <a:pt x="4838041" y="3930182"/>
                  <a:pt x="3704485" y="5063738"/>
                  <a:pt x="2306172" y="5063738"/>
                </a:cubicBezTo>
                <a:cubicBezTo>
                  <a:pt x="1344832" y="5063738"/>
                  <a:pt x="508631" y="4527956"/>
                  <a:pt x="79886" y="3738709"/>
                </a:cubicBezTo>
                <a:lnTo>
                  <a:pt x="0" y="3572876"/>
                </a:lnTo>
                <a:lnTo>
                  <a:pt x="0" y="1490863"/>
                </a:lnTo>
                <a:lnTo>
                  <a:pt x="79886" y="1325030"/>
                </a:lnTo>
                <a:cubicBezTo>
                  <a:pt x="508631" y="535783"/>
                  <a:pt x="1344832" y="0"/>
                  <a:pt x="2306172" y="0"/>
                </a:cubicBezTo>
                <a:close/>
              </a:path>
            </a:pathLst>
          </a:custGeom>
          <a:effectLst>
            <a:softEdge rad="0"/>
          </a:effectLst>
        </p:spPr>
      </p:pic>
      <p:sp>
        <p:nvSpPr>
          <p:cNvPr id="2" name="Title 1">
            <a:extLst>
              <a:ext uri="{FF2B5EF4-FFF2-40B4-BE49-F238E27FC236}">
                <a16:creationId xmlns:a16="http://schemas.microsoft.com/office/drawing/2014/main" id="{7FFB8719-E43F-41D9-91DA-FF9C47A08E1D}"/>
              </a:ext>
            </a:extLst>
          </p:cNvPr>
          <p:cNvSpPr>
            <a:spLocks noGrp="1"/>
          </p:cNvSpPr>
          <p:nvPr>
            <p:ph type="ctrTitle"/>
          </p:nvPr>
        </p:nvSpPr>
        <p:spPr>
          <a:xfrm>
            <a:off x="1752837" y="1564350"/>
            <a:ext cx="9144000" cy="2692386"/>
          </a:xfrm>
          <a:ln cmpd="thickThin">
            <a:solidFill>
              <a:schemeClr val="accent1">
                <a:alpha val="70000"/>
              </a:schemeClr>
            </a:solidFill>
            <a:prstDash val="lgDash"/>
          </a:ln>
          <a:effectLst>
            <a:outerShdw blurRad="50800" dist="38100" algn="l" rotWithShape="0">
              <a:prstClr val="black">
                <a:alpha val="40000"/>
              </a:prstClr>
            </a:outerShdw>
          </a:effectLst>
          <a:scene3d>
            <a:camera prst="perspectiveRight"/>
            <a:lightRig rig="threePt" dir="t"/>
          </a:scene3d>
        </p:spPr>
        <p:style>
          <a:lnRef idx="2">
            <a:schemeClr val="dk1"/>
          </a:lnRef>
          <a:fillRef idx="1">
            <a:schemeClr val="lt1"/>
          </a:fillRef>
          <a:effectRef idx="0">
            <a:schemeClr val="dk1"/>
          </a:effectRef>
          <a:fontRef idx="minor">
            <a:schemeClr val="dk1"/>
          </a:fontRef>
        </p:style>
        <p:txBody>
          <a:bodyPr>
            <a:normAutofit/>
          </a:bodyPr>
          <a:lstStyle/>
          <a:p>
            <a:r>
              <a:rPr lang="en-US" dirty="0">
                <a:latin typeface="Balloonist SF" panose="020BE200000000000000" pitchFamily="34" charset="0"/>
              </a:rPr>
              <a:t>FLOWCHART: How to Build Your Response to a Text</a:t>
            </a:r>
            <a:endParaRPr lang="en-GB" dirty="0">
              <a:latin typeface="Balloonist SF" panose="020BE200000000000000" pitchFamily="34" charset="0"/>
            </a:endParaRPr>
          </a:p>
        </p:txBody>
      </p:sp>
      <p:grpSp>
        <p:nvGrpSpPr>
          <p:cNvPr id="4" name="Group 3">
            <a:extLst>
              <a:ext uri="{FF2B5EF4-FFF2-40B4-BE49-F238E27FC236}">
                <a16:creationId xmlns:a16="http://schemas.microsoft.com/office/drawing/2014/main" id="{25D0CE08-5B66-45A4-9920-8B734C993CED}"/>
              </a:ext>
            </a:extLst>
          </p:cNvPr>
          <p:cNvGrpSpPr/>
          <p:nvPr/>
        </p:nvGrpSpPr>
        <p:grpSpPr>
          <a:xfrm rot="20251516">
            <a:off x="1241465" y="543323"/>
            <a:ext cx="1116458" cy="1412539"/>
            <a:chOff x="4417676" y="1707208"/>
            <a:chExt cx="3356630" cy="2634181"/>
          </a:xfrm>
        </p:grpSpPr>
        <p:grpSp>
          <p:nvGrpSpPr>
            <p:cNvPr id="5" name="Group 4">
              <a:extLst>
                <a:ext uri="{FF2B5EF4-FFF2-40B4-BE49-F238E27FC236}">
                  <a16:creationId xmlns:a16="http://schemas.microsoft.com/office/drawing/2014/main" id="{9C0AE2C1-0696-405C-B3EB-8F4AE74B3541}"/>
                </a:ext>
              </a:extLst>
            </p:cNvPr>
            <p:cNvGrpSpPr/>
            <p:nvPr/>
          </p:nvGrpSpPr>
          <p:grpSpPr>
            <a:xfrm>
              <a:off x="4417676" y="1707208"/>
              <a:ext cx="3356630" cy="1578233"/>
              <a:chOff x="2472764" y="2368550"/>
              <a:chExt cx="3356630" cy="1578233"/>
            </a:xfrm>
          </p:grpSpPr>
          <p:sp>
            <p:nvSpPr>
              <p:cNvPr id="7" name="Rectangle 6">
                <a:extLst>
                  <a:ext uri="{FF2B5EF4-FFF2-40B4-BE49-F238E27FC236}">
                    <a16:creationId xmlns:a16="http://schemas.microsoft.com/office/drawing/2014/main" id="{8E8F5045-D9F8-4144-9152-1D7FFCB1A418}"/>
                  </a:ext>
                </a:extLst>
              </p:cNvPr>
              <p:cNvSpPr/>
              <p:nvPr/>
            </p:nvSpPr>
            <p:spPr>
              <a:xfrm>
                <a:off x="2472764" y="2967334"/>
                <a:ext cx="3356630" cy="979449"/>
              </a:xfrm>
              <a:prstGeom prst="rect">
                <a:avLst/>
              </a:prstGeom>
              <a:noFill/>
            </p:spPr>
            <p:txBody>
              <a:bodyPr wrap="none" lIns="91440" tIns="45720" rIns="91440" bIns="45720">
                <a:spAutoFit/>
              </a:bodyPr>
              <a:lstStyle/>
              <a:p>
                <a:pPr algn="ctr"/>
                <a:r>
                  <a:rPr lang="en-US" sz="3200" b="1" cap="none" spc="0" dirty="0">
                    <a:ln w="12700" cmpd="sng">
                      <a:solidFill>
                        <a:schemeClr val="accent4"/>
                      </a:solidFill>
                      <a:prstDash val="solid"/>
                    </a:ln>
                    <a:gradFill>
                      <a:gsLst>
                        <a:gs pos="75000">
                          <a:schemeClr val="accent6">
                            <a:lumMod val="60000"/>
                            <a:lumOff val="40000"/>
                          </a:schemeClr>
                        </a:gs>
                        <a:gs pos="100000">
                          <a:schemeClr val="accent4">
                            <a:lumMod val="60000"/>
                            <a:lumOff val="40000"/>
                          </a:schemeClr>
                        </a:gs>
                        <a:gs pos="87000">
                          <a:schemeClr val="accent4">
                            <a:lumMod val="20000"/>
                            <a:lumOff val="80000"/>
                          </a:schemeClr>
                        </a:gs>
                      </a:gsLst>
                      <a:lin ang="5400000"/>
                    </a:gradFill>
                    <a:effectLst/>
                  </a:rPr>
                  <a:t>WHAT</a:t>
                </a:r>
              </a:p>
            </p:txBody>
          </p:sp>
          <p:pic>
            <p:nvPicPr>
              <p:cNvPr id="8" name="Picture 7">
                <a:extLst>
                  <a:ext uri="{FF2B5EF4-FFF2-40B4-BE49-F238E27FC236}">
                    <a16:creationId xmlns:a16="http://schemas.microsoft.com/office/drawing/2014/main" id="{125D9757-C82A-4FA4-AC2D-D160A0E61D8E}"/>
                  </a:ext>
                </a:extLst>
              </p:cNvPr>
              <p:cNvPicPr>
                <a:picLocks noChangeAspect="1"/>
              </p:cNvPicPr>
              <p:nvPr/>
            </p:nvPicPr>
            <p:blipFill>
              <a:blip r:embed="rId3"/>
              <a:stretch>
                <a:fillRect/>
              </a:stretch>
            </p:blipFill>
            <p:spPr>
              <a:xfrm>
                <a:off x="3196319" y="2368550"/>
                <a:ext cx="1909536" cy="912389"/>
              </a:xfrm>
              <a:prstGeom prst="rect">
                <a:avLst/>
              </a:prstGeom>
            </p:spPr>
          </p:pic>
        </p:grpSp>
        <p:pic>
          <p:nvPicPr>
            <p:cNvPr id="6" name="Picture 5">
              <a:extLst>
                <a:ext uri="{FF2B5EF4-FFF2-40B4-BE49-F238E27FC236}">
                  <a16:creationId xmlns:a16="http://schemas.microsoft.com/office/drawing/2014/main" id="{20C65522-ECAB-473F-80A9-3DB8A38F5444}"/>
                </a:ext>
              </a:extLst>
            </p:cNvPr>
            <p:cNvPicPr>
              <a:picLocks noChangeAspect="1"/>
            </p:cNvPicPr>
            <p:nvPr/>
          </p:nvPicPr>
          <p:blipFill>
            <a:blip r:embed="rId4"/>
            <a:stretch>
              <a:fillRect/>
            </a:stretch>
          </p:blipFill>
          <p:spPr>
            <a:xfrm>
              <a:off x="5305263" y="3429000"/>
              <a:ext cx="1581474" cy="912389"/>
            </a:xfrm>
            <a:prstGeom prst="rect">
              <a:avLst/>
            </a:prstGeom>
          </p:spPr>
        </p:pic>
      </p:grpSp>
      <p:grpSp>
        <p:nvGrpSpPr>
          <p:cNvPr id="9" name="Group 8">
            <a:extLst>
              <a:ext uri="{FF2B5EF4-FFF2-40B4-BE49-F238E27FC236}">
                <a16:creationId xmlns:a16="http://schemas.microsoft.com/office/drawing/2014/main" id="{23C1E3B7-6951-4739-992B-AAD19C6F7202}"/>
              </a:ext>
            </a:extLst>
          </p:cNvPr>
          <p:cNvGrpSpPr/>
          <p:nvPr/>
        </p:nvGrpSpPr>
        <p:grpSpPr>
          <a:xfrm>
            <a:off x="5458003" y="238956"/>
            <a:ext cx="1275994" cy="1335584"/>
            <a:chOff x="6096000" y="2377523"/>
            <a:chExt cx="3641881" cy="2574582"/>
          </a:xfrm>
        </p:grpSpPr>
        <p:pic>
          <p:nvPicPr>
            <p:cNvPr id="10" name="Picture 9">
              <a:extLst>
                <a:ext uri="{FF2B5EF4-FFF2-40B4-BE49-F238E27FC236}">
                  <a16:creationId xmlns:a16="http://schemas.microsoft.com/office/drawing/2014/main" id="{0E45C9D7-CAEA-4762-98D3-AD2F5461554A}"/>
                </a:ext>
              </a:extLst>
            </p:cNvPr>
            <p:cNvPicPr>
              <a:picLocks noChangeAspect="1"/>
            </p:cNvPicPr>
            <p:nvPr/>
          </p:nvPicPr>
          <p:blipFill>
            <a:blip r:embed="rId5"/>
            <a:stretch>
              <a:fillRect/>
            </a:stretch>
          </p:blipFill>
          <p:spPr>
            <a:xfrm>
              <a:off x="7168776" y="3975869"/>
              <a:ext cx="1413858" cy="976236"/>
            </a:xfrm>
            <a:prstGeom prst="rect">
              <a:avLst/>
            </a:prstGeom>
          </p:spPr>
        </p:pic>
        <p:sp>
          <p:nvSpPr>
            <p:cNvPr id="11" name="Rectangle 10">
              <a:extLst>
                <a:ext uri="{FF2B5EF4-FFF2-40B4-BE49-F238E27FC236}">
                  <a16:creationId xmlns:a16="http://schemas.microsoft.com/office/drawing/2014/main" id="{1471DC7C-2766-46DA-B2CE-55B340B670AB}"/>
                </a:ext>
              </a:extLst>
            </p:cNvPr>
            <p:cNvSpPr/>
            <p:nvPr/>
          </p:nvSpPr>
          <p:spPr>
            <a:xfrm>
              <a:off x="6096000" y="2967334"/>
              <a:ext cx="3641881" cy="1127261"/>
            </a:xfrm>
            <a:prstGeom prst="rect">
              <a:avLst/>
            </a:prstGeom>
            <a:noFill/>
          </p:spPr>
          <p:txBody>
            <a:bodyPr wrap="square" lIns="91440" tIns="45720" rIns="91440" bIns="45720">
              <a:spAutoFit/>
            </a:bodyPr>
            <a:lstStyle/>
            <a:p>
              <a:pPr algn="ctr"/>
              <a:r>
                <a:rPr lang="en-US" sz="3200" b="1" cap="none" spc="0" dirty="0">
                  <a:ln w="22225">
                    <a:solidFill>
                      <a:schemeClr val="accent2"/>
                    </a:solidFill>
                    <a:prstDash val="solid"/>
                  </a:ln>
                  <a:solidFill>
                    <a:schemeClr val="accent2">
                      <a:lumMod val="40000"/>
                      <a:lumOff val="60000"/>
                    </a:schemeClr>
                  </a:solidFill>
                  <a:effectLst/>
                </a:rPr>
                <a:t>HOW</a:t>
              </a:r>
              <a:endParaRPr lang="en-US" b="1" cap="none" spc="0" dirty="0">
                <a:ln w="22225">
                  <a:solidFill>
                    <a:schemeClr val="accent2"/>
                  </a:solidFill>
                  <a:prstDash val="solid"/>
                </a:ln>
                <a:solidFill>
                  <a:schemeClr val="accent2">
                    <a:lumMod val="40000"/>
                    <a:lumOff val="60000"/>
                  </a:schemeClr>
                </a:solidFill>
                <a:effectLst/>
              </a:endParaRPr>
            </a:p>
          </p:txBody>
        </p:sp>
        <p:pic>
          <p:nvPicPr>
            <p:cNvPr id="12" name="Picture 11">
              <a:extLst>
                <a:ext uri="{FF2B5EF4-FFF2-40B4-BE49-F238E27FC236}">
                  <a16:creationId xmlns:a16="http://schemas.microsoft.com/office/drawing/2014/main" id="{F71872A0-9C75-4F07-A368-83F3518E20FC}"/>
                </a:ext>
              </a:extLst>
            </p:cNvPr>
            <p:cNvPicPr>
              <a:picLocks noChangeAspect="1"/>
            </p:cNvPicPr>
            <p:nvPr/>
          </p:nvPicPr>
          <p:blipFill>
            <a:blip r:embed="rId3"/>
            <a:stretch>
              <a:fillRect/>
            </a:stretch>
          </p:blipFill>
          <p:spPr>
            <a:xfrm>
              <a:off x="6893004" y="2377523"/>
              <a:ext cx="1909536" cy="912389"/>
            </a:xfrm>
            <a:prstGeom prst="rect">
              <a:avLst/>
            </a:prstGeom>
          </p:spPr>
        </p:pic>
      </p:grpSp>
      <p:grpSp>
        <p:nvGrpSpPr>
          <p:cNvPr id="13" name="Group 12">
            <a:extLst>
              <a:ext uri="{FF2B5EF4-FFF2-40B4-BE49-F238E27FC236}">
                <a16:creationId xmlns:a16="http://schemas.microsoft.com/office/drawing/2014/main" id="{E434B684-5A8B-42C5-ABDA-8B6B4110F048}"/>
              </a:ext>
            </a:extLst>
          </p:cNvPr>
          <p:cNvGrpSpPr/>
          <p:nvPr/>
        </p:nvGrpSpPr>
        <p:grpSpPr>
          <a:xfrm rot="1273317">
            <a:off x="9415429" y="608502"/>
            <a:ext cx="1029449" cy="1425646"/>
            <a:chOff x="2781926" y="2368550"/>
            <a:chExt cx="2738317" cy="2775926"/>
          </a:xfrm>
        </p:grpSpPr>
        <p:sp>
          <p:nvSpPr>
            <p:cNvPr id="14" name="Rectangle 13">
              <a:extLst>
                <a:ext uri="{FF2B5EF4-FFF2-40B4-BE49-F238E27FC236}">
                  <a16:creationId xmlns:a16="http://schemas.microsoft.com/office/drawing/2014/main" id="{38BC1299-7869-4FC2-B125-F9BE00708A23}"/>
                </a:ext>
              </a:extLst>
            </p:cNvPr>
            <p:cNvSpPr/>
            <p:nvPr/>
          </p:nvSpPr>
          <p:spPr>
            <a:xfrm>
              <a:off x="2781926" y="2967333"/>
              <a:ext cx="2738317" cy="1138636"/>
            </a:xfrm>
            <a:prstGeom prst="rect">
              <a:avLst/>
            </a:prstGeom>
            <a:noFill/>
          </p:spPr>
          <p:txBody>
            <a:bodyPr wrap="none" lIns="91440" tIns="45720" rIns="91440" bIns="45720">
              <a:spAutoFit/>
            </a:bodyPr>
            <a:lstStyle/>
            <a:p>
              <a:pPr algn="ctr"/>
              <a:r>
                <a:rPr lang="en-US" sz="32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WHY</a:t>
              </a:r>
            </a:p>
          </p:txBody>
        </p:sp>
        <p:pic>
          <p:nvPicPr>
            <p:cNvPr id="15" name="Picture 14">
              <a:extLst>
                <a:ext uri="{FF2B5EF4-FFF2-40B4-BE49-F238E27FC236}">
                  <a16:creationId xmlns:a16="http://schemas.microsoft.com/office/drawing/2014/main" id="{994A9648-D56B-4FC3-A52A-115A942B602D}"/>
                </a:ext>
              </a:extLst>
            </p:cNvPr>
            <p:cNvPicPr>
              <a:picLocks noChangeAspect="1"/>
            </p:cNvPicPr>
            <p:nvPr/>
          </p:nvPicPr>
          <p:blipFill>
            <a:blip r:embed="rId3"/>
            <a:stretch>
              <a:fillRect/>
            </a:stretch>
          </p:blipFill>
          <p:spPr>
            <a:xfrm>
              <a:off x="3196319" y="2368550"/>
              <a:ext cx="1909536" cy="912389"/>
            </a:xfrm>
            <a:prstGeom prst="rect">
              <a:avLst/>
            </a:prstGeom>
          </p:spPr>
        </p:pic>
        <p:pic>
          <p:nvPicPr>
            <p:cNvPr id="16" name="Picture 15">
              <a:extLst>
                <a:ext uri="{FF2B5EF4-FFF2-40B4-BE49-F238E27FC236}">
                  <a16:creationId xmlns:a16="http://schemas.microsoft.com/office/drawing/2014/main" id="{CC36328E-A337-4DE5-A096-5A737D9B9424}"/>
                </a:ext>
              </a:extLst>
            </p:cNvPr>
            <p:cNvPicPr>
              <a:picLocks noChangeAspect="1"/>
            </p:cNvPicPr>
            <p:nvPr/>
          </p:nvPicPr>
          <p:blipFill>
            <a:blip r:embed="rId6"/>
            <a:stretch>
              <a:fillRect/>
            </a:stretch>
          </p:blipFill>
          <p:spPr>
            <a:xfrm>
              <a:off x="3444158" y="4031343"/>
              <a:ext cx="1413858" cy="1113133"/>
            </a:xfrm>
            <a:prstGeom prst="rect">
              <a:avLst/>
            </a:prstGeom>
          </p:spPr>
        </p:pic>
      </p:grpSp>
      <p:sp>
        <p:nvSpPr>
          <p:cNvPr id="18" name="TextBox 17">
            <a:extLst>
              <a:ext uri="{FF2B5EF4-FFF2-40B4-BE49-F238E27FC236}">
                <a16:creationId xmlns:a16="http://schemas.microsoft.com/office/drawing/2014/main" id="{430AE55E-CAE2-4398-B06C-6AAD71C49AE1}"/>
              </a:ext>
            </a:extLst>
          </p:cNvPr>
          <p:cNvSpPr txBox="1"/>
          <p:nvPr/>
        </p:nvSpPr>
        <p:spPr>
          <a:xfrm>
            <a:off x="1499766" y="4896215"/>
            <a:ext cx="8730084" cy="1912158"/>
          </a:xfrm>
          <a:prstGeom prst="rect">
            <a:avLst/>
          </a:prstGeom>
        </p:spPr>
        <p:style>
          <a:lnRef idx="1">
            <a:schemeClr val="accent4"/>
          </a:lnRef>
          <a:fillRef idx="2">
            <a:schemeClr val="accent4"/>
          </a:fillRef>
          <a:effectRef idx="1">
            <a:schemeClr val="accent4"/>
          </a:effectRef>
          <a:fontRef idx="minor">
            <a:schemeClr val="dk1"/>
          </a:fontRef>
        </p:style>
        <p:txBody>
          <a:bodyPr vert="horz" lIns="91440" tIns="45720" rIns="91440" bIns="45720" rtlCol="0" anchor="ctr">
            <a:normAutofit/>
          </a:bodyPr>
          <a:lstStyle/>
          <a:p>
            <a:pPr algn="ctr">
              <a:lnSpc>
                <a:spcPct val="90000"/>
              </a:lnSpc>
              <a:spcAft>
                <a:spcPts val="600"/>
              </a:spcAft>
            </a:pPr>
            <a:r>
              <a:rPr lang="en-US" sz="2000" u="sng" dirty="0">
                <a:solidFill>
                  <a:srgbClr val="000000"/>
                </a:solidFill>
                <a:latin typeface="Accent SF" pitchFamily="2" charset="0"/>
              </a:rPr>
              <a:t>WHAT</a:t>
            </a:r>
            <a:r>
              <a:rPr lang="en-US" sz="2000" dirty="0">
                <a:solidFill>
                  <a:srgbClr val="000000"/>
                </a:solidFill>
                <a:latin typeface="Accent SF" pitchFamily="2" charset="0"/>
              </a:rPr>
              <a:t>, </a:t>
            </a:r>
            <a:r>
              <a:rPr lang="en-US" sz="2000" u="sng" dirty="0">
                <a:solidFill>
                  <a:srgbClr val="000000"/>
                </a:solidFill>
                <a:latin typeface="Accent SF" pitchFamily="2" charset="0"/>
              </a:rPr>
              <a:t>HOW</a:t>
            </a:r>
            <a:r>
              <a:rPr lang="en-US" sz="2000" dirty="0">
                <a:solidFill>
                  <a:srgbClr val="000000"/>
                </a:solidFill>
                <a:latin typeface="Accent SF" pitchFamily="2" charset="0"/>
              </a:rPr>
              <a:t> and </a:t>
            </a:r>
            <a:r>
              <a:rPr lang="en-US" sz="2000" u="sng" dirty="0">
                <a:solidFill>
                  <a:srgbClr val="000000"/>
                </a:solidFill>
                <a:latin typeface="Accent SF" pitchFamily="2" charset="0"/>
              </a:rPr>
              <a:t>WHY</a:t>
            </a:r>
            <a:r>
              <a:rPr lang="en-US" sz="2000" dirty="0">
                <a:solidFill>
                  <a:srgbClr val="000000"/>
                </a:solidFill>
                <a:latin typeface="Accent SF" pitchFamily="2" charset="0"/>
              </a:rPr>
              <a:t> all help you develop your explanation, inference, analysis &amp; interpretation.</a:t>
            </a:r>
          </a:p>
          <a:p>
            <a:pPr indent="-228600" algn="ctr">
              <a:lnSpc>
                <a:spcPct val="90000"/>
              </a:lnSpc>
              <a:spcAft>
                <a:spcPts val="600"/>
              </a:spcAft>
              <a:buFont typeface="Arial" panose="020B0604020202020204" pitchFamily="34" charset="0"/>
              <a:buChar char="•"/>
            </a:pPr>
            <a:endParaRPr lang="en-US" sz="2000" dirty="0">
              <a:solidFill>
                <a:srgbClr val="000000"/>
              </a:solidFill>
              <a:latin typeface="Accent SF" pitchFamily="2" charset="0"/>
            </a:endParaRPr>
          </a:p>
          <a:p>
            <a:pPr algn="ctr">
              <a:lnSpc>
                <a:spcPct val="90000"/>
              </a:lnSpc>
              <a:spcAft>
                <a:spcPts val="600"/>
              </a:spcAft>
            </a:pPr>
            <a:r>
              <a:rPr lang="en-US" sz="2000" dirty="0">
                <a:solidFill>
                  <a:srgbClr val="000000"/>
                </a:solidFill>
                <a:latin typeface="Accent SF" pitchFamily="2" charset="0"/>
              </a:rPr>
              <a:t>The further you can go with your analysis, the more sophisticated your answer will be. </a:t>
            </a:r>
          </a:p>
        </p:txBody>
      </p:sp>
      <p:pic>
        <p:nvPicPr>
          <p:cNvPr id="19" name="Picture 18">
            <a:extLst>
              <a:ext uri="{FF2B5EF4-FFF2-40B4-BE49-F238E27FC236}">
                <a16:creationId xmlns:a16="http://schemas.microsoft.com/office/drawing/2014/main" id="{13559893-61CC-427F-A1BC-C3A8F27BA2C0}"/>
              </a:ext>
            </a:extLst>
          </p:cNvPr>
          <p:cNvPicPr>
            <a:picLocks noChangeAspect="1"/>
          </p:cNvPicPr>
          <p:nvPr/>
        </p:nvPicPr>
        <p:blipFill>
          <a:blip r:embed="rId7"/>
          <a:stretch>
            <a:fillRect/>
          </a:stretch>
        </p:blipFill>
        <p:spPr>
          <a:xfrm>
            <a:off x="9565094" y="3785830"/>
            <a:ext cx="1222156" cy="1160012"/>
          </a:xfrm>
          <a:prstGeom prst="rect">
            <a:avLst/>
          </a:prstGeom>
        </p:spPr>
      </p:pic>
    </p:spTree>
    <p:extLst>
      <p:ext uri="{BB962C8B-B14F-4D97-AF65-F5344CB8AC3E}">
        <p14:creationId xmlns:p14="http://schemas.microsoft.com/office/powerpoint/2010/main" val="2911773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llout: Down Arrow 3">
            <a:extLst>
              <a:ext uri="{FF2B5EF4-FFF2-40B4-BE49-F238E27FC236}">
                <a16:creationId xmlns:a16="http://schemas.microsoft.com/office/drawing/2014/main" id="{AE697B55-F08D-45CF-A7F1-F749CDD415C5}"/>
              </a:ext>
            </a:extLst>
          </p:cNvPr>
          <p:cNvSpPr/>
          <p:nvPr/>
        </p:nvSpPr>
        <p:spPr>
          <a:xfrm>
            <a:off x="941717" y="637871"/>
            <a:ext cx="10308566" cy="6142007"/>
          </a:xfrm>
          <a:prstGeom prst="downArrowCallou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a:extLst>
              <a:ext uri="{FF2B5EF4-FFF2-40B4-BE49-F238E27FC236}">
                <a16:creationId xmlns:a16="http://schemas.microsoft.com/office/drawing/2014/main" id="{6E85DE8A-8BD6-4BA7-88A2-DAB185A843C9}"/>
              </a:ext>
            </a:extLst>
          </p:cNvPr>
          <p:cNvSpPr txBox="1"/>
          <p:nvPr/>
        </p:nvSpPr>
        <p:spPr>
          <a:xfrm>
            <a:off x="4730313" y="78122"/>
            <a:ext cx="2932982"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8000" dirty="0">
                <a:latin typeface="Balloonist SF" panose="020BE200000000000000" pitchFamily="34" charset="0"/>
              </a:rPr>
              <a:t>WHAT</a:t>
            </a:r>
            <a:endParaRPr lang="en-GB" sz="8000" dirty="0">
              <a:latin typeface="Balloonist SF" panose="020BE200000000000000" pitchFamily="34" charset="0"/>
            </a:endParaRPr>
          </a:p>
        </p:txBody>
      </p:sp>
      <p:sp>
        <p:nvSpPr>
          <p:cNvPr id="6" name="Rectangle 5">
            <a:extLst>
              <a:ext uri="{FF2B5EF4-FFF2-40B4-BE49-F238E27FC236}">
                <a16:creationId xmlns:a16="http://schemas.microsoft.com/office/drawing/2014/main" id="{FB0572BF-CA72-479A-93AE-EB10CC4400BF}"/>
              </a:ext>
            </a:extLst>
          </p:cNvPr>
          <p:cNvSpPr/>
          <p:nvPr/>
        </p:nvSpPr>
        <p:spPr>
          <a:xfrm>
            <a:off x="1036967" y="1487543"/>
            <a:ext cx="4818273" cy="3108543"/>
          </a:xfrm>
          <a:prstGeom prst="rect">
            <a:avLst/>
          </a:prstGeom>
          <a:noFill/>
          <a:ln>
            <a:prstDash val="lgDashDot"/>
          </a:ln>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800" b="1" u="sng" dirty="0">
                <a:latin typeface="Blippo Light SF" pitchFamily="2" charset="0"/>
              </a:rPr>
              <a:t>What</a:t>
            </a:r>
            <a:r>
              <a:rPr lang="en-US" sz="2800" b="1" dirty="0">
                <a:latin typeface="Blippo Light SF" pitchFamily="2" charset="0"/>
              </a:rPr>
              <a:t> do you learn about:</a:t>
            </a:r>
          </a:p>
          <a:p>
            <a:pPr marL="285750" indent="-285750" algn="ctr">
              <a:buFont typeface="Arial" panose="020B0604020202020204" pitchFamily="34" charset="0"/>
              <a:buChar char="•"/>
            </a:pPr>
            <a:r>
              <a:rPr lang="en-US" sz="2800" b="1" dirty="0">
                <a:latin typeface="Blippo Light SF" pitchFamily="2" charset="0"/>
              </a:rPr>
              <a:t>Character</a:t>
            </a:r>
          </a:p>
          <a:p>
            <a:pPr marL="285750" indent="-285750" algn="ctr">
              <a:buFont typeface="Arial" panose="020B0604020202020204" pitchFamily="34" charset="0"/>
              <a:buChar char="•"/>
            </a:pPr>
            <a:r>
              <a:rPr lang="en-US" sz="2800" b="1" dirty="0">
                <a:latin typeface="Blippo Light SF" pitchFamily="2" charset="0"/>
              </a:rPr>
              <a:t>Setting</a:t>
            </a:r>
          </a:p>
          <a:p>
            <a:pPr marL="285750" indent="-285750" algn="ctr">
              <a:buFont typeface="Arial" panose="020B0604020202020204" pitchFamily="34" charset="0"/>
              <a:buChar char="•"/>
            </a:pPr>
            <a:r>
              <a:rPr lang="en-US" sz="2800" b="1" dirty="0">
                <a:latin typeface="Blippo Light SF" pitchFamily="2" charset="0"/>
              </a:rPr>
              <a:t>Mood</a:t>
            </a:r>
          </a:p>
          <a:p>
            <a:pPr marL="285750" indent="-285750" algn="ctr">
              <a:buFont typeface="Arial" panose="020B0604020202020204" pitchFamily="34" charset="0"/>
              <a:buChar char="•"/>
            </a:pPr>
            <a:r>
              <a:rPr lang="en-US" sz="2800" b="1" dirty="0">
                <a:latin typeface="Blippo Light SF" pitchFamily="2" charset="0"/>
              </a:rPr>
              <a:t>Atmosphere</a:t>
            </a:r>
          </a:p>
          <a:p>
            <a:pPr marL="285750" indent="-285750" algn="ctr">
              <a:buFont typeface="Arial" panose="020B0604020202020204" pitchFamily="34" charset="0"/>
              <a:buChar char="•"/>
            </a:pPr>
            <a:r>
              <a:rPr lang="en-US" sz="2800" b="1" dirty="0">
                <a:latin typeface="Blippo Light SF" pitchFamily="2" charset="0"/>
              </a:rPr>
              <a:t>Action</a:t>
            </a:r>
          </a:p>
          <a:p>
            <a:pPr marL="285750" indent="-285750" algn="ctr">
              <a:buFont typeface="Arial" panose="020B0604020202020204" pitchFamily="34" charset="0"/>
              <a:buChar char="•"/>
            </a:pPr>
            <a:r>
              <a:rPr lang="en-US" sz="2800" b="1" dirty="0">
                <a:latin typeface="Blippo Light SF" pitchFamily="2" charset="0"/>
              </a:rPr>
              <a:t>Relationships</a:t>
            </a:r>
            <a:endParaRPr lang="en-GB" sz="2800" b="1" dirty="0">
              <a:latin typeface="Blippo Light SF" pitchFamily="2" charset="0"/>
            </a:endParaRPr>
          </a:p>
        </p:txBody>
      </p:sp>
      <p:sp>
        <p:nvSpPr>
          <p:cNvPr id="7" name="Rectangle 6">
            <a:extLst>
              <a:ext uri="{FF2B5EF4-FFF2-40B4-BE49-F238E27FC236}">
                <a16:creationId xmlns:a16="http://schemas.microsoft.com/office/drawing/2014/main" id="{3BE23909-4B66-49ED-A64F-4FBDA44429AC}"/>
              </a:ext>
            </a:extLst>
          </p:cNvPr>
          <p:cNvSpPr/>
          <p:nvPr/>
        </p:nvSpPr>
        <p:spPr>
          <a:xfrm>
            <a:off x="6096000" y="1551499"/>
            <a:ext cx="5059033" cy="2246769"/>
          </a:xfrm>
          <a:prstGeom prst="rect">
            <a:avLst/>
          </a:prstGeom>
          <a:noFill/>
          <a:ln>
            <a:prstDash val="sysDash"/>
          </a:ln>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800" b="1" u="sng" dirty="0">
                <a:latin typeface="Blippo Light SF" pitchFamily="2" charset="0"/>
              </a:rPr>
              <a:t>What</a:t>
            </a:r>
            <a:r>
              <a:rPr lang="en-US" sz="2800" b="1" dirty="0">
                <a:latin typeface="Blippo Light SF" pitchFamily="2" charset="0"/>
              </a:rPr>
              <a:t> is your response to the question?</a:t>
            </a:r>
          </a:p>
          <a:p>
            <a:pPr algn="ctr"/>
            <a:r>
              <a:rPr lang="en-US" sz="2800" b="1" u="sng" dirty="0">
                <a:latin typeface="Blippo Light SF" pitchFamily="2" charset="0"/>
              </a:rPr>
              <a:t>What</a:t>
            </a:r>
            <a:r>
              <a:rPr lang="en-US" sz="2800" b="1" dirty="0">
                <a:latin typeface="Blippo Light SF" pitchFamily="2" charset="0"/>
              </a:rPr>
              <a:t> are your ideas about a text?</a:t>
            </a:r>
          </a:p>
          <a:p>
            <a:pPr algn="ctr"/>
            <a:r>
              <a:rPr lang="en-US" sz="2800" b="1" u="sng" dirty="0">
                <a:latin typeface="Blippo Light SF" pitchFamily="2" charset="0"/>
              </a:rPr>
              <a:t>What</a:t>
            </a:r>
            <a:r>
              <a:rPr lang="en-US" sz="2800" b="1" dirty="0">
                <a:latin typeface="Blippo Light SF" pitchFamily="2" charset="0"/>
              </a:rPr>
              <a:t> is presented to the reader?</a:t>
            </a:r>
          </a:p>
          <a:p>
            <a:pPr algn="ctr"/>
            <a:r>
              <a:rPr lang="en-US" sz="2800" b="1" u="sng" dirty="0">
                <a:latin typeface="Blippo Light SF" pitchFamily="2" charset="0"/>
              </a:rPr>
              <a:t>What</a:t>
            </a:r>
            <a:r>
              <a:rPr lang="en-US" sz="2800" b="1" dirty="0">
                <a:latin typeface="Blippo Light SF" pitchFamily="2" charset="0"/>
              </a:rPr>
              <a:t> is the writer trying to show us?</a:t>
            </a:r>
            <a:endParaRPr lang="en-GB" sz="2800" b="1" dirty="0">
              <a:latin typeface="Blippo Light SF" pitchFamily="2" charset="0"/>
            </a:endParaRPr>
          </a:p>
        </p:txBody>
      </p:sp>
      <p:pic>
        <p:nvPicPr>
          <p:cNvPr id="8" name="Picture 7">
            <a:extLst>
              <a:ext uri="{FF2B5EF4-FFF2-40B4-BE49-F238E27FC236}">
                <a16:creationId xmlns:a16="http://schemas.microsoft.com/office/drawing/2014/main" id="{B78FEA8D-C126-4AD6-96A3-11FAC990AF46}"/>
              </a:ext>
            </a:extLst>
          </p:cNvPr>
          <p:cNvPicPr>
            <a:picLocks noChangeAspect="1"/>
          </p:cNvPicPr>
          <p:nvPr/>
        </p:nvPicPr>
        <p:blipFill>
          <a:blip r:embed="rId2"/>
          <a:stretch>
            <a:fillRect/>
          </a:stretch>
        </p:blipFill>
        <p:spPr>
          <a:xfrm>
            <a:off x="0" y="4924011"/>
            <a:ext cx="1369909" cy="1933989"/>
          </a:xfrm>
          <a:prstGeom prst="rect">
            <a:avLst/>
          </a:prstGeom>
        </p:spPr>
      </p:pic>
      <p:sp>
        <p:nvSpPr>
          <p:cNvPr id="9" name="Speech Bubble: Rectangle with Corners Rounded 8">
            <a:extLst>
              <a:ext uri="{FF2B5EF4-FFF2-40B4-BE49-F238E27FC236}">
                <a16:creationId xmlns:a16="http://schemas.microsoft.com/office/drawing/2014/main" id="{5FB595CC-0253-46E8-8C4A-12CB16CC811B}"/>
              </a:ext>
            </a:extLst>
          </p:cNvPr>
          <p:cNvSpPr/>
          <p:nvPr/>
        </p:nvSpPr>
        <p:spPr>
          <a:xfrm>
            <a:off x="1803163" y="5033473"/>
            <a:ext cx="2277370" cy="1077823"/>
          </a:xfrm>
          <a:prstGeom prst="wedgeRoundRectCallout">
            <a:avLst>
              <a:gd name="adj1" fmla="val -90265"/>
              <a:gd name="adj2" fmla="val 21125"/>
              <a:gd name="adj3" fmla="val 16667"/>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The ‘what’ usually comes before the ‘how’ and ‘why’. </a:t>
            </a:r>
            <a:endParaRPr lang="en-GB" sz="1600" dirty="0">
              <a:solidFill>
                <a:schemeClr val="tx1"/>
              </a:solidFill>
            </a:endParaRPr>
          </a:p>
        </p:txBody>
      </p:sp>
      <p:grpSp>
        <p:nvGrpSpPr>
          <p:cNvPr id="10" name="Group 9">
            <a:extLst>
              <a:ext uri="{FF2B5EF4-FFF2-40B4-BE49-F238E27FC236}">
                <a16:creationId xmlns:a16="http://schemas.microsoft.com/office/drawing/2014/main" id="{0D93D646-F9A9-4C75-87AD-283E2A45BA29}"/>
              </a:ext>
            </a:extLst>
          </p:cNvPr>
          <p:cNvGrpSpPr/>
          <p:nvPr/>
        </p:nvGrpSpPr>
        <p:grpSpPr>
          <a:xfrm rot="20251516">
            <a:off x="3304772" y="45351"/>
            <a:ext cx="1116458" cy="1412539"/>
            <a:chOff x="4417676" y="1707208"/>
            <a:chExt cx="3356630" cy="2634181"/>
          </a:xfrm>
        </p:grpSpPr>
        <p:grpSp>
          <p:nvGrpSpPr>
            <p:cNvPr id="11" name="Group 10">
              <a:extLst>
                <a:ext uri="{FF2B5EF4-FFF2-40B4-BE49-F238E27FC236}">
                  <a16:creationId xmlns:a16="http://schemas.microsoft.com/office/drawing/2014/main" id="{ECC601B2-A8CB-4E15-A082-48D88007AA75}"/>
                </a:ext>
              </a:extLst>
            </p:cNvPr>
            <p:cNvGrpSpPr/>
            <p:nvPr/>
          </p:nvGrpSpPr>
          <p:grpSpPr>
            <a:xfrm>
              <a:off x="4417676" y="1707208"/>
              <a:ext cx="3356630" cy="1578233"/>
              <a:chOff x="2472764" y="2368550"/>
              <a:chExt cx="3356630" cy="1578233"/>
            </a:xfrm>
          </p:grpSpPr>
          <p:sp>
            <p:nvSpPr>
              <p:cNvPr id="13" name="Rectangle 12">
                <a:extLst>
                  <a:ext uri="{FF2B5EF4-FFF2-40B4-BE49-F238E27FC236}">
                    <a16:creationId xmlns:a16="http://schemas.microsoft.com/office/drawing/2014/main" id="{0E44BE01-2363-44CE-8FC5-6ABDCC681859}"/>
                  </a:ext>
                </a:extLst>
              </p:cNvPr>
              <p:cNvSpPr/>
              <p:nvPr/>
            </p:nvSpPr>
            <p:spPr>
              <a:xfrm>
                <a:off x="2472764" y="2967334"/>
                <a:ext cx="3356630" cy="979449"/>
              </a:xfrm>
              <a:prstGeom prst="rect">
                <a:avLst/>
              </a:prstGeom>
              <a:noFill/>
            </p:spPr>
            <p:txBody>
              <a:bodyPr wrap="none" lIns="91440" tIns="45720" rIns="91440" bIns="45720">
                <a:spAutoFit/>
              </a:bodyPr>
              <a:lstStyle/>
              <a:p>
                <a:pPr algn="ctr"/>
                <a:r>
                  <a:rPr lang="en-US" sz="3200" b="1" cap="none" spc="0" dirty="0">
                    <a:ln w="12700" cmpd="sng">
                      <a:solidFill>
                        <a:schemeClr val="accent4"/>
                      </a:solidFill>
                      <a:prstDash val="solid"/>
                    </a:ln>
                    <a:gradFill>
                      <a:gsLst>
                        <a:gs pos="75000">
                          <a:schemeClr val="accent6">
                            <a:lumMod val="60000"/>
                            <a:lumOff val="40000"/>
                          </a:schemeClr>
                        </a:gs>
                        <a:gs pos="100000">
                          <a:schemeClr val="accent4">
                            <a:lumMod val="60000"/>
                            <a:lumOff val="40000"/>
                          </a:schemeClr>
                        </a:gs>
                        <a:gs pos="87000">
                          <a:schemeClr val="accent4">
                            <a:lumMod val="20000"/>
                            <a:lumOff val="80000"/>
                          </a:schemeClr>
                        </a:gs>
                      </a:gsLst>
                      <a:lin ang="5400000"/>
                    </a:gradFill>
                    <a:effectLst/>
                  </a:rPr>
                  <a:t>WHAT</a:t>
                </a:r>
              </a:p>
            </p:txBody>
          </p:sp>
          <p:pic>
            <p:nvPicPr>
              <p:cNvPr id="14" name="Picture 13">
                <a:extLst>
                  <a:ext uri="{FF2B5EF4-FFF2-40B4-BE49-F238E27FC236}">
                    <a16:creationId xmlns:a16="http://schemas.microsoft.com/office/drawing/2014/main" id="{03C597B5-AED8-45FC-A6C7-0BC1CEF672BD}"/>
                  </a:ext>
                </a:extLst>
              </p:cNvPr>
              <p:cNvPicPr>
                <a:picLocks noChangeAspect="1"/>
              </p:cNvPicPr>
              <p:nvPr/>
            </p:nvPicPr>
            <p:blipFill>
              <a:blip r:embed="rId3"/>
              <a:stretch>
                <a:fillRect/>
              </a:stretch>
            </p:blipFill>
            <p:spPr>
              <a:xfrm>
                <a:off x="3196319" y="2368550"/>
                <a:ext cx="1909536" cy="912389"/>
              </a:xfrm>
              <a:prstGeom prst="rect">
                <a:avLst/>
              </a:prstGeom>
            </p:spPr>
          </p:pic>
        </p:grpSp>
        <p:pic>
          <p:nvPicPr>
            <p:cNvPr id="12" name="Picture 11">
              <a:extLst>
                <a:ext uri="{FF2B5EF4-FFF2-40B4-BE49-F238E27FC236}">
                  <a16:creationId xmlns:a16="http://schemas.microsoft.com/office/drawing/2014/main" id="{5D8B8233-F4F5-48CF-8792-0604DAA66FB7}"/>
                </a:ext>
              </a:extLst>
            </p:cNvPr>
            <p:cNvPicPr>
              <a:picLocks noChangeAspect="1"/>
            </p:cNvPicPr>
            <p:nvPr/>
          </p:nvPicPr>
          <p:blipFill>
            <a:blip r:embed="rId4"/>
            <a:stretch>
              <a:fillRect/>
            </a:stretch>
          </p:blipFill>
          <p:spPr>
            <a:xfrm>
              <a:off x="5305263" y="3429000"/>
              <a:ext cx="1581474" cy="912389"/>
            </a:xfrm>
            <a:prstGeom prst="rect">
              <a:avLst/>
            </a:prstGeom>
          </p:spPr>
        </p:pic>
      </p:grpSp>
      <p:grpSp>
        <p:nvGrpSpPr>
          <p:cNvPr id="15" name="Group 14">
            <a:extLst>
              <a:ext uri="{FF2B5EF4-FFF2-40B4-BE49-F238E27FC236}">
                <a16:creationId xmlns:a16="http://schemas.microsoft.com/office/drawing/2014/main" id="{09944DF8-90B4-48A8-9C55-2FBD884B2830}"/>
              </a:ext>
            </a:extLst>
          </p:cNvPr>
          <p:cNvGrpSpPr/>
          <p:nvPr/>
        </p:nvGrpSpPr>
        <p:grpSpPr>
          <a:xfrm rot="1994980">
            <a:off x="7880920" y="88967"/>
            <a:ext cx="1116458" cy="1412539"/>
            <a:chOff x="4417676" y="1707208"/>
            <a:chExt cx="3356630" cy="2634181"/>
          </a:xfrm>
        </p:grpSpPr>
        <p:grpSp>
          <p:nvGrpSpPr>
            <p:cNvPr id="16" name="Group 15">
              <a:extLst>
                <a:ext uri="{FF2B5EF4-FFF2-40B4-BE49-F238E27FC236}">
                  <a16:creationId xmlns:a16="http://schemas.microsoft.com/office/drawing/2014/main" id="{5006450D-1E27-48CD-915E-CE196CCB87C6}"/>
                </a:ext>
              </a:extLst>
            </p:cNvPr>
            <p:cNvGrpSpPr/>
            <p:nvPr/>
          </p:nvGrpSpPr>
          <p:grpSpPr>
            <a:xfrm>
              <a:off x="4417676" y="1707208"/>
              <a:ext cx="3356630" cy="1578233"/>
              <a:chOff x="2472764" y="2368550"/>
              <a:chExt cx="3356630" cy="1578233"/>
            </a:xfrm>
          </p:grpSpPr>
          <p:sp>
            <p:nvSpPr>
              <p:cNvPr id="18" name="Rectangle 17">
                <a:extLst>
                  <a:ext uri="{FF2B5EF4-FFF2-40B4-BE49-F238E27FC236}">
                    <a16:creationId xmlns:a16="http://schemas.microsoft.com/office/drawing/2014/main" id="{BDBB5B06-F2F0-415B-9C0B-88ED91503100}"/>
                  </a:ext>
                </a:extLst>
              </p:cNvPr>
              <p:cNvSpPr/>
              <p:nvPr/>
            </p:nvSpPr>
            <p:spPr>
              <a:xfrm>
                <a:off x="2472764" y="2967334"/>
                <a:ext cx="3356630" cy="979449"/>
              </a:xfrm>
              <a:prstGeom prst="rect">
                <a:avLst/>
              </a:prstGeom>
              <a:noFill/>
            </p:spPr>
            <p:txBody>
              <a:bodyPr wrap="none" lIns="91440" tIns="45720" rIns="91440" bIns="45720">
                <a:spAutoFit/>
              </a:bodyPr>
              <a:lstStyle/>
              <a:p>
                <a:pPr algn="ctr"/>
                <a:r>
                  <a:rPr lang="en-US" sz="3200" b="1" cap="none" spc="0" dirty="0">
                    <a:ln w="12700" cmpd="sng">
                      <a:solidFill>
                        <a:schemeClr val="accent4"/>
                      </a:solidFill>
                      <a:prstDash val="solid"/>
                    </a:ln>
                    <a:gradFill>
                      <a:gsLst>
                        <a:gs pos="75000">
                          <a:schemeClr val="accent6">
                            <a:lumMod val="60000"/>
                            <a:lumOff val="40000"/>
                          </a:schemeClr>
                        </a:gs>
                        <a:gs pos="100000">
                          <a:schemeClr val="accent4">
                            <a:lumMod val="60000"/>
                            <a:lumOff val="40000"/>
                          </a:schemeClr>
                        </a:gs>
                        <a:gs pos="87000">
                          <a:schemeClr val="accent4">
                            <a:lumMod val="20000"/>
                            <a:lumOff val="80000"/>
                          </a:schemeClr>
                        </a:gs>
                      </a:gsLst>
                      <a:lin ang="5400000"/>
                    </a:gradFill>
                    <a:effectLst/>
                  </a:rPr>
                  <a:t>WHAT</a:t>
                </a:r>
              </a:p>
            </p:txBody>
          </p:sp>
          <p:pic>
            <p:nvPicPr>
              <p:cNvPr id="19" name="Picture 18">
                <a:extLst>
                  <a:ext uri="{FF2B5EF4-FFF2-40B4-BE49-F238E27FC236}">
                    <a16:creationId xmlns:a16="http://schemas.microsoft.com/office/drawing/2014/main" id="{EF4E2147-E242-4680-B86D-A39D5A517B32}"/>
                  </a:ext>
                </a:extLst>
              </p:cNvPr>
              <p:cNvPicPr>
                <a:picLocks noChangeAspect="1"/>
              </p:cNvPicPr>
              <p:nvPr/>
            </p:nvPicPr>
            <p:blipFill>
              <a:blip r:embed="rId3"/>
              <a:stretch>
                <a:fillRect/>
              </a:stretch>
            </p:blipFill>
            <p:spPr>
              <a:xfrm>
                <a:off x="3196319" y="2368550"/>
                <a:ext cx="1909536" cy="912389"/>
              </a:xfrm>
              <a:prstGeom prst="rect">
                <a:avLst/>
              </a:prstGeom>
            </p:spPr>
          </p:pic>
        </p:grpSp>
        <p:pic>
          <p:nvPicPr>
            <p:cNvPr id="17" name="Picture 16">
              <a:extLst>
                <a:ext uri="{FF2B5EF4-FFF2-40B4-BE49-F238E27FC236}">
                  <a16:creationId xmlns:a16="http://schemas.microsoft.com/office/drawing/2014/main" id="{E84D8349-622C-48F2-8C01-5B7D9CFD7D97}"/>
                </a:ext>
              </a:extLst>
            </p:cNvPr>
            <p:cNvPicPr>
              <a:picLocks noChangeAspect="1"/>
            </p:cNvPicPr>
            <p:nvPr/>
          </p:nvPicPr>
          <p:blipFill>
            <a:blip r:embed="rId4"/>
            <a:stretch>
              <a:fillRect/>
            </a:stretch>
          </p:blipFill>
          <p:spPr>
            <a:xfrm>
              <a:off x="5305263" y="3429000"/>
              <a:ext cx="1581474" cy="912389"/>
            </a:xfrm>
            <a:prstGeom prst="rect">
              <a:avLst/>
            </a:prstGeom>
          </p:spPr>
        </p:pic>
      </p:grpSp>
    </p:spTree>
    <p:extLst>
      <p:ext uri="{BB962C8B-B14F-4D97-AF65-F5344CB8AC3E}">
        <p14:creationId xmlns:p14="http://schemas.microsoft.com/office/powerpoint/2010/main" val="4119287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llout: Down Arrow 3">
            <a:extLst>
              <a:ext uri="{FF2B5EF4-FFF2-40B4-BE49-F238E27FC236}">
                <a16:creationId xmlns:a16="http://schemas.microsoft.com/office/drawing/2014/main" id="{AE697B55-F08D-45CF-A7F1-F749CDD415C5}"/>
              </a:ext>
            </a:extLst>
          </p:cNvPr>
          <p:cNvSpPr/>
          <p:nvPr/>
        </p:nvSpPr>
        <p:spPr>
          <a:xfrm>
            <a:off x="1000664" y="645814"/>
            <a:ext cx="10308566" cy="6142007"/>
          </a:xfrm>
          <a:prstGeom prst="downArrowCallou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TextBox 2">
            <a:extLst>
              <a:ext uri="{FF2B5EF4-FFF2-40B4-BE49-F238E27FC236}">
                <a16:creationId xmlns:a16="http://schemas.microsoft.com/office/drawing/2014/main" id="{9B38355B-B5D6-4356-BA76-946AE0A3DAE0}"/>
              </a:ext>
            </a:extLst>
          </p:cNvPr>
          <p:cNvSpPr txBox="1"/>
          <p:nvPr/>
        </p:nvSpPr>
        <p:spPr>
          <a:xfrm>
            <a:off x="4869611" y="124832"/>
            <a:ext cx="2570672"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8000" dirty="0">
                <a:latin typeface="Balloonist SF" panose="020BE200000000000000" pitchFamily="34" charset="0"/>
              </a:rPr>
              <a:t>HOW</a:t>
            </a:r>
            <a:endParaRPr lang="en-GB" sz="8000" dirty="0">
              <a:latin typeface="Balloonist SF" panose="020BE200000000000000" pitchFamily="34" charset="0"/>
            </a:endParaRPr>
          </a:p>
        </p:txBody>
      </p:sp>
      <p:sp>
        <p:nvSpPr>
          <p:cNvPr id="5" name="Rectangle 4">
            <a:extLst>
              <a:ext uri="{FF2B5EF4-FFF2-40B4-BE49-F238E27FC236}">
                <a16:creationId xmlns:a16="http://schemas.microsoft.com/office/drawing/2014/main" id="{4DE8B7B5-8954-4291-B085-BD652F62349F}"/>
              </a:ext>
            </a:extLst>
          </p:cNvPr>
          <p:cNvSpPr/>
          <p:nvPr/>
        </p:nvSpPr>
        <p:spPr>
          <a:xfrm>
            <a:off x="1369909" y="1614663"/>
            <a:ext cx="4010025" cy="2677656"/>
          </a:xfrm>
          <a:prstGeom prst="rect">
            <a:avLst/>
          </a:prstGeom>
          <a:noFill/>
          <a:ln>
            <a:prstDash val="dashDot"/>
          </a:ln>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400" b="1" u="sng" dirty="0">
                <a:latin typeface="Blippo Light SF" pitchFamily="2" charset="0"/>
              </a:rPr>
              <a:t>How</a:t>
            </a:r>
            <a:r>
              <a:rPr lang="en-US" sz="2400" b="1" dirty="0">
                <a:latin typeface="Blippo Light SF" pitchFamily="2" charset="0"/>
              </a:rPr>
              <a:t> do you learn about:</a:t>
            </a:r>
          </a:p>
          <a:p>
            <a:pPr marL="285750" indent="-285750" algn="ctr">
              <a:buFont typeface="Arial" panose="020B0604020202020204" pitchFamily="34" charset="0"/>
              <a:buChar char="•"/>
            </a:pPr>
            <a:r>
              <a:rPr lang="en-US" sz="2400" b="1" dirty="0">
                <a:latin typeface="Blippo Light SF" pitchFamily="2" charset="0"/>
              </a:rPr>
              <a:t>Character</a:t>
            </a:r>
          </a:p>
          <a:p>
            <a:pPr marL="285750" indent="-285750" algn="ctr">
              <a:buFont typeface="Arial" panose="020B0604020202020204" pitchFamily="34" charset="0"/>
              <a:buChar char="•"/>
            </a:pPr>
            <a:r>
              <a:rPr lang="en-US" sz="2400" b="1" dirty="0">
                <a:latin typeface="Blippo Light SF" pitchFamily="2" charset="0"/>
              </a:rPr>
              <a:t>Setting</a:t>
            </a:r>
          </a:p>
          <a:p>
            <a:pPr marL="285750" indent="-285750" algn="ctr">
              <a:buFont typeface="Arial" panose="020B0604020202020204" pitchFamily="34" charset="0"/>
              <a:buChar char="•"/>
            </a:pPr>
            <a:r>
              <a:rPr lang="en-US" sz="2400" b="1" dirty="0">
                <a:latin typeface="Blippo Light SF" pitchFamily="2" charset="0"/>
              </a:rPr>
              <a:t>Mood</a:t>
            </a:r>
          </a:p>
          <a:p>
            <a:pPr marL="285750" indent="-285750" algn="ctr">
              <a:buFont typeface="Arial" panose="020B0604020202020204" pitchFamily="34" charset="0"/>
              <a:buChar char="•"/>
            </a:pPr>
            <a:r>
              <a:rPr lang="en-US" sz="2400" b="1" dirty="0">
                <a:latin typeface="Blippo Light SF" pitchFamily="2" charset="0"/>
              </a:rPr>
              <a:t>Atmosphere</a:t>
            </a:r>
          </a:p>
          <a:p>
            <a:pPr marL="285750" indent="-285750" algn="ctr">
              <a:buFont typeface="Arial" panose="020B0604020202020204" pitchFamily="34" charset="0"/>
              <a:buChar char="•"/>
            </a:pPr>
            <a:r>
              <a:rPr lang="en-US" sz="2400" b="1" dirty="0">
                <a:latin typeface="Blippo Light SF" pitchFamily="2" charset="0"/>
              </a:rPr>
              <a:t>Action</a:t>
            </a:r>
          </a:p>
          <a:p>
            <a:pPr marL="285750" indent="-285750" algn="ctr">
              <a:buFont typeface="Arial" panose="020B0604020202020204" pitchFamily="34" charset="0"/>
              <a:buChar char="•"/>
            </a:pPr>
            <a:r>
              <a:rPr lang="en-US" sz="2400" b="1" dirty="0">
                <a:latin typeface="Blippo Light SF" pitchFamily="2" charset="0"/>
              </a:rPr>
              <a:t>Relationships</a:t>
            </a:r>
          </a:p>
        </p:txBody>
      </p:sp>
      <p:pic>
        <p:nvPicPr>
          <p:cNvPr id="6" name="Picture 5">
            <a:extLst>
              <a:ext uri="{FF2B5EF4-FFF2-40B4-BE49-F238E27FC236}">
                <a16:creationId xmlns:a16="http://schemas.microsoft.com/office/drawing/2014/main" id="{F486F626-7B84-4240-BDFE-EE4FE16B81BF}"/>
              </a:ext>
            </a:extLst>
          </p:cNvPr>
          <p:cNvPicPr>
            <a:picLocks noChangeAspect="1"/>
          </p:cNvPicPr>
          <p:nvPr/>
        </p:nvPicPr>
        <p:blipFill>
          <a:blip r:embed="rId2"/>
          <a:stretch>
            <a:fillRect/>
          </a:stretch>
        </p:blipFill>
        <p:spPr>
          <a:xfrm>
            <a:off x="0" y="4924011"/>
            <a:ext cx="1369909" cy="1933989"/>
          </a:xfrm>
          <a:prstGeom prst="rect">
            <a:avLst/>
          </a:prstGeom>
        </p:spPr>
      </p:pic>
      <p:sp>
        <p:nvSpPr>
          <p:cNvPr id="7" name="Speech Bubble: Rectangle with Corners Rounded 6">
            <a:extLst>
              <a:ext uri="{FF2B5EF4-FFF2-40B4-BE49-F238E27FC236}">
                <a16:creationId xmlns:a16="http://schemas.microsoft.com/office/drawing/2014/main" id="{A3186540-AF95-4AD0-95C2-19DA01163588}"/>
              </a:ext>
            </a:extLst>
          </p:cNvPr>
          <p:cNvSpPr/>
          <p:nvPr/>
        </p:nvSpPr>
        <p:spPr>
          <a:xfrm>
            <a:off x="1489817" y="4659792"/>
            <a:ext cx="3116366" cy="1797067"/>
          </a:xfrm>
          <a:prstGeom prst="wedgeRoundRectCallout">
            <a:avLst>
              <a:gd name="adj1" fmla="val -66425"/>
              <a:gd name="adj2" fmla="val 7344"/>
              <a:gd name="adj3" fmla="val 16667"/>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The ‘how’ is all about method. Which methods are used to reveal something to you? Link this back to the ‘what’. How do the writer’s methods prove your ‘what’? How do they show the ‘what’?</a:t>
            </a:r>
            <a:endParaRPr lang="en-GB" sz="1600" dirty="0">
              <a:solidFill>
                <a:schemeClr val="tx1"/>
              </a:solidFill>
            </a:endParaRPr>
          </a:p>
        </p:txBody>
      </p:sp>
      <p:grpSp>
        <p:nvGrpSpPr>
          <p:cNvPr id="8" name="Group 7">
            <a:extLst>
              <a:ext uri="{FF2B5EF4-FFF2-40B4-BE49-F238E27FC236}">
                <a16:creationId xmlns:a16="http://schemas.microsoft.com/office/drawing/2014/main" id="{54495D4C-2A9F-4A8D-8E67-76094D865612}"/>
              </a:ext>
            </a:extLst>
          </p:cNvPr>
          <p:cNvGrpSpPr/>
          <p:nvPr/>
        </p:nvGrpSpPr>
        <p:grpSpPr>
          <a:xfrm rot="20070931">
            <a:off x="3207947" y="40702"/>
            <a:ext cx="1275994" cy="1335584"/>
            <a:chOff x="6096000" y="2377523"/>
            <a:chExt cx="3641881" cy="2574582"/>
          </a:xfrm>
        </p:grpSpPr>
        <p:pic>
          <p:nvPicPr>
            <p:cNvPr id="9" name="Picture 8">
              <a:extLst>
                <a:ext uri="{FF2B5EF4-FFF2-40B4-BE49-F238E27FC236}">
                  <a16:creationId xmlns:a16="http://schemas.microsoft.com/office/drawing/2014/main" id="{ECC91459-DE81-493E-A3F8-17ED8ABCC934}"/>
                </a:ext>
              </a:extLst>
            </p:cNvPr>
            <p:cNvPicPr>
              <a:picLocks noChangeAspect="1"/>
            </p:cNvPicPr>
            <p:nvPr/>
          </p:nvPicPr>
          <p:blipFill>
            <a:blip r:embed="rId3"/>
            <a:stretch>
              <a:fillRect/>
            </a:stretch>
          </p:blipFill>
          <p:spPr>
            <a:xfrm>
              <a:off x="7168776" y="3975869"/>
              <a:ext cx="1413858" cy="976236"/>
            </a:xfrm>
            <a:prstGeom prst="rect">
              <a:avLst/>
            </a:prstGeom>
          </p:spPr>
        </p:pic>
        <p:sp>
          <p:nvSpPr>
            <p:cNvPr id="10" name="Rectangle 9">
              <a:extLst>
                <a:ext uri="{FF2B5EF4-FFF2-40B4-BE49-F238E27FC236}">
                  <a16:creationId xmlns:a16="http://schemas.microsoft.com/office/drawing/2014/main" id="{7325A020-F917-43BA-B7DF-874AC8B9609C}"/>
                </a:ext>
              </a:extLst>
            </p:cNvPr>
            <p:cNvSpPr/>
            <p:nvPr/>
          </p:nvSpPr>
          <p:spPr>
            <a:xfrm>
              <a:off x="6096000" y="2967334"/>
              <a:ext cx="3641881" cy="1127261"/>
            </a:xfrm>
            <a:prstGeom prst="rect">
              <a:avLst/>
            </a:prstGeom>
            <a:noFill/>
          </p:spPr>
          <p:txBody>
            <a:bodyPr wrap="square" lIns="91440" tIns="45720" rIns="91440" bIns="45720">
              <a:spAutoFit/>
            </a:bodyPr>
            <a:lstStyle/>
            <a:p>
              <a:pPr algn="ctr"/>
              <a:r>
                <a:rPr lang="en-US" sz="3200" b="1" cap="none" spc="0" dirty="0">
                  <a:ln w="22225">
                    <a:solidFill>
                      <a:schemeClr val="accent2"/>
                    </a:solidFill>
                    <a:prstDash val="solid"/>
                  </a:ln>
                  <a:solidFill>
                    <a:schemeClr val="accent2">
                      <a:lumMod val="40000"/>
                      <a:lumOff val="60000"/>
                    </a:schemeClr>
                  </a:solidFill>
                  <a:effectLst/>
                </a:rPr>
                <a:t>HOW</a:t>
              </a:r>
              <a:endParaRPr lang="en-US" b="1" cap="none" spc="0" dirty="0">
                <a:ln w="22225">
                  <a:solidFill>
                    <a:schemeClr val="accent2"/>
                  </a:solidFill>
                  <a:prstDash val="solid"/>
                </a:ln>
                <a:solidFill>
                  <a:schemeClr val="accent2">
                    <a:lumMod val="40000"/>
                    <a:lumOff val="60000"/>
                  </a:schemeClr>
                </a:solidFill>
                <a:effectLst/>
              </a:endParaRPr>
            </a:p>
          </p:txBody>
        </p:sp>
        <p:pic>
          <p:nvPicPr>
            <p:cNvPr id="11" name="Picture 10">
              <a:extLst>
                <a:ext uri="{FF2B5EF4-FFF2-40B4-BE49-F238E27FC236}">
                  <a16:creationId xmlns:a16="http://schemas.microsoft.com/office/drawing/2014/main" id="{B2F199F8-554A-4409-B475-EE85C9A8B493}"/>
                </a:ext>
              </a:extLst>
            </p:cNvPr>
            <p:cNvPicPr>
              <a:picLocks noChangeAspect="1"/>
            </p:cNvPicPr>
            <p:nvPr/>
          </p:nvPicPr>
          <p:blipFill>
            <a:blip r:embed="rId4"/>
            <a:stretch>
              <a:fillRect/>
            </a:stretch>
          </p:blipFill>
          <p:spPr>
            <a:xfrm>
              <a:off x="6893004" y="2377523"/>
              <a:ext cx="1909536" cy="912389"/>
            </a:xfrm>
            <a:prstGeom prst="rect">
              <a:avLst/>
            </a:prstGeom>
          </p:spPr>
        </p:pic>
      </p:grpSp>
      <p:grpSp>
        <p:nvGrpSpPr>
          <p:cNvPr id="12" name="Group 11">
            <a:extLst>
              <a:ext uri="{FF2B5EF4-FFF2-40B4-BE49-F238E27FC236}">
                <a16:creationId xmlns:a16="http://schemas.microsoft.com/office/drawing/2014/main" id="{43DEBEBB-98B5-4069-A5C2-5DD3D2608930}"/>
              </a:ext>
            </a:extLst>
          </p:cNvPr>
          <p:cNvGrpSpPr/>
          <p:nvPr/>
        </p:nvGrpSpPr>
        <p:grpSpPr>
          <a:xfrm rot="1927466">
            <a:off x="7731008" y="86009"/>
            <a:ext cx="1275994" cy="1335584"/>
            <a:chOff x="6096000" y="2377523"/>
            <a:chExt cx="3641881" cy="2574582"/>
          </a:xfrm>
        </p:grpSpPr>
        <p:pic>
          <p:nvPicPr>
            <p:cNvPr id="13" name="Picture 12">
              <a:extLst>
                <a:ext uri="{FF2B5EF4-FFF2-40B4-BE49-F238E27FC236}">
                  <a16:creationId xmlns:a16="http://schemas.microsoft.com/office/drawing/2014/main" id="{AB284EB8-8386-4A94-B59F-90879ABCCD72}"/>
                </a:ext>
              </a:extLst>
            </p:cNvPr>
            <p:cNvPicPr>
              <a:picLocks noChangeAspect="1"/>
            </p:cNvPicPr>
            <p:nvPr/>
          </p:nvPicPr>
          <p:blipFill>
            <a:blip r:embed="rId3"/>
            <a:stretch>
              <a:fillRect/>
            </a:stretch>
          </p:blipFill>
          <p:spPr>
            <a:xfrm>
              <a:off x="7168776" y="3975869"/>
              <a:ext cx="1413858" cy="976236"/>
            </a:xfrm>
            <a:prstGeom prst="rect">
              <a:avLst/>
            </a:prstGeom>
          </p:spPr>
        </p:pic>
        <p:sp>
          <p:nvSpPr>
            <p:cNvPr id="14" name="Rectangle 13">
              <a:extLst>
                <a:ext uri="{FF2B5EF4-FFF2-40B4-BE49-F238E27FC236}">
                  <a16:creationId xmlns:a16="http://schemas.microsoft.com/office/drawing/2014/main" id="{386194F6-7E39-4160-866B-BE1CC79C83BF}"/>
                </a:ext>
              </a:extLst>
            </p:cNvPr>
            <p:cNvSpPr/>
            <p:nvPr/>
          </p:nvSpPr>
          <p:spPr>
            <a:xfrm>
              <a:off x="6096000" y="2967334"/>
              <a:ext cx="3641881" cy="1127261"/>
            </a:xfrm>
            <a:prstGeom prst="rect">
              <a:avLst/>
            </a:prstGeom>
            <a:noFill/>
          </p:spPr>
          <p:txBody>
            <a:bodyPr wrap="square" lIns="91440" tIns="45720" rIns="91440" bIns="45720">
              <a:spAutoFit/>
            </a:bodyPr>
            <a:lstStyle/>
            <a:p>
              <a:pPr algn="ctr"/>
              <a:r>
                <a:rPr lang="en-US" sz="3200" b="1" cap="none" spc="0" dirty="0">
                  <a:ln w="22225">
                    <a:solidFill>
                      <a:schemeClr val="accent2"/>
                    </a:solidFill>
                    <a:prstDash val="solid"/>
                  </a:ln>
                  <a:solidFill>
                    <a:schemeClr val="accent2">
                      <a:lumMod val="40000"/>
                      <a:lumOff val="60000"/>
                    </a:schemeClr>
                  </a:solidFill>
                  <a:effectLst/>
                </a:rPr>
                <a:t>HOW</a:t>
              </a:r>
              <a:endParaRPr lang="en-US" b="1" cap="none" spc="0" dirty="0">
                <a:ln w="22225">
                  <a:solidFill>
                    <a:schemeClr val="accent2"/>
                  </a:solidFill>
                  <a:prstDash val="solid"/>
                </a:ln>
                <a:solidFill>
                  <a:schemeClr val="accent2">
                    <a:lumMod val="40000"/>
                    <a:lumOff val="60000"/>
                  </a:schemeClr>
                </a:solidFill>
                <a:effectLst/>
              </a:endParaRPr>
            </a:p>
          </p:txBody>
        </p:sp>
        <p:pic>
          <p:nvPicPr>
            <p:cNvPr id="15" name="Picture 14">
              <a:extLst>
                <a:ext uri="{FF2B5EF4-FFF2-40B4-BE49-F238E27FC236}">
                  <a16:creationId xmlns:a16="http://schemas.microsoft.com/office/drawing/2014/main" id="{81730052-6F50-4EEB-B6ED-4D9F576D93EF}"/>
                </a:ext>
              </a:extLst>
            </p:cNvPr>
            <p:cNvPicPr>
              <a:picLocks noChangeAspect="1"/>
            </p:cNvPicPr>
            <p:nvPr/>
          </p:nvPicPr>
          <p:blipFill>
            <a:blip r:embed="rId4"/>
            <a:stretch>
              <a:fillRect/>
            </a:stretch>
          </p:blipFill>
          <p:spPr>
            <a:xfrm>
              <a:off x="6893004" y="2377523"/>
              <a:ext cx="1909536" cy="912389"/>
            </a:xfrm>
            <a:prstGeom prst="rect">
              <a:avLst/>
            </a:prstGeom>
          </p:spPr>
        </p:pic>
      </p:grpSp>
      <p:sp>
        <p:nvSpPr>
          <p:cNvPr id="2" name="Rectangle 1">
            <a:extLst>
              <a:ext uri="{FF2B5EF4-FFF2-40B4-BE49-F238E27FC236}">
                <a16:creationId xmlns:a16="http://schemas.microsoft.com/office/drawing/2014/main" id="{DD046A4F-E88C-4C34-AAA2-1462191E14EF}"/>
              </a:ext>
            </a:extLst>
          </p:cNvPr>
          <p:cNvSpPr/>
          <p:nvPr/>
        </p:nvSpPr>
        <p:spPr>
          <a:xfrm>
            <a:off x="6423941" y="1614663"/>
            <a:ext cx="4481032" cy="2677656"/>
          </a:xfrm>
          <a:prstGeom prst="rect">
            <a:avLst/>
          </a:prstGeom>
          <a:noFill/>
          <a:ln>
            <a:prstDash val="lgDash"/>
          </a:ln>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800" b="1" u="sng" dirty="0">
                <a:latin typeface="Blippo Light SF" pitchFamily="2" charset="0"/>
              </a:rPr>
              <a:t>How</a:t>
            </a:r>
            <a:r>
              <a:rPr lang="en-US" sz="2800" b="1" dirty="0">
                <a:latin typeface="Blippo Light SF" pitchFamily="2" charset="0"/>
              </a:rPr>
              <a:t> are they presented?</a:t>
            </a:r>
          </a:p>
          <a:p>
            <a:pPr algn="ctr"/>
            <a:r>
              <a:rPr lang="en-US" sz="2800" b="1" u="sng" dirty="0">
                <a:latin typeface="Blippo Light SF" pitchFamily="2" charset="0"/>
              </a:rPr>
              <a:t>How</a:t>
            </a:r>
            <a:r>
              <a:rPr lang="en-US" sz="2800" b="1" dirty="0">
                <a:latin typeface="Blippo Light SF" pitchFamily="2" charset="0"/>
              </a:rPr>
              <a:t> are techniques used?</a:t>
            </a:r>
          </a:p>
          <a:p>
            <a:pPr algn="ctr"/>
            <a:r>
              <a:rPr lang="en-US" sz="2800" b="1" u="sng" dirty="0">
                <a:latin typeface="Blippo Light SF" pitchFamily="2" charset="0"/>
              </a:rPr>
              <a:t>How</a:t>
            </a:r>
            <a:r>
              <a:rPr lang="en-US" sz="2800" b="1" dirty="0">
                <a:latin typeface="Blippo Light SF" pitchFamily="2" charset="0"/>
              </a:rPr>
              <a:t> is language used?</a:t>
            </a:r>
          </a:p>
          <a:p>
            <a:pPr algn="ctr"/>
            <a:r>
              <a:rPr lang="en-US" sz="2800" b="1" u="sng" dirty="0">
                <a:latin typeface="Blippo Light SF" pitchFamily="2" charset="0"/>
              </a:rPr>
              <a:t>How</a:t>
            </a:r>
            <a:r>
              <a:rPr lang="en-US" sz="2800" b="1" dirty="0">
                <a:latin typeface="Blippo Light SF" pitchFamily="2" charset="0"/>
              </a:rPr>
              <a:t> is structure used?</a:t>
            </a:r>
          </a:p>
          <a:p>
            <a:pPr algn="ctr"/>
            <a:r>
              <a:rPr lang="en-US" sz="2800" b="1" u="sng" dirty="0">
                <a:latin typeface="Blippo Light SF" pitchFamily="2" charset="0"/>
              </a:rPr>
              <a:t>How</a:t>
            </a:r>
            <a:r>
              <a:rPr lang="en-US" sz="2800" b="1" dirty="0">
                <a:latin typeface="Blippo Light SF" pitchFamily="2" charset="0"/>
              </a:rPr>
              <a:t> is a particular effect created?</a:t>
            </a:r>
            <a:endParaRPr lang="en-GB" sz="2800" b="1" dirty="0">
              <a:latin typeface="Blippo Light SF" pitchFamily="2" charset="0"/>
            </a:endParaRPr>
          </a:p>
        </p:txBody>
      </p:sp>
    </p:spTree>
    <p:extLst>
      <p:ext uri="{BB962C8B-B14F-4D97-AF65-F5344CB8AC3E}">
        <p14:creationId xmlns:p14="http://schemas.microsoft.com/office/powerpoint/2010/main" val="2230035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A3B5C65B-3F10-4EA7-B853-19094E35F11D}"/>
              </a:ext>
            </a:extLst>
          </p:cNvPr>
          <p:cNvSpPr/>
          <p:nvPr/>
        </p:nvSpPr>
        <p:spPr>
          <a:xfrm>
            <a:off x="941717" y="821044"/>
            <a:ext cx="10308566" cy="400309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TextBox 2">
            <a:extLst>
              <a:ext uri="{FF2B5EF4-FFF2-40B4-BE49-F238E27FC236}">
                <a16:creationId xmlns:a16="http://schemas.microsoft.com/office/drawing/2014/main" id="{34706B06-B7CD-4E6D-BCD2-4027A3A1035A}"/>
              </a:ext>
            </a:extLst>
          </p:cNvPr>
          <p:cNvSpPr txBox="1"/>
          <p:nvPr/>
        </p:nvSpPr>
        <p:spPr>
          <a:xfrm>
            <a:off x="4923829" y="92786"/>
            <a:ext cx="2432650"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8000" dirty="0">
                <a:latin typeface="Balloonist SF" panose="020BE200000000000000" pitchFamily="34" charset="0"/>
              </a:rPr>
              <a:t>WHY</a:t>
            </a:r>
            <a:endParaRPr lang="en-GB" sz="8000" dirty="0">
              <a:latin typeface="Balloonist SF" panose="020BE200000000000000" pitchFamily="34" charset="0"/>
            </a:endParaRPr>
          </a:p>
        </p:txBody>
      </p:sp>
      <p:pic>
        <p:nvPicPr>
          <p:cNvPr id="5" name="Picture 4">
            <a:extLst>
              <a:ext uri="{FF2B5EF4-FFF2-40B4-BE49-F238E27FC236}">
                <a16:creationId xmlns:a16="http://schemas.microsoft.com/office/drawing/2014/main" id="{CD86B371-D5D8-489B-AC2A-9B43EA8556B4}"/>
              </a:ext>
            </a:extLst>
          </p:cNvPr>
          <p:cNvPicPr>
            <a:picLocks noChangeAspect="1"/>
          </p:cNvPicPr>
          <p:nvPr/>
        </p:nvPicPr>
        <p:blipFill>
          <a:blip r:embed="rId2"/>
          <a:stretch>
            <a:fillRect/>
          </a:stretch>
        </p:blipFill>
        <p:spPr>
          <a:xfrm>
            <a:off x="0" y="4924011"/>
            <a:ext cx="1369909" cy="1933989"/>
          </a:xfrm>
          <a:prstGeom prst="rect">
            <a:avLst/>
          </a:prstGeom>
        </p:spPr>
      </p:pic>
      <p:sp>
        <p:nvSpPr>
          <p:cNvPr id="6" name="Speech Bubble: Rectangle with Corners Rounded 5">
            <a:extLst>
              <a:ext uri="{FF2B5EF4-FFF2-40B4-BE49-F238E27FC236}">
                <a16:creationId xmlns:a16="http://schemas.microsoft.com/office/drawing/2014/main" id="{39D0CAE5-B768-44A8-8D3D-98D094CEC68E}"/>
              </a:ext>
            </a:extLst>
          </p:cNvPr>
          <p:cNvSpPr/>
          <p:nvPr/>
        </p:nvSpPr>
        <p:spPr>
          <a:xfrm>
            <a:off x="1937412" y="5548156"/>
            <a:ext cx="2277370" cy="1077823"/>
          </a:xfrm>
          <a:prstGeom prst="wedgeRoundRectCallout">
            <a:avLst>
              <a:gd name="adj1" fmla="val -96120"/>
              <a:gd name="adj2" fmla="val -31899"/>
              <a:gd name="adj3" fmla="val 16667"/>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The ‘why’ refers to author intention and message.</a:t>
            </a:r>
            <a:endParaRPr lang="en-GB" sz="1600" dirty="0">
              <a:solidFill>
                <a:schemeClr val="tx1"/>
              </a:solidFill>
            </a:endParaRPr>
          </a:p>
        </p:txBody>
      </p:sp>
      <p:grpSp>
        <p:nvGrpSpPr>
          <p:cNvPr id="7" name="Group 6">
            <a:extLst>
              <a:ext uri="{FF2B5EF4-FFF2-40B4-BE49-F238E27FC236}">
                <a16:creationId xmlns:a16="http://schemas.microsoft.com/office/drawing/2014/main" id="{867C2F03-37B7-4333-9755-B720CF0A7BF4}"/>
              </a:ext>
            </a:extLst>
          </p:cNvPr>
          <p:cNvGrpSpPr/>
          <p:nvPr/>
        </p:nvGrpSpPr>
        <p:grpSpPr>
          <a:xfrm rot="1273317">
            <a:off x="7763248" y="83845"/>
            <a:ext cx="1029449" cy="1425646"/>
            <a:chOff x="2781926" y="2368550"/>
            <a:chExt cx="2738317" cy="2775926"/>
          </a:xfrm>
        </p:grpSpPr>
        <p:sp>
          <p:nvSpPr>
            <p:cNvPr id="8" name="Rectangle 7">
              <a:extLst>
                <a:ext uri="{FF2B5EF4-FFF2-40B4-BE49-F238E27FC236}">
                  <a16:creationId xmlns:a16="http://schemas.microsoft.com/office/drawing/2014/main" id="{0976A15A-8132-40F0-A752-D9D791F8E348}"/>
                </a:ext>
              </a:extLst>
            </p:cNvPr>
            <p:cNvSpPr/>
            <p:nvPr/>
          </p:nvSpPr>
          <p:spPr>
            <a:xfrm>
              <a:off x="2781926" y="2967333"/>
              <a:ext cx="2738317" cy="1138636"/>
            </a:xfrm>
            <a:prstGeom prst="rect">
              <a:avLst/>
            </a:prstGeom>
            <a:noFill/>
          </p:spPr>
          <p:txBody>
            <a:bodyPr wrap="none" lIns="91440" tIns="45720" rIns="91440" bIns="45720">
              <a:spAutoFit/>
            </a:bodyPr>
            <a:lstStyle/>
            <a:p>
              <a:pPr algn="ctr"/>
              <a:r>
                <a:rPr lang="en-US" sz="32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WHY</a:t>
              </a:r>
            </a:p>
          </p:txBody>
        </p:sp>
        <p:pic>
          <p:nvPicPr>
            <p:cNvPr id="9" name="Picture 8">
              <a:extLst>
                <a:ext uri="{FF2B5EF4-FFF2-40B4-BE49-F238E27FC236}">
                  <a16:creationId xmlns:a16="http://schemas.microsoft.com/office/drawing/2014/main" id="{24FE9E52-96EB-4F45-A264-18CDC8018D0E}"/>
                </a:ext>
              </a:extLst>
            </p:cNvPr>
            <p:cNvPicPr>
              <a:picLocks noChangeAspect="1"/>
            </p:cNvPicPr>
            <p:nvPr/>
          </p:nvPicPr>
          <p:blipFill>
            <a:blip r:embed="rId3"/>
            <a:stretch>
              <a:fillRect/>
            </a:stretch>
          </p:blipFill>
          <p:spPr>
            <a:xfrm>
              <a:off x="3196319" y="2368550"/>
              <a:ext cx="1909536" cy="912389"/>
            </a:xfrm>
            <a:prstGeom prst="rect">
              <a:avLst/>
            </a:prstGeom>
          </p:spPr>
        </p:pic>
        <p:pic>
          <p:nvPicPr>
            <p:cNvPr id="10" name="Picture 9">
              <a:extLst>
                <a:ext uri="{FF2B5EF4-FFF2-40B4-BE49-F238E27FC236}">
                  <a16:creationId xmlns:a16="http://schemas.microsoft.com/office/drawing/2014/main" id="{CD3D122D-34FA-4938-866B-D05DA5A4C5F9}"/>
                </a:ext>
              </a:extLst>
            </p:cNvPr>
            <p:cNvPicPr>
              <a:picLocks noChangeAspect="1"/>
            </p:cNvPicPr>
            <p:nvPr/>
          </p:nvPicPr>
          <p:blipFill>
            <a:blip r:embed="rId4"/>
            <a:stretch>
              <a:fillRect/>
            </a:stretch>
          </p:blipFill>
          <p:spPr>
            <a:xfrm>
              <a:off x="3444158" y="4031343"/>
              <a:ext cx="1413858" cy="1113133"/>
            </a:xfrm>
            <a:prstGeom prst="rect">
              <a:avLst/>
            </a:prstGeom>
          </p:spPr>
        </p:pic>
      </p:grpSp>
      <p:grpSp>
        <p:nvGrpSpPr>
          <p:cNvPr id="11" name="Group 10">
            <a:extLst>
              <a:ext uri="{FF2B5EF4-FFF2-40B4-BE49-F238E27FC236}">
                <a16:creationId xmlns:a16="http://schemas.microsoft.com/office/drawing/2014/main" id="{C0117D65-12C8-4B71-B828-7150D1FA30D6}"/>
              </a:ext>
            </a:extLst>
          </p:cNvPr>
          <p:cNvGrpSpPr/>
          <p:nvPr/>
        </p:nvGrpSpPr>
        <p:grpSpPr>
          <a:xfrm rot="19711684">
            <a:off x="3565807" y="66862"/>
            <a:ext cx="1029449" cy="1425646"/>
            <a:chOff x="2781926" y="2368550"/>
            <a:chExt cx="2738317" cy="2775926"/>
          </a:xfrm>
        </p:grpSpPr>
        <p:sp>
          <p:nvSpPr>
            <p:cNvPr id="12" name="Rectangle 11">
              <a:extLst>
                <a:ext uri="{FF2B5EF4-FFF2-40B4-BE49-F238E27FC236}">
                  <a16:creationId xmlns:a16="http://schemas.microsoft.com/office/drawing/2014/main" id="{FFF8417B-21FA-4287-BB97-6F66889D8CC3}"/>
                </a:ext>
              </a:extLst>
            </p:cNvPr>
            <p:cNvSpPr/>
            <p:nvPr/>
          </p:nvSpPr>
          <p:spPr>
            <a:xfrm>
              <a:off x="2781926" y="2967333"/>
              <a:ext cx="2738317" cy="1138636"/>
            </a:xfrm>
            <a:prstGeom prst="rect">
              <a:avLst/>
            </a:prstGeom>
            <a:noFill/>
          </p:spPr>
          <p:txBody>
            <a:bodyPr wrap="none" lIns="91440" tIns="45720" rIns="91440" bIns="45720">
              <a:spAutoFit/>
            </a:bodyPr>
            <a:lstStyle/>
            <a:p>
              <a:pPr algn="ctr"/>
              <a:r>
                <a:rPr lang="en-US" sz="32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WHY</a:t>
              </a:r>
            </a:p>
          </p:txBody>
        </p:sp>
        <p:pic>
          <p:nvPicPr>
            <p:cNvPr id="13" name="Picture 12">
              <a:extLst>
                <a:ext uri="{FF2B5EF4-FFF2-40B4-BE49-F238E27FC236}">
                  <a16:creationId xmlns:a16="http://schemas.microsoft.com/office/drawing/2014/main" id="{1401E4BE-032D-444C-823C-71E5337402EE}"/>
                </a:ext>
              </a:extLst>
            </p:cNvPr>
            <p:cNvPicPr>
              <a:picLocks noChangeAspect="1"/>
            </p:cNvPicPr>
            <p:nvPr/>
          </p:nvPicPr>
          <p:blipFill>
            <a:blip r:embed="rId3"/>
            <a:stretch>
              <a:fillRect/>
            </a:stretch>
          </p:blipFill>
          <p:spPr>
            <a:xfrm>
              <a:off x="3196319" y="2368550"/>
              <a:ext cx="1909536" cy="912389"/>
            </a:xfrm>
            <a:prstGeom prst="rect">
              <a:avLst/>
            </a:prstGeom>
          </p:spPr>
        </p:pic>
        <p:pic>
          <p:nvPicPr>
            <p:cNvPr id="14" name="Picture 13">
              <a:extLst>
                <a:ext uri="{FF2B5EF4-FFF2-40B4-BE49-F238E27FC236}">
                  <a16:creationId xmlns:a16="http://schemas.microsoft.com/office/drawing/2014/main" id="{9783C7D4-20F5-481F-BA51-DFFBD58B0261}"/>
                </a:ext>
              </a:extLst>
            </p:cNvPr>
            <p:cNvPicPr>
              <a:picLocks noChangeAspect="1"/>
            </p:cNvPicPr>
            <p:nvPr/>
          </p:nvPicPr>
          <p:blipFill>
            <a:blip r:embed="rId4"/>
            <a:stretch>
              <a:fillRect/>
            </a:stretch>
          </p:blipFill>
          <p:spPr>
            <a:xfrm>
              <a:off x="3444158" y="4031343"/>
              <a:ext cx="1413858" cy="1113133"/>
            </a:xfrm>
            <a:prstGeom prst="rect">
              <a:avLst/>
            </a:prstGeom>
          </p:spPr>
        </p:pic>
      </p:grpSp>
      <p:sp>
        <p:nvSpPr>
          <p:cNvPr id="2" name="Rectangle 1">
            <a:extLst>
              <a:ext uri="{FF2B5EF4-FFF2-40B4-BE49-F238E27FC236}">
                <a16:creationId xmlns:a16="http://schemas.microsoft.com/office/drawing/2014/main" id="{FB459E51-E45D-4F35-8F94-EFB274C14BC9}"/>
              </a:ext>
            </a:extLst>
          </p:cNvPr>
          <p:cNvSpPr/>
          <p:nvPr/>
        </p:nvSpPr>
        <p:spPr>
          <a:xfrm>
            <a:off x="2131187" y="1447364"/>
            <a:ext cx="8047517" cy="3046988"/>
          </a:xfrm>
          <a:prstGeom prst="rect">
            <a:avLst/>
          </a:prstGeom>
        </p:spPr>
        <p:txBody>
          <a:bodyPr wrap="square">
            <a:spAutoFit/>
          </a:bodyPr>
          <a:lstStyle/>
          <a:p>
            <a:pPr lvl="1"/>
            <a:r>
              <a:rPr lang="en-US" sz="2400" b="1" u="sng" dirty="0">
                <a:solidFill>
                  <a:schemeClr val="tx1"/>
                </a:solidFill>
                <a:latin typeface="Blippo Light SF" pitchFamily="2" charset="0"/>
              </a:rPr>
              <a:t>Why</a:t>
            </a:r>
            <a:r>
              <a:rPr lang="en-US" sz="2400" b="1" dirty="0">
                <a:solidFill>
                  <a:schemeClr val="tx1"/>
                </a:solidFill>
                <a:latin typeface="Blippo Light SF" pitchFamily="2" charset="0"/>
              </a:rPr>
              <a:t> has the writer used this? What do they want to show you? What does it reveal about context/attitudes.</a:t>
            </a:r>
          </a:p>
          <a:p>
            <a:pPr lvl="1"/>
            <a:r>
              <a:rPr lang="en-US" sz="2400" b="1" u="sng" dirty="0">
                <a:latin typeface="Blippo Light SF" pitchFamily="2" charset="0"/>
              </a:rPr>
              <a:t>Why</a:t>
            </a:r>
            <a:r>
              <a:rPr lang="en-US" sz="2400" b="1" dirty="0">
                <a:latin typeface="Blippo Light SF" pitchFamily="2" charset="0"/>
              </a:rPr>
              <a:t> has this particular technique been used?</a:t>
            </a:r>
          </a:p>
          <a:p>
            <a:pPr lvl="1"/>
            <a:r>
              <a:rPr lang="en-US" sz="2400" b="1" u="sng" dirty="0">
                <a:solidFill>
                  <a:schemeClr val="tx1"/>
                </a:solidFill>
                <a:latin typeface="Blippo Light SF" pitchFamily="2" charset="0"/>
              </a:rPr>
              <a:t>Why</a:t>
            </a:r>
            <a:r>
              <a:rPr lang="en-US" sz="2400" b="1" dirty="0">
                <a:solidFill>
                  <a:schemeClr val="tx1"/>
                </a:solidFill>
                <a:latin typeface="Blippo Light SF" pitchFamily="2" charset="0"/>
              </a:rPr>
              <a:t> has this word been used?</a:t>
            </a:r>
          </a:p>
          <a:p>
            <a:pPr lvl="1"/>
            <a:r>
              <a:rPr lang="en-US" sz="2400" b="1" u="sng" dirty="0">
                <a:latin typeface="Blippo Light SF" pitchFamily="2" charset="0"/>
              </a:rPr>
              <a:t>Why</a:t>
            </a:r>
            <a:r>
              <a:rPr lang="en-US" sz="2400" b="1" dirty="0">
                <a:latin typeface="Blippo Light SF" pitchFamily="2" charset="0"/>
              </a:rPr>
              <a:t> has this sentence type been used?</a:t>
            </a:r>
          </a:p>
          <a:p>
            <a:pPr lvl="1"/>
            <a:r>
              <a:rPr lang="en-US" sz="2400" b="1" u="sng" dirty="0">
                <a:solidFill>
                  <a:schemeClr val="tx1"/>
                </a:solidFill>
                <a:latin typeface="Blippo Light SF" pitchFamily="2" charset="0"/>
              </a:rPr>
              <a:t>Why</a:t>
            </a:r>
            <a:r>
              <a:rPr lang="en-US" sz="2400" b="1" dirty="0">
                <a:solidFill>
                  <a:schemeClr val="tx1"/>
                </a:solidFill>
                <a:latin typeface="Blippo Light SF" pitchFamily="2" charset="0"/>
              </a:rPr>
              <a:t> has this paragraph length been used?</a:t>
            </a:r>
          </a:p>
          <a:p>
            <a:pPr lvl="1"/>
            <a:r>
              <a:rPr lang="en-US" sz="2400" b="1" dirty="0">
                <a:latin typeface="Blippo Light SF" pitchFamily="2" charset="0"/>
              </a:rPr>
              <a:t>Why has it been structured in this way?</a:t>
            </a:r>
            <a:endParaRPr lang="en-US" sz="2400" b="1" dirty="0">
              <a:solidFill>
                <a:schemeClr val="tx1"/>
              </a:solidFill>
              <a:latin typeface="Blippo Light SF" pitchFamily="2" charset="0"/>
            </a:endParaRPr>
          </a:p>
          <a:p>
            <a:pPr lvl="1"/>
            <a:endParaRPr lang="en-US" sz="2400" b="1" dirty="0">
              <a:solidFill>
                <a:schemeClr val="tx1"/>
              </a:solidFill>
              <a:latin typeface="Blippo Light SF" pitchFamily="2" charset="0"/>
            </a:endParaRPr>
          </a:p>
        </p:txBody>
      </p:sp>
      <p:sp>
        <p:nvSpPr>
          <p:cNvPr id="16" name="TextBox 15">
            <a:extLst>
              <a:ext uri="{FF2B5EF4-FFF2-40B4-BE49-F238E27FC236}">
                <a16:creationId xmlns:a16="http://schemas.microsoft.com/office/drawing/2014/main" id="{E4C2A99C-53E4-4D5B-9135-77537D53E66E}"/>
              </a:ext>
            </a:extLst>
          </p:cNvPr>
          <p:cNvSpPr txBox="1"/>
          <p:nvPr/>
        </p:nvSpPr>
        <p:spPr>
          <a:xfrm>
            <a:off x="6096000" y="4317147"/>
            <a:ext cx="5874057" cy="2308324"/>
          </a:xfrm>
          <a:prstGeom prst="rect">
            <a:avLst/>
          </a:prstGeom>
        </p:spPr>
        <p:style>
          <a:lnRef idx="2">
            <a:schemeClr val="accent4"/>
          </a:lnRef>
          <a:fillRef idx="1">
            <a:schemeClr val="lt1"/>
          </a:fillRef>
          <a:effectRef idx="0">
            <a:schemeClr val="accent4"/>
          </a:effectRef>
          <a:fontRef idx="minor">
            <a:schemeClr val="dk1"/>
          </a:fontRef>
        </p:style>
        <p:txBody>
          <a:bodyPr wrap="square" rtlCol="0">
            <a:spAutoFit/>
          </a:bodyPr>
          <a:lstStyle/>
          <a:p>
            <a:r>
              <a:rPr lang="en-US" dirty="0">
                <a:latin typeface="Blippo Light SF" pitchFamily="2" charset="0"/>
              </a:rPr>
              <a:t>Now you’ve built a response, why not try adding an </a:t>
            </a:r>
            <a:r>
              <a:rPr lang="en-US" u="sng" dirty="0">
                <a:latin typeface="Blippo Light SF" pitchFamily="2" charset="0"/>
              </a:rPr>
              <a:t>alternative or additional interpretation</a:t>
            </a:r>
            <a:r>
              <a:rPr lang="en-US" dirty="0">
                <a:latin typeface="Blippo Light SF" pitchFamily="2" charset="0"/>
              </a:rPr>
              <a:t>?</a:t>
            </a:r>
          </a:p>
          <a:p>
            <a:endParaRPr lang="en-US" dirty="0">
              <a:latin typeface="Blippo Light SF" pitchFamily="2" charset="0"/>
            </a:endParaRPr>
          </a:p>
          <a:p>
            <a:r>
              <a:rPr lang="en-US" dirty="0">
                <a:latin typeface="Blippo Light SF" pitchFamily="2" charset="0"/>
              </a:rPr>
              <a:t>In addition…</a:t>
            </a:r>
          </a:p>
          <a:p>
            <a:r>
              <a:rPr lang="en-US" dirty="0">
                <a:latin typeface="Blippo Light SF" pitchFamily="2" charset="0"/>
              </a:rPr>
              <a:t>The writer is also…</a:t>
            </a:r>
          </a:p>
          <a:p>
            <a:r>
              <a:rPr lang="en-US" dirty="0">
                <a:latin typeface="Blippo Light SF" pitchFamily="2" charset="0"/>
              </a:rPr>
              <a:t>It could also be viewed as…</a:t>
            </a:r>
          </a:p>
          <a:p>
            <a:r>
              <a:rPr lang="en-US" dirty="0">
                <a:latin typeface="Blippo Light SF" pitchFamily="2" charset="0"/>
              </a:rPr>
              <a:t>When the writer…it could also suggest that…</a:t>
            </a:r>
          </a:p>
          <a:p>
            <a:r>
              <a:rPr lang="en-US" dirty="0">
                <a:latin typeface="Blippo Light SF" pitchFamily="2" charset="0"/>
              </a:rPr>
              <a:t>Furthermore the use of…may also suggest…</a:t>
            </a:r>
            <a:endParaRPr lang="en-GB" dirty="0">
              <a:latin typeface="Blippo Light SF" pitchFamily="2" charset="0"/>
            </a:endParaRPr>
          </a:p>
        </p:txBody>
      </p:sp>
      <p:pic>
        <p:nvPicPr>
          <p:cNvPr id="17" name="Picture 16">
            <a:extLst>
              <a:ext uri="{FF2B5EF4-FFF2-40B4-BE49-F238E27FC236}">
                <a16:creationId xmlns:a16="http://schemas.microsoft.com/office/drawing/2014/main" id="{957333D4-3DE9-47FF-BC5A-4C92E54D1B6A}"/>
              </a:ext>
            </a:extLst>
          </p:cNvPr>
          <p:cNvPicPr>
            <a:picLocks noChangeAspect="1"/>
          </p:cNvPicPr>
          <p:nvPr/>
        </p:nvPicPr>
        <p:blipFill>
          <a:blip r:embed="rId5"/>
          <a:stretch>
            <a:fillRect/>
          </a:stretch>
        </p:blipFill>
        <p:spPr>
          <a:xfrm>
            <a:off x="10844213" y="5138456"/>
            <a:ext cx="528638" cy="592374"/>
          </a:xfrm>
          <a:prstGeom prst="rect">
            <a:avLst/>
          </a:prstGeom>
        </p:spPr>
      </p:pic>
    </p:spTree>
    <p:extLst>
      <p:ext uri="{BB962C8B-B14F-4D97-AF65-F5344CB8AC3E}">
        <p14:creationId xmlns:p14="http://schemas.microsoft.com/office/powerpoint/2010/main" val="2692125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Oval 20">
            <a:extLst>
              <a:ext uri="{FF2B5EF4-FFF2-40B4-BE49-F238E27FC236}">
                <a16:creationId xmlns:a16="http://schemas.microsoft.com/office/drawing/2014/main" id="{F69D0A8B-1006-4D45-8977-F32BDEF4BC39}"/>
              </a:ext>
            </a:extLst>
          </p:cNvPr>
          <p:cNvSpPr/>
          <p:nvPr/>
        </p:nvSpPr>
        <p:spPr>
          <a:xfrm>
            <a:off x="373500" y="5642111"/>
            <a:ext cx="3209925" cy="1229147"/>
          </a:xfrm>
          <a:prstGeom prst="ellipse">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latin typeface="Blippo Light SF" pitchFamily="2" charset="0"/>
            </a:endParaRPr>
          </a:p>
          <a:p>
            <a:pPr algn="ctr"/>
            <a:r>
              <a:rPr lang="en-US" sz="1200" dirty="0">
                <a:solidFill>
                  <a:schemeClr val="tx1"/>
                </a:solidFill>
                <a:latin typeface="Blippo Light SF" pitchFamily="2" charset="0"/>
              </a:rPr>
              <a:t>Implies</a:t>
            </a:r>
          </a:p>
          <a:p>
            <a:pPr algn="ctr"/>
            <a:r>
              <a:rPr lang="en-US" sz="1200" dirty="0">
                <a:solidFill>
                  <a:schemeClr val="tx1"/>
                </a:solidFill>
                <a:latin typeface="Blippo Light SF" pitchFamily="2" charset="0"/>
              </a:rPr>
              <a:t>Suggests</a:t>
            </a:r>
          </a:p>
          <a:p>
            <a:pPr algn="ctr"/>
            <a:r>
              <a:rPr lang="en-US" sz="1200" dirty="0">
                <a:solidFill>
                  <a:schemeClr val="tx1"/>
                </a:solidFill>
                <a:latin typeface="Blippo Light SF" pitchFamily="2" charset="0"/>
              </a:rPr>
              <a:t>Reflects</a:t>
            </a:r>
          </a:p>
          <a:p>
            <a:pPr algn="ctr"/>
            <a:r>
              <a:rPr lang="en-US" sz="1200" dirty="0">
                <a:solidFill>
                  <a:schemeClr val="tx1"/>
                </a:solidFill>
                <a:latin typeface="Blippo Light SF" pitchFamily="2" charset="0"/>
              </a:rPr>
              <a:t>Shows </a:t>
            </a:r>
          </a:p>
          <a:p>
            <a:pPr algn="ctr"/>
            <a:r>
              <a:rPr lang="en-US" sz="1200" dirty="0">
                <a:solidFill>
                  <a:schemeClr val="tx1"/>
                </a:solidFill>
                <a:latin typeface="Blippo Light SF" pitchFamily="2" charset="0"/>
              </a:rPr>
              <a:t>Reveals</a:t>
            </a:r>
            <a:endParaRPr lang="en-GB" sz="1200" dirty="0">
              <a:solidFill>
                <a:schemeClr val="tx1"/>
              </a:solidFill>
              <a:latin typeface="Blippo Light SF" pitchFamily="2" charset="0"/>
            </a:endParaRPr>
          </a:p>
          <a:p>
            <a:pPr algn="ctr"/>
            <a:endParaRPr lang="en-GB" sz="1200" dirty="0"/>
          </a:p>
        </p:txBody>
      </p:sp>
      <p:sp>
        <p:nvSpPr>
          <p:cNvPr id="2" name="TextBox 1">
            <a:extLst>
              <a:ext uri="{FF2B5EF4-FFF2-40B4-BE49-F238E27FC236}">
                <a16:creationId xmlns:a16="http://schemas.microsoft.com/office/drawing/2014/main" id="{86D72094-18B2-490E-9029-6FBC794362DC}"/>
              </a:ext>
            </a:extLst>
          </p:cNvPr>
          <p:cNvSpPr txBox="1"/>
          <p:nvPr/>
        </p:nvSpPr>
        <p:spPr>
          <a:xfrm>
            <a:off x="1295400" y="190500"/>
            <a:ext cx="9772649"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US" sz="8000" dirty="0">
                <a:latin typeface="Balloonist SF" panose="020BE200000000000000" pitchFamily="34" charset="0"/>
              </a:rPr>
              <a:t>How to </a:t>
            </a:r>
            <a:r>
              <a:rPr lang="en-US" sz="8000">
                <a:latin typeface="Balloonist SF" panose="020BE200000000000000" pitchFamily="34" charset="0"/>
              </a:rPr>
              <a:t>Analyse</a:t>
            </a:r>
            <a:endParaRPr lang="en-GB" sz="8000" dirty="0">
              <a:latin typeface="Balloonist SF" panose="020BE200000000000000" pitchFamily="34" charset="0"/>
            </a:endParaRPr>
          </a:p>
        </p:txBody>
      </p:sp>
      <p:sp>
        <p:nvSpPr>
          <p:cNvPr id="3" name="Content Placeholder 2">
            <a:extLst>
              <a:ext uri="{FF2B5EF4-FFF2-40B4-BE49-F238E27FC236}">
                <a16:creationId xmlns:a16="http://schemas.microsoft.com/office/drawing/2014/main" id="{B58E000D-78B2-44B0-A7DD-9B75793F812E}"/>
              </a:ext>
            </a:extLst>
          </p:cNvPr>
          <p:cNvSpPr txBox="1">
            <a:spLocks/>
          </p:cNvSpPr>
          <p:nvPr/>
        </p:nvSpPr>
        <p:spPr>
          <a:xfrm>
            <a:off x="351367" y="1578640"/>
            <a:ext cx="3254193" cy="3785419"/>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US" sz="2000" dirty="0"/>
              <a:t>How to analyse </a:t>
            </a:r>
            <a:r>
              <a:rPr lang="en-US" sz="2000" b="1" dirty="0"/>
              <a:t>technique</a:t>
            </a:r>
            <a:r>
              <a:rPr lang="en-US" sz="2000" dirty="0"/>
              <a:t>:</a:t>
            </a:r>
          </a:p>
          <a:p>
            <a:r>
              <a:rPr lang="en-US" sz="2000" dirty="0">
                <a:highlight>
                  <a:srgbClr val="FFFF00"/>
                </a:highlight>
              </a:rPr>
              <a:t>What</a:t>
            </a:r>
            <a:r>
              <a:rPr lang="en-US" sz="2000" dirty="0"/>
              <a:t> technique is used?</a:t>
            </a:r>
          </a:p>
          <a:p>
            <a:r>
              <a:rPr lang="en-US" sz="2000" dirty="0">
                <a:highlight>
                  <a:srgbClr val="FFFF00"/>
                </a:highlight>
              </a:rPr>
              <a:t>What</a:t>
            </a:r>
            <a:r>
              <a:rPr lang="en-US" sz="2000" dirty="0"/>
              <a:t> is the effect?</a:t>
            </a:r>
          </a:p>
          <a:p>
            <a:r>
              <a:rPr lang="en-US" sz="2000" dirty="0">
                <a:highlight>
                  <a:srgbClr val="FFFF00"/>
                </a:highlight>
              </a:rPr>
              <a:t>What</a:t>
            </a:r>
            <a:r>
              <a:rPr lang="en-US" sz="2000" dirty="0"/>
              <a:t> does it say about character/setting/action/ relationships/mood?</a:t>
            </a:r>
          </a:p>
          <a:p>
            <a:r>
              <a:rPr lang="en-US" sz="2000" dirty="0">
                <a:highlight>
                  <a:srgbClr val="00FF00"/>
                </a:highlight>
              </a:rPr>
              <a:t>Why</a:t>
            </a:r>
            <a:r>
              <a:rPr lang="en-US" sz="2000" dirty="0"/>
              <a:t> has it been used?</a:t>
            </a:r>
          </a:p>
          <a:p>
            <a:r>
              <a:rPr lang="en-US" sz="2000" dirty="0">
                <a:highlight>
                  <a:srgbClr val="FF00FF"/>
                </a:highlight>
              </a:rPr>
              <a:t>How</a:t>
            </a:r>
            <a:r>
              <a:rPr lang="en-US" sz="2000" dirty="0"/>
              <a:t> does it reinforce the message?</a:t>
            </a:r>
          </a:p>
          <a:p>
            <a:r>
              <a:rPr lang="en-US" sz="2000" dirty="0">
                <a:highlight>
                  <a:srgbClr val="FF00FF"/>
                </a:highlight>
              </a:rPr>
              <a:t>How</a:t>
            </a:r>
            <a:r>
              <a:rPr lang="en-US" sz="2000" dirty="0"/>
              <a:t> does it reinforce or reflect the themes?</a:t>
            </a:r>
          </a:p>
          <a:p>
            <a:r>
              <a:rPr lang="en-US" sz="2000" dirty="0"/>
              <a:t>Can you </a:t>
            </a:r>
            <a:r>
              <a:rPr lang="en-US" sz="2000" u="sng" dirty="0"/>
              <a:t>double up </a:t>
            </a:r>
            <a:r>
              <a:rPr lang="en-US" sz="2000" dirty="0"/>
              <a:t>on the techniques used?</a:t>
            </a:r>
            <a:endParaRPr lang="en-GB" sz="2000" dirty="0"/>
          </a:p>
        </p:txBody>
      </p:sp>
      <p:sp>
        <p:nvSpPr>
          <p:cNvPr id="4" name="Content Placeholder 2">
            <a:extLst>
              <a:ext uri="{FF2B5EF4-FFF2-40B4-BE49-F238E27FC236}">
                <a16:creationId xmlns:a16="http://schemas.microsoft.com/office/drawing/2014/main" id="{5252EEFD-00F4-4575-A9D8-53AA2BFBE4A3}"/>
              </a:ext>
            </a:extLst>
          </p:cNvPr>
          <p:cNvSpPr txBox="1">
            <a:spLocks/>
          </p:cNvSpPr>
          <p:nvPr/>
        </p:nvSpPr>
        <p:spPr>
          <a:xfrm>
            <a:off x="4549640" y="2729351"/>
            <a:ext cx="3092719" cy="3785419"/>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US" sz="2000" dirty="0"/>
              <a:t>How to analyse </a:t>
            </a:r>
            <a:r>
              <a:rPr lang="en-US" sz="2000" b="1" dirty="0"/>
              <a:t>language</a:t>
            </a:r>
            <a:r>
              <a:rPr lang="en-US" sz="2000" dirty="0"/>
              <a:t>:</a:t>
            </a:r>
          </a:p>
          <a:p>
            <a:r>
              <a:rPr lang="en-US" sz="2000" dirty="0">
                <a:highlight>
                  <a:srgbClr val="FFFF00"/>
                </a:highlight>
              </a:rPr>
              <a:t>What</a:t>
            </a:r>
            <a:r>
              <a:rPr lang="en-US" sz="2000" dirty="0"/>
              <a:t> word stands out?</a:t>
            </a:r>
          </a:p>
          <a:p>
            <a:r>
              <a:rPr lang="en-US" sz="2000" dirty="0">
                <a:highlight>
                  <a:srgbClr val="FFFF00"/>
                </a:highlight>
              </a:rPr>
              <a:t>What</a:t>
            </a:r>
            <a:r>
              <a:rPr lang="en-US" sz="2000" dirty="0"/>
              <a:t> is the effect?</a:t>
            </a:r>
          </a:p>
          <a:p>
            <a:r>
              <a:rPr lang="en-US" sz="2000" dirty="0">
                <a:highlight>
                  <a:srgbClr val="FFFF00"/>
                </a:highlight>
              </a:rPr>
              <a:t> What</a:t>
            </a:r>
            <a:r>
              <a:rPr lang="en-US" sz="2000" dirty="0"/>
              <a:t> does it say about character/setting/action/ relationships/mood?</a:t>
            </a:r>
          </a:p>
          <a:p>
            <a:r>
              <a:rPr lang="en-US" sz="2000" dirty="0">
                <a:highlight>
                  <a:srgbClr val="00FF00"/>
                </a:highlight>
              </a:rPr>
              <a:t> Why</a:t>
            </a:r>
            <a:r>
              <a:rPr lang="en-US" sz="2000" dirty="0"/>
              <a:t> has it been used?</a:t>
            </a:r>
          </a:p>
          <a:p>
            <a:r>
              <a:rPr lang="en-US" sz="2000" dirty="0">
                <a:highlight>
                  <a:srgbClr val="FF00FF"/>
                </a:highlight>
              </a:rPr>
              <a:t>How</a:t>
            </a:r>
            <a:r>
              <a:rPr lang="en-US" sz="2000" dirty="0"/>
              <a:t> does it reinforce the message?</a:t>
            </a:r>
          </a:p>
          <a:p>
            <a:r>
              <a:rPr lang="en-US" sz="2000" dirty="0">
                <a:highlight>
                  <a:srgbClr val="FF00FF"/>
                </a:highlight>
              </a:rPr>
              <a:t>How</a:t>
            </a:r>
            <a:r>
              <a:rPr lang="en-US" sz="2000" dirty="0"/>
              <a:t> does it reinforce or reflect the themes?</a:t>
            </a:r>
          </a:p>
          <a:p>
            <a:r>
              <a:rPr lang="en-US" sz="2000" dirty="0">
                <a:highlight>
                  <a:srgbClr val="FF00FF"/>
                </a:highlight>
              </a:rPr>
              <a:t>How</a:t>
            </a:r>
            <a:r>
              <a:rPr lang="en-US" sz="2000" dirty="0"/>
              <a:t> does it reinforce the effect of the overall technique? </a:t>
            </a:r>
            <a:endParaRPr lang="en-GB" sz="2000" dirty="0"/>
          </a:p>
        </p:txBody>
      </p:sp>
      <p:sp>
        <p:nvSpPr>
          <p:cNvPr id="5" name="Content Placeholder 2">
            <a:extLst>
              <a:ext uri="{FF2B5EF4-FFF2-40B4-BE49-F238E27FC236}">
                <a16:creationId xmlns:a16="http://schemas.microsoft.com/office/drawing/2014/main" id="{539434EA-E7EC-4C85-80C0-1F5EE930E427}"/>
              </a:ext>
            </a:extLst>
          </p:cNvPr>
          <p:cNvSpPr txBox="1">
            <a:spLocks/>
          </p:cNvSpPr>
          <p:nvPr/>
        </p:nvSpPr>
        <p:spPr>
          <a:xfrm>
            <a:off x="8254220" y="1795901"/>
            <a:ext cx="3585355" cy="3785419"/>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pPr marL="0" indent="0">
              <a:buFont typeface="Arial" panose="020B0604020202020204" pitchFamily="34" charset="0"/>
              <a:buNone/>
            </a:pPr>
            <a:r>
              <a:rPr lang="en-US" sz="2000" dirty="0"/>
              <a:t>How to analyse </a:t>
            </a:r>
            <a:r>
              <a:rPr lang="en-US" sz="2000" b="1" dirty="0"/>
              <a:t>structure</a:t>
            </a:r>
            <a:r>
              <a:rPr lang="en-US" sz="2000" dirty="0"/>
              <a:t>:</a:t>
            </a:r>
          </a:p>
          <a:p>
            <a:r>
              <a:rPr lang="en-US" sz="2000" dirty="0">
                <a:highlight>
                  <a:srgbClr val="FFFF00"/>
                </a:highlight>
              </a:rPr>
              <a:t>What</a:t>
            </a:r>
            <a:r>
              <a:rPr lang="en-US" sz="2000" dirty="0"/>
              <a:t> kind of sentences have been used?</a:t>
            </a:r>
          </a:p>
          <a:p>
            <a:r>
              <a:rPr lang="en-US" sz="2000" dirty="0">
                <a:highlight>
                  <a:srgbClr val="FFFF00"/>
                </a:highlight>
              </a:rPr>
              <a:t>What</a:t>
            </a:r>
            <a:r>
              <a:rPr lang="en-US" sz="2000" dirty="0"/>
              <a:t> is the structure of the novel/poem/story/extract/chapter?</a:t>
            </a:r>
          </a:p>
          <a:p>
            <a:r>
              <a:rPr lang="en-US" sz="2000" dirty="0">
                <a:highlight>
                  <a:srgbClr val="00FF00"/>
                </a:highlight>
              </a:rPr>
              <a:t>Why</a:t>
            </a:r>
            <a:r>
              <a:rPr lang="en-US" sz="2000" dirty="0"/>
              <a:t> has it been used/presented in this way?</a:t>
            </a:r>
          </a:p>
          <a:p>
            <a:r>
              <a:rPr lang="en-US" sz="2000" dirty="0">
                <a:highlight>
                  <a:srgbClr val="FFFF00"/>
                </a:highlight>
              </a:rPr>
              <a:t>What</a:t>
            </a:r>
            <a:r>
              <a:rPr lang="en-US" sz="2000" dirty="0"/>
              <a:t> is the effect?</a:t>
            </a:r>
          </a:p>
          <a:p>
            <a:r>
              <a:rPr lang="en-US" sz="2000" dirty="0">
                <a:highlight>
                  <a:srgbClr val="FFFF00"/>
                </a:highlight>
              </a:rPr>
              <a:t>What</a:t>
            </a:r>
            <a:r>
              <a:rPr lang="en-US" sz="2000" dirty="0"/>
              <a:t> does it say about character/setting/action/ relationships/mood?</a:t>
            </a:r>
          </a:p>
          <a:p>
            <a:r>
              <a:rPr lang="en-US" sz="2000" dirty="0">
                <a:highlight>
                  <a:srgbClr val="FF00FF"/>
                </a:highlight>
              </a:rPr>
              <a:t>How</a:t>
            </a:r>
            <a:r>
              <a:rPr lang="en-US" sz="2000" dirty="0"/>
              <a:t> does it reinforce the message?</a:t>
            </a:r>
          </a:p>
          <a:p>
            <a:r>
              <a:rPr lang="en-US" sz="2000" dirty="0">
                <a:highlight>
                  <a:srgbClr val="FF00FF"/>
                </a:highlight>
              </a:rPr>
              <a:t>How</a:t>
            </a:r>
            <a:r>
              <a:rPr lang="en-US" sz="2000" dirty="0"/>
              <a:t> does it reinforce or reflect the themes?</a:t>
            </a:r>
          </a:p>
        </p:txBody>
      </p:sp>
      <p:grpSp>
        <p:nvGrpSpPr>
          <p:cNvPr id="6" name="Group 5">
            <a:extLst>
              <a:ext uri="{FF2B5EF4-FFF2-40B4-BE49-F238E27FC236}">
                <a16:creationId xmlns:a16="http://schemas.microsoft.com/office/drawing/2014/main" id="{0F75109E-E150-406E-9D81-6A801DBF9CFE}"/>
              </a:ext>
            </a:extLst>
          </p:cNvPr>
          <p:cNvGrpSpPr/>
          <p:nvPr/>
        </p:nvGrpSpPr>
        <p:grpSpPr>
          <a:xfrm rot="20251516">
            <a:off x="1003450" y="223606"/>
            <a:ext cx="1116458" cy="1412539"/>
            <a:chOff x="4417676" y="1707208"/>
            <a:chExt cx="3356630" cy="2634181"/>
          </a:xfrm>
        </p:grpSpPr>
        <p:grpSp>
          <p:nvGrpSpPr>
            <p:cNvPr id="7" name="Group 6">
              <a:extLst>
                <a:ext uri="{FF2B5EF4-FFF2-40B4-BE49-F238E27FC236}">
                  <a16:creationId xmlns:a16="http://schemas.microsoft.com/office/drawing/2014/main" id="{E435B969-900D-41FC-9414-5B94B1FC772B}"/>
                </a:ext>
              </a:extLst>
            </p:cNvPr>
            <p:cNvGrpSpPr/>
            <p:nvPr/>
          </p:nvGrpSpPr>
          <p:grpSpPr>
            <a:xfrm>
              <a:off x="4417676" y="1707208"/>
              <a:ext cx="3356630" cy="1578233"/>
              <a:chOff x="2472764" y="2368550"/>
              <a:chExt cx="3356630" cy="1578233"/>
            </a:xfrm>
          </p:grpSpPr>
          <p:sp>
            <p:nvSpPr>
              <p:cNvPr id="9" name="Rectangle 8">
                <a:extLst>
                  <a:ext uri="{FF2B5EF4-FFF2-40B4-BE49-F238E27FC236}">
                    <a16:creationId xmlns:a16="http://schemas.microsoft.com/office/drawing/2014/main" id="{BE3C1052-1A72-48B2-9E09-2BE573E59677}"/>
                  </a:ext>
                </a:extLst>
              </p:cNvPr>
              <p:cNvSpPr/>
              <p:nvPr/>
            </p:nvSpPr>
            <p:spPr>
              <a:xfrm>
                <a:off x="2472764" y="2967334"/>
                <a:ext cx="3356630" cy="979449"/>
              </a:xfrm>
              <a:prstGeom prst="rect">
                <a:avLst/>
              </a:prstGeom>
              <a:noFill/>
            </p:spPr>
            <p:txBody>
              <a:bodyPr wrap="none" lIns="91440" tIns="45720" rIns="91440" bIns="45720">
                <a:spAutoFit/>
              </a:bodyPr>
              <a:lstStyle/>
              <a:p>
                <a:pPr algn="ctr"/>
                <a:r>
                  <a:rPr lang="en-US" sz="3200" b="1" cap="none" spc="0" dirty="0">
                    <a:ln w="12700" cmpd="sng">
                      <a:solidFill>
                        <a:schemeClr val="accent4"/>
                      </a:solidFill>
                      <a:prstDash val="solid"/>
                    </a:ln>
                    <a:gradFill>
                      <a:gsLst>
                        <a:gs pos="75000">
                          <a:schemeClr val="accent6">
                            <a:lumMod val="60000"/>
                            <a:lumOff val="40000"/>
                          </a:schemeClr>
                        </a:gs>
                        <a:gs pos="100000">
                          <a:schemeClr val="accent4">
                            <a:lumMod val="60000"/>
                            <a:lumOff val="40000"/>
                          </a:schemeClr>
                        </a:gs>
                        <a:gs pos="87000">
                          <a:schemeClr val="accent4">
                            <a:lumMod val="20000"/>
                            <a:lumOff val="80000"/>
                          </a:schemeClr>
                        </a:gs>
                      </a:gsLst>
                      <a:lin ang="5400000"/>
                    </a:gradFill>
                    <a:effectLst/>
                  </a:rPr>
                  <a:t>WHAT</a:t>
                </a:r>
              </a:p>
            </p:txBody>
          </p:sp>
          <p:pic>
            <p:nvPicPr>
              <p:cNvPr id="10" name="Picture 9">
                <a:extLst>
                  <a:ext uri="{FF2B5EF4-FFF2-40B4-BE49-F238E27FC236}">
                    <a16:creationId xmlns:a16="http://schemas.microsoft.com/office/drawing/2014/main" id="{267299A7-AC20-4BB3-BD17-3C8D0E1B12D7}"/>
                  </a:ext>
                </a:extLst>
              </p:cNvPr>
              <p:cNvPicPr>
                <a:picLocks noChangeAspect="1"/>
              </p:cNvPicPr>
              <p:nvPr/>
            </p:nvPicPr>
            <p:blipFill>
              <a:blip r:embed="rId2"/>
              <a:stretch>
                <a:fillRect/>
              </a:stretch>
            </p:blipFill>
            <p:spPr>
              <a:xfrm>
                <a:off x="3196319" y="2368550"/>
                <a:ext cx="1909536" cy="912389"/>
              </a:xfrm>
              <a:prstGeom prst="rect">
                <a:avLst/>
              </a:prstGeom>
            </p:spPr>
          </p:pic>
        </p:grpSp>
        <p:pic>
          <p:nvPicPr>
            <p:cNvPr id="8" name="Picture 7">
              <a:extLst>
                <a:ext uri="{FF2B5EF4-FFF2-40B4-BE49-F238E27FC236}">
                  <a16:creationId xmlns:a16="http://schemas.microsoft.com/office/drawing/2014/main" id="{53F03E00-9567-4FC6-BB9B-6DAAC449D66B}"/>
                </a:ext>
              </a:extLst>
            </p:cNvPr>
            <p:cNvPicPr>
              <a:picLocks noChangeAspect="1"/>
            </p:cNvPicPr>
            <p:nvPr/>
          </p:nvPicPr>
          <p:blipFill>
            <a:blip r:embed="rId3"/>
            <a:stretch>
              <a:fillRect/>
            </a:stretch>
          </p:blipFill>
          <p:spPr>
            <a:xfrm>
              <a:off x="5305263" y="3429000"/>
              <a:ext cx="1581474" cy="912389"/>
            </a:xfrm>
            <a:prstGeom prst="rect">
              <a:avLst/>
            </a:prstGeom>
          </p:spPr>
        </p:pic>
      </p:grpSp>
      <p:grpSp>
        <p:nvGrpSpPr>
          <p:cNvPr id="11" name="Group 10">
            <a:extLst>
              <a:ext uri="{FF2B5EF4-FFF2-40B4-BE49-F238E27FC236}">
                <a16:creationId xmlns:a16="http://schemas.microsoft.com/office/drawing/2014/main" id="{04892E2A-5DFE-4BFE-80B9-B8B4915AAE5E}"/>
              </a:ext>
            </a:extLst>
          </p:cNvPr>
          <p:cNvGrpSpPr/>
          <p:nvPr/>
        </p:nvGrpSpPr>
        <p:grpSpPr>
          <a:xfrm>
            <a:off x="5372278" y="1272671"/>
            <a:ext cx="1275994" cy="1335584"/>
            <a:chOff x="6096000" y="2377523"/>
            <a:chExt cx="3641881" cy="2574582"/>
          </a:xfrm>
        </p:grpSpPr>
        <p:pic>
          <p:nvPicPr>
            <p:cNvPr id="12" name="Picture 11">
              <a:extLst>
                <a:ext uri="{FF2B5EF4-FFF2-40B4-BE49-F238E27FC236}">
                  <a16:creationId xmlns:a16="http://schemas.microsoft.com/office/drawing/2014/main" id="{75598949-17E9-48F6-B750-7AA10B01A822}"/>
                </a:ext>
              </a:extLst>
            </p:cNvPr>
            <p:cNvPicPr>
              <a:picLocks noChangeAspect="1"/>
            </p:cNvPicPr>
            <p:nvPr/>
          </p:nvPicPr>
          <p:blipFill>
            <a:blip r:embed="rId4"/>
            <a:stretch>
              <a:fillRect/>
            </a:stretch>
          </p:blipFill>
          <p:spPr>
            <a:xfrm>
              <a:off x="7168776" y="3975869"/>
              <a:ext cx="1413858" cy="976236"/>
            </a:xfrm>
            <a:prstGeom prst="rect">
              <a:avLst/>
            </a:prstGeom>
          </p:spPr>
        </p:pic>
        <p:sp>
          <p:nvSpPr>
            <p:cNvPr id="13" name="Rectangle 12">
              <a:extLst>
                <a:ext uri="{FF2B5EF4-FFF2-40B4-BE49-F238E27FC236}">
                  <a16:creationId xmlns:a16="http://schemas.microsoft.com/office/drawing/2014/main" id="{D30BA200-BF9E-4FC6-AEA1-BB69A75C72C0}"/>
                </a:ext>
              </a:extLst>
            </p:cNvPr>
            <p:cNvSpPr/>
            <p:nvPr/>
          </p:nvSpPr>
          <p:spPr>
            <a:xfrm>
              <a:off x="6096000" y="2967334"/>
              <a:ext cx="3641881" cy="1127261"/>
            </a:xfrm>
            <a:prstGeom prst="rect">
              <a:avLst/>
            </a:prstGeom>
            <a:noFill/>
          </p:spPr>
          <p:txBody>
            <a:bodyPr wrap="square" lIns="91440" tIns="45720" rIns="91440" bIns="45720">
              <a:spAutoFit/>
            </a:bodyPr>
            <a:lstStyle/>
            <a:p>
              <a:pPr algn="ctr"/>
              <a:r>
                <a:rPr lang="en-US" sz="3200" b="1" cap="none" spc="0" dirty="0">
                  <a:ln w="22225">
                    <a:solidFill>
                      <a:schemeClr val="accent2"/>
                    </a:solidFill>
                    <a:prstDash val="solid"/>
                  </a:ln>
                  <a:solidFill>
                    <a:schemeClr val="accent2">
                      <a:lumMod val="40000"/>
                      <a:lumOff val="60000"/>
                    </a:schemeClr>
                  </a:solidFill>
                  <a:effectLst/>
                </a:rPr>
                <a:t>HOW</a:t>
              </a:r>
              <a:endParaRPr lang="en-US" b="1" cap="none" spc="0" dirty="0">
                <a:ln w="22225">
                  <a:solidFill>
                    <a:schemeClr val="accent2"/>
                  </a:solidFill>
                  <a:prstDash val="solid"/>
                </a:ln>
                <a:solidFill>
                  <a:schemeClr val="accent2">
                    <a:lumMod val="40000"/>
                    <a:lumOff val="60000"/>
                  </a:schemeClr>
                </a:solidFill>
                <a:effectLst/>
              </a:endParaRPr>
            </a:p>
          </p:txBody>
        </p:sp>
        <p:pic>
          <p:nvPicPr>
            <p:cNvPr id="14" name="Picture 13">
              <a:extLst>
                <a:ext uri="{FF2B5EF4-FFF2-40B4-BE49-F238E27FC236}">
                  <a16:creationId xmlns:a16="http://schemas.microsoft.com/office/drawing/2014/main" id="{459EB9B9-DEBA-43CE-B502-053F23E625C2}"/>
                </a:ext>
              </a:extLst>
            </p:cNvPr>
            <p:cNvPicPr>
              <a:picLocks noChangeAspect="1"/>
            </p:cNvPicPr>
            <p:nvPr/>
          </p:nvPicPr>
          <p:blipFill>
            <a:blip r:embed="rId2"/>
            <a:stretch>
              <a:fillRect/>
            </a:stretch>
          </p:blipFill>
          <p:spPr>
            <a:xfrm>
              <a:off x="6893004" y="2377523"/>
              <a:ext cx="1909536" cy="912389"/>
            </a:xfrm>
            <a:prstGeom prst="rect">
              <a:avLst/>
            </a:prstGeom>
          </p:spPr>
        </p:pic>
      </p:grpSp>
      <p:grpSp>
        <p:nvGrpSpPr>
          <p:cNvPr id="15" name="Group 14">
            <a:extLst>
              <a:ext uri="{FF2B5EF4-FFF2-40B4-BE49-F238E27FC236}">
                <a16:creationId xmlns:a16="http://schemas.microsoft.com/office/drawing/2014/main" id="{09DE0479-2155-4E6D-B089-30D7EBA801F4}"/>
              </a:ext>
            </a:extLst>
          </p:cNvPr>
          <p:cNvGrpSpPr/>
          <p:nvPr/>
        </p:nvGrpSpPr>
        <p:grpSpPr>
          <a:xfrm rot="1273317">
            <a:off x="10217340" y="232273"/>
            <a:ext cx="1029449" cy="1425646"/>
            <a:chOff x="2781926" y="2368550"/>
            <a:chExt cx="2738317" cy="2775926"/>
          </a:xfrm>
        </p:grpSpPr>
        <p:sp>
          <p:nvSpPr>
            <p:cNvPr id="16" name="Rectangle 15">
              <a:extLst>
                <a:ext uri="{FF2B5EF4-FFF2-40B4-BE49-F238E27FC236}">
                  <a16:creationId xmlns:a16="http://schemas.microsoft.com/office/drawing/2014/main" id="{A108ED14-9818-4791-A665-2871ADBAB7DF}"/>
                </a:ext>
              </a:extLst>
            </p:cNvPr>
            <p:cNvSpPr/>
            <p:nvPr/>
          </p:nvSpPr>
          <p:spPr>
            <a:xfrm>
              <a:off x="2781926" y="2967333"/>
              <a:ext cx="2738317" cy="1138636"/>
            </a:xfrm>
            <a:prstGeom prst="rect">
              <a:avLst/>
            </a:prstGeom>
            <a:noFill/>
          </p:spPr>
          <p:txBody>
            <a:bodyPr wrap="none" lIns="91440" tIns="45720" rIns="91440" bIns="45720">
              <a:spAutoFit/>
            </a:bodyPr>
            <a:lstStyle/>
            <a:p>
              <a:pPr algn="ctr"/>
              <a:r>
                <a:rPr lang="en-US" sz="3200" b="1" cap="none" spc="0"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effectLst/>
                </a:rPr>
                <a:t>WHY</a:t>
              </a:r>
            </a:p>
          </p:txBody>
        </p:sp>
        <p:pic>
          <p:nvPicPr>
            <p:cNvPr id="17" name="Picture 16">
              <a:extLst>
                <a:ext uri="{FF2B5EF4-FFF2-40B4-BE49-F238E27FC236}">
                  <a16:creationId xmlns:a16="http://schemas.microsoft.com/office/drawing/2014/main" id="{7FF53EC7-9D6D-4637-8618-E3AAA5403203}"/>
                </a:ext>
              </a:extLst>
            </p:cNvPr>
            <p:cNvPicPr>
              <a:picLocks noChangeAspect="1"/>
            </p:cNvPicPr>
            <p:nvPr/>
          </p:nvPicPr>
          <p:blipFill>
            <a:blip r:embed="rId2"/>
            <a:stretch>
              <a:fillRect/>
            </a:stretch>
          </p:blipFill>
          <p:spPr>
            <a:xfrm>
              <a:off x="3196319" y="2368550"/>
              <a:ext cx="1909536" cy="912389"/>
            </a:xfrm>
            <a:prstGeom prst="rect">
              <a:avLst/>
            </a:prstGeom>
          </p:spPr>
        </p:pic>
        <p:pic>
          <p:nvPicPr>
            <p:cNvPr id="18" name="Picture 17">
              <a:extLst>
                <a:ext uri="{FF2B5EF4-FFF2-40B4-BE49-F238E27FC236}">
                  <a16:creationId xmlns:a16="http://schemas.microsoft.com/office/drawing/2014/main" id="{C0840101-83A8-4F4D-B7D9-37F21BA0F189}"/>
                </a:ext>
              </a:extLst>
            </p:cNvPr>
            <p:cNvPicPr>
              <a:picLocks noChangeAspect="1"/>
            </p:cNvPicPr>
            <p:nvPr/>
          </p:nvPicPr>
          <p:blipFill>
            <a:blip r:embed="rId5"/>
            <a:stretch>
              <a:fillRect/>
            </a:stretch>
          </p:blipFill>
          <p:spPr>
            <a:xfrm>
              <a:off x="3444158" y="4031343"/>
              <a:ext cx="1413858" cy="1113133"/>
            </a:xfrm>
            <a:prstGeom prst="rect">
              <a:avLst/>
            </a:prstGeom>
          </p:spPr>
        </p:pic>
      </p:grpSp>
      <p:sp>
        <p:nvSpPr>
          <p:cNvPr id="19" name="TextBox 18">
            <a:extLst>
              <a:ext uri="{FF2B5EF4-FFF2-40B4-BE49-F238E27FC236}">
                <a16:creationId xmlns:a16="http://schemas.microsoft.com/office/drawing/2014/main" id="{F18C0195-904F-44D8-B696-2D68E991C639}"/>
              </a:ext>
            </a:extLst>
          </p:cNvPr>
          <p:cNvSpPr txBox="1"/>
          <p:nvPr/>
        </p:nvSpPr>
        <p:spPr>
          <a:xfrm>
            <a:off x="0" y="5473005"/>
            <a:ext cx="4468664" cy="307777"/>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sz="1400" dirty="0">
                <a:latin typeface="Blippo Light SF" pitchFamily="2" charset="0"/>
              </a:rPr>
              <a:t>Key words to help you develop your analysis:</a:t>
            </a:r>
          </a:p>
        </p:txBody>
      </p:sp>
    </p:spTree>
    <p:extLst>
      <p:ext uri="{BB962C8B-B14F-4D97-AF65-F5344CB8AC3E}">
        <p14:creationId xmlns:p14="http://schemas.microsoft.com/office/powerpoint/2010/main" val="39766720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547</Words>
  <Application>Microsoft Macintosh PowerPoint</Application>
  <PresentationFormat>Widescreen</PresentationFormat>
  <Paragraphs>90</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Accent SF</vt:lpstr>
      <vt:lpstr>Arial</vt:lpstr>
      <vt:lpstr>Balloonist SF</vt:lpstr>
      <vt:lpstr>Blippo Light SF</vt:lpstr>
      <vt:lpstr>Calibri</vt:lpstr>
      <vt:lpstr>Calibri Light</vt:lpstr>
      <vt:lpstr>Office Theme</vt:lpstr>
      <vt:lpstr>FLOWCHART: How to Build Your Response to a Text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FLOWCHART: How to Build Your Response to a Text</dc:title>
  <dc:creator>Sophie Duckworth</dc:creator>
  <cp:lastModifiedBy>Sophie Duckworth</cp:lastModifiedBy>
  <cp:revision>13</cp:revision>
  <cp:lastPrinted>2019-11-12T07:21:48Z</cp:lastPrinted>
  <dcterms:created xsi:type="dcterms:W3CDTF">2019-11-12T06:41:36Z</dcterms:created>
  <dcterms:modified xsi:type="dcterms:W3CDTF">2019-11-13T14:11:32Z</dcterms:modified>
</cp:coreProperties>
</file>