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77" r:id="rId3"/>
    <p:sldId id="279" r:id="rId4"/>
    <p:sldId id="360" r:id="rId5"/>
    <p:sldId id="278" r:id="rId6"/>
    <p:sldId id="361" r:id="rId7"/>
    <p:sldId id="362" r:id="rId8"/>
    <p:sldId id="323" r:id="rId9"/>
    <p:sldId id="363" r:id="rId10"/>
    <p:sldId id="324" r:id="rId11"/>
    <p:sldId id="273" r:id="rId12"/>
    <p:sldId id="364" r:id="rId13"/>
    <p:sldId id="365"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Duckworth" initials="SD" lastIdx="2" clrIdx="0">
    <p:extLst>
      <p:ext uri="{19B8F6BF-5375-455C-9EA6-DF929625EA0E}">
        <p15:presenceInfo xmlns:p15="http://schemas.microsoft.com/office/powerpoint/2012/main" userId="2cdb0c94557e3f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6"/>
    <p:restoredTop sz="94712"/>
  </p:normalViewPr>
  <p:slideViewPr>
    <p:cSldViewPr snapToGrid="0" snapToObjects="1">
      <p:cViewPr varScale="1">
        <p:scale>
          <a:sx n="100" d="100"/>
          <a:sy n="100" d="100"/>
        </p:scale>
        <p:origin x="4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B6D21-6F77-1A47-92CE-2A1330149C2A}" type="datetimeFigureOut">
              <a:rPr lang="en-US" smtClean="0"/>
              <a:t>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A0810-A544-934A-9CEA-31D726CA4E12}" type="slidenum">
              <a:rPr lang="en-US" smtClean="0"/>
              <a:t>‹#›</a:t>
            </a:fld>
            <a:endParaRPr lang="en-US"/>
          </a:p>
        </p:txBody>
      </p:sp>
    </p:spTree>
    <p:extLst>
      <p:ext uri="{BB962C8B-B14F-4D97-AF65-F5344CB8AC3E}">
        <p14:creationId xmlns:p14="http://schemas.microsoft.com/office/powerpoint/2010/main" val="2768250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4A0810-A544-934A-9CEA-31D726CA4E12}" type="slidenum">
              <a:rPr lang="en-US" smtClean="0"/>
              <a:t>3</a:t>
            </a:fld>
            <a:endParaRPr lang="en-US"/>
          </a:p>
        </p:txBody>
      </p:sp>
    </p:spTree>
    <p:extLst>
      <p:ext uri="{BB962C8B-B14F-4D97-AF65-F5344CB8AC3E}">
        <p14:creationId xmlns:p14="http://schemas.microsoft.com/office/powerpoint/2010/main" val="34912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Extract taken from: </a:t>
            </a:r>
            <a:r>
              <a:rPr lang="en-GB" sz="1200" b="1" i="0" u="none" strike="noStrike" kern="1200" dirty="0">
                <a:solidFill>
                  <a:schemeClr val="tx1"/>
                </a:solidFill>
                <a:effectLst/>
                <a:latin typeface="+mn-lt"/>
                <a:ea typeface="+mn-ea"/>
                <a:cs typeface="+mn-cs"/>
              </a:rPr>
              <a:t>I Survived the Blizzard of ’79 </a:t>
            </a:r>
          </a:p>
          <a:p>
            <a:r>
              <a:rPr lang="en-GB" sz="1200" b="0" i="0" u="none" strike="noStrike" kern="1200" dirty="0">
                <a:solidFill>
                  <a:schemeClr val="tx1"/>
                </a:solidFill>
                <a:effectLst/>
                <a:latin typeface="+mn-lt"/>
                <a:ea typeface="+mn-ea"/>
                <a:cs typeface="+mn-cs"/>
              </a:rPr>
              <a:t>Essay - Beth Ann Fennelly</a:t>
            </a:r>
          </a:p>
          <a:p>
            <a:endParaRPr lang="en-US" dirty="0"/>
          </a:p>
        </p:txBody>
      </p:sp>
      <p:sp>
        <p:nvSpPr>
          <p:cNvPr id="4" name="Slide Number Placeholder 3"/>
          <p:cNvSpPr>
            <a:spLocks noGrp="1"/>
          </p:cNvSpPr>
          <p:nvPr>
            <p:ph type="sldNum" sz="quarter" idx="5"/>
          </p:nvPr>
        </p:nvSpPr>
        <p:spPr/>
        <p:txBody>
          <a:bodyPr/>
          <a:lstStyle/>
          <a:p>
            <a:fld id="{8C4A0810-A544-934A-9CEA-31D726CA4E12}" type="slidenum">
              <a:rPr lang="en-US" smtClean="0"/>
              <a:t>8</a:t>
            </a:fld>
            <a:endParaRPr lang="en-US"/>
          </a:p>
        </p:txBody>
      </p:sp>
    </p:spTree>
    <p:extLst>
      <p:ext uri="{BB962C8B-B14F-4D97-AF65-F5344CB8AC3E}">
        <p14:creationId xmlns:p14="http://schemas.microsoft.com/office/powerpoint/2010/main" val="347003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9505-EDC4-D049-A708-80EE7EFC9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9F021C-CFBE-8E44-8A79-4FFF7CBC2F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2650B-79B0-2241-94F2-7C312F519C28}"/>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5" name="Footer Placeholder 4">
            <a:extLst>
              <a:ext uri="{FF2B5EF4-FFF2-40B4-BE49-F238E27FC236}">
                <a16:creationId xmlns:a16="http://schemas.microsoft.com/office/drawing/2014/main" id="{3C7EDD52-4E94-B44A-9129-05ECBA5A6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6F70E-85B0-2E42-93A0-DF5E39A03AD9}"/>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92409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CA351-FE39-4044-8A1C-8C4D78A3C7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A657C4-FEF6-3349-927E-CC651EF4F0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5C343-47C4-8846-898C-53E2CFE55DA2}"/>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5" name="Footer Placeholder 4">
            <a:extLst>
              <a:ext uri="{FF2B5EF4-FFF2-40B4-BE49-F238E27FC236}">
                <a16:creationId xmlns:a16="http://schemas.microsoft.com/office/drawing/2014/main" id="{92057270-F418-DE40-AE0E-E0D1610D1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AC4-311A-F148-8557-1C143C43BBF6}"/>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415608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EB4934-D8F8-4849-B36F-0DD7145238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67E428-A561-7C43-B79B-CF1690232D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9DEA5-0E63-0644-80C5-77BFC2CC5710}"/>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5" name="Footer Placeholder 4">
            <a:extLst>
              <a:ext uri="{FF2B5EF4-FFF2-40B4-BE49-F238E27FC236}">
                <a16:creationId xmlns:a16="http://schemas.microsoft.com/office/drawing/2014/main" id="{393B92DC-A4A9-E74F-87CA-0687E5BDE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CDFCE-DAF5-C34A-8360-8CFF74533AA3}"/>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180838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BA642-44A2-C14D-BAC4-AFCDFA6F6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2E3B8D-C8E4-EF43-903B-026FBC987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9394D-709B-7B4E-925A-809C0C9F97AD}"/>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5" name="Footer Placeholder 4">
            <a:extLst>
              <a:ext uri="{FF2B5EF4-FFF2-40B4-BE49-F238E27FC236}">
                <a16:creationId xmlns:a16="http://schemas.microsoft.com/office/drawing/2014/main" id="{4EDDFC7F-5DA4-7B4A-BF63-A259F2463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5CD95-A198-9F4C-BA96-58AAB454CA37}"/>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149822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509F-BCA2-7743-B727-B8C64AD16B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F03355-EE54-0D4D-8464-76E4AD8A5C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56B3EF-EE8A-B348-9669-A362155CDC5F}"/>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5" name="Footer Placeholder 4">
            <a:extLst>
              <a:ext uri="{FF2B5EF4-FFF2-40B4-BE49-F238E27FC236}">
                <a16:creationId xmlns:a16="http://schemas.microsoft.com/office/drawing/2014/main" id="{466E7ED7-C3F9-2C49-8512-8E2404018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F787D-BBAE-1041-BAF1-CF2162B98207}"/>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210173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E9538-3C2F-6849-AF47-ACE2779FE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0A895-D0CE-734F-B3A2-45B2AE0BE1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BEC88C-6686-7E4A-8B04-339816FFF4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84FA53-7793-C843-8A6D-84383DCA0714}"/>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6" name="Footer Placeholder 5">
            <a:extLst>
              <a:ext uri="{FF2B5EF4-FFF2-40B4-BE49-F238E27FC236}">
                <a16:creationId xmlns:a16="http://schemas.microsoft.com/office/drawing/2014/main" id="{085AD470-AAA6-3A46-A596-77CA1B87BD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71BB7-9EAC-0342-A355-68BBB414B532}"/>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3378934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215B-A083-0A46-A1C6-CEDDE53A2F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68C1C0-9AAD-3A44-AF93-450FD9791F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6538E2-C1A9-2544-9646-8337DF52B5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E6291-5AE9-804C-B148-2B5FE6202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ED3D3-E3A6-3640-B2B3-DD33B13F47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8F6D08-0122-9D4D-8A13-5A962A9E0DB9}"/>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8" name="Footer Placeholder 7">
            <a:extLst>
              <a:ext uri="{FF2B5EF4-FFF2-40B4-BE49-F238E27FC236}">
                <a16:creationId xmlns:a16="http://schemas.microsoft.com/office/drawing/2014/main" id="{C0F1F72E-A8EF-A447-ADB3-5747404911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2936BC-D3E3-A14A-86F6-FEF560F5543F}"/>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3996870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44C6-881F-EF41-B92B-0B222FDB0B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B88C86-AEF6-7B4B-8366-DA83DD74D3A4}"/>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4" name="Footer Placeholder 3">
            <a:extLst>
              <a:ext uri="{FF2B5EF4-FFF2-40B4-BE49-F238E27FC236}">
                <a16:creationId xmlns:a16="http://schemas.microsoft.com/office/drawing/2014/main" id="{D4858A62-138D-6548-8A55-121EA84B37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FAB918-EB26-E947-ABB7-3BB7C68A85D1}"/>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4195443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AC5DC-33B4-104A-800B-4E51AFA67320}"/>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3" name="Footer Placeholder 2">
            <a:extLst>
              <a:ext uri="{FF2B5EF4-FFF2-40B4-BE49-F238E27FC236}">
                <a16:creationId xmlns:a16="http://schemas.microsoft.com/office/drawing/2014/main" id="{7AFC8921-B56D-374F-BEFD-D51A7871C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6E7D28-85AA-484C-BE9F-8671B2D218E0}"/>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81252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B512A-BB19-A441-8E5C-632D10D92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2DA1DC-569A-384C-BA0D-E1E2554ED9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E45826-F176-EC46-85D0-581A91543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80DBD-24A4-F545-8664-B4428B3AB8BC}"/>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6" name="Footer Placeholder 5">
            <a:extLst>
              <a:ext uri="{FF2B5EF4-FFF2-40B4-BE49-F238E27FC236}">
                <a16:creationId xmlns:a16="http://schemas.microsoft.com/office/drawing/2014/main" id="{6667F228-BC0F-9F41-84D5-BB495EF8C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C5FA8-E85D-264E-AA26-F169B9B293D1}"/>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422682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A381-E513-9D49-9E5E-CC37E918A8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180ADA-87CA-E147-A796-58A062B87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491C19-59FB-1C47-B4AD-E815A941F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9F02A-6045-AA49-B915-BBCF06864E48}"/>
              </a:ext>
            </a:extLst>
          </p:cNvPr>
          <p:cNvSpPr>
            <a:spLocks noGrp="1"/>
          </p:cNvSpPr>
          <p:nvPr>
            <p:ph type="dt" sz="half" idx="10"/>
          </p:nvPr>
        </p:nvSpPr>
        <p:spPr/>
        <p:txBody>
          <a:bodyPr/>
          <a:lstStyle/>
          <a:p>
            <a:fld id="{7E064399-1F4F-6545-9381-88921B52A580}" type="datetimeFigureOut">
              <a:rPr lang="en-US" smtClean="0"/>
              <a:t>6/20/19</a:t>
            </a:fld>
            <a:endParaRPr lang="en-US"/>
          </a:p>
        </p:txBody>
      </p:sp>
      <p:sp>
        <p:nvSpPr>
          <p:cNvPr id="6" name="Footer Placeholder 5">
            <a:extLst>
              <a:ext uri="{FF2B5EF4-FFF2-40B4-BE49-F238E27FC236}">
                <a16:creationId xmlns:a16="http://schemas.microsoft.com/office/drawing/2014/main" id="{35C948EE-DF53-9842-ADA1-195A683CA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A3778-F397-9E4B-8DAA-4A79FDC73D22}"/>
              </a:ext>
            </a:extLst>
          </p:cNvPr>
          <p:cNvSpPr>
            <a:spLocks noGrp="1"/>
          </p:cNvSpPr>
          <p:nvPr>
            <p:ph type="sldNum" sz="quarter" idx="12"/>
          </p:nvPr>
        </p:nvSpPr>
        <p:spPr/>
        <p:txBody>
          <a:bodyPr/>
          <a:lstStyle/>
          <a:p>
            <a:fld id="{A5178FDB-3AD2-9943-A4E4-906AEE6F6815}" type="slidenum">
              <a:rPr lang="en-US" smtClean="0"/>
              <a:t>‹#›</a:t>
            </a:fld>
            <a:endParaRPr lang="en-US"/>
          </a:p>
        </p:txBody>
      </p:sp>
    </p:spTree>
    <p:extLst>
      <p:ext uri="{BB962C8B-B14F-4D97-AF65-F5344CB8AC3E}">
        <p14:creationId xmlns:p14="http://schemas.microsoft.com/office/powerpoint/2010/main" val="2237242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DB68B-18EB-D244-90F9-3EB344D5F8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69AB1B-675E-B84A-86B8-868B29AB64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99AA9-8362-A446-9FF2-6808BE68E6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64399-1F4F-6545-9381-88921B52A580}" type="datetimeFigureOut">
              <a:rPr lang="en-US" smtClean="0"/>
              <a:t>6/20/19</a:t>
            </a:fld>
            <a:endParaRPr lang="en-US"/>
          </a:p>
        </p:txBody>
      </p:sp>
      <p:sp>
        <p:nvSpPr>
          <p:cNvPr id="5" name="Footer Placeholder 4">
            <a:extLst>
              <a:ext uri="{FF2B5EF4-FFF2-40B4-BE49-F238E27FC236}">
                <a16:creationId xmlns:a16="http://schemas.microsoft.com/office/drawing/2014/main" id="{4A80871C-8FA1-0D4A-9A88-58A09DC122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3446B6-FD77-174A-913C-7D651C7EE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78FDB-3AD2-9943-A4E4-906AEE6F6815}" type="slidenum">
              <a:rPr lang="en-US" smtClean="0"/>
              <a:t>‹#›</a:t>
            </a:fld>
            <a:endParaRPr lang="en-US"/>
          </a:p>
        </p:txBody>
      </p:sp>
      <p:pic>
        <p:nvPicPr>
          <p:cNvPr id="7" name="Picture 6">
            <a:extLst>
              <a:ext uri="{FF2B5EF4-FFF2-40B4-BE49-F238E27FC236}">
                <a16:creationId xmlns:a16="http://schemas.microsoft.com/office/drawing/2014/main" id="{4E826189-E3FD-3840-A348-798218E07E16}"/>
              </a:ext>
            </a:extLst>
          </p:cNvPr>
          <p:cNvPicPr>
            <a:picLocks noChangeAspect="1"/>
          </p:cNvPicPr>
          <p:nvPr userDrawn="1"/>
        </p:nvPicPr>
        <p:blipFill>
          <a:blip r:embed="rId13"/>
          <a:stretch>
            <a:fillRect/>
          </a:stretch>
        </p:blipFill>
        <p:spPr>
          <a:xfrm>
            <a:off x="0" y="-1"/>
            <a:ext cx="12192000" cy="6858001"/>
          </a:xfrm>
          <a:prstGeom prst="rect">
            <a:avLst/>
          </a:prstGeom>
        </p:spPr>
      </p:pic>
    </p:spTree>
    <p:extLst>
      <p:ext uri="{BB962C8B-B14F-4D97-AF65-F5344CB8AC3E}">
        <p14:creationId xmlns:p14="http://schemas.microsoft.com/office/powerpoint/2010/main" val="4044710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nstagram.com/msduckworths_classroom/" TargetMode="Externa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hyperlink" Target="https://twitter.com/duckworth_ms" TargetMode="External"/><Relationship Id="rId4" Type="http://schemas.openxmlformats.org/officeDocument/2006/relationships/hyperlink" Target="https://www.facebook.com/MsDuckworthsClassro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98DC-554D-2D4B-8467-7BFE7CA2A6AA}"/>
              </a:ext>
            </a:extLst>
          </p:cNvPr>
          <p:cNvSpPr>
            <a:spLocks noGrp="1"/>
          </p:cNvSpPr>
          <p:nvPr>
            <p:ph type="ctrTitle"/>
          </p:nvPr>
        </p:nvSpPr>
        <p:spPr>
          <a:xfrm>
            <a:off x="1524000" y="1122363"/>
            <a:ext cx="9144000" cy="1707916"/>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a:t>Introduction to imagery at GCSE</a:t>
            </a:r>
          </a:p>
        </p:txBody>
      </p:sp>
      <p:sp>
        <p:nvSpPr>
          <p:cNvPr id="4" name="TextBox 3">
            <a:extLst>
              <a:ext uri="{FF2B5EF4-FFF2-40B4-BE49-F238E27FC236}">
                <a16:creationId xmlns:a16="http://schemas.microsoft.com/office/drawing/2014/main" id="{095F52AE-1053-9840-8607-BEE55CAD96D4}"/>
              </a:ext>
            </a:extLst>
          </p:cNvPr>
          <p:cNvSpPr txBox="1"/>
          <p:nvPr/>
        </p:nvSpPr>
        <p:spPr>
          <a:xfrm>
            <a:off x="3694671" y="106829"/>
            <a:ext cx="5529078"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LO: To understand how to find good examples of imagery</a:t>
            </a:r>
          </a:p>
          <a:p>
            <a:r>
              <a:rPr lang="en-US" dirty="0"/>
              <a:t>To understand how to talk about the effects of imagery</a:t>
            </a:r>
          </a:p>
        </p:txBody>
      </p:sp>
      <p:sp>
        <p:nvSpPr>
          <p:cNvPr id="5" name="TextBox 4">
            <a:extLst>
              <a:ext uri="{FF2B5EF4-FFF2-40B4-BE49-F238E27FC236}">
                <a16:creationId xmlns:a16="http://schemas.microsoft.com/office/drawing/2014/main" id="{6EF59806-F3F6-8F4E-B335-F76497534A82}"/>
              </a:ext>
            </a:extLst>
          </p:cNvPr>
          <p:cNvSpPr txBox="1"/>
          <p:nvPr/>
        </p:nvSpPr>
        <p:spPr>
          <a:xfrm>
            <a:off x="247135" y="271849"/>
            <a:ext cx="95269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Date:     </a:t>
            </a:r>
          </a:p>
        </p:txBody>
      </p:sp>
      <p:sp>
        <p:nvSpPr>
          <p:cNvPr id="6" name="Rectangle 5">
            <a:extLst>
              <a:ext uri="{FF2B5EF4-FFF2-40B4-BE49-F238E27FC236}">
                <a16:creationId xmlns:a16="http://schemas.microsoft.com/office/drawing/2014/main" id="{74FF32EF-3A97-F94A-88FD-4E59A0B0B9E5}"/>
              </a:ext>
            </a:extLst>
          </p:cNvPr>
          <p:cNvSpPr/>
          <p:nvPr/>
        </p:nvSpPr>
        <p:spPr>
          <a:xfrm>
            <a:off x="6585991" y="3704312"/>
            <a:ext cx="5275515"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dirty="0"/>
              <a:t>The room buzzed with energy and everything appeared to be moving slightly as if to echo the frenetic hum of cheerful voices.  Balloons gently swayed in the breeze, bunting swished above the heads as couples danced or chatted with animation.  Even the edges of the brightly patterned table cloths lifted as dresses swept by.</a:t>
            </a:r>
          </a:p>
        </p:txBody>
      </p:sp>
      <p:sp>
        <p:nvSpPr>
          <p:cNvPr id="7" name="TextBox 6">
            <a:extLst>
              <a:ext uri="{FF2B5EF4-FFF2-40B4-BE49-F238E27FC236}">
                <a16:creationId xmlns:a16="http://schemas.microsoft.com/office/drawing/2014/main" id="{D1DE655F-CBB8-664E-8EF3-F294DCFDF3C8}"/>
              </a:ext>
            </a:extLst>
          </p:cNvPr>
          <p:cNvSpPr txBox="1"/>
          <p:nvPr/>
        </p:nvSpPr>
        <p:spPr>
          <a:xfrm>
            <a:off x="129185" y="3499957"/>
            <a:ext cx="4824536" cy="255454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600" dirty="0"/>
              <a:t>STARTER: </a:t>
            </a:r>
          </a:p>
          <a:p>
            <a:r>
              <a:rPr lang="en-US" sz="1600" dirty="0"/>
              <a:t>Pick one quote that shows a </a:t>
            </a:r>
            <a:r>
              <a:rPr lang="en-US" sz="1600" dirty="0">
                <a:solidFill>
                  <a:srgbClr val="7030A0"/>
                </a:solidFill>
              </a:rPr>
              <a:t>celebratory</a:t>
            </a:r>
            <a:r>
              <a:rPr lang="en-US" sz="1600" dirty="0"/>
              <a:t> atmosphere</a:t>
            </a:r>
          </a:p>
          <a:p>
            <a:r>
              <a:rPr lang="en-US" sz="1600" dirty="0"/>
              <a:t>Pick one quote that shows a </a:t>
            </a:r>
            <a:r>
              <a:rPr lang="en-US" sz="1600" dirty="0">
                <a:solidFill>
                  <a:srgbClr val="7030A0"/>
                </a:solidFill>
              </a:rPr>
              <a:t>relaxed</a:t>
            </a:r>
            <a:r>
              <a:rPr lang="en-US" sz="1600" dirty="0"/>
              <a:t> atmosphere</a:t>
            </a:r>
          </a:p>
          <a:p>
            <a:r>
              <a:rPr lang="en-US" sz="1600" dirty="0"/>
              <a:t>Pick one quote that shows an </a:t>
            </a:r>
            <a:r>
              <a:rPr lang="en-US" sz="1600" dirty="0">
                <a:solidFill>
                  <a:srgbClr val="7030A0"/>
                </a:solidFill>
              </a:rPr>
              <a:t>excited</a:t>
            </a:r>
            <a:r>
              <a:rPr lang="en-US" sz="1600" dirty="0"/>
              <a:t> atmosphere</a:t>
            </a:r>
          </a:p>
          <a:p>
            <a:endParaRPr lang="en-US" sz="1600" dirty="0"/>
          </a:p>
          <a:p>
            <a:endParaRPr lang="en-US" sz="1600" dirty="0"/>
          </a:p>
          <a:p>
            <a:r>
              <a:rPr lang="en-US" sz="1600" dirty="0"/>
              <a:t>Extension 1: underline the words/phrases that show this atmosphere</a:t>
            </a:r>
          </a:p>
          <a:p>
            <a:r>
              <a:rPr lang="en-US" sz="1600" dirty="0"/>
              <a:t>Extension 2: what do the words you have underlined make you think of?</a:t>
            </a:r>
          </a:p>
        </p:txBody>
      </p:sp>
      <p:sp>
        <p:nvSpPr>
          <p:cNvPr id="8" name="TextBox 7">
            <a:extLst>
              <a:ext uri="{FF2B5EF4-FFF2-40B4-BE49-F238E27FC236}">
                <a16:creationId xmlns:a16="http://schemas.microsoft.com/office/drawing/2014/main" id="{13492195-E22D-2242-BA3C-DED23F50FFD4}"/>
              </a:ext>
            </a:extLst>
          </p:cNvPr>
          <p:cNvSpPr txBox="1"/>
          <p:nvPr/>
        </p:nvSpPr>
        <p:spPr>
          <a:xfrm>
            <a:off x="2426905" y="6293523"/>
            <a:ext cx="785221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Thinking question: What skills are you using? How will this help you in the exam?</a:t>
            </a:r>
            <a:endParaRPr lang="en-GB" dirty="0"/>
          </a:p>
        </p:txBody>
      </p:sp>
      <p:cxnSp>
        <p:nvCxnSpPr>
          <p:cNvPr id="10" name="Straight Arrow Connector 9">
            <a:extLst>
              <a:ext uri="{FF2B5EF4-FFF2-40B4-BE49-F238E27FC236}">
                <a16:creationId xmlns:a16="http://schemas.microsoft.com/office/drawing/2014/main" id="{F2EB60C7-8C01-9847-AB41-5CC13BF81ADF}"/>
              </a:ext>
            </a:extLst>
          </p:cNvPr>
          <p:cNvCxnSpPr/>
          <p:nvPr/>
        </p:nvCxnSpPr>
        <p:spPr>
          <a:xfrm>
            <a:off x="4794422" y="4621427"/>
            <a:ext cx="15585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66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DB116D-96D9-7C41-9B9A-407660E49E3B}"/>
              </a:ext>
            </a:extLst>
          </p:cNvPr>
          <p:cNvPicPr>
            <a:picLocks noChangeAspect="1"/>
          </p:cNvPicPr>
          <p:nvPr/>
        </p:nvPicPr>
        <p:blipFill>
          <a:blip r:embed="rId2"/>
          <a:stretch>
            <a:fillRect/>
          </a:stretch>
        </p:blipFill>
        <p:spPr>
          <a:xfrm rot="1264814">
            <a:off x="7150619" y="1550777"/>
            <a:ext cx="956196" cy="991744"/>
          </a:xfrm>
          <a:prstGeom prst="rect">
            <a:avLst/>
          </a:prstGeom>
        </p:spPr>
      </p:pic>
      <p:sp>
        <p:nvSpPr>
          <p:cNvPr id="2" name="Title 1"/>
          <p:cNvSpPr>
            <a:spLocks noGrp="1"/>
          </p:cNvSpPr>
          <p:nvPr>
            <p:ph type="title"/>
          </p:nvPr>
        </p:nvSpPr>
        <p:spPr>
          <a:xfrm>
            <a:off x="103910" y="20612"/>
            <a:ext cx="4104836" cy="791574"/>
          </a:xfrm>
        </p:spPr>
        <p:style>
          <a:lnRef idx="1">
            <a:schemeClr val="accent4"/>
          </a:lnRef>
          <a:fillRef idx="2">
            <a:schemeClr val="accent4"/>
          </a:fillRef>
          <a:effectRef idx="1">
            <a:schemeClr val="accent4"/>
          </a:effectRef>
          <a:fontRef idx="minor">
            <a:schemeClr val="dk1"/>
          </a:fontRef>
        </p:style>
        <p:txBody>
          <a:bodyPr/>
          <a:lstStyle/>
          <a:p>
            <a:r>
              <a:rPr lang="en-US" dirty="0"/>
              <a:t>Question 2 steps</a:t>
            </a:r>
            <a:endParaRPr lang="en-GB" dirty="0"/>
          </a:p>
        </p:txBody>
      </p:sp>
      <p:sp>
        <p:nvSpPr>
          <p:cNvPr id="3" name="Content Placeholder 2"/>
          <p:cNvSpPr>
            <a:spLocks noGrp="1"/>
          </p:cNvSpPr>
          <p:nvPr>
            <p:ph idx="1"/>
          </p:nvPr>
        </p:nvSpPr>
        <p:spPr>
          <a:xfrm>
            <a:off x="1" y="1263372"/>
            <a:ext cx="5915000" cy="1368152"/>
          </a:xfrm>
        </p:spPr>
        <p:style>
          <a:lnRef idx="2">
            <a:schemeClr val="dk1"/>
          </a:lnRef>
          <a:fillRef idx="1">
            <a:schemeClr val="lt1"/>
          </a:fillRef>
          <a:effectRef idx="0">
            <a:schemeClr val="dk1"/>
          </a:effectRef>
          <a:fontRef idx="minor">
            <a:schemeClr val="dk1"/>
          </a:fontRef>
        </p:style>
        <p:txBody>
          <a:bodyPr>
            <a:normAutofit fontScale="92500"/>
          </a:bodyPr>
          <a:lstStyle/>
          <a:p>
            <a:pPr>
              <a:buFont typeface="+mj-lt"/>
              <a:buAutoNum type="arabicPeriod"/>
            </a:pPr>
            <a:r>
              <a:rPr lang="en-US" dirty="0"/>
              <a:t>Read Q2d (language question)</a:t>
            </a:r>
          </a:p>
          <a:p>
            <a:pPr>
              <a:buAutoNum type="arabicPeriod"/>
            </a:pPr>
            <a:r>
              <a:rPr lang="en-GB" dirty="0"/>
              <a:t>Underline the paragraphs that you will focus on, then circle them on the text.</a:t>
            </a:r>
          </a:p>
          <a:p>
            <a:pPr marL="0" indent="0">
              <a:buNone/>
            </a:pPr>
            <a:endParaRPr lang="en-GB" dirty="0"/>
          </a:p>
        </p:txBody>
      </p:sp>
      <p:sp>
        <p:nvSpPr>
          <p:cNvPr id="4" name="Rectangle 3"/>
          <p:cNvSpPr/>
          <p:nvPr/>
        </p:nvSpPr>
        <p:spPr>
          <a:xfrm>
            <a:off x="701458" y="4214889"/>
            <a:ext cx="10697227" cy="241604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GB" sz="1400" dirty="0"/>
              <a:t>Re-read paragraphs 5 and 6. </a:t>
            </a:r>
            <a:endParaRPr lang="en-GB" sz="1100" dirty="0"/>
          </a:p>
          <a:p>
            <a:endParaRPr lang="en-GB" sz="1100" dirty="0"/>
          </a:p>
          <a:p>
            <a:r>
              <a:rPr lang="en-GB" sz="1400" dirty="0"/>
              <a:t>Paragraph 5 begins ‘And then the world began shutting down...’ and is about the effects of the blizzard. </a:t>
            </a:r>
          </a:p>
          <a:p>
            <a:r>
              <a:rPr lang="en-GB" sz="1400" dirty="0"/>
              <a:t>Paragraph 6 begins ‘Then it was Sunday, so Dad said get ready for mass ...’ and is about  their own experience in the snow. </a:t>
            </a:r>
          </a:p>
          <a:p>
            <a:endParaRPr lang="en-GB" sz="1400" dirty="0"/>
          </a:p>
          <a:p>
            <a:r>
              <a:rPr lang="en-GB" sz="1400" dirty="0"/>
              <a:t>Explain how the writer uses language to convey meaning and to create effect in these paragraphs. </a:t>
            </a:r>
          </a:p>
          <a:p>
            <a:endParaRPr lang="en-GB" sz="1400" dirty="0"/>
          </a:p>
          <a:p>
            <a:r>
              <a:rPr lang="en-GB" sz="1400" dirty="0"/>
              <a:t>Choose </a:t>
            </a:r>
            <a:r>
              <a:rPr lang="en-GB" sz="1400" b="1" dirty="0"/>
              <a:t>three </a:t>
            </a:r>
            <a:r>
              <a:rPr lang="en-GB" sz="1400" dirty="0"/>
              <a:t>examples of words or phrases from </a:t>
            </a:r>
            <a:r>
              <a:rPr lang="en-GB" sz="1400" b="1" dirty="0"/>
              <a:t>each </a:t>
            </a:r>
            <a:r>
              <a:rPr lang="en-GB" sz="1400" dirty="0"/>
              <a:t>paragraph to support your answer. Your choices should include the use of imagery. </a:t>
            </a:r>
          </a:p>
          <a:p>
            <a:r>
              <a:rPr lang="en-GB" sz="1400" dirty="0"/>
              <a:t>Write about 200 to 300 words. </a:t>
            </a:r>
          </a:p>
          <a:p>
            <a:endParaRPr lang="en-GB" sz="1400" dirty="0"/>
          </a:p>
          <a:p>
            <a:r>
              <a:rPr lang="en-GB" sz="1400" b="1" dirty="0"/>
              <a:t>Up to 15 marks are available for the content of your answer. </a:t>
            </a:r>
            <a:endParaRPr lang="en-GB" sz="1400" dirty="0"/>
          </a:p>
        </p:txBody>
      </p:sp>
      <p:sp>
        <p:nvSpPr>
          <p:cNvPr id="6" name="TextBox 5"/>
          <p:cNvSpPr txBox="1"/>
          <p:nvPr/>
        </p:nvSpPr>
        <p:spPr>
          <a:xfrm>
            <a:off x="6451071" y="2378221"/>
            <a:ext cx="177196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u="sng" dirty="0"/>
              <a:t>Top tip </a:t>
            </a:r>
            <a:r>
              <a:rPr lang="en-GB" sz="1200" dirty="0"/>
              <a:t>– you will be given clues about what the focus is in the question. This will help you to make your choices as well as explain them.</a:t>
            </a:r>
          </a:p>
        </p:txBody>
      </p:sp>
      <p:cxnSp>
        <p:nvCxnSpPr>
          <p:cNvPr id="8" name="Straight Arrow Connector 7"/>
          <p:cNvCxnSpPr>
            <a:cxnSpLocks/>
            <a:stCxn id="6" idx="2"/>
          </p:cNvCxnSpPr>
          <p:nvPr/>
        </p:nvCxnSpPr>
        <p:spPr>
          <a:xfrm flipH="1">
            <a:off x="7257279" y="3578550"/>
            <a:ext cx="79772" cy="9683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AutoShape 2" descr="top tipçåçæå°çµæ"/>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5145034" y="1151697"/>
            <a:ext cx="190193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Do step 1&amp;2 NOW</a:t>
            </a:r>
            <a:endParaRPr lang="en-GB" dirty="0"/>
          </a:p>
        </p:txBody>
      </p:sp>
      <p:sp>
        <p:nvSpPr>
          <p:cNvPr id="11" name="TextBox 10"/>
          <p:cNvSpPr txBox="1"/>
          <p:nvPr/>
        </p:nvSpPr>
        <p:spPr>
          <a:xfrm>
            <a:off x="554689" y="3520392"/>
            <a:ext cx="4712509"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What is the </a:t>
            </a:r>
            <a:r>
              <a:rPr lang="en-US" u="sng" dirty="0"/>
              <a:t>focus</a:t>
            </a:r>
            <a:r>
              <a:rPr lang="en-US" dirty="0"/>
              <a:t>? What will you be looking for?</a:t>
            </a:r>
            <a:endParaRPr lang="en-GB" dirty="0"/>
          </a:p>
        </p:txBody>
      </p:sp>
      <p:grpSp>
        <p:nvGrpSpPr>
          <p:cNvPr id="16" name="Group 15">
            <a:extLst>
              <a:ext uri="{FF2B5EF4-FFF2-40B4-BE49-F238E27FC236}">
                <a16:creationId xmlns:a16="http://schemas.microsoft.com/office/drawing/2014/main" id="{8FFA7E9E-B00A-9F45-A234-AD58F706C411}"/>
              </a:ext>
            </a:extLst>
          </p:cNvPr>
          <p:cNvGrpSpPr/>
          <p:nvPr/>
        </p:nvGrpSpPr>
        <p:grpSpPr>
          <a:xfrm>
            <a:off x="8433580" y="-44167"/>
            <a:ext cx="3732918" cy="3622717"/>
            <a:chOff x="8433580" y="-44167"/>
            <a:chExt cx="3732918" cy="3622717"/>
          </a:xfrm>
        </p:grpSpPr>
        <p:pic>
          <p:nvPicPr>
            <p:cNvPr id="14" name="Picture 13">
              <a:extLst>
                <a:ext uri="{FF2B5EF4-FFF2-40B4-BE49-F238E27FC236}">
                  <a16:creationId xmlns:a16="http://schemas.microsoft.com/office/drawing/2014/main" id="{F72176E0-697E-C94F-9073-1A046839B6FE}"/>
                </a:ext>
              </a:extLst>
            </p:cNvPr>
            <p:cNvPicPr>
              <a:picLocks noChangeAspect="1"/>
            </p:cNvPicPr>
            <p:nvPr/>
          </p:nvPicPr>
          <p:blipFill>
            <a:blip r:embed="rId3"/>
            <a:stretch>
              <a:fillRect/>
            </a:stretch>
          </p:blipFill>
          <p:spPr>
            <a:xfrm>
              <a:off x="8433580" y="-44167"/>
              <a:ext cx="3732918" cy="3564559"/>
            </a:xfrm>
            <a:prstGeom prst="rect">
              <a:avLst/>
            </a:prstGeom>
          </p:spPr>
        </p:pic>
        <p:sp>
          <p:nvSpPr>
            <p:cNvPr id="15" name="TextBox 14">
              <a:extLst>
                <a:ext uri="{FF2B5EF4-FFF2-40B4-BE49-F238E27FC236}">
                  <a16:creationId xmlns:a16="http://schemas.microsoft.com/office/drawing/2014/main" id="{0FE67ECC-6300-F84B-8621-6D8ECAF3879C}"/>
                </a:ext>
              </a:extLst>
            </p:cNvPr>
            <p:cNvSpPr txBox="1"/>
            <p:nvPr/>
          </p:nvSpPr>
          <p:spPr>
            <a:xfrm>
              <a:off x="8579589" y="254563"/>
              <a:ext cx="3440900" cy="3323987"/>
            </a:xfrm>
            <a:prstGeom prst="rect">
              <a:avLst/>
            </a:prstGeom>
            <a:noFill/>
          </p:spPr>
          <p:txBody>
            <a:bodyPr wrap="square" rtlCol="0">
              <a:spAutoFit/>
            </a:bodyPr>
            <a:lstStyle/>
            <a:p>
              <a:r>
                <a:rPr lang="en-US" sz="1600" dirty="0"/>
                <a:t>Remember!</a:t>
              </a:r>
            </a:p>
            <a:p>
              <a:endParaRPr lang="en-US" sz="1600" dirty="0"/>
            </a:p>
            <a:p>
              <a:r>
                <a:rPr lang="en-US" sz="1600" dirty="0"/>
                <a:t>At this stage in the exam you will already have read the text and answered comprehension questions on it. Therefore you will have a good understanding of what it is about. </a:t>
              </a:r>
            </a:p>
            <a:p>
              <a:endParaRPr lang="en-US" sz="1600" dirty="0"/>
            </a:p>
            <a:p>
              <a:r>
                <a:rPr lang="en-US" sz="1600" dirty="0"/>
                <a:t>Important things to focus on:</a:t>
              </a:r>
            </a:p>
            <a:p>
              <a:pPr marL="285750" indent="-285750">
                <a:buFont typeface="Arial" panose="020B0604020202020204" pitchFamily="34" charset="0"/>
                <a:buChar char="•"/>
              </a:pPr>
              <a:r>
                <a:rPr lang="en-US" sz="1600" dirty="0"/>
                <a:t>What it is about</a:t>
              </a:r>
            </a:p>
            <a:p>
              <a:pPr marL="285750" indent="-285750">
                <a:buFont typeface="Arial" panose="020B0604020202020204" pitchFamily="34" charset="0"/>
                <a:buChar char="•"/>
              </a:pPr>
              <a:r>
                <a:rPr lang="en-US" sz="1600" dirty="0"/>
                <a:t>What happens</a:t>
              </a:r>
            </a:p>
            <a:p>
              <a:pPr marL="285750" indent="-285750">
                <a:buFont typeface="Arial" panose="020B0604020202020204" pitchFamily="34" charset="0"/>
                <a:buChar char="•"/>
              </a:pPr>
              <a:r>
                <a:rPr lang="en-US" sz="1600" dirty="0"/>
                <a:t>Who is involved</a:t>
              </a:r>
            </a:p>
            <a:p>
              <a:pPr marL="285750" indent="-285750">
                <a:buFont typeface="Arial" panose="020B0604020202020204" pitchFamily="34" charset="0"/>
                <a:buChar char="•"/>
              </a:pPr>
              <a:r>
                <a:rPr lang="en-US" sz="1600" dirty="0"/>
                <a:t>Tone/atmosphere</a:t>
              </a:r>
            </a:p>
          </p:txBody>
        </p:sp>
      </p:grpSp>
    </p:spTree>
    <p:extLst>
      <p:ext uri="{BB962C8B-B14F-4D97-AF65-F5344CB8AC3E}">
        <p14:creationId xmlns:p14="http://schemas.microsoft.com/office/powerpoint/2010/main" val="311183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95" y="90762"/>
            <a:ext cx="4955676" cy="1151094"/>
          </a:xfrm>
        </p:spPr>
        <p:style>
          <a:lnRef idx="1">
            <a:schemeClr val="accent4"/>
          </a:lnRef>
          <a:fillRef idx="2">
            <a:schemeClr val="accent4"/>
          </a:fillRef>
          <a:effectRef idx="1">
            <a:schemeClr val="accent4"/>
          </a:effectRef>
          <a:fontRef idx="minor">
            <a:schemeClr val="dk1"/>
          </a:fontRef>
        </p:style>
        <p:txBody>
          <a:bodyPr/>
          <a:lstStyle/>
          <a:p>
            <a:r>
              <a:rPr lang="en-US" dirty="0"/>
              <a:t>Question 2 steps</a:t>
            </a:r>
            <a:endParaRPr lang="en-GB" dirty="0"/>
          </a:p>
        </p:txBody>
      </p:sp>
      <p:sp>
        <p:nvSpPr>
          <p:cNvPr id="9" name="AutoShape 2" descr="top tipçåçæå°çµæ"/>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Content Placeholder 2"/>
          <p:cNvSpPr txBox="1">
            <a:spLocks/>
          </p:cNvSpPr>
          <p:nvPr/>
        </p:nvSpPr>
        <p:spPr>
          <a:xfrm>
            <a:off x="1775520" y="1628800"/>
            <a:ext cx="5915000" cy="211683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dk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dk1"/>
                </a:solidFill>
                <a:latin typeface="+mn-lt"/>
                <a:ea typeface="+mn-ea"/>
                <a:cs typeface="+mn-cs"/>
              </a:defRPr>
            </a:lvl9pPr>
          </a:lstStyle>
          <a:p>
            <a:pPr>
              <a:buFont typeface="+mj-lt"/>
              <a:buAutoNum type="arabicPeriod"/>
            </a:pPr>
            <a:r>
              <a:rPr lang="en-US" dirty="0"/>
              <a:t>Read Q2d (language question)</a:t>
            </a:r>
          </a:p>
          <a:p>
            <a:pPr>
              <a:buFont typeface="Arial" pitchFamily="34" charset="0"/>
              <a:buAutoNum type="arabicPeriod"/>
            </a:pPr>
            <a:r>
              <a:rPr lang="en-GB" dirty="0"/>
              <a:t>Underline the paragraphs that you will focus on, then circle them on the text.</a:t>
            </a:r>
          </a:p>
          <a:p>
            <a:pPr>
              <a:buFont typeface="Arial" pitchFamily="34" charset="0"/>
              <a:buAutoNum type="arabicPeriod"/>
            </a:pPr>
            <a:r>
              <a:rPr lang="en-GB" dirty="0"/>
              <a:t>Go through each paragraph and underline interesting words and phrases</a:t>
            </a:r>
          </a:p>
          <a:p>
            <a:pPr>
              <a:buFont typeface="Arial" pitchFamily="34" charset="0"/>
              <a:buAutoNum type="arabicPeriod"/>
            </a:pPr>
            <a:r>
              <a:rPr lang="en-GB" dirty="0"/>
              <a:t>Go back and tick the best 3 in each paragraph</a:t>
            </a:r>
          </a:p>
          <a:p>
            <a:pPr>
              <a:buFont typeface="Arial" pitchFamily="34" charset="0"/>
              <a:buAutoNum type="arabicPeriod"/>
            </a:pPr>
            <a:r>
              <a:rPr lang="en-US" dirty="0"/>
              <a:t>Write your answer</a:t>
            </a:r>
            <a:endParaRPr lang="en-GB" dirty="0"/>
          </a:p>
          <a:p>
            <a:pPr marL="0" indent="0">
              <a:buNone/>
            </a:pPr>
            <a:endParaRPr lang="en-GB" dirty="0"/>
          </a:p>
        </p:txBody>
      </p:sp>
      <p:pic>
        <p:nvPicPr>
          <p:cNvPr id="14" name="Picture 2" descr="green tickçåçæå°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2348" y="1556792"/>
            <a:ext cx="399273" cy="3473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reen tickçåçæå°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4748" y="2145528"/>
            <a:ext cx="399273" cy="347368"/>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5400000">
            <a:off x="7180128" y="2392848"/>
            <a:ext cx="432048" cy="588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ontent Placeholder 2"/>
          <p:cNvSpPr>
            <a:spLocks noGrp="1"/>
          </p:cNvSpPr>
          <p:nvPr>
            <p:ph idx="1"/>
          </p:nvPr>
        </p:nvSpPr>
        <p:spPr>
          <a:xfrm>
            <a:off x="8583355" y="3348489"/>
            <a:ext cx="3475137" cy="3365462"/>
          </a:xfrm>
        </p:spPr>
        <p:style>
          <a:lnRef idx="2">
            <a:schemeClr val="accent4"/>
          </a:lnRef>
          <a:fillRef idx="1">
            <a:schemeClr val="lt1"/>
          </a:fillRef>
          <a:effectRef idx="0">
            <a:schemeClr val="accent4"/>
          </a:effectRef>
          <a:fontRef idx="minor">
            <a:schemeClr val="dk1"/>
          </a:fontRef>
        </p:style>
        <p:txBody>
          <a:bodyPr>
            <a:noAutofit/>
          </a:bodyPr>
          <a:lstStyle/>
          <a:p>
            <a:endParaRPr lang="en-GB" dirty="0"/>
          </a:p>
          <a:p>
            <a:r>
              <a:rPr lang="en-GB" dirty="0"/>
              <a:t>Choose quotes that:</a:t>
            </a:r>
          </a:p>
          <a:p>
            <a:pPr lvl="1"/>
            <a:r>
              <a:rPr lang="en-GB" dirty="0"/>
              <a:t>You understand</a:t>
            </a:r>
          </a:p>
          <a:p>
            <a:pPr lvl="1"/>
            <a:r>
              <a:rPr lang="en-GB" dirty="0"/>
              <a:t>Are interesting</a:t>
            </a:r>
          </a:p>
          <a:p>
            <a:pPr lvl="1"/>
            <a:r>
              <a:rPr lang="en-US" dirty="0">
                <a:solidFill>
                  <a:srgbClr val="FF0000"/>
                </a:solidFill>
              </a:rPr>
              <a:t>Include imagery</a:t>
            </a:r>
            <a:endParaRPr lang="en-GB" dirty="0">
              <a:solidFill>
                <a:srgbClr val="FF0000"/>
              </a:solidFill>
            </a:endParaRPr>
          </a:p>
          <a:p>
            <a:pPr lvl="1"/>
            <a:r>
              <a:rPr lang="en-GB" dirty="0"/>
              <a:t>You can say a lot about</a:t>
            </a:r>
          </a:p>
        </p:txBody>
      </p:sp>
      <p:cxnSp>
        <p:nvCxnSpPr>
          <p:cNvPr id="18" name="Straight Arrow Connector 17"/>
          <p:cNvCxnSpPr/>
          <p:nvPr/>
        </p:nvCxnSpPr>
        <p:spPr>
          <a:xfrm flipH="1" flipV="1">
            <a:off x="6774005" y="5031220"/>
            <a:ext cx="2520280"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09534" y="4569616"/>
            <a:ext cx="29274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Remind yourself what this is?</a:t>
            </a:r>
            <a:endParaRPr lang="en-GB" dirty="0"/>
          </a:p>
        </p:txBody>
      </p:sp>
      <p:sp>
        <p:nvSpPr>
          <p:cNvPr id="21" name="TextBox 20"/>
          <p:cNvSpPr txBox="1"/>
          <p:nvPr/>
        </p:nvSpPr>
        <p:spPr>
          <a:xfrm>
            <a:off x="7636721" y="2502550"/>
            <a:ext cx="2816861"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a:t>Do this for (a) – paragraph 5</a:t>
            </a:r>
            <a:endParaRPr lang="en-GB" dirty="0"/>
          </a:p>
        </p:txBody>
      </p:sp>
      <p:sp>
        <p:nvSpPr>
          <p:cNvPr id="16" name="Rectangle 15">
            <a:extLst>
              <a:ext uri="{FF2B5EF4-FFF2-40B4-BE49-F238E27FC236}">
                <a16:creationId xmlns:a16="http://schemas.microsoft.com/office/drawing/2014/main" id="{57249816-E7BE-664E-ABA9-373013555A59}"/>
              </a:ext>
            </a:extLst>
          </p:cNvPr>
          <p:cNvSpPr/>
          <p:nvPr/>
        </p:nvSpPr>
        <p:spPr>
          <a:xfrm>
            <a:off x="-35923" y="5472565"/>
            <a:ext cx="8396070" cy="113877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GB" dirty="0"/>
              <a:t>Re-read paragraphs 5 and 6. </a:t>
            </a:r>
            <a:endParaRPr lang="en-GB" sz="1400" dirty="0"/>
          </a:p>
          <a:p>
            <a:endParaRPr lang="en-GB" sz="1400" dirty="0"/>
          </a:p>
          <a:p>
            <a:r>
              <a:rPr lang="en-GB" dirty="0"/>
              <a:t>Paragraph 5 begins ‘And then the world began shutting down...’ and is about the effects of the blizzard. </a:t>
            </a:r>
          </a:p>
        </p:txBody>
      </p:sp>
    </p:spTree>
    <p:extLst>
      <p:ext uri="{BB962C8B-B14F-4D97-AF65-F5344CB8AC3E}">
        <p14:creationId xmlns:p14="http://schemas.microsoft.com/office/powerpoint/2010/main" val="3032210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ED4087-A06C-514D-911A-788C1F9C681C}"/>
              </a:ext>
            </a:extLst>
          </p:cNvPr>
          <p:cNvPicPr>
            <a:picLocks noChangeAspect="1"/>
          </p:cNvPicPr>
          <p:nvPr/>
        </p:nvPicPr>
        <p:blipFill>
          <a:blip r:embed="rId2"/>
          <a:stretch>
            <a:fillRect/>
          </a:stretch>
        </p:blipFill>
        <p:spPr>
          <a:xfrm rot="739319">
            <a:off x="10189990" y="1224657"/>
            <a:ext cx="1858549" cy="1192953"/>
          </a:xfrm>
          <a:prstGeom prst="rect">
            <a:avLst/>
          </a:prstGeom>
        </p:spPr>
      </p:pic>
      <p:sp>
        <p:nvSpPr>
          <p:cNvPr id="3" name="Content Placeholder 2">
            <a:extLst>
              <a:ext uri="{FF2B5EF4-FFF2-40B4-BE49-F238E27FC236}">
                <a16:creationId xmlns:a16="http://schemas.microsoft.com/office/drawing/2014/main" id="{8A7A1EDE-239A-C541-9CDE-E55258C52AA1}"/>
              </a:ext>
            </a:extLst>
          </p:cNvPr>
          <p:cNvSpPr>
            <a:spLocks noGrp="1"/>
          </p:cNvSpPr>
          <p:nvPr>
            <p:ph idx="1"/>
          </p:nvPr>
        </p:nvSpPr>
        <p:spPr>
          <a:xfrm>
            <a:off x="199373" y="1571201"/>
            <a:ext cx="7040671" cy="3715598"/>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marL="0" indent="0">
              <a:buNone/>
            </a:pPr>
            <a:r>
              <a:rPr lang="en-GB" dirty="0"/>
              <a:t>And then the world began shutting down. The airports, which was bad because Mom was in Toronto, visiting her sister. The schools, which was great for the first day, and good for the second, and then less good and less good yet. Because the roads were impossible; the fridge, emptying. </a:t>
            </a:r>
            <a:r>
              <a:rPr lang="en-GB" i="1" dirty="0"/>
              <a:t>Does this smell OK to you?</a:t>
            </a:r>
            <a:r>
              <a:rPr lang="en-GB" dirty="0"/>
              <a:t> Couldn’t watch </a:t>
            </a:r>
            <a:r>
              <a:rPr lang="en-GB" i="1" dirty="0"/>
              <a:t>Little House</a:t>
            </a:r>
            <a:r>
              <a:rPr lang="en-GB" dirty="0"/>
              <a:t> because Channel 5 covered the blizzard all day. A motorist, dead of exposure in a stranded car. A man, dead of a heart attack while </a:t>
            </a:r>
            <a:r>
              <a:rPr lang="en-GB" dirty="0" err="1"/>
              <a:t>shoveling</a:t>
            </a:r>
            <a:r>
              <a:rPr lang="en-GB" dirty="0"/>
              <a:t> snow; ambulance couldn’t reach him. Coat drive, shelters for the homeless. </a:t>
            </a:r>
            <a:r>
              <a:rPr lang="en-GB" i="1" dirty="0"/>
              <a:t>Check in on your elderly </a:t>
            </a:r>
            <a:r>
              <a:rPr lang="en-GB" i="1" dirty="0" err="1"/>
              <a:t>neighbors</a:t>
            </a:r>
            <a:r>
              <a:rPr lang="en-GB" i="1" dirty="0"/>
              <a:t>, folks. If you can get out, that is. </a:t>
            </a:r>
            <a:r>
              <a:rPr lang="en-GB" dirty="0"/>
              <a:t>Amtrak trains abandoned. Hundreds of cars lining the highway, buried by snow, white lumps pierced by antennas. Family of five, killed when their roof collapsed. We were a family of four, but with Mom far away, we were only three. I got out of the bathtub to answer her crackling long-distance call.</a:t>
            </a:r>
          </a:p>
          <a:p>
            <a:pPr marL="0" indent="0">
              <a:buNone/>
            </a:pPr>
            <a:endParaRPr lang="en-US" dirty="0"/>
          </a:p>
        </p:txBody>
      </p:sp>
      <p:sp>
        <p:nvSpPr>
          <p:cNvPr id="4" name="TextBox 3">
            <a:extLst>
              <a:ext uri="{FF2B5EF4-FFF2-40B4-BE49-F238E27FC236}">
                <a16:creationId xmlns:a16="http://schemas.microsoft.com/office/drawing/2014/main" id="{C12FBA3F-6E26-AB4C-8D59-770D4CF4F58B}"/>
              </a:ext>
            </a:extLst>
          </p:cNvPr>
          <p:cNvSpPr txBox="1"/>
          <p:nvPr/>
        </p:nvSpPr>
        <p:spPr>
          <a:xfrm>
            <a:off x="513567" y="313151"/>
            <a:ext cx="1002082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Move around the room and talk to as many people as you can! Share your choices and try and narrow them down to the best 3. You have 6 minutes!</a:t>
            </a:r>
          </a:p>
        </p:txBody>
      </p:sp>
      <p:sp>
        <p:nvSpPr>
          <p:cNvPr id="5" name="TextBox 4">
            <a:extLst>
              <a:ext uri="{FF2B5EF4-FFF2-40B4-BE49-F238E27FC236}">
                <a16:creationId xmlns:a16="http://schemas.microsoft.com/office/drawing/2014/main" id="{827DA3B5-ABE8-D146-85CF-80832F799115}"/>
              </a:ext>
            </a:extLst>
          </p:cNvPr>
          <p:cNvSpPr txBox="1"/>
          <p:nvPr/>
        </p:nvSpPr>
        <p:spPr>
          <a:xfrm>
            <a:off x="7653402" y="2442575"/>
            <a:ext cx="4126322" cy="30469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a:t>Questions to ask each other:</a:t>
            </a:r>
          </a:p>
          <a:p>
            <a:endParaRPr lang="en-US" sz="2400" dirty="0"/>
          </a:p>
          <a:p>
            <a:pPr marL="285750" indent="-285750">
              <a:buFont typeface="Arial" panose="020B0604020202020204" pitchFamily="34" charset="0"/>
              <a:buChar char="•"/>
            </a:pPr>
            <a:r>
              <a:rPr lang="en-US" sz="2400" dirty="0"/>
              <a:t>Is it relevant to the question?</a:t>
            </a:r>
          </a:p>
          <a:p>
            <a:pPr marL="285750" indent="-285750">
              <a:buFont typeface="Arial" panose="020B0604020202020204" pitchFamily="34" charset="0"/>
              <a:buChar char="•"/>
            </a:pPr>
            <a:r>
              <a:rPr lang="en-US" sz="2400" dirty="0"/>
              <a:t>Is it imagery?</a:t>
            </a:r>
          </a:p>
          <a:p>
            <a:pPr marL="285750" indent="-285750">
              <a:buFont typeface="Arial" panose="020B0604020202020204" pitchFamily="34" charset="0"/>
              <a:buChar char="•"/>
            </a:pPr>
            <a:r>
              <a:rPr lang="en-US" sz="2400" dirty="0"/>
              <a:t>Why is it imagery?</a:t>
            </a:r>
          </a:p>
          <a:p>
            <a:pPr marL="285750" indent="-285750">
              <a:buFont typeface="Arial" panose="020B0604020202020204" pitchFamily="34" charset="0"/>
              <a:buChar char="•"/>
            </a:pPr>
            <a:r>
              <a:rPr lang="en-US" sz="2400" dirty="0"/>
              <a:t>What does it show?</a:t>
            </a:r>
          </a:p>
          <a:p>
            <a:pPr marL="285750" indent="-285750">
              <a:buFont typeface="Arial" panose="020B0604020202020204" pitchFamily="34" charset="0"/>
              <a:buChar char="•"/>
            </a:pPr>
            <a:r>
              <a:rPr lang="en-US" sz="2400" dirty="0"/>
              <a:t>Is it the best example?</a:t>
            </a:r>
          </a:p>
          <a:p>
            <a:pPr marL="285750" indent="-285750">
              <a:buFont typeface="Arial" panose="020B0604020202020204" pitchFamily="34" charset="0"/>
              <a:buChar char="•"/>
            </a:pPr>
            <a:r>
              <a:rPr lang="en-US" sz="2400" dirty="0"/>
              <a:t>Why did you choose it?</a:t>
            </a:r>
          </a:p>
        </p:txBody>
      </p:sp>
    </p:spTree>
    <p:extLst>
      <p:ext uri="{BB962C8B-B14F-4D97-AF65-F5344CB8AC3E}">
        <p14:creationId xmlns:p14="http://schemas.microsoft.com/office/powerpoint/2010/main" val="2723929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D1B0-9F3D-0C46-AC88-8DBB79D6D3E8}"/>
              </a:ext>
            </a:extLst>
          </p:cNvPr>
          <p:cNvSpPr>
            <a:spLocks noGrp="1"/>
          </p:cNvSpPr>
          <p:nvPr>
            <p:ph type="title"/>
          </p:nvPr>
        </p:nvSpPr>
        <p:spPr>
          <a:xfrm>
            <a:off x="838200" y="365126"/>
            <a:ext cx="2243203" cy="900004"/>
          </a:xfrm>
        </p:spPr>
        <p:style>
          <a:lnRef idx="1">
            <a:schemeClr val="accent4"/>
          </a:lnRef>
          <a:fillRef idx="2">
            <a:schemeClr val="accent4"/>
          </a:fillRef>
          <a:effectRef idx="1">
            <a:schemeClr val="accent4"/>
          </a:effectRef>
          <a:fontRef idx="minor">
            <a:schemeClr val="dk1"/>
          </a:fontRef>
        </p:style>
        <p:txBody>
          <a:bodyPr/>
          <a:lstStyle/>
          <a:p>
            <a:r>
              <a:rPr lang="en-US" dirty="0"/>
              <a:t>Plenary</a:t>
            </a:r>
          </a:p>
        </p:txBody>
      </p:sp>
      <p:sp>
        <p:nvSpPr>
          <p:cNvPr id="3" name="Content Placeholder 2">
            <a:extLst>
              <a:ext uri="{FF2B5EF4-FFF2-40B4-BE49-F238E27FC236}">
                <a16:creationId xmlns:a16="http://schemas.microsoft.com/office/drawing/2014/main" id="{583478B6-AA50-F743-BE25-620950B288E5}"/>
              </a:ext>
            </a:extLst>
          </p:cNvPr>
          <p:cNvSpPr>
            <a:spLocks noGrp="1"/>
          </p:cNvSpPr>
          <p:nvPr>
            <p:ph idx="1"/>
          </p:nvPr>
        </p:nvSpPr>
        <p:spPr>
          <a:xfrm>
            <a:off x="838200" y="1825625"/>
            <a:ext cx="10515600" cy="2270386"/>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r>
              <a:rPr lang="en-US" dirty="0"/>
              <a:t>Next lesson we will start to discuss the effect of the imagery and also look at the mark scheme.</a:t>
            </a:r>
          </a:p>
          <a:p>
            <a:r>
              <a:rPr lang="en-US" dirty="0"/>
              <a:t>How do you feel at the end of this lesson?</a:t>
            </a:r>
          </a:p>
          <a:p>
            <a:r>
              <a:rPr lang="en-US" dirty="0"/>
              <a:t>Which questions have been answered?</a:t>
            </a:r>
          </a:p>
          <a:p>
            <a:r>
              <a:rPr lang="en-US" dirty="0"/>
              <a:t>Which questions still need answering? Let’s see if we can find answers together	!</a:t>
            </a:r>
          </a:p>
        </p:txBody>
      </p:sp>
    </p:spTree>
    <p:extLst>
      <p:ext uri="{BB962C8B-B14F-4D97-AF65-F5344CB8AC3E}">
        <p14:creationId xmlns:p14="http://schemas.microsoft.com/office/powerpoint/2010/main" val="3093922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E638F-6AA7-8C44-B763-52CAC149B6F8}"/>
              </a:ext>
            </a:extLst>
          </p:cNvPr>
          <p:cNvPicPr>
            <a:picLocks noChangeAspect="1"/>
          </p:cNvPicPr>
          <p:nvPr/>
        </p:nvPicPr>
        <p:blipFill>
          <a:blip r:embed="rId2"/>
          <a:stretch>
            <a:fillRect/>
          </a:stretch>
        </p:blipFill>
        <p:spPr>
          <a:xfrm>
            <a:off x="3502615" y="4549676"/>
            <a:ext cx="5404393" cy="2331481"/>
          </a:xfrm>
          <a:prstGeom prst="rect">
            <a:avLst/>
          </a:prstGeom>
        </p:spPr>
      </p:pic>
      <p:sp>
        <p:nvSpPr>
          <p:cNvPr id="5" name="TextBox 4">
            <a:extLst>
              <a:ext uri="{FF2B5EF4-FFF2-40B4-BE49-F238E27FC236}">
                <a16:creationId xmlns:a16="http://schemas.microsoft.com/office/drawing/2014/main" id="{77C0585D-D94B-FC4F-9EDE-44D72DB15AD6}"/>
              </a:ext>
            </a:extLst>
          </p:cNvPr>
          <p:cNvSpPr txBox="1"/>
          <p:nvPr/>
        </p:nvSpPr>
        <p:spPr>
          <a:xfrm>
            <a:off x="1346201" y="1095276"/>
            <a:ext cx="9273688"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Thank you for visiting Ms Duckworth’s Classroom! I hope you enjoy the free resource. Please feel free to let me know how you used them and if they were helpful. </a:t>
            </a:r>
          </a:p>
          <a:p>
            <a:endParaRPr lang="en-US" sz="2400" dirty="0"/>
          </a:p>
          <a:p>
            <a:r>
              <a:rPr lang="en-US" sz="2400" dirty="0"/>
              <a:t>Also, you can find the full SoW in my website store.</a:t>
            </a:r>
          </a:p>
          <a:p>
            <a:endParaRPr lang="en-US" sz="2400" dirty="0"/>
          </a:p>
          <a:p>
            <a:pPr algn="ctr"/>
            <a:r>
              <a:rPr lang="en-US" sz="2400" dirty="0"/>
              <a:t>You can also follow me on </a:t>
            </a:r>
            <a:r>
              <a:rPr lang="en-US" sz="2400" dirty="0">
                <a:hlinkClick r:id="rId3"/>
              </a:rPr>
              <a:t>Instagram</a:t>
            </a:r>
            <a:r>
              <a:rPr lang="en-US" sz="2400" dirty="0"/>
              <a:t> and find me on </a:t>
            </a:r>
            <a:r>
              <a:rPr lang="en-US" sz="2400" dirty="0">
                <a:hlinkClick r:id="rId4"/>
              </a:rPr>
              <a:t>Facebook</a:t>
            </a:r>
            <a:r>
              <a:rPr lang="en-US" sz="2400" dirty="0"/>
              <a:t> or </a:t>
            </a:r>
            <a:r>
              <a:rPr lang="en-US" sz="2400" dirty="0">
                <a:hlinkClick r:id="rId5"/>
              </a:rPr>
              <a:t>twitter</a:t>
            </a:r>
            <a:r>
              <a:rPr lang="en-US" sz="2400" dirty="0"/>
              <a:t>.</a:t>
            </a:r>
          </a:p>
        </p:txBody>
      </p:sp>
    </p:spTree>
    <p:extLst>
      <p:ext uri="{BB962C8B-B14F-4D97-AF65-F5344CB8AC3E}">
        <p14:creationId xmlns:p14="http://schemas.microsoft.com/office/powerpoint/2010/main" val="479371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0898" y="813277"/>
            <a:ext cx="9502946"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3600" dirty="0">
                <a:latin typeface="Chalkduster" panose="03050602040202020205" pitchFamily="66" charset="77"/>
              </a:rPr>
              <a:t>What is imagery?</a:t>
            </a:r>
          </a:p>
          <a:p>
            <a:pPr algn="ctr"/>
            <a:endParaRPr lang="en-GB" sz="3600" dirty="0">
              <a:latin typeface="Chalkduster" panose="03050602040202020205" pitchFamily="66" charset="77"/>
            </a:endParaRPr>
          </a:p>
          <a:p>
            <a:pPr algn="ctr"/>
            <a:r>
              <a:rPr lang="en-GB" sz="3600" dirty="0">
                <a:latin typeface="Chalkduster" panose="03050602040202020205" pitchFamily="66" charset="77"/>
              </a:rPr>
              <a:t>How will you make sure you pick the </a:t>
            </a:r>
            <a:r>
              <a:rPr lang="en-GB" sz="3600" dirty="0">
                <a:solidFill>
                  <a:srgbClr val="7030A0"/>
                </a:solidFill>
                <a:latin typeface="Chalkduster" panose="03050602040202020205" pitchFamily="66" charset="77"/>
              </a:rPr>
              <a:t>interesting</a:t>
            </a:r>
            <a:r>
              <a:rPr lang="en-GB" sz="3600" dirty="0">
                <a:latin typeface="Chalkduster" panose="03050602040202020205" pitchFamily="66" charset="77"/>
              </a:rPr>
              <a:t> examples?</a:t>
            </a:r>
          </a:p>
        </p:txBody>
      </p:sp>
      <p:sp>
        <p:nvSpPr>
          <p:cNvPr id="15" name="TextBox 14">
            <a:extLst>
              <a:ext uri="{FF2B5EF4-FFF2-40B4-BE49-F238E27FC236}">
                <a16:creationId xmlns:a16="http://schemas.microsoft.com/office/drawing/2014/main" id="{76B92119-8502-6140-A25D-B0CB9E92DD94}"/>
              </a:ext>
            </a:extLst>
          </p:cNvPr>
          <p:cNvSpPr txBox="1"/>
          <p:nvPr/>
        </p:nvSpPr>
        <p:spPr>
          <a:xfrm>
            <a:off x="1183395" y="6044723"/>
            <a:ext cx="9137951"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In your exam you must choose the BEST examples from the text. We will practice </a:t>
            </a:r>
            <a:r>
              <a:rPr lang="en-US" i="1" dirty="0"/>
              <a:t>how</a:t>
            </a:r>
            <a:r>
              <a:rPr lang="en-US" dirty="0"/>
              <a:t> to do this.</a:t>
            </a:r>
          </a:p>
        </p:txBody>
      </p:sp>
      <p:sp>
        <p:nvSpPr>
          <p:cNvPr id="16" name="TextBox 15">
            <a:extLst>
              <a:ext uri="{FF2B5EF4-FFF2-40B4-BE49-F238E27FC236}">
                <a16:creationId xmlns:a16="http://schemas.microsoft.com/office/drawing/2014/main" id="{CCF37961-ADCB-5C48-AB67-F4F380E06521}"/>
              </a:ext>
            </a:extLst>
          </p:cNvPr>
          <p:cNvSpPr txBox="1"/>
          <p:nvPr/>
        </p:nvSpPr>
        <p:spPr>
          <a:xfrm>
            <a:off x="1183395" y="3844498"/>
            <a:ext cx="9702593" cy="147732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Imagery is:</a:t>
            </a:r>
          </a:p>
          <a:p>
            <a:r>
              <a:rPr lang="en-US" dirty="0"/>
              <a:t>Anything unusual or that stands out within the context</a:t>
            </a:r>
          </a:p>
          <a:p>
            <a:r>
              <a:rPr lang="en-US" dirty="0"/>
              <a:t>Extra description </a:t>
            </a:r>
          </a:p>
          <a:p>
            <a:r>
              <a:rPr lang="en-US" dirty="0"/>
              <a:t>Writing that appeals to your senses</a:t>
            </a:r>
          </a:p>
          <a:p>
            <a:r>
              <a:rPr lang="en-US" dirty="0"/>
              <a:t>Sometimes techniques are used, such as similes, but not always so you don’t need to ‘technique spot’.</a:t>
            </a:r>
          </a:p>
        </p:txBody>
      </p:sp>
    </p:spTree>
    <p:extLst>
      <p:ext uri="{BB962C8B-B14F-4D97-AF65-F5344CB8AC3E}">
        <p14:creationId xmlns:p14="http://schemas.microsoft.com/office/powerpoint/2010/main" val="17491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48" y="101314"/>
            <a:ext cx="8108061" cy="1609344"/>
          </a:xfrm>
        </p:spPr>
        <p:style>
          <a:lnRef idx="1">
            <a:schemeClr val="accent4"/>
          </a:lnRef>
          <a:fillRef idx="2">
            <a:schemeClr val="accent4"/>
          </a:fillRef>
          <a:effectRef idx="1">
            <a:schemeClr val="accent4"/>
          </a:effectRef>
          <a:fontRef idx="minor">
            <a:schemeClr val="dk1"/>
          </a:fontRef>
        </p:style>
        <p:txBody>
          <a:bodyPr>
            <a:noAutofit/>
          </a:bodyPr>
          <a:lstStyle/>
          <a:p>
            <a:r>
              <a:rPr lang="en-GB" sz="2800" dirty="0"/>
              <a:t>Can you identify the imagery in this extract? Is there any imagery in your starter answer?</a:t>
            </a:r>
          </a:p>
        </p:txBody>
      </p:sp>
      <p:sp>
        <p:nvSpPr>
          <p:cNvPr id="5" name="Content Placeholder 2"/>
          <p:cNvSpPr txBox="1">
            <a:spLocks/>
          </p:cNvSpPr>
          <p:nvPr/>
        </p:nvSpPr>
        <p:spPr>
          <a:xfrm>
            <a:off x="2550642" y="3976641"/>
            <a:ext cx="7659380" cy="2818927"/>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GB" sz="2800" dirty="0"/>
              <a:t>The room buzzed with energy and everything appeared to be moving slightly as if to echo the furious hum of cheerful voices.  Balloons gently swayed in the breeze, bunting swished above the heads as couples danced or chatted with animation.  Even the edges of the brightly patterned table cloths lifted as dresses swept by.</a:t>
            </a:r>
          </a:p>
        </p:txBody>
      </p:sp>
      <p:pic>
        <p:nvPicPr>
          <p:cNvPr id="15" name="Picture 14">
            <a:extLst>
              <a:ext uri="{FF2B5EF4-FFF2-40B4-BE49-F238E27FC236}">
                <a16:creationId xmlns:a16="http://schemas.microsoft.com/office/drawing/2014/main" id="{59894C4F-405C-0D47-A648-2A8A78074994}"/>
              </a:ext>
            </a:extLst>
          </p:cNvPr>
          <p:cNvPicPr>
            <a:picLocks noChangeAspect="1"/>
          </p:cNvPicPr>
          <p:nvPr/>
        </p:nvPicPr>
        <p:blipFill>
          <a:blip r:embed="rId3"/>
          <a:stretch>
            <a:fillRect/>
          </a:stretch>
        </p:blipFill>
        <p:spPr>
          <a:xfrm>
            <a:off x="787952" y="4792379"/>
            <a:ext cx="1559864" cy="1187450"/>
          </a:xfrm>
          <a:prstGeom prst="rect">
            <a:avLst/>
          </a:prstGeom>
        </p:spPr>
      </p:pic>
      <p:pic>
        <p:nvPicPr>
          <p:cNvPr id="17" name="Picture 16">
            <a:extLst>
              <a:ext uri="{FF2B5EF4-FFF2-40B4-BE49-F238E27FC236}">
                <a16:creationId xmlns:a16="http://schemas.microsoft.com/office/drawing/2014/main" id="{C572A6D1-972F-DA46-A39B-4B208DC3E1B3}"/>
              </a:ext>
            </a:extLst>
          </p:cNvPr>
          <p:cNvPicPr>
            <a:picLocks noChangeAspect="1"/>
          </p:cNvPicPr>
          <p:nvPr/>
        </p:nvPicPr>
        <p:blipFill>
          <a:blip r:embed="rId4"/>
          <a:stretch>
            <a:fillRect/>
          </a:stretch>
        </p:blipFill>
        <p:spPr>
          <a:xfrm>
            <a:off x="5664473" y="1262299"/>
            <a:ext cx="2034987" cy="1902270"/>
          </a:xfrm>
          <a:prstGeom prst="rect">
            <a:avLst/>
          </a:prstGeom>
        </p:spPr>
      </p:pic>
      <p:pic>
        <p:nvPicPr>
          <p:cNvPr id="19" name="Picture 18">
            <a:extLst>
              <a:ext uri="{FF2B5EF4-FFF2-40B4-BE49-F238E27FC236}">
                <a16:creationId xmlns:a16="http://schemas.microsoft.com/office/drawing/2014/main" id="{146A89B6-EE9F-F540-9374-8803A767FD83}"/>
              </a:ext>
            </a:extLst>
          </p:cNvPr>
          <p:cNvPicPr>
            <a:picLocks noChangeAspect="1"/>
          </p:cNvPicPr>
          <p:nvPr/>
        </p:nvPicPr>
        <p:blipFill>
          <a:blip r:embed="rId5"/>
          <a:stretch>
            <a:fillRect/>
          </a:stretch>
        </p:blipFill>
        <p:spPr>
          <a:xfrm rot="1000108">
            <a:off x="10087993" y="4699673"/>
            <a:ext cx="1334169" cy="1554190"/>
          </a:xfrm>
          <a:prstGeom prst="rect">
            <a:avLst/>
          </a:prstGeom>
        </p:spPr>
      </p:pic>
      <p:pic>
        <p:nvPicPr>
          <p:cNvPr id="21" name="Picture 20">
            <a:extLst>
              <a:ext uri="{FF2B5EF4-FFF2-40B4-BE49-F238E27FC236}">
                <a16:creationId xmlns:a16="http://schemas.microsoft.com/office/drawing/2014/main" id="{1B1562DE-166B-854C-9AFE-E851EB94EFC6}"/>
              </a:ext>
            </a:extLst>
          </p:cNvPr>
          <p:cNvPicPr>
            <a:picLocks noChangeAspect="1"/>
          </p:cNvPicPr>
          <p:nvPr/>
        </p:nvPicPr>
        <p:blipFill>
          <a:blip r:embed="rId6"/>
          <a:stretch>
            <a:fillRect/>
          </a:stretch>
        </p:blipFill>
        <p:spPr>
          <a:xfrm rot="946256">
            <a:off x="9653798" y="650850"/>
            <a:ext cx="2176839" cy="1741471"/>
          </a:xfrm>
          <a:prstGeom prst="rect">
            <a:avLst/>
          </a:prstGeom>
        </p:spPr>
      </p:pic>
      <p:pic>
        <p:nvPicPr>
          <p:cNvPr id="23" name="Picture 22">
            <a:extLst>
              <a:ext uri="{FF2B5EF4-FFF2-40B4-BE49-F238E27FC236}">
                <a16:creationId xmlns:a16="http://schemas.microsoft.com/office/drawing/2014/main" id="{8A593A0A-2A74-4748-A869-140C2BD9259D}"/>
              </a:ext>
            </a:extLst>
          </p:cNvPr>
          <p:cNvPicPr>
            <a:picLocks noChangeAspect="1"/>
          </p:cNvPicPr>
          <p:nvPr/>
        </p:nvPicPr>
        <p:blipFill>
          <a:blip r:embed="rId7"/>
          <a:stretch>
            <a:fillRect/>
          </a:stretch>
        </p:blipFill>
        <p:spPr>
          <a:xfrm>
            <a:off x="422114" y="1881732"/>
            <a:ext cx="2554024" cy="1547268"/>
          </a:xfrm>
          <a:prstGeom prst="rect">
            <a:avLst/>
          </a:prstGeom>
        </p:spPr>
      </p:pic>
      <p:pic>
        <p:nvPicPr>
          <p:cNvPr id="25" name="Picture 24">
            <a:extLst>
              <a:ext uri="{FF2B5EF4-FFF2-40B4-BE49-F238E27FC236}">
                <a16:creationId xmlns:a16="http://schemas.microsoft.com/office/drawing/2014/main" id="{BF43E493-04D3-244E-942C-67201640D587}"/>
              </a:ext>
            </a:extLst>
          </p:cNvPr>
          <p:cNvPicPr>
            <a:picLocks noChangeAspect="1"/>
          </p:cNvPicPr>
          <p:nvPr/>
        </p:nvPicPr>
        <p:blipFill>
          <a:blip r:embed="rId8"/>
          <a:stretch>
            <a:fillRect/>
          </a:stretch>
        </p:blipFill>
        <p:spPr>
          <a:xfrm>
            <a:off x="3754853" y="2479485"/>
            <a:ext cx="1275771" cy="1370167"/>
          </a:xfrm>
          <a:prstGeom prst="rect">
            <a:avLst/>
          </a:prstGeom>
        </p:spPr>
      </p:pic>
      <p:pic>
        <p:nvPicPr>
          <p:cNvPr id="27" name="Picture 26">
            <a:extLst>
              <a:ext uri="{FF2B5EF4-FFF2-40B4-BE49-F238E27FC236}">
                <a16:creationId xmlns:a16="http://schemas.microsoft.com/office/drawing/2014/main" id="{AF9AD52A-298B-4A46-99C1-B4532EB3C7D1}"/>
              </a:ext>
            </a:extLst>
          </p:cNvPr>
          <p:cNvPicPr>
            <a:picLocks noChangeAspect="1"/>
          </p:cNvPicPr>
          <p:nvPr/>
        </p:nvPicPr>
        <p:blipFill>
          <a:blip r:embed="rId9"/>
          <a:stretch>
            <a:fillRect/>
          </a:stretch>
        </p:blipFill>
        <p:spPr>
          <a:xfrm>
            <a:off x="9893126" y="3062421"/>
            <a:ext cx="1810447" cy="953228"/>
          </a:xfrm>
          <a:prstGeom prst="rect">
            <a:avLst/>
          </a:prstGeom>
        </p:spPr>
      </p:pic>
    </p:spTree>
    <p:extLst>
      <p:ext uri="{BB962C8B-B14F-4D97-AF65-F5344CB8AC3E}">
        <p14:creationId xmlns:p14="http://schemas.microsoft.com/office/powerpoint/2010/main" val="9572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941" y="63154"/>
            <a:ext cx="8848521" cy="794358"/>
          </a:xfrm>
        </p:spPr>
        <p:style>
          <a:lnRef idx="1">
            <a:schemeClr val="accent4"/>
          </a:lnRef>
          <a:fillRef idx="2">
            <a:schemeClr val="accent4"/>
          </a:fillRef>
          <a:effectRef idx="1">
            <a:schemeClr val="accent4"/>
          </a:effectRef>
          <a:fontRef idx="minor">
            <a:schemeClr val="dk1"/>
          </a:fontRef>
        </p:style>
        <p:txBody>
          <a:bodyPr/>
          <a:lstStyle/>
          <a:p>
            <a:r>
              <a:rPr lang="en-GB" sz="4800" dirty="0"/>
              <a:t>Explaining the effect of imagery</a:t>
            </a:r>
          </a:p>
        </p:txBody>
      </p:sp>
      <p:cxnSp>
        <p:nvCxnSpPr>
          <p:cNvPr id="10" name="Straight Arrow Connector 9"/>
          <p:cNvCxnSpPr/>
          <p:nvPr/>
        </p:nvCxnSpPr>
        <p:spPr>
          <a:xfrm flipH="1" flipV="1">
            <a:off x="3145044" y="1628186"/>
            <a:ext cx="646701" cy="936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5798093" y="1231007"/>
            <a:ext cx="1076325" cy="794358"/>
          </a:xfrm>
          <a:prstGeom prst="rect">
            <a:avLst/>
          </a:prstGeom>
        </p:spPr>
      </p:pic>
      <p:cxnSp>
        <p:nvCxnSpPr>
          <p:cNvPr id="12" name="Straight Arrow Connector 11"/>
          <p:cNvCxnSpPr/>
          <p:nvPr/>
        </p:nvCxnSpPr>
        <p:spPr>
          <a:xfrm flipV="1">
            <a:off x="5521597" y="1801090"/>
            <a:ext cx="242605" cy="763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780EFD4-C3E7-674E-B4A6-189C3D8C2A2E}"/>
              </a:ext>
            </a:extLst>
          </p:cNvPr>
          <p:cNvGrpSpPr/>
          <p:nvPr/>
        </p:nvGrpSpPr>
        <p:grpSpPr>
          <a:xfrm>
            <a:off x="2296449" y="1054100"/>
            <a:ext cx="6692900" cy="5803200"/>
            <a:chOff x="2296449" y="1054100"/>
            <a:chExt cx="6692900" cy="5803900"/>
          </a:xfrm>
        </p:grpSpPr>
        <p:pic>
          <p:nvPicPr>
            <p:cNvPr id="6" name="Picture 5">
              <a:extLst>
                <a:ext uri="{FF2B5EF4-FFF2-40B4-BE49-F238E27FC236}">
                  <a16:creationId xmlns:a16="http://schemas.microsoft.com/office/drawing/2014/main" id="{03B6B8F9-BC09-2140-B5EF-63C1198424F4}"/>
                </a:ext>
              </a:extLst>
            </p:cNvPr>
            <p:cNvPicPr>
              <a:picLocks noChangeAspect="1"/>
            </p:cNvPicPr>
            <p:nvPr/>
          </p:nvPicPr>
          <p:blipFill>
            <a:blip r:embed="rId3"/>
            <a:stretch>
              <a:fillRect/>
            </a:stretch>
          </p:blipFill>
          <p:spPr>
            <a:xfrm>
              <a:off x="2296449" y="1054100"/>
              <a:ext cx="6692900" cy="5803900"/>
            </a:xfrm>
            <a:prstGeom prst="rect">
              <a:avLst/>
            </a:prstGeom>
          </p:spPr>
        </p:pic>
        <p:sp>
          <p:nvSpPr>
            <p:cNvPr id="4" name="TextBox 3">
              <a:extLst>
                <a:ext uri="{FF2B5EF4-FFF2-40B4-BE49-F238E27FC236}">
                  <a16:creationId xmlns:a16="http://schemas.microsoft.com/office/drawing/2014/main" id="{5C5ECE11-0E39-154B-9698-F8100E0B9075}"/>
                </a:ext>
              </a:extLst>
            </p:cNvPr>
            <p:cNvSpPr txBox="1"/>
            <p:nvPr/>
          </p:nvSpPr>
          <p:spPr>
            <a:xfrm>
              <a:off x="2537713" y="1721332"/>
              <a:ext cx="1861362" cy="923330"/>
            </a:xfrm>
            <a:prstGeom prst="rect">
              <a:avLst/>
            </a:prstGeom>
            <a:noFill/>
          </p:spPr>
          <p:txBody>
            <a:bodyPr wrap="square" rtlCol="0">
              <a:spAutoFit/>
            </a:bodyPr>
            <a:lstStyle/>
            <a:p>
              <a:pPr algn="ctr"/>
              <a:r>
                <a:rPr lang="en-US" dirty="0"/>
                <a:t>Now you know you can find imagery!</a:t>
              </a:r>
            </a:p>
          </p:txBody>
        </p:sp>
        <p:sp>
          <p:nvSpPr>
            <p:cNvPr id="11" name="TextBox 10">
              <a:extLst>
                <a:ext uri="{FF2B5EF4-FFF2-40B4-BE49-F238E27FC236}">
                  <a16:creationId xmlns:a16="http://schemas.microsoft.com/office/drawing/2014/main" id="{191FF597-AB91-2E41-9128-9A795AE86980}"/>
                </a:ext>
              </a:extLst>
            </p:cNvPr>
            <p:cNvSpPr txBox="1"/>
            <p:nvPr/>
          </p:nvSpPr>
          <p:spPr>
            <a:xfrm>
              <a:off x="7057820" y="1762928"/>
              <a:ext cx="1910728" cy="923330"/>
            </a:xfrm>
            <a:prstGeom prst="rect">
              <a:avLst/>
            </a:prstGeom>
            <a:noFill/>
          </p:spPr>
          <p:txBody>
            <a:bodyPr wrap="square" rtlCol="0">
              <a:spAutoFit/>
            </a:bodyPr>
            <a:lstStyle/>
            <a:p>
              <a:r>
                <a:rPr lang="en-US" dirty="0"/>
                <a:t>Next, you need </a:t>
              </a:r>
            </a:p>
            <a:p>
              <a:pPr algn="ctr"/>
              <a:r>
                <a:rPr lang="en-US" dirty="0"/>
                <a:t>to be able to talk about it.</a:t>
              </a:r>
            </a:p>
          </p:txBody>
        </p:sp>
        <p:sp>
          <p:nvSpPr>
            <p:cNvPr id="13" name="TextBox 12">
              <a:extLst>
                <a:ext uri="{FF2B5EF4-FFF2-40B4-BE49-F238E27FC236}">
                  <a16:creationId xmlns:a16="http://schemas.microsoft.com/office/drawing/2014/main" id="{132AFAE8-9D57-1845-90D1-B387B771EE5B}"/>
                </a:ext>
              </a:extLst>
            </p:cNvPr>
            <p:cNvSpPr txBox="1"/>
            <p:nvPr/>
          </p:nvSpPr>
          <p:spPr>
            <a:xfrm>
              <a:off x="2534823" y="4906648"/>
              <a:ext cx="1861362" cy="646331"/>
            </a:xfrm>
            <a:prstGeom prst="rect">
              <a:avLst/>
            </a:prstGeom>
            <a:noFill/>
          </p:spPr>
          <p:txBody>
            <a:bodyPr wrap="square" rtlCol="0">
              <a:spAutoFit/>
            </a:bodyPr>
            <a:lstStyle/>
            <a:p>
              <a:pPr algn="ctr"/>
              <a:r>
                <a:rPr lang="en-US" dirty="0"/>
                <a:t>Why has it been used?</a:t>
              </a:r>
            </a:p>
          </p:txBody>
        </p:sp>
        <p:sp>
          <p:nvSpPr>
            <p:cNvPr id="16" name="TextBox 15">
              <a:extLst>
                <a:ext uri="{FF2B5EF4-FFF2-40B4-BE49-F238E27FC236}">
                  <a16:creationId xmlns:a16="http://schemas.microsoft.com/office/drawing/2014/main" id="{FEB972E3-B32D-084C-83EA-B8871E7C8217}"/>
                </a:ext>
              </a:extLst>
            </p:cNvPr>
            <p:cNvSpPr txBox="1"/>
            <p:nvPr/>
          </p:nvSpPr>
          <p:spPr>
            <a:xfrm>
              <a:off x="7057820" y="4906648"/>
              <a:ext cx="1861362" cy="646331"/>
            </a:xfrm>
            <a:prstGeom prst="rect">
              <a:avLst/>
            </a:prstGeom>
            <a:noFill/>
          </p:spPr>
          <p:txBody>
            <a:bodyPr wrap="square" rtlCol="0">
              <a:spAutoFit/>
            </a:bodyPr>
            <a:lstStyle/>
            <a:p>
              <a:pPr algn="ctr"/>
              <a:r>
                <a:rPr lang="en-US" dirty="0"/>
                <a:t>What is the effect?</a:t>
              </a:r>
            </a:p>
          </p:txBody>
        </p:sp>
      </p:grpSp>
    </p:spTree>
    <p:extLst>
      <p:ext uri="{BB962C8B-B14F-4D97-AF65-F5344CB8AC3E}">
        <p14:creationId xmlns:p14="http://schemas.microsoft.com/office/powerpoint/2010/main" val="2988611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258" y="170127"/>
            <a:ext cx="8848521" cy="794358"/>
          </a:xfrm>
        </p:spPr>
        <p:style>
          <a:lnRef idx="1">
            <a:schemeClr val="accent4"/>
          </a:lnRef>
          <a:fillRef idx="2">
            <a:schemeClr val="accent4"/>
          </a:fillRef>
          <a:effectRef idx="1">
            <a:schemeClr val="accent4"/>
          </a:effectRef>
          <a:fontRef idx="minor">
            <a:schemeClr val="dk1"/>
          </a:fontRef>
        </p:style>
        <p:txBody>
          <a:bodyPr/>
          <a:lstStyle/>
          <a:p>
            <a:r>
              <a:rPr lang="en-GB" sz="4800" dirty="0"/>
              <a:t>Explaining the effect of imagery</a:t>
            </a:r>
          </a:p>
        </p:txBody>
      </p:sp>
      <p:sp>
        <p:nvSpPr>
          <p:cNvPr id="5" name="Content Placeholder 2"/>
          <p:cNvSpPr txBox="1">
            <a:spLocks/>
          </p:cNvSpPr>
          <p:nvPr/>
        </p:nvSpPr>
        <p:spPr>
          <a:xfrm>
            <a:off x="1948586" y="2382654"/>
            <a:ext cx="8257214" cy="214235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GB" sz="2400" dirty="0">
                <a:solidFill>
                  <a:srgbClr val="FF0000"/>
                </a:solidFill>
              </a:rPr>
              <a:t>The room </a:t>
            </a:r>
            <a:r>
              <a:rPr lang="en-GB" sz="2400" u="sng" dirty="0">
                <a:solidFill>
                  <a:srgbClr val="FF0000"/>
                </a:solidFill>
              </a:rPr>
              <a:t>buzzed</a:t>
            </a:r>
            <a:r>
              <a:rPr lang="en-GB" sz="2400" dirty="0">
                <a:solidFill>
                  <a:srgbClr val="FF0000"/>
                </a:solidFill>
              </a:rPr>
              <a:t> with </a:t>
            </a:r>
            <a:r>
              <a:rPr lang="en-GB" sz="2400" u="sng" dirty="0">
                <a:solidFill>
                  <a:srgbClr val="FF0000"/>
                </a:solidFill>
              </a:rPr>
              <a:t>energy</a:t>
            </a:r>
            <a:r>
              <a:rPr lang="en-GB" sz="2400" dirty="0">
                <a:solidFill>
                  <a:srgbClr val="FF0000"/>
                </a:solidFill>
              </a:rPr>
              <a:t> </a:t>
            </a:r>
            <a:r>
              <a:rPr lang="en-GB" sz="2400" dirty="0"/>
              <a:t>and everything appeared to be moving slightly as if to echo the frenetic hum of cheerful voices.  Balloons gently swayed in the breeze, bunting swished above the heads as couples danced or chatted with animation.  Even the edges of the brightly patterned table cloths lifted as dresses swept by.</a:t>
            </a:r>
          </a:p>
        </p:txBody>
      </p:sp>
      <p:sp>
        <p:nvSpPr>
          <p:cNvPr id="3" name="TextBox 2"/>
          <p:cNvSpPr txBox="1"/>
          <p:nvPr/>
        </p:nvSpPr>
        <p:spPr>
          <a:xfrm>
            <a:off x="225545" y="4559081"/>
            <a:ext cx="4900377"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The word ‘buzzed’ means/is</a:t>
            </a:r>
            <a:r>
              <a:rPr lang="mr-IN" dirty="0"/>
              <a:t>…</a:t>
            </a:r>
            <a:endParaRPr lang="en-US" dirty="0"/>
          </a:p>
          <a:p>
            <a:endParaRPr lang="en-US" dirty="0"/>
          </a:p>
          <a:p>
            <a:r>
              <a:rPr lang="en-US" dirty="0"/>
              <a:t>It makes it seem as if the room</a:t>
            </a:r>
            <a:r>
              <a:rPr lang="mr-IN" dirty="0"/>
              <a:t>…</a:t>
            </a:r>
            <a:endParaRPr lang="en-US" dirty="0"/>
          </a:p>
          <a:p>
            <a:endParaRPr lang="en-US" dirty="0"/>
          </a:p>
          <a:p>
            <a:r>
              <a:rPr lang="en-US" dirty="0"/>
              <a:t>It makes me think of</a:t>
            </a:r>
            <a:r>
              <a:rPr lang="mr-IN" dirty="0"/>
              <a:t>…</a:t>
            </a:r>
            <a:endParaRPr lang="en-US" dirty="0"/>
          </a:p>
          <a:p>
            <a:endParaRPr lang="en-US" dirty="0"/>
          </a:p>
          <a:p>
            <a:r>
              <a:rPr lang="en-US" dirty="0"/>
              <a:t>It reinforces the</a:t>
            </a:r>
            <a:r>
              <a:rPr lang="mr-IN" dirty="0"/>
              <a:t>…</a:t>
            </a:r>
            <a:r>
              <a:rPr lang="en-US" dirty="0"/>
              <a:t>atmosphere because</a:t>
            </a:r>
          </a:p>
          <a:p>
            <a:endParaRPr lang="en-US" dirty="0"/>
          </a:p>
        </p:txBody>
      </p:sp>
      <p:cxnSp>
        <p:nvCxnSpPr>
          <p:cNvPr id="10" name="Straight Arrow Connector 9"/>
          <p:cNvCxnSpPr>
            <a:cxnSpLocks/>
          </p:cNvCxnSpPr>
          <p:nvPr/>
        </p:nvCxnSpPr>
        <p:spPr>
          <a:xfrm flipH="1" flipV="1">
            <a:off x="1948586" y="1722344"/>
            <a:ext cx="1843160" cy="842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V="1">
            <a:off x="5508540" y="1908899"/>
            <a:ext cx="817309" cy="491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559151" y="4806257"/>
            <a:ext cx="3889573"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dirty="0"/>
              <a:t>TASK: In pairs, finish the sentences. Be as detailed as you can.</a:t>
            </a:r>
          </a:p>
        </p:txBody>
      </p:sp>
      <p:pic>
        <p:nvPicPr>
          <p:cNvPr id="11" name="Picture 10">
            <a:extLst>
              <a:ext uri="{FF2B5EF4-FFF2-40B4-BE49-F238E27FC236}">
                <a16:creationId xmlns:a16="http://schemas.microsoft.com/office/drawing/2014/main" id="{A21F6DA5-C8DF-984D-9228-FB6FA0314307}"/>
              </a:ext>
            </a:extLst>
          </p:cNvPr>
          <p:cNvPicPr>
            <a:picLocks noChangeAspect="1"/>
          </p:cNvPicPr>
          <p:nvPr/>
        </p:nvPicPr>
        <p:blipFill>
          <a:blip r:embed="rId2"/>
          <a:stretch>
            <a:fillRect/>
          </a:stretch>
        </p:blipFill>
        <p:spPr>
          <a:xfrm rot="1000108">
            <a:off x="457165" y="1044200"/>
            <a:ext cx="1334169" cy="1554190"/>
          </a:xfrm>
          <a:prstGeom prst="rect">
            <a:avLst/>
          </a:prstGeom>
        </p:spPr>
      </p:pic>
      <p:pic>
        <p:nvPicPr>
          <p:cNvPr id="13" name="Picture 12">
            <a:extLst>
              <a:ext uri="{FF2B5EF4-FFF2-40B4-BE49-F238E27FC236}">
                <a16:creationId xmlns:a16="http://schemas.microsoft.com/office/drawing/2014/main" id="{FC8959F7-0E83-D547-A1ED-877FD2155B57}"/>
              </a:ext>
            </a:extLst>
          </p:cNvPr>
          <p:cNvPicPr>
            <a:picLocks noChangeAspect="1"/>
          </p:cNvPicPr>
          <p:nvPr/>
        </p:nvPicPr>
        <p:blipFill>
          <a:blip r:embed="rId3"/>
          <a:stretch>
            <a:fillRect/>
          </a:stretch>
        </p:blipFill>
        <p:spPr>
          <a:xfrm>
            <a:off x="6440857" y="1245730"/>
            <a:ext cx="1810447" cy="953228"/>
          </a:xfrm>
          <a:prstGeom prst="rect">
            <a:avLst/>
          </a:prstGeom>
        </p:spPr>
      </p:pic>
      <p:sp>
        <p:nvSpPr>
          <p:cNvPr id="16" name="TextBox 15">
            <a:extLst>
              <a:ext uri="{FF2B5EF4-FFF2-40B4-BE49-F238E27FC236}">
                <a16:creationId xmlns:a16="http://schemas.microsoft.com/office/drawing/2014/main" id="{AD04E776-CC13-DC40-92FF-6F7D1B4FFFC3}"/>
              </a:ext>
            </a:extLst>
          </p:cNvPr>
          <p:cNvSpPr txBox="1"/>
          <p:nvPr/>
        </p:nvSpPr>
        <p:spPr>
          <a:xfrm>
            <a:off x="3059303" y="2766487"/>
            <a:ext cx="6073394"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t>INDIVIDUAL TASK: Choose two more examples and explain them. Think of everything we have discussed so far.</a:t>
            </a:r>
          </a:p>
        </p:txBody>
      </p:sp>
    </p:spTree>
    <p:extLst>
      <p:ext uri="{BB962C8B-B14F-4D97-AF65-F5344CB8AC3E}">
        <p14:creationId xmlns:p14="http://schemas.microsoft.com/office/powerpoint/2010/main" val="334988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BB54-24DE-244B-8C0A-0A483B1682A4}"/>
              </a:ext>
            </a:extLst>
          </p:cNvPr>
          <p:cNvSpPr>
            <a:spLocks noGrp="1"/>
          </p:cNvSpPr>
          <p:nvPr>
            <p:ph type="title"/>
          </p:nvPr>
        </p:nvSpPr>
        <p:spPr>
          <a:xfrm>
            <a:off x="0" y="1"/>
            <a:ext cx="3359727" cy="869430"/>
          </a:xfrm>
        </p:spPr>
        <p:style>
          <a:lnRef idx="1">
            <a:schemeClr val="accent4"/>
          </a:lnRef>
          <a:fillRef idx="2">
            <a:schemeClr val="accent4"/>
          </a:fillRef>
          <a:effectRef idx="1">
            <a:schemeClr val="accent4"/>
          </a:effectRef>
          <a:fontRef idx="minor">
            <a:schemeClr val="dk1"/>
          </a:fontRef>
        </p:style>
        <p:txBody>
          <a:bodyPr/>
          <a:lstStyle/>
          <a:p>
            <a:r>
              <a:rPr lang="en-US" dirty="0"/>
              <a:t>Plenary task</a:t>
            </a:r>
          </a:p>
        </p:txBody>
      </p:sp>
      <p:sp>
        <p:nvSpPr>
          <p:cNvPr id="3" name="Content Placeholder 2">
            <a:extLst>
              <a:ext uri="{FF2B5EF4-FFF2-40B4-BE49-F238E27FC236}">
                <a16:creationId xmlns:a16="http://schemas.microsoft.com/office/drawing/2014/main" id="{4B073284-E335-C949-AC56-989EF84C36F0}"/>
              </a:ext>
            </a:extLst>
          </p:cNvPr>
          <p:cNvSpPr>
            <a:spLocks noGrp="1"/>
          </p:cNvSpPr>
          <p:nvPr>
            <p:ph idx="1"/>
          </p:nvPr>
        </p:nvSpPr>
        <p:spPr>
          <a:xfrm>
            <a:off x="0" y="1151525"/>
            <a:ext cx="6130636" cy="2843357"/>
          </a:xfrm>
        </p:spPr>
        <p:style>
          <a:lnRef idx="1">
            <a:schemeClr val="accent3"/>
          </a:lnRef>
          <a:fillRef idx="2">
            <a:schemeClr val="accent3"/>
          </a:fillRef>
          <a:effectRef idx="1">
            <a:schemeClr val="accent3"/>
          </a:effectRef>
          <a:fontRef idx="minor">
            <a:schemeClr val="dk1"/>
          </a:fontRef>
        </p:style>
        <p:txBody>
          <a:bodyPr/>
          <a:lstStyle/>
          <a:p>
            <a:r>
              <a:rPr lang="en-US" dirty="0"/>
              <a:t>Describe one of the scenarios below:</a:t>
            </a:r>
          </a:p>
          <a:p>
            <a:pPr lvl="1"/>
            <a:r>
              <a:rPr lang="en-US" dirty="0"/>
              <a:t>A boat ride along a river</a:t>
            </a:r>
          </a:p>
          <a:p>
            <a:pPr lvl="1"/>
            <a:r>
              <a:rPr lang="en-US" dirty="0"/>
              <a:t>A wedding</a:t>
            </a:r>
          </a:p>
          <a:p>
            <a:pPr lvl="1"/>
            <a:r>
              <a:rPr lang="en-US" dirty="0"/>
              <a:t>A football game</a:t>
            </a:r>
          </a:p>
        </p:txBody>
      </p:sp>
      <p:sp>
        <p:nvSpPr>
          <p:cNvPr id="4" name="TextBox 3">
            <a:extLst>
              <a:ext uri="{FF2B5EF4-FFF2-40B4-BE49-F238E27FC236}">
                <a16:creationId xmlns:a16="http://schemas.microsoft.com/office/drawing/2014/main" id="{C372AED6-8D3F-AC48-8CCD-0B18D9C66363}"/>
              </a:ext>
            </a:extLst>
          </p:cNvPr>
          <p:cNvSpPr txBox="1"/>
          <p:nvPr/>
        </p:nvSpPr>
        <p:spPr>
          <a:xfrm>
            <a:off x="7410932" y="68"/>
            <a:ext cx="4765964" cy="563231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You must:</a:t>
            </a:r>
          </a:p>
          <a:p>
            <a:pPr marL="285750" indent="-285750">
              <a:buFont typeface=".Apple Color Emoji UI"/>
              <a:buChar char="📌"/>
            </a:pPr>
            <a:r>
              <a:rPr lang="en-US" dirty="0"/>
              <a:t>Write a minimum of one paragraph</a:t>
            </a:r>
          </a:p>
          <a:p>
            <a:pPr marL="285750" indent="-285750">
              <a:buFont typeface=".Apple Color Emoji UI"/>
              <a:buChar char="📌"/>
            </a:pPr>
            <a:r>
              <a:rPr lang="en-US" dirty="0"/>
              <a:t>Use punctuation accurately</a:t>
            </a:r>
          </a:p>
          <a:p>
            <a:pPr marL="285750" indent="-285750">
              <a:buFont typeface=".Apple Color Emoji UI"/>
              <a:buChar char="📌"/>
            </a:pPr>
            <a:r>
              <a:rPr lang="en-US" dirty="0"/>
              <a:t>Write for 2 of the senses</a:t>
            </a:r>
          </a:p>
          <a:p>
            <a:pPr marL="285750" indent="-285750">
              <a:buFont typeface=".Apple Color Emoji UI"/>
              <a:buChar char="📌"/>
            </a:pPr>
            <a:r>
              <a:rPr lang="en-US" dirty="0"/>
              <a:t>Use 3 examples of imagery</a:t>
            </a:r>
          </a:p>
          <a:p>
            <a:endParaRPr lang="en-US" dirty="0"/>
          </a:p>
          <a:p>
            <a:endParaRPr lang="en-US" dirty="0"/>
          </a:p>
          <a:p>
            <a:r>
              <a:rPr lang="en-US" dirty="0"/>
              <a:t>You should:</a:t>
            </a:r>
          </a:p>
          <a:p>
            <a:pPr marL="285750" indent="-285750">
              <a:buFont typeface=".Apple Color Emoji UI"/>
              <a:buChar char="📌"/>
            </a:pPr>
            <a:r>
              <a:rPr lang="en-US" dirty="0"/>
              <a:t>Write for 3 of the senses</a:t>
            </a:r>
          </a:p>
          <a:p>
            <a:pPr marL="285750" indent="-285750">
              <a:buFont typeface=".Apple Color Emoji UI"/>
              <a:buChar char="📌"/>
            </a:pPr>
            <a:r>
              <a:rPr lang="en-US" dirty="0"/>
              <a:t>Use 4 examples of imagery</a:t>
            </a:r>
          </a:p>
          <a:p>
            <a:pPr marL="285750" indent="-285750">
              <a:buFont typeface=".Apple Color Emoji UI"/>
              <a:buChar char="📌"/>
            </a:pPr>
            <a:r>
              <a:rPr lang="en-US" dirty="0"/>
              <a:t>Group similar ideas together and develop into 2 paragraphs</a:t>
            </a:r>
          </a:p>
          <a:p>
            <a:endParaRPr lang="en-US" dirty="0"/>
          </a:p>
          <a:p>
            <a:r>
              <a:rPr lang="en-US" dirty="0"/>
              <a:t>You could:</a:t>
            </a:r>
          </a:p>
          <a:p>
            <a:pPr marL="285750" indent="-285750">
              <a:buFont typeface=".Apple Color Emoji UI"/>
              <a:buChar char="📌"/>
            </a:pPr>
            <a:r>
              <a:rPr lang="en-US" dirty="0"/>
              <a:t>Use interesting and unusual vocabulary</a:t>
            </a:r>
          </a:p>
          <a:p>
            <a:pPr marL="285750" indent="-285750">
              <a:buFont typeface=".Apple Color Emoji UI"/>
              <a:buChar char="📌"/>
            </a:pPr>
            <a:r>
              <a:rPr lang="en-US" dirty="0"/>
              <a:t>Challenge yourself to think of interesting ways to describe a person, an object, an action or the scenery</a:t>
            </a:r>
          </a:p>
          <a:p>
            <a:pPr marL="285750" indent="-285750">
              <a:buFont typeface=".Apple Color Emoji UI"/>
              <a:buChar char="📌"/>
            </a:pPr>
            <a:r>
              <a:rPr lang="en-US" dirty="0"/>
              <a:t>Use punctuation to reinforce the mood or atmosphere</a:t>
            </a:r>
          </a:p>
        </p:txBody>
      </p:sp>
      <p:pic>
        <p:nvPicPr>
          <p:cNvPr id="6" name="Picture 5">
            <a:extLst>
              <a:ext uri="{FF2B5EF4-FFF2-40B4-BE49-F238E27FC236}">
                <a16:creationId xmlns:a16="http://schemas.microsoft.com/office/drawing/2014/main" id="{BBA8F13C-BA12-C54B-A21E-B1FB3295C910}"/>
              </a:ext>
            </a:extLst>
          </p:cNvPr>
          <p:cNvPicPr>
            <a:picLocks noChangeAspect="1"/>
          </p:cNvPicPr>
          <p:nvPr/>
        </p:nvPicPr>
        <p:blipFill rotWithShape="1">
          <a:blip r:embed="rId2"/>
          <a:srcRect l="35827"/>
          <a:stretch/>
        </p:blipFill>
        <p:spPr>
          <a:xfrm>
            <a:off x="3213857" y="4532166"/>
            <a:ext cx="2916779" cy="2200426"/>
          </a:xfrm>
          <a:prstGeom prst="rect">
            <a:avLst/>
          </a:prstGeom>
        </p:spPr>
      </p:pic>
      <p:sp>
        <p:nvSpPr>
          <p:cNvPr id="7" name="Cloud Callout 6">
            <a:extLst>
              <a:ext uri="{FF2B5EF4-FFF2-40B4-BE49-F238E27FC236}">
                <a16:creationId xmlns:a16="http://schemas.microsoft.com/office/drawing/2014/main" id="{766C25FD-2016-9E4D-9B6F-50784AFC5020}"/>
              </a:ext>
            </a:extLst>
          </p:cNvPr>
          <p:cNvSpPr/>
          <p:nvPr/>
        </p:nvSpPr>
        <p:spPr>
          <a:xfrm>
            <a:off x="353971" y="4154284"/>
            <a:ext cx="2263514" cy="1289154"/>
          </a:xfrm>
          <a:prstGeom prst="cloudCallout">
            <a:avLst>
              <a:gd name="adj1" fmla="val 88665"/>
              <a:gd name="adj2" fmla="val 1279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What do you want your reader to visualize?</a:t>
            </a:r>
          </a:p>
        </p:txBody>
      </p:sp>
      <p:sp>
        <p:nvSpPr>
          <p:cNvPr id="8" name="Cloud Callout 7">
            <a:extLst>
              <a:ext uri="{FF2B5EF4-FFF2-40B4-BE49-F238E27FC236}">
                <a16:creationId xmlns:a16="http://schemas.microsoft.com/office/drawing/2014/main" id="{798DEFC5-CB21-A248-82AB-8E3F60175C32}"/>
              </a:ext>
            </a:extLst>
          </p:cNvPr>
          <p:cNvSpPr/>
          <p:nvPr/>
        </p:nvSpPr>
        <p:spPr>
          <a:xfrm>
            <a:off x="801804" y="5443438"/>
            <a:ext cx="2263514" cy="1289154"/>
          </a:xfrm>
          <a:prstGeom prst="cloudCallout">
            <a:avLst>
              <a:gd name="adj1" fmla="val 95069"/>
              <a:gd name="adj2" fmla="val 1279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What kind atmosphere are you trying to create?</a:t>
            </a:r>
          </a:p>
        </p:txBody>
      </p:sp>
      <p:sp>
        <p:nvSpPr>
          <p:cNvPr id="9" name="Cloud Callout 8">
            <a:extLst>
              <a:ext uri="{FF2B5EF4-FFF2-40B4-BE49-F238E27FC236}">
                <a16:creationId xmlns:a16="http://schemas.microsoft.com/office/drawing/2014/main" id="{56818AC3-E2F3-2441-9E0C-2084C2E7C542}"/>
              </a:ext>
            </a:extLst>
          </p:cNvPr>
          <p:cNvSpPr/>
          <p:nvPr/>
        </p:nvSpPr>
        <p:spPr>
          <a:xfrm>
            <a:off x="6279175" y="5630066"/>
            <a:ext cx="2263514" cy="1289154"/>
          </a:xfrm>
          <a:prstGeom prst="cloudCallout">
            <a:avLst>
              <a:gd name="adj1" fmla="val -79583"/>
              <a:gd name="adj2" fmla="val -852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How do you want the reader to feel?</a:t>
            </a:r>
          </a:p>
        </p:txBody>
      </p:sp>
    </p:spTree>
    <p:extLst>
      <p:ext uri="{BB962C8B-B14F-4D97-AF65-F5344CB8AC3E}">
        <p14:creationId xmlns:p14="http://schemas.microsoft.com/office/powerpoint/2010/main" val="2532623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A1BE67-D4E5-B94E-A0CD-6EB3E0AADBFC}"/>
              </a:ext>
            </a:extLst>
          </p:cNvPr>
          <p:cNvPicPr>
            <a:picLocks noChangeAspect="1"/>
          </p:cNvPicPr>
          <p:nvPr/>
        </p:nvPicPr>
        <p:blipFill>
          <a:blip r:embed="rId2"/>
          <a:stretch>
            <a:fillRect/>
          </a:stretch>
        </p:blipFill>
        <p:spPr>
          <a:xfrm>
            <a:off x="8580553" y="4022063"/>
            <a:ext cx="2806700" cy="3086100"/>
          </a:xfrm>
          <a:prstGeom prst="rect">
            <a:avLst/>
          </a:prstGeom>
        </p:spPr>
      </p:pic>
      <p:sp>
        <p:nvSpPr>
          <p:cNvPr id="2" name="Title 1">
            <a:extLst>
              <a:ext uri="{FF2B5EF4-FFF2-40B4-BE49-F238E27FC236}">
                <a16:creationId xmlns:a16="http://schemas.microsoft.com/office/drawing/2014/main" id="{539998DC-554D-2D4B-8467-7BFE7CA2A6AA}"/>
              </a:ext>
            </a:extLst>
          </p:cNvPr>
          <p:cNvSpPr>
            <a:spLocks noGrp="1"/>
          </p:cNvSpPr>
          <p:nvPr>
            <p:ph type="ctrTitle"/>
          </p:nvPr>
        </p:nvSpPr>
        <p:spPr>
          <a:xfrm>
            <a:off x="1524000" y="1122363"/>
            <a:ext cx="9144000" cy="1707916"/>
          </a:xfrm>
        </p:spPr>
        <p:style>
          <a:lnRef idx="1">
            <a:schemeClr val="accent5"/>
          </a:lnRef>
          <a:fillRef idx="2">
            <a:schemeClr val="accent5"/>
          </a:fillRef>
          <a:effectRef idx="1">
            <a:schemeClr val="accent5"/>
          </a:effectRef>
          <a:fontRef idx="minor">
            <a:schemeClr val="dk1"/>
          </a:fontRef>
        </p:style>
        <p:txBody>
          <a:bodyPr>
            <a:normAutofit/>
          </a:bodyPr>
          <a:lstStyle/>
          <a:p>
            <a:r>
              <a:rPr lang="en-US" dirty="0"/>
              <a:t>Imagery Question: Exam</a:t>
            </a:r>
          </a:p>
        </p:txBody>
      </p:sp>
      <p:sp>
        <p:nvSpPr>
          <p:cNvPr id="4" name="TextBox 3">
            <a:extLst>
              <a:ext uri="{FF2B5EF4-FFF2-40B4-BE49-F238E27FC236}">
                <a16:creationId xmlns:a16="http://schemas.microsoft.com/office/drawing/2014/main" id="{095F52AE-1053-9840-8607-BEE55CAD96D4}"/>
              </a:ext>
            </a:extLst>
          </p:cNvPr>
          <p:cNvSpPr txBox="1"/>
          <p:nvPr/>
        </p:nvSpPr>
        <p:spPr>
          <a:xfrm>
            <a:off x="3694671" y="106829"/>
            <a:ext cx="474809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LO: To understand how to writers achieve effects</a:t>
            </a:r>
          </a:p>
        </p:txBody>
      </p:sp>
      <p:sp>
        <p:nvSpPr>
          <p:cNvPr id="5" name="TextBox 4">
            <a:extLst>
              <a:ext uri="{FF2B5EF4-FFF2-40B4-BE49-F238E27FC236}">
                <a16:creationId xmlns:a16="http://schemas.microsoft.com/office/drawing/2014/main" id="{6EF59806-F3F6-8F4E-B335-F76497534A82}"/>
              </a:ext>
            </a:extLst>
          </p:cNvPr>
          <p:cNvSpPr txBox="1"/>
          <p:nvPr/>
        </p:nvSpPr>
        <p:spPr>
          <a:xfrm>
            <a:off x="247135" y="271849"/>
            <a:ext cx="95269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Date:     </a:t>
            </a:r>
          </a:p>
        </p:txBody>
      </p:sp>
      <p:sp>
        <p:nvSpPr>
          <p:cNvPr id="7" name="TextBox 6">
            <a:extLst>
              <a:ext uri="{FF2B5EF4-FFF2-40B4-BE49-F238E27FC236}">
                <a16:creationId xmlns:a16="http://schemas.microsoft.com/office/drawing/2014/main" id="{D1DE655F-CBB8-664E-8EF3-F294DCFDF3C8}"/>
              </a:ext>
            </a:extLst>
          </p:cNvPr>
          <p:cNvSpPr txBox="1"/>
          <p:nvPr/>
        </p:nvSpPr>
        <p:spPr>
          <a:xfrm>
            <a:off x="1421386" y="4022063"/>
            <a:ext cx="7388965" cy="19389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t>STARTER: </a:t>
            </a:r>
          </a:p>
          <a:p>
            <a:r>
              <a:rPr lang="en-US" sz="2400" dirty="0"/>
              <a:t>Make a personal checklist to remind yourself of </a:t>
            </a:r>
            <a:r>
              <a:rPr lang="en-US" sz="2400" i="1" dirty="0"/>
              <a:t>how</a:t>
            </a:r>
            <a:r>
              <a:rPr lang="en-US" sz="2400" dirty="0"/>
              <a:t> to identify imagery and </a:t>
            </a:r>
            <a:r>
              <a:rPr lang="en-US" sz="2400" i="1" dirty="0"/>
              <a:t>how</a:t>
            </a:r>
            <a:r>
              <a:rPr lang="en-US" sz="2400" dirty="0"/>
              <a:t> to write about it.</a:t>
            </a:r>
          </a:p>
          <a:p>
            <a:endParaRPr lang="en-US" sz="2400" dirty="0"/>
          </a:p>
          <a:p>
            <a:r>
              <a:rPr lang="en-US" sz="2400" dirty="0"/>
              <a:t>Extension: share your list with a partner.</a:t>
            </a:r>
          </a:p>
        </p:txBody>
      </p:sp>
    </p:spTree>
    <p:extLst>
      <p:ext uri="{BB962C8B-B14F-4D97-AF65-F5344CB8AC3E}">
        <p14:creationId xmlns:p14="http://schemas.microsoft.com/office/powerpoint/2010/main" val="2116586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145" y="144026"/>
            <a:ext cx="6672481" cy="998819"/>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a:t>Question 2d (imagery): what questions do you have?</a:t>
            </a:r>
            <a:endParaRPr lang="en-GB" dirty="0"/>
          </a:p>
        </p:txBody>
      </p:sp>
      <p:sp>
        <p:nvSpPr>
          <p:cNvPr id="9" name="AutoShape 2" descr="top tipçåçæå°çµæ"/>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a:extLst>
              <a:ext uri="{FF2B5EF4-FFF2-40B4-BE49-F238E27FC236}">
                <a16:creationId xmlns:a16="http://schemas.microsoft.com/office/drawing/2014/main" id="{BEC8F3F1-4168-CB44-9BB6-90461B71C7E3}"/>
              </a:ext>
            </a:extLst>
          </p:cNvPr>
          <p:cNvPicPr>
            <a:picLocks noChangeAspect="1"/>
          </p:cNvPicPr>
          <p:nvPr/>
        </p:nvPicPr>
        <p:blipFill>
          <a:blip r:embed="rId3"/>
          <a:stretch>
            <a:fillRect/>
          </a:stretch>
        </p:blipFill>
        <p:spPr>
          <a:xfrm>
            <a:off x="4846676" y="2507318"/>
            <a:ext cx="2045834" cy="4011753"/>
          </a:xfrm>
          <a:prstGeom prst="rect">
            <a:avLst/>
          </a:prstGeom>
        </p:spPr>
      </p:pic>
      <p:sp>
        <p:nvSpPr>
          <p:cNvPr id="18" name="TextBox 17">
            <a:extLst>
              <a:ext uri="{FF2B5EF4-FFF2-40B4-BE49-F238E27FC236}">
                <a16:creationId xmlns:a16="http://schemas.microsoft.com/office/drawing/2014/main" id="{D77CD9E8-C473-D147-A1CD-92EB15D6435D}"/>
              </a:ext>
            </a:extLst>
          </p:cNvPr>
          <p:cNvSpPr txBox="1"/>
          <p:nvPr/>
        </p:nvSpPr>
        <p:spPr>
          <a:xfrm>
            <a:off x="998993" y="1853852"/>
            <a:ext cx="2182617" cy="138499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800" dirty="0"/>
              <a:t>What will the question look like?</a:t>
            </a:r>
          </a:p>
        </p:txBody>
      </p:sp>
      <p:sp>
        <p:nvSpPr>
          <p:cNvPr id="20" name="TextBox 19">
            <a:extLst>
              <a:ext uri="{FF2B5EF4-FFF2-40B4-BE49-F238E27FC236}">
                <a16:creationId xmlns:a16="http://schemas.microsoft.com/office/drawing/2014/main" id="{C0AF4B3F-88DA-CC48-BA02-91868D679602}"/>
              </a:ext>
            </a:extLst>
          </p:cNvPr>
          <p:cNvSpPr txBox="1"/>
          <p:nvPr/>
        </p:nvSpPr>
        <p:spPr>
          <a:xfrm>
            <a:off x="8140917" y="860714"/>
            <a:ext cx="2182617" cy="138499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t>How many marks are awarded?</a:t>
            </a:r>
          </a:p>
        </p:txBody>
      </p:sp>
      <p:sp>
        <p:nvSpPr>
          <p:cNvPr id="21" name="TextBox 20">
            <a:extLst>
              <a:ext uri="{FF2B5EF4-FFF2-40B4-BE49-F238E27FC236}">
                <a16:creationId xmlns:a16="http://schemas.microsoft.com/office/drawing/2014/main" id="{E967491B-277B-2F40-AA1F-28BE93970210}"/>
              </a:ext>
            </a:extLst>
          </p:cNvPr>
          <p:cNvSpPr txBox="1"/>
          <p:nvPr/>
        </p:nvSpPr>
        <p:spPr>
          <a:xfrm>
            <a:off x="7742172" y="4056939"/>
            <a:ext cx="2182617"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dirty="0"/>
              <a:t>Which skills are tested?</a:t>
            </a:r>
          </a:p>
        </p:txBody>
      </p:sp>
      <p:sp>
        <p:nvSpPr>
          <p:cNvPr id="22" name="TextBox 21">
            <a:extLst>
              <a:ext uri="{FF2B5EF4-FFF2-40B4-BE49-F238E27FC236}">
                <a16:creationId xmlns:a16="http://schemas.microsoft.com/office/drawing/2014/main" id="{D951C268-D478-6B4A-BCEC-D10F74156123}"/>
              </a:ext>
            </a:extLst>
          </p:cNvPr>
          <p:cNvSpPr txBox="1"/>
          <p:nvPr/>
        </p:nvSpPr>
        <p:spPr>
          <a:xfrm>
            <a:off x="367146" y="4533992"/>
            <a:ext cx="2182617" cy="138499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800" dirty="0"/>
              <a:t>What kind of extract will we be given?</a:t>
            </a:r>
          </a:p>
        </p:txBody>
      </p:sp>
      <p:sp>
        <p:nvSpPr>
          <p:cNvPr id="23" name="TextBox 22">
            <a:extLst>
              <a:ext uri="{FF2B5EF4-FFF2-40B4-BE49-F238E27FC236}">
                <a16:creationId xmlns:a16="http://schemas.microsoft.com/office/drawing/2014/main" id="{6F6044F6-F56F-BD45-A29D-54A77FAAB049}"/>
              </a:ext>
            </a:extLst>
          </p:cNvPr>
          <p:cNvSpPr txBox="1"/>
          <p:nvPr/>
        </p:nvSpPr>
        <p:spPr>
          <a:xfrm>
            <a:off x="6740089" y="5514308"/>
            <a:ext cx="4007243" cy="95410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800" dirty="0"/>
              <a:t>How do I approach the question?</a:t>
            </a:r>
          </a:p>
        </p:txBody>
      </p:sp>
      <p:sp>
        <p:nvSpPr>
          <p:cNvPr id="24" name="TextBox 23">
            <a:extLst>
              <a:ext uri="{FF2B5EF4-FFF2-40B4-BE49-F238E27FC236}">
                <a16:creationId xmlns:a16="http://schemas.microsoft.com/office/drawing/2014/main" id="{DC18E0AA-CFA7-3445-8F99-FB660147AB9C}"/>
              </a:ext>
            </a:extLst>
          </p:cNvPr>
          <p:cNvSpPr txBox="1"/>
          <p:nvPr/>
        </p:nvSpPr>
        <p:spPr>
          <a:xfrm>
            <a:off x="4441647" y="1547514"/>
            <a:ext cx="2855892" cy="95410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800" dirty="0"/>
              <a:t>What will my answer look like?</a:t>
            </a:r>
          </a:p>
        </p:txBody>
      </p:sp>
    </p:spTree>
    <p:extLst>
      <p:ext uri="{BB962C8B-B14F-4D97-AF65-F5344CB8AC3E}">
        <p14:creationId xmlns:p14="http://schemas.microsoft.com/office/powerpoint/2010/main" val="47926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146" y="144026"/>
            <a:ext cx="5119254" cy="998819"/>
          </a:xfrm>
        </p:spPr>
        <p:style>
          <a:lnRef idx="1">
            <a:schemeClr val="accent2"/>
          </a:lnRef>
          <a:fillRef idx="2">
            <a:schemeClr val="accent2"/>
          </a:fillRef>
          <a:effectRef idx="1">
            <a:schemeClr val="accent2"/>
          </a:effectRef>
          <a:fontRef idx="minor">
            <a:schemeClr val="dk1"/>
          </a:fontRef>
        </p:style>
        <p:txBody>
          <a:bodyPr/>
          <a:lstStyle/>
          <a:p>
            <a:r>
              <a:rPr lang="en-US" dirty="0"/>
              <a:t>Question 2d example</a:t>
            </a:r>
            <a:endParaRPr lang="en-GB" dirty="0"/>
          </a:p>
        </p:txBody>
      </p:sp>
      <p:sp>
        <p:nvSpPr>
          <p:cNvPr id="9" name="AutoShape 2" descr="top tipçåçæå°çµæ"/>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Rectangle 9">
            <a:extLst>
              <a:ext uri="{FF2B5EF4-FFF2-40B4-BE49-F238E27FC236}">
                <a16:creationId xmlns:a16="http://schemas.microsoft.com/office/drawing/2014/main" id="{098136D2-D291-C541-AEF1-CD8308EA08F5}"/>
              </a:ext>
            </a:extLst>
          </p:cNvPr>
          <p:cNvSpPr/>
          <p:nvPr/>
        </p:nvSpPr>
        <p:spPr>
          <a:xfrm>
            <a:off x="722878" y="2707602"/>
            <a:ext cx="10746243" cy="36317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GB" dirty="0"/>
              <a:t>Re-read paragraphs 5 and 6. </a:t>
            </a:r>
            <a:endParaRPr lang="en-GB" sz="1400" dirty="0"/>
          </a:p>
          <a:p>
            <a:endParaRPr lang="en-GB" sz="1400" dirty="0"/>
          </a:p>
          <a:p>
            <a:r>
              <a:rPr lang="en-GB" dirty="0"/>
              <a:t>Paragraph 5 begins ‘And then the world began shutting down...’ and is about the effects of the blizzard. </a:t>
            </a:r>
          </a:p>
          <a:p>
            <a:r>
              <a:rPr lang="en-GB" dirty="0"/>
              <a:t>Paragraph 6 begins ‘Then it was Sunday, so Dad said get ready for mass ...’ and is about their own experience in the snow. </a:t>
            </a:r>
          </a:p>
          <a:p>
            <a:endParaRPr lang="en-GB" dirty="0"/>
          </a:p>
          <a:p>
            <a:r>
              <a:rPr lang="en-GB" dirty="0"/>
              <a:t>Explain how the writer uses language to convey meaning and to create effect in these paragraphs. </a:t>
            </a:r>
          </a:p>
          <a:p>
            <a:endParaRPr lang="en-GB" dirty="0"/>
          </a:p>
          <a:p>
            <a:r>
              <a:rPr lang="en-GB" dirty="0"/>
              <a:t>Choose </a:t>
            </a:r>
            <a:r>
              <a:rPr lang="en-GB" b="1" dirty="0"/>
              <a:t>three </a:t>
            </a:r>
            <a:r>
              <a:rPr lang="en-GB" dirty="0"/>
              <a:t>examples of words or phrases from </a:t>
            </a:r>
            <a:r>
              <a:rPr lang="en-GB" b="1" dirty="0"/>
              <a:t>each </a:t>
            </a:r>
            <a:r>
              <a:rPr lang="en-GB" dirty="0"/>
              <a:t>paragraph to support your answer. Your choices should include the use of imagery. </a:t>
            </a:r>
          </a:p>
          <a:p>
            <a:r>
              <a:rPr lang="en-GB" dirty="0"/>
              <a:t>Write about 200 to 300 words. </a:t>
            </a:r>
          </a:p>
          <a:p>
            <a:endParaRPr lang="en-GB" dirty="0"/>
          </a:p>
          <a:p>
            <a:r>
              <a:rPr lang="en-GB" b="1" dirty="0"/>
              <a:t>Up to 15 marks are available for the content of your answer. </a:t>
            </a:r>
            <a:endParaRPr lang="en-GB" dirty="0"/>
          </a:p>
        </p:txBody>
      </p:sp>
      <p:sp>
        <p:nvSpPr>
          <p:cNvPr id="11" name="TextBox 10">
            <a:extLst>
              <a:ext uri="{FF2B5EF4-FFF2-40B4-BE49-F238E27FC236}">
                <a16:creationId xmlns:a16="http://schemas.microsoft.com/office/drawing/2014/main" id="{96A6F338-6C9F-F84A-8FB1-2B9376E27D8D}"/>
              </a:ext>
            </a:extLst>
          </p:cNvPr>
          <p:cNvSpPr txBox="1"/>
          <p:nvPr/>
        </p:nvSpPr>
        <p:spPr>
          <a:xfrm>
            <a:off x="6705602" y="121171"/>
            <a:ext cx="4904509"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As we progress through the lesson, think of how your questions are being answered. How confident do you feel at each different stage? </a:t>
            </a:r>
          </a:p>
          <a:p>
            <a:r>
              <a:rPr lang="en-US" dirty="0"/>
              <a:t>Task: write down any queries or concerns you have as we go, we will answer these together at the end of the lesson.</a:t>
            </a:r>
          </a:p>
        </p:txBody>
      </p:sp>
      <p:pic>
        <p:nvPicPr>
          <p:cNvPr id="13" name="Picture 12">
            <a:extLst>
              <a:ext uri="{FF2B5EF4-FFF2-40B4-BE49-F238E27FC236}">
                <a16:creationId xmlns:a16="http://schemas.microsoft.com/office/drawing/2014/main" id="{F1680E8C-DB94-1342-A869-DFB458478B69}"/>
              </a:ext>
            </a:extLst>
          </p:cNvPr>
          <p:cNvPicPr>
            <a:picLocks noChangeAspect="1"/>
          </p:cNvPicPr>
          <p:nvPr/>
        </p:nvPicPr>
        <p:blipFill>
          <a:blip r:embed="rId2"/>
          <a:stretch>
            <a:fillRect/>
          </a:stretch>
        </p:blipFill>
        <p:spPr>
          <a:xfrm>
            <a:off x="11334186" y="426995"/>
            <a:ext cx="822119" cy="998819"/>
          </a:xfrm>
          <a:prstGeom prst="rect">
            <a:avLst/>
          </a:prstGeom>
        </p:spPr>
      </p:pic>
    </p:spTree>
    <p:extLst>
      <p:ext uri="{BB962C8B-B14F-4D97-AF65-F5344CB8AC3E}">
        <p14:creationId xmlns:p14="http://schemas.microsoft.com/office/powerpoint/2010/main" val="1520809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1475</Words>
  <Application>Microsoft Macintosh PowerPoint</Application>
  <PresentationFormat>Widescreen</PresentationFormat>
  <Paragraphs>161</Paragraphs>
  <Slides>14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Calibri Light</vt:lpstr>
      <vt:lpstr>Chalkduster</vt:lpstr>
      <vt:lpstr>Wingdings</vt:lpstr>
      <vt:lpstr>Office Theme</vt:lpstr>
      <vt:lpstr>Introduction to imagery at GCSE</vt:lpstr>
      <vt:lpstr>PowerPoint Presentation</vt:lpstr>
      <vt:lpstr>Can you identify the imagery in this extract? Is there any imagery in your starter answer?</vt:lpstr>
      <vt:lpstr>Explaining the effect of imagery</vt:lpstr>
      <vt:lpstr>Explaining the effect of imagery</vt:lpstr>
      <vt:lpstr>Plenary task</vt:lpstr>
      <vt:lpstr>Imagery Question: Exam</vt:lpstr>
      <vt:lpstr>Question 2d (imagery): what questions do you have?</vt:lpstr>
      <vt:lpstr>Question 2d example</vt:lpstr>
      <vt:lpstr>Question 2 steps</vt:lpstr>
      <vt:lpstr>Question 2 steps</vt:lpstr>
      <vt:lpstr>PowerPoint Presentation</vt:lpstr>
      <vt:lpstr>Plenary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Duckworth</dc:creator>
  <cp:lastModifiedBy>Sophie Duckworth</cp:lastModifiedBy>
  <cp:revision>16</cp:revision>
  <dcterms:created xsi:type="dcterms:W3CDTF">2019-05-12T08:21:52Z</dcterms:created>
  <dcterms:modified xsi:type="dcterms:W3CDTF">2019-06-20T01:01:27Z</dcterms:modified>
</cp:coreProperties>
</file>