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21"/>
  </p:notesMasterIdLst>
  <p:sldIdLst>
    <p:sldId id="654" r:id="rId2"/>
    <p:sldId id="658" r:id="rId3"/>
    <p:sldId id="647" r:id="rId4"/>
    <p:sldId id="660" r:id="rId5"/>
    <p:sldId id="514" r:id="rId6"/>
    <p:sldId id="661" r:id="rId7"/>
    <p:sldId id="664" r:id="rId8"/>
    <p:sldId id="665" r:id="rId9"/>
    <p:sldId id="666" r:id="rId10"/>
    <p:sldId id="668" r:id="rId11"/>
    <p:sldId id="669" r:id="rId12"/>
    <p:sldId id="670" r:id="rId13"/>
    <p:sldId id="1266" r:id="rId14"/>
    <p:sldId id="663" r:id="rId15"/>
    <p:sldId id="673" r:id="rId16"/>
    <p:sldId id="672" r:id="rId17"/>
    <p:sldId id="675" r:id="rId18"/>
    <p:sldId id="674" r:id="rId19"/>
    <p:sldId id="141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4"/>
    <p:restoredTop sz="95704"/>
  </p:normalViewPr>
  <p:slideViewPr>
    <p:cSldViewPr snapToGrid="0" snapToObjects="1">
      <p:cViewPr varScale="1">
        <p:scale>
          <a:sx n="113" d="100"/>
          <a:sy n="113" d="100"/>
        </p:scale>
        <p:origin x="616" y="184"/>
      </p:cViewPr>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32119-39AC-C644-9B1E-F8A89B916CA9}" type="datetimeFigureOut">
              <a:rPr lang="en-US" smtClean="0"/>
              <a:t>8/3/22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269A8-74AC-E943-9DDE-3A08B89BEF52}" type="slidenum">
              <a:rPr lang="en-US" smtClean="0"/>
              <a:t>‹#›</a:t>
            </a:fld>
            <a:endParaRPr lang="en-US"/>
          </a:p>
        </p:txBody>
      </p:sp>
    </p:spTree>
    <p:extLst>
      <p:ext uri="{BB962C8B-B14F-4D97-AF65-F5344CB8AC3E}">
        <p14:creationId xmlns:p14="http://schemas.microsoft.com/office/powerpoint/2010/main" val="375153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Feedback – share ideas and discuss the plot details. This will help pupils to understand significant details as they read.</a:t>
            </a:r>
          </a:p>
        </p:txBody>
      </p:sp>
      <p:sp>
        <p:nvSpPr>
          <p:cNvPr id="4" name="Slide Number Placeholder 3"/>
          <p:cNvSpPr>
            <a:spLocks noGrp="1"/>
          </p:cNvSpPr>
          <p:nvPr>
            <p:ph type="sldNum" sz="quarter" idx="5"/>
          </p:nvPr>
        </p:nvSpPr>
        <p:spPr/>
        <p:txBody>
          <a:bodyPr/>
          <a:lstStyle/>
          <a:p>
            <a:fld id="{802269A8-74AC-E943-9DDE-3A08B89BEF52}" type="slidenum">
              <a:rPr lang="en-US" smtClean="0"/>
              <a:t>2</a:t>
            </a:fld>
            <a:endParaRPr lang="en-US"/>
          </a:p>
        </p:txBody>
      </p:sp>
    </p:spTree>
    <p:extLst>
      <p:ext uri="{BB962C8B-B14F-4D97-AF65-F5344CB8AC3E}">
        <p14:creationId xmlns:p14="http://schemas.microsoft.com/office/powerpoint/2010/main" val="1154144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2269A8-74AC-E943-9DDE-3A08B89BEF52}" type="slidenum">
              <a:rPr lang="en-US" smtClean="0"/>
              <a:t>15</a:t>
            </a:fld>
            <a:endParaRPr lang="en-US"/>
          </a:p>
        </p:txBody>
      </p:sp>
    </p:spTree>
    <p:extLst>
      <p:ext uri="{BB962C8B-B14F-4D97-AF65-F5344CB8AC3E}">
        <p14:creationId xmlns:p14="http://schemas.microsoft.com/office/powerpoint/2010/main" val="488585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as a class</a:t>
            </a:r>
          </a:p>
        </p:txBody>
      </p:sp>
      <p:sp>
        <p:nvSpPr>
          <p:cNvPr id="4" name="Slide Number Placeholder 3"/>
          <p:cNvSpPr>
            <a:spLocks noGrp="1"/>
          </p:cNvSpPr>
          <p:nvPr>
            <p:ph type="sldNum" sz="quarter" idx="5"/>
          </p:nvPr>
        </p:nvSpPr>
        <p:spPr/>
        <p:txBody>
          <a:bodyPr/>
          <a:lstStyle/>
          <a:p>
            <a:fld id="{802269A8-74AC-E943-9DDE-3A08B89BEF52}" type="slidenum">
              <a:rPr lang="en-US" smtClean="0"/>
              <a:t>17</a:t>
            </a:fld>
            <a:endParaRPr lang="en-US"/>
          </a:p>
        </p:txBody>
      </p:sp>
    </p:spTree>
    <p:extLst>
      <p:ext uri="{BB962C8B-B14F-4D97-AF65-F5344CB8AC3E}">
        <p14:creationId xmlns:p14="http://schemas.microsoft.com/office/powerpoint/2010/main" val="3745340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BC1DD-1724-F741-8653-66928FF442AF}" type="slidenum">
              <a:rPr lang="en-GB" smtClean="0"/>
              <a:t>19</a:t>
            </a:fld>
            <a:endParaRPr lang="en-GB"/>
          </a:p>
        </p:txBody>
      </p:sp>
    </p:spTree>
    <p:extLst>
      <p:ext uri="{BB962C8B-B14F-4D97-AF65-F5344CB8AC3E}">
        <p14:creationId xmlns:p14="http://schemas.microsoft.com/office/powerpoint/2010/main" val="2692140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CBC1DD-1724-F741-8653-66928FF442AF}" type="slidenum">
              <a:rPr lang="en-GB" smtClean="0"/>
              <a:t>3</a:t>
            </a:fld>
            <a:endParaRPr lang="en-GB"/>
          </a:p>
        </p:txBody>
      </p:sp>
    </p:spTree>
    <p:extLst>
      <p:ext uri="{BB962C8B-B14F-4D97-AF65-F5344CB8AC3E}">
        <p14:creationId xmlns:p14="http://schemas.microsoft.com/office/powerpoint/2010/main" val="2978307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next slide – this slide is for information purposes</a:t>
            </a:r>
          </a:p>
        </p:txBody>
      </p:sp>
      <p:sp>
        <p:nvSpPr>
          <p:cNvPr id="4" name="Slide Number Placeholder 3"/>
          <p:cNvSpPr>
            <a:spLocks noGrp="1"/>
          </p:cNvSpPr>
          <p:nvPr>
            <p:ph type="sldNum" sz="quarter" idx="5"/>
          </p:nvPr>
        </p:nvSpPr>
        <p:spPr/>
        <p:txBody>
          <a:bodyPr/>
          <a:lstStyle/>
          <a:p>
            <a:fld id="{802269A8-74AC-E943-9DDE-3A08B89BEF52}" type="slidenum">
              <a:rPr lang="en-US" smtClean="0"/>
              <a:t>4</a:t>
            </a:fld>
            <a:endParaRPr lang="en-US"/>
          </a:p>
        </p:txBody>
      </p:sp>
    </p:spTree>
    <p:extLst>
      <p:ext uri="{BB962C8B-B14F-4D97-AF65-F5344CB8AC3E}">
        <p14:creationId xmlns:p14="http://schemas.microsoft.com/office/powerpoint/2010/main" val="2737243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these guiding questions to prompt discussion – pupils to make notes in their booklet.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Markets are very important, bustling lively places. Mostly run by women. Symbol of community – sets up the idea of collective responsibility and community. </a:t>
            </a:r>
            <a:r>
              <a:rPr lang="en-GB" sz="1200" b="0" i="1" kern="1200" dirty="0">
                <a:solidFill>
                  <a:schemeClr val="tx1"/>
                </a:solidFill>
                <a:effectLst/>
                <a:latin typeface="+mn-lt"/>
                <a:ea typeface="+mn-ea"/>
                <a:cs typeface="+mn-cs"/>
              </a:rPr>
              <a:t>the market is a metaphor for the </a:t>
            </a:r>
            <a:r>
              <a:rPr lang="en-GB" sz="1200" b="0" i="1" kern="1200" dirty="0" err="1">
                <a:solidFill>
                  <a:schemeClr val="tx1"/>
                </a:solidFill>
                <a:effectLst/>
                <a:latin typeface="+mn-lt"/>
                <a:ea typeface="+mn-ea"/>
                <a:cs typeface="+mn-cs"/>
              </a:rPr>
              <a:t>center</a:t>
            </a:r>
            <a:r>
              <a:rPr lang="en-GB" sz="1200" b="0" i="1" kern="1200" dirty="0">
                <a:solidFill>
                  <a:schemeClr val="tx1"/>
                </a:solidFill>
                <a:effectLst/>
                <a:latin typeface="+mn-lt"/>
                <a:ea typeface="+mn-ea"/>
                <a:cs typeface="+mn-cs"/>
              </a:rPr>
              <a:t> of the world. Elesin wants to be around life – and women, the creators of life.</a:t>
            </a:r>
            <a:endParaRPr lang="en-GB" dirty="0"/>
          </a:p>
          <a:p>
            <a:endParaRPr lang="en-US" dirty="0"/>
          </a:p>
        </p:txBody>
      </p:sp>
      <p:sp>
        <p:nvSpPr>
          <p:cNvPr id="4" name="Slide Number Placeholder 3"/>
          <p:cNvSpPr>
            <a:spLocks noGrp="1"/>
          </p:cNvSpPr>
          <p:nvPr>
            <p:ph type="sldNum" sz="quarter" idx="5"/>
          </p:nvPr>
        </p:nvSpPr>
        <p:spPr/>
        <p:txBody>
          <a:bodyPr/>
          <a:lstStyle/>
          <a:p>
            <a:fld id="{802269A8-74AC-E943-9DDE-3A08B89BEF52}" type="slidenum">
              <a:rPr lang="en-US" smtClean="0"/>
              <a:t>6</a:t>
            </a:fld>
            <a:endParaRPr lang="en-US"/>
          </a:p>
        </p:txBody>
      </p:sp>
    </p:spTree>
    <p:extLst>
      <p:ext uri="{BB962C8B-B14F-4D97-AF65-F5344CB8AC3E}">
        <p14:creationId xmlns:p14="http://schemas.microsoft.com/office/powerpoint/2010/main" val="2347382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and discuss as you go. Pupils should make notes. These prompts should help to focus the reading and guide pupils to areas of interest.</a:t>
            </a:r>
          </a:p>
        </p:txBody>
      </p:sp>
      <p:sp>
        <p:nvSpPr>
          <p:cNvPr id="4" name="Slide Number Placeholder 3"/>
          <p:cNvSpPr>
            <a:spLocks noGrp="1"/>
          </p:cNvSpPr>
          <p:nvPr>
            <p:ph type="sldNum" sz="quarter" idx="5"/>
          </p:nvPr>
        </p:nvSpPr>
        <p:spPr/>
        <p:txBody>
          <a:bodyPr/>
          <a:lstStyle/>
          <a:p>
            <a:fld id="{802269A8-74AC-E943-9DDE-3A08B89BEF52}" type="slidenum">
              <a:rPr lang="en-US" smtClean="0"/>
              <a:t>7</a:t>
            </a:fld>
            <a:endParaRPr lang="en-US"/>
          </a:p>
        </p:txBody>
      </p:sp>
    </p:spTree>
    <p:extLst>
      <p:ext uri="{BB962C8B-B14F-4D97-AF65-F5344CB8AC3E}">
        <p14:creationId xmlns:p14="http://schemas.microsoft.com/office/powerpoint/2010/main" val="3924019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False – market</a:t>
            </a:r>
          </a:p>
          <a:p>
            <a:pPr marL="228600" indent="-228600">
              <a:buAutoNum type="arabicPeriod"/>
            </a:pPr>
            <a:r>
              <a:rPr lang="en-GB" dirty="0"/>
              <a:t>True</a:t>
            </a:r>
          </a:p>
          <a:p>
            <a:pPr marL="228600" indent="-228600">
              <a:buAutoNum type="arabicPeriod"/>
            </a:pPr>
            <a:r>
              <a:rPr lang="en-GB" dirty="0"/>
              <a:t>False</a:t>
            </a:r>
          </a:p>
          <a:p>
            <a:pPr marL="228600" indent="-228600">
              <a:buAutoNum type="arabicPeriod"/>
            </a:pPr>
            <a:r>
              <a:rPr lang="en-GB" dirty="0"/>
              <a:t>False</a:t>
            </a:r>
          </a:p>
          <a:p>
            <a:pPr marL="228600" indent="-228600">
              <a:buAutoNum type="arabicPeriod"/>
            </a:pPr>
            <a:r>
              <a:rPr lang="en-GB" dirty="0"/>
              <a:t>True</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802269A8-74AC-E943-9DDE-3A08B89BEF52}" type="slidenum">
              <a:rPr lang="en-US" smtClean="0"/>
              <a:t>10</a:t>
            </a:fld>
            <a:endParaRPr lang="en-US"/>
          </a:p>
        </p:txBody>
      </p:sp>
    </p:spTree>
    <p:extLst>
      <p:ext uri="{BB962C8B-B14F-4D97-AF65-F5344CB8AC3E}">
        <p14:creationId xmlns:p14="http://schemas.microsoft.com/office/powerpoint/2010/main" val="695472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Group discussion based on what both Elesin and the Praise-Singer say. Direct pupils towards the underlined sections if they need prompting.</a:t>
            </a:r>
          </a:p>
        </p:txBody>
      </p:sp>
      <p:sp>
        <p:nvSpPr>
          <p:cNvPr id="4" name="Slide Number Placeholder 3"/>
          <p:cNvSpPr>
            <a:spLocks noGrp="1"/>
          </p:cNvSpPr>
          <p:nvPr>
            <p:ph type="sldNum" sz="quarter" idx="5"/>
          </p:nvPr>
        </p:nvSpPr>
        <p:spPr/>
        <p:txBody>
          <a:bodyPr/>
          <a:lstStyle/>
          <a:p>
            <a:fld id="{802269A8-74AC-E943-9DDE-3A08B89BEF52}" type="slidenum">
              <a:rPr lang="en-US" smtClean="0"/>
              <a:t>12</a:t>
            </a:fld>
            <a:endParaRPr lang="en-US"/>
          </a:p>
        </p:txBody>
      </p:sp>
    </p:spTree>
    <p:extLst>
      <p:ext uri="{BB962C8B-B14F-4D97-AF65-F5344CB8AC3E}">
        <p14:creationId xmlns:p14="http://schemas.microsoft.com/office/powerpoint/2010/main" val="2056176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a:t>
            </a:r>
            <a:r>
              <a:rPr lang="en-GB" sz="1200" kern="1200" dirty="0">
                <a:solidFill>
                  <a:schemeClr val="tx1"/>
                </a:solidFill>
                <a:effectLst/>
                <a:latin typeface="+mn-lt"/>
                <a:ea typeface="+mn-ea"/>
                <a:cs typeface="+mn-cs"/>
              </a:rPr>
              <a:t>Ritual and the Political Unconscious: The Case of "Death and the King's Horseman" </a:t>
            </a:r>
            <a:endParaRPr lang="en-GB" dirty="0">
              <a:effectLst/>
            </a:endParaRPr>
          </a:p>
          <a:p>
            <a:endParaRPr lang="en-GB" dirty="0"/>
          </a:p>
        </p:txBody>
      </p:sp>
      <p:sp>
        <p:nvSpPr>
          <p:cNvPr id="4" name="Slide Number Placeholder 3"/>
          <p:cNvSpPr>
            <a:spLocks noGrp="1"/>
          </p:cNvSpPr>
          <p:nvPr>
            <p:ph type="sldNum" sz="quarter" idx="5"/>
          </p:nvPr>
        </p:nvSpPr>
        <p:spPr/>
        <p:txBody>
          <a:bodyPr/>
          <a:lstStyle/>
          <a:p>
            <a:fld id="{802269A8-74AC-E943-9DDE-3A08B89BEF52}" type="slidenum">
              <a:rPr lang="en-US" smtClean="0"/>
              <a:t>13</a:t>
            </a:fld>
            <a:endParaRPr lang="en-US"/>
          </a:p>
        </p:txBody>
      </p:sp>
    </p:spTree>
    <p:extLst>
      <p:ext uri="{BB962C8B-B14F-4D97-AF65-F5344CB8AC3E}">
        <p14:creationId xmlns:p14="http://schemas.microsoft.com/office/powerpoint/2010/main" val="942508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wish to assign roles so pupils can act out this section</a:t>
            </a:r>
          </a:p>
        </p:txBody>
      </p:sp>
      <p:sp>
        <p:nvSpPr>
          <p:cNvPr id="4" name="Slide Number Placeholder 3"/>
          <p:cNvSpPr>
            <a:spLocks noGrp="1"/>
          </p:cNvSpPr>
          <p:nvPr>
            <p:ph type="sldNum" sz="quarter" idx="5"/>
          </p:nvPr>
        </p:nvSpPr>
        <p:spPr/>
        <p:txBody>
          <a:bodyPr/>
          <a:lstStyle/>
          <a:p>
            <a:fld id="{802269A8-74AC-E943-9DDE-3A08B89BEF52}" type="slidenum">
              <a:rPr lang="en-US" smtClean="0"/>
              <a:t>14</a:t>
            </a:fld>
            <a:endParaRPr lang="en-US"/>
          </a:p>
        </p:txBody>
      </p:sp>
    </p:spTree>
    <p:extLst>
      <p:ext uri="{BB962C8B-B14F-4D97-AF65-F5344CB8AC3E}">
        <p14:creationId xmlns:p14="http://schemas.microsoft.com/office/powerpoint/2010/main" val="22545690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Splash of colour on a white surface">
            <a:extLst>
              <a:ext uri="{FF2B5EF4-FFF2-40B4-BE49-F238E27FC236}">
                <a16:creationId xmlns:a16="http://schemas.microsoft.com/office/drawing/2014/main" id="{A271D2FB-A2A9-7C65-94AF-35EFF05480B0}"/>
              </a:ext>
            </a:extLst>
          </p:cNvPr>
          <p:cNvPicPr>
            <a:picLocks noChangeAspect="1"/>
          </p:cNvPicPr>
          <p:nvPr userDrawn="1"/>
        </p:nvPicPr>
        <p:blipFill rotWithShape="1">
          <a:blip r:embed="rId2">
            <a:alphaModFix amt="35000"/>
          </a:blip>
          <a:srcRect r="5200"/>
          <a:stretch/>
        </p:blipFill>
        <p:spPr>
          <a:xfrm>
            <a:off x="0" y="10"/>
            <a:ext cx="12192000" cy="6857990"/>
          </a:xfrm>
          <a:prstGeom prst="rect">
            <a:avLst/>
          </a:prstGeom>
        </p:spPr>
      </p:pic>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979947"/>
            <a:ext cx="5153216" cy="317296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5446356"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8/3/22</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045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8/3/22</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9005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8/3/22</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63411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5161" y="29464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style>
          <a:lnRef idx="2">
            <a:schemeClr val="accent1"/>
          </a:lnRef>
          <a:fillRef idx="1">
            <a:schemeClr val="lt1"/>
          </a:fillRef>
          <a:effectRef idx="0">
            <a:schemeClr val="accent1"/>
          </a:effectRef>
          <a:fontRef idx="minor">
            <a:schemeClr val="dk1"/>
          </a:fontRef>
        </p:style>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a:ln>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8/3/22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
        <p:nvSpPr>
          <p:cNvPr id="7" name="TextBox 6">
            <a:extLst>
              <a:ext uri="{FF2B5EF4-FFF2-40B4-BE49-F238E27FC236}">
                <a16:creationId xmlns:a16="http://schemas.microsoft.com/office/drawing/2014/main" id="{D3B0918C-22EE-1B82-8D57-CAD193052D4E}"/>
              </a:ext>
            </a:extLst>
          </p:cNvPr>
          <p:cNvSpPr txBox="1"/>
          <p:nvPr userDrawn="1"/>
        </p:nvSpPr>
        <p:spPr>
          <a:xfrm>
            <a:off x="-7496" y="6659404"/>
            <a:ext cx="2246128" cy="246221"/>
          </a:xfrm>
          <a:prstGeom prst="rect">
            <a:avLst/>
          </a:prstGeom>
          <a:noFill/>
        </p:spPr>
        <p:txBody>
          <a:bodyPr wrap="none" rtlCol="0">
            <a:spAutoFit/>
          </a:bodyPr>
          <a:lstStyle/>
          <a:p>
            <a:r>
              <a:rPr lang="en-US" sz="1000" dirty="0"/>
              <a:t>www.msduckworthsclassroom.com</a:t>
            </a:r>
          </a:p>
        </p:txBody>
      </p:sp>
    </p:spTree>
    <p:extLst>
      <p:ext uri="{BB962C8B-B14F-4D97-AF65-F5344CB8AC3E}">
        <p14:creationId xmlns:p14="http://schemas.microsoft.com/office/powerpoint/2010/main" val="556568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8/3/22</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11772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8/3/22</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36499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8/3/22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58885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8/3/22</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3416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8/3/22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77990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8/3/22</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66088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8/3/22</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82709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8/3/22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92849755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12" r:id="rId6"/>
    <p:sldLayoutId id="2147483707" r:id="rId7"/>
    <p:sldLayoutId id="2147483708" r:id="rId8"/>
    <p:sldLayoutId id="2147483709" r:id="rId9"/>
    <p:sldLayoutId id="2147483711"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twitter.com/duckworth_ms"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www.facebook.com/MsDuckworthsClassroom/" TargetMode="External"/><Relationship Id="rId5" Type="http://schemas.openxmlformats.org/officeDocument/2006/relationships/hyperlink" Target="https://www.instagram.com/msduckworths_classroom/" TargetMode="External"/><Relationship Id="rId4" Type="http://schemas.openxmlformats.org/officeDocument/2006/relationships/hyperlink" Target="https://www.msduckworthsclassroom.com/product-page/death-and-the-king-s-horseman-full-scheme-of-work-cie-igcs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C443A5-89C2-B988-9C2C-DDEC9706AA5A}"/>
              </a:ext>
            </a:extLst>
          </p:cNvPr>
          <p:cNvSpPr>
            <a:spLocks noGrp="1"/>
          </p:cNvSpPr>
          <p:nvPr>
            <p:ph type="ctrTitle"/>
          </p:nvPr>
        </p:nvSpPr>
        <p:spPr/>
        <p:txBody>
          <a:bodyPr/>
          <a:lstStyle/>
          <a:p>
            <a:r>
              <a:rPr lang="en-US" dirty="0"/>
              <a:t>Act 1: characters and setting</a:t>
            </a:r>
          </a:p>
        </p:txBody>
      </p:sp>
      <p:sp>
        <p:nvSpPr>
          <p:cNvPr id="5" name="Subtitle 4">
            <a:extLst>
              <a:ext uri="{FF2B5EF4-FFF2-40B4-BE49-F238E27FC236}">
                <a16:creationId xmlns:a16="http://schemas.microsoft.com/office/drawing/2014/main" id="{0A464D79-7087-5AF1-2864-0D6EECA7431F}"/>
              </a:ext>
            </a:extLst>
          </p:cNvPr>
          <p:cNvSpPr>
            <a:spLocks noGrp="1"/>
          </p:cNvSpPr>
          <p:nvPr>
            <p:ph type="subTitle" idx="1"/>
          </p:nvPr>
        </p:nvSpPr>
        <p:spPr>
          <a:xfrm>
            <a:off x="576072" y="4262708"/>
            <a:ext cx="5446356" cy="2066839"/>
          </a:xfrm>
        </p:spPr>
        <p:style>
          <a:lnRef idx="2">
            <a:schemeClr val="dk1"/>
          </a:lnRef>
          <a:fillRef idx="1">
            <a:schemeClr val="lt1"/>
          </a:fillRef>
          <a:effectRef idx="0">
            <a:schemeClr val="dk1"/>
          </a:effectRef>
          <a:fontRef idx="minor">
            <a:schemeClr val="dk1"/>
          </a:fontRef>
        </p:style>
        <p:txBody>
          <a:bodyPr/>
          <a:lstStyle/>
          <a:p>
            <a:r>
              <a:rPr lang="en-US" dirty="0"/>
              <a:t>Do now: Act 1 opens in a market. List words that you would associate with a market.</a:t>
            </a:r>
          </a:p>
        </p:txBody>
      </p:sp>
      <p:sp>
        <p:nvSpPr>
          <p:cNvPr id="8" name="TextBox 7">
            <a:extLst>
              <a:ext uri="{FF2B5EF4-FFF2-40B4-BE49-F238E27FC236}">
                <a16:creationId xmlns:a16="http://schemas.microsoft.com/office/drawing/2014/main" id="{61158B98-01F9-163A-20F5-B1C0C7367F3E}"/>
              </a:ext>
            </a:extLst>
          </p:cNvPr>
          <p:cNvSpPr txBox="1"/>
          <p:nvPr/>
        </p:nvSpPr>
        <p:spPr>
          <a:xfrm>
            <a:off x="5434005" y="169273"/>
            <a:ext cx="6636971" cy="30777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400" dirty="0"/>
              <a:t>Learning question: How does Soyinka introduce the characters and setting?  </a:t>
            </a:r>
          </a:p>
        </p:txBody>
      </p:sp>
      <p:pic>
        <p:nvPicPr>
          <p:cNvPr id="3" name="Picture 2" descr="A picture containing text&#10;&#10;Description automatically generated">
            <a:extLst>
              <a:ext uri="{FF2B5EF4-FFF2-40B4-BE49-F238E27FC236}">
                <a16:creationId xmlns:a16="http://schemas.microsoft.com/office/drawing/2014/main" id="{69A6CACC-4D52-0B96-59EC-67175D3ECAD4}"/>
              </a:ext>
            </a:extLst>
          </p:cNvPr>
          <p:cNvPicPr>
            <a:picLocks noChangeAspect="1"/>
          </p:cNvPicPr>
          <p:nvPr/>
        </p:nvPicPr>
        <p:blipFill>
          <a:blip r:embed="rId2"/>
          <a:stretch>
            <a:fillRect/>
          </a:stretch>
        </p:blipFill>
        <p:spPr>
          <a:xfrm>
            <a:off x="7080445" y="2280621"/>
            <a:ext cx="4624030" cy="3039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0F22279A-B572-543E-ECB6-97C916F910D6}"/>
              </a:ext>
            </a:extLst>
          </p:cNvPr>
          <p:cNvSpPr txBox="1"/>
          <p:nvPr/>
        </p:nvSpPr>
        <p:spPr>
          <a:xfrm>
            <a:off x="121024" y="125439"/>
            <a:ext cx="1793440"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dirty="0"/>
              <a:t>Date:                  </a:t>
            </a:r>
          </a:p>
        </p:txBody>
      </p:sp>
    </p:spTree>
    <p:extLst>
      <p:ext uri="{BB962C8B-B14F-4D97-AF65-F5344CB8AC3E}">
        <p14:creationId xmlns:p14="http://schemas.microsoft.com/office/powerpoint/2010/main" val="4133504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C443A5-89C2-B988-9C2C-DDEC9706AA5A}"/>
              </a:ext>
            </a:extLst>
          </p:cNvPr>
          <p:cNvSpPr>
            <a:spLocks noGrp="1"/>
          </p:cNvSpPr>
          <p:nvPr>
            <p:ph type="ctrTitle"/>
          </p:nvPr>
        </p:nvSpPr>
        <p:spPr>
          <a:xfrm>
            <a:off x="942784" y="432368"/>
            <a:ext cx="5153216" cy="3172968"/>
          </a:xfrm>
        </p:spPr>
        <p:txBody>
          <a:bodyPr>
            <a:normAutofit fontScale="90000"/>
          </a:bodyPr>
          <a:lstStyle/>
          <a:p>
            <a:r>
              <a:rPr lang="en-US" dirty="0"/>
              <a:t>Act 1: character development</a:t>
            </a:r>
          </a:p>
        </p:txBody>
      </p:sp>
      <p:sp>
        <p:nvSpPr>
          <p:cNvPr id="5" name="Subtitle 4">
            <a:extLst>
              <a:ext uri="{FF2B5EF4-FFF2-40B4-BE49-F238E27FC236}">
                <a16:creationId xmlns:a16="http://schemas.microsoft.com/office/drawing/2014/main" id="{0A464D79-7087-5AF1-2864-0D6EECA7431F}"/>
              </a:ext>
            </a:extLst>
          </p:cNvPr>
          <p:cNvSpPr>
            <a:spLocks noGrp="1"/>
          </p:cNvSpPr>
          <p:nvPr>
            <p:ph type="subTitle" idx="1"/>
          </p:nvPr>
        </p:nvSpPr>
        <p:spPr>
          <a:xfrm>
            <a:off x="392432" y="3797542"/>
            <a:ext cx="7404682" cy="2671284"/>
          </a:xfrm>
        </p:spPr>
        <p:style>
          <a:lnRef idx="2">
            <a:schemeClr val="dk1"/>
          </a:lnRef>
          <a:fillRef idx="1">
            <a:schemeClr val="lt1"/>
          </a:fillRef>
          <a:effectRef idx="0">
            <a:schemeClr val="dk1"/>
          </a:effectRef>
          <a:fontRef idx="minor">
            <a:schemeClr val="dk1"/>
          </a:fontRef>
        </p:style>
        <p:txBody>
          <a:bodyPr>
            <a:normAutofit fontScale="77500" lnSpcReduction="20000"/>
          </a:bodyPr>
          <a:lstStyle/>
          <a:p>
            <a:r>
              <a:rPr lang="en-US" dirty="0"/>
              <a:t>Do now: True or false?</a:t>
            </a:r>
          </a:p>
          <a:p>
            <a:pPr marL="514350" indent="-514350">
              <a:buFont typeface="+mj-lt"/>
              <a:buAutoNum type="arabicPeriod"/>
            </a:pPr>
            <a:r>
              <a:rPr lang="en-US" dirty="0"/>
              <a:t>The play opens in a supermarket.</a:t>
            </a:r>
          </a:p>
          <a:p>
            <a:pPr marL="514350" indent="-514350">
              <a:buFont typeface="+mj-lt"/>
              <a:buAutoNum type="arabicPeriod"/>
            </a:pPr>
            <a:r>
              <a:rPr lang="en-US" dirty="0"/>
              <a:t>The protagonist’s name is Elesin.</a:t>
            </a:r>
          </a:p>
          <a:p>
            <a:pPr marL="514350" indent="-514350">
              <a:buFont typeface="+mj-lt"/>
              <a:buAutoNum type="arabicPeriod"/>
            </a:pPr>
            <a:r>
              <a:rPr lang="en-US" dirty="0"/>
              <a:t>Elesin means praise-singer.</a:t>
            </a:r>
          </a:p>
          <a:p>
            <a:pPr marL="514350" indent="-514350">
              <a:buFont typeface="+mj-lt"/>
              <a:buAutoNum type="arabicPeriod"/>
            </a:pPr>
            <a:r>
              <a:rPr lang="en-US" dirty="0"/>
              <a:t>Elesin says that the market is his ‘cattle shed’.</a:t>
            </a:r>
          </a:p>
          <a:p>
            <a:pPr marL="514350" indent="-514350">
              <a:buFont typeface="+mj-lt"/>
              <a:buAutoNum type="arabicPeriod"/>
            </a:pPr>
            <a:r>
              <a:rPr lang="en-US" dirty="0"/>
              <a:t>The mood at the start of the play is joyous.</a:t>
            </a:r>
          </a:p>
          <a:p>
            <a:pPr marL="514350" indent="-514350">
              <a:buFont typeface="+mj-lt"/>
              <a:buAutoNum type="arabicPeriod"/>
            </a:pPr>
            <a:endParaRPr lang="en-US" dirty="0"/>
          </a:p>
          <a:p>
            <a:pPr marL="514350" indent="-514350">
              <a:buFont typeface="+mj-lt"/>
              <a:buAutoNum type="arabicPeriod"/>
            </a:pPr>
            <a:endParaRPr lang="en-US" dirty="0"/>
          </a:p>
          <a:p>
            <a:endParaRPr lang="en-US" dirty="0"/>
          </a:p>
        </p:txBody>
      </p:sp>
      <p:sp>
        <p:nvSpPr>
          <p:cNvPr id="8" name="TextBox 7">
            <a:extLst>
              <a:ext uri="{FF2B5EF4-FFF2-40B4-BE49-F238E27FC236}">
                <a16:creationId xmlns:a16="http://schemas.microsoft.com/office/drawing/2014/main" id="{61158B98-01F9-163A-20F5-B1C0C7367F3E}"/>
              </a:ext>
            </a:extLst>
          </p:cNvPr>
          <p:cNvSpPr txBox="1"/>
          <p:nvPr/>
        </p:nvSpPr>
        <p:spPr>
          <a:xfrm>
            <a:off x="5434005" y="169273"/>
            <a:ext cx="6636971" cy="30777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400" dirty="0"/>
              <a:t>Learning question: How is the character of </a:t>
            </a:r>
            <a:r>
              <a:rPr lang="en-US" sz="1400" dirty="0" err="1"/>
              <a:t>Elesin</a:t>
            </a:r>
            <a:r>
              <a:rPr lang="en-US" sz="1400" dirty="0"/>
              <a:t> developed?  </a:t>
            </a:r>
          </a:p>
        </p:txBody>
      </p:sp>
      <p:pic>
        <p:nvPicPr>
          <p:cNvPr id="3" name="Picture 2" descr="A picture containing text&#10;&#10;Description automatically generated">
            <a:extLst>
              <a:ext uri="{FF2B5EF4-FFF2-40B4-BE49-F238E27FC236}">
                <a16:creationId xmlns:a16="http://schemas.microsoft.com/office/drawing/2014/main" id="{69A6CACC-4D52-0B96-59EC-67175D3ECAD4}"/>
              </a:ext>
            </a:extLst>
          </p:cNvPr>
          <p:cNvPicPr>
            <a:picLocks noChangeAspect="1"/>
          </p:cNvPicPr>
          <p:nvPr/>
        </p:nvPicPr>
        <p:blipFill>
          <a:blip r:embed="rId3"/>
          <a:stretch>
            <a:fillRect/>
          </a:stretch>
        </p:blipFill>
        <p:spPr>
          <a:xfrm>
            <a:off x="7142228" y="758507"/>
            <a:ext cx="4624030" cy="3039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3274338B-5F80-0004-C56A-FB328BDBD999}"/>
              </a:ext>
            </a:extLst>
          </p:cNvPr>
          <p:cNvSpPr txBox="1"/>
          <p:nvPr/>
        </p:nvSpPr>
        <p:spPr>
          <a:xfrm>
            <a:off x="121024" y="19842"/>
            <a:ext cx="1793440"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dirty="0"/>
              <a:t>Date:                  </a:t>
            </a:r>
          </a:p>
        </p:txBody>
      </p:sp>
    </p:spTree>
    <p:extLst>
      <p:ext uri="{BB962C8B-B14F-4D97-AF65-F5344CB8AC3E}">
        <p14:creationId xmlns:p14="http://schemas.microsoft.com/office/powerpoint/2010/main" val="4138693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8A945-AC4E-A510-5A33-50FC74CDC1CC}"/>
              </a:ext>
            </a:extLst>
          </p:cNvPr>
          <p:cNvSpPr>
            <a:spLocks noGrp="1"/>
          </p:cNvSpPr>
          <p:nvPr>
            <p:ph type="title"/>
          </p:nvPr>
        </p:nvSpPr>
        <p:spPr>
          <a:xfrm>
            <a:off x="1117700" y="301321"/>
            <a:ext cx="10168128" cy="1179576"/>
          </a:xfrm>
        </p:spPr>
        <p:txBody>
          <a:bodyPr>
            <a:noAutofit/>
          </a:bodyPr>
          <a:lstStyle/>
          <a:p>
            <a:pPr algn="ctr"/>
            <a:r>
              <a:rPr lang="en-GB" sz="3200" dirty="0"/>
              <a:t>Why do you think the play begins in the market? Use these phrases to discuss this with a partner.</a:t>
            </a:r>
          </a:p>
        </p:txBody>
      </p:sp>
      <p:pic>
        <p:nvPicPr>
          <p:cNvPr id="5" name="Content Placeholder 4" descr="A large group of people outside&#10;&#10;Description automatically generated with low confidence">
            <a:extLst>
              <a:ext uri="{FF2B5EF4-FFF2-40B4-BE49-F238E27FC236}">
                <a16:creationId xmlns:a16="http://schemas.microsoft.com/office/drawing/2014/main" id="{C4E49AD1-8C72-0564-06F2-150EECAF58A2}"/>
              </a:ext>
            </a:extLst>
          </p:cNvPr>
          <p:cNvPicPr>
            <a:picLocks noGrp="1" noChangeAspect="1"/>
          </p:cNvPicPr>
          <p:nvPr>
            <p:ph idx="1"/>
          </p:nvPr>
        </p:nvPicPr>
        <p:blipFill>
          <a:blip r:embed="rId2"/>
          <a:stretch>
            <a:fillRect/>
          </a:stretch>
        </p:blipFill>
        <p:spPr>
          <a:xfrm>
            <a:off x="1787921" y="2098713"/>
            <a:ext cx="8827686" cy="4355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loud 5">
            <a:extLst>
              <a:ext uri="{FF2B5EF4-FFF2-40B4-BE49-F238E27FC236}">
                <a16:creationId xmlns:a16="http://schemas.microsoft.com/office/drawing/2014/main" id="{EBC9CC06-3BDD-E7C7-00AD-45EFA077A89E}"/>
              </a:ext>
            </a:extLst>
          </p:cNvPr>
          <p:cNvSpPr/>
          <p:nvPr/>
        </p:nvSpPr>
        <p:spPr>
          <a:xfrm>
            <a:off x="160638" y="2199503"/>
            <a:ext cx="2446638" cy="111210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Cultural identity</a:t>
            </a:r>
          </a:p>
        </p:txBody>
      </p:sp>
      <p:sp>
        <p:nvSpPr>
          <p:cNvPr id="7" name="Cloud 6">
            <a:extLst>
              <a:ext uri="{FF2B5EF4-FFF2-40B4-BE49-F238E27FC236}">
                <a16:creationId xmlns:a16="http://schemas.microsoft.com/office/drawing/2014/main" id="{A9F67E7F-E8BC-C739-5484-41ADC440C732}"/>
              </a:ext>
            </a:extLst>
          </p:cNvPr>
          <p:cNvSpPr/>
          <p:nvPr/>
        </p:nvSpPr>
        <p:spPr>
          <a:xfrm>
            <a:off x="9392288" y="1778093"/>
            <a:ext cx="2446638" cy="111210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Social function</a:t>
            </a:r>
          </a:p>
        </p:txBody>
      </p:sp>
      <p:sp>
        <p:nvSpPr>
          <p:cNvPr id="8" name="Cloud 7">
            <a:extLst>
              <a:ext uri="{FF2B5EF4-FFF2-40B4-BE49-F238E27FC236}">
                <a16:creationId xmlns:a16="http://schemas.microsoft.com/office/drawing/2014/main" id="{2595018A-0590-D2B9-DEC2-6D968DFB0517}"/>
              </a:ext>
            </a:extLst>
          </p:cNvPr>
          <p:cNvSpPr/>
          <p:nvPr/>
        </p:nvSpPr>
        <p:spPr>
          <a:xfrm>
            <a:off x="9181070" y="5305410"/>
            <a:ext cx="2859683" cy="111210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Representation of the living world</a:t>
            </a:r>
          </a:p>
        </p:txBody>
      </p:sp>
      <p:sp>
        <p:nvSpPr>
          <p:cNvPr id="9" name="Cloud 8">
            <a:extLst>
              <a:ext uri="{FF2B5EF4-FFF2-40B4-BE49-F238E27FC236}">
                <a16:creationId xmlns:a16="http://schemas.microsoft.com/office/drawing/2014/main" id="{C1FEA264-6F3D-BEC1-59EA-B7C3C37371CE}"/>
              </a:ext>
            </a:extLst>
          </p:cNvPr>
          <p:cNvSpPr/>
          <p:nvPr/>
        </p:nvSpPr>
        <p:spPr>
          <a:xfrm>
            <a:off x="358079" y="5305410"/>
            <a:ext cx="2859683" cy="111210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Female domain</a:t>
            </a:r>
          </a:p>
        </p:txBody>
      </p:sp>
      <p:sp>
        <p:nvSpPr>
          <p:cNvPr id="10" name="Cloud 9">
            <a:extLst>
              <a:ext uri="{FF2B5EF4-FFF2-40B4-BE49-F238E27FC236}">
                <a16:creationId xmlns:a16="http://schemas.microsoft.com/office/drawing/2014/main" id="{D616EB9D-10C5-F450-3344-3788406B26A5}"/>
              </a:ext>
            </a:extLst>
          </p:cNvPr>
          <p:cNvSpPr/>
          <p:nvPr/>
        </p:nvSpPr>
        <p:spPr>
          <a:xfrm>
            <a:off x="5181600" y="1715029"/>
            <a:ext cx="2446638" cy="111210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Tradition</a:t>
            </a:r>
          </a:p>
        </p:txBody>
      </p:sp>
      <p:sp>
        <p:nvSpPr>
          <p:cNvPr id="11" name="Cloud 10">
            <a:extLst>
              <a:ext uri="{FF2B5EF4-FFF2-40B4-BE49-F238E27FC236}">
                <a16:creationId xmlns:a16="http://schemas.microsoft.com/office/drawing/2014/main" id="{3D84C61F-DD25-F9CF-A2D6-2A0FDBC54651}"/>
              </a:ext>
            </a:extLst>
          </p:cNvPr>
          <p:cNvSpPr/>
          <p:nvPr/>
        </p:nvSpPr>
        <p:spPr>
          <a:xfrm>
            <a:off x="358079" y="3793899"/>
            <a:ext cx="2446638" cy="111210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Multi-cultural</a:t>
            </a:r>
          </a:p>
        </p:txBody>
      </p:sp>
    </p:spTree>
    <p:extLst>
      <p:ext uri="{BB962C8B-B14F-4D97-AF65-F5344CB8AC3E}">
        <p14:creationId xmlns:p14="http://schemas.microsoft.com/office/powerpoint/2010/main" val="2596151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DA5C3-DD94-8CA3-53ED-17305EE0FFF1}"/>
              </a:ext>
            </a:extLst>
          </p:cNvPr>
          <p:cNvSpPr>
            <a:spLocks noGrp="1"/>
          </p:cNvSpPr>
          <p:nvPr>
            <p:ph type="title"/>
          </p:nvPr>
        </p:nvSpPr>
        <p:spPr>
          <a:xfrm>
            <a:off x="1115917" y="333632"/>
            <a:ext cx="10168128" cy="1179576"/>
          </a:xfrm>
        </p:spPr>
        <p:txBody>
          <a:bodyPr>
            <a:normAutofit fontScale="90000"/>
          </a:bodyPr>
          <a:lstStyle/>
          <a:p>
            <a:pPr algn="ctr"/>
            <a:r>
              <a:rPr lang="en-GB" dirty="0"/>
              <a:t>What do we know about Elesin and what he will do? How?</a:t>
            </a:r>
          </a:p>
        </p:txBody>
      </p:sp>
      <p:pic>
        <p:nvPicPr>
          <p:cNvPr id="5" name="Content Placeholder 4" descr="A picture containing person, person, outdoor&#10;&#10;Description automatically generated">
            <a:extLst>
              <a:ext uri="{FF2B5EF4-FFF2-40B4-BE49-F238E27FC236}">
                <a16:creationId xmlns:a16="http://schemas.microsoft.com/office/drawing/2014/main" id="{FB9053A5-AEEA-B8CE-65FB-29F9ED003A04}"/>
              </a:ext>
            </a:extLst>
          </p:cNvPr>
          <p:cNvPicPr>
            <a:picLocks noGrp="1" noChangeAspect="1"/>
          </p:cNvPicPr>
          <p:nvPr>
            <p:ph idx="1"/>
          </p:nvPr>
        </p:nvPicPr>
        <p:blipFill>
          <a:blip r:embed="rId3"/>
          <a:stretch>
            <a:fillRect/>
          </a:stretch>
        </p:blipFill>
        <p:spPr>
          <a:xfrm>
            <a:off x="4451875" y="2478088"/>
            <a:ext cx="3496213" cy="36941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ounded Rectangular Callout 5">
            <a:extLst>
              <a:ext uri="{FF2B5EF4-FFF2-40B4-BE49-F238E27FC236}">
                <a16:creationId xmlns:a16="http://schemas.microsoft.com/office/drawing/2014/main" id="{8D6C5456-8759-D8F9-BD60-22521B2712EF}"/>
              </a:ext>
            </a:extLst>
          </p:cNvPr>
          <p:cNvSpPr/>
          <p:nvPr/>
        </p:nvSpPr>
        <p:spPr>
          <a:xfrm>
            <a:off x="247135" y="2261286"/>
            <a:ext cx="3188043" cy="1618736"/>
          </a:xfrm>
          <a:prstGeom prst="wedgeRoundRectCallout">
            <a:avLst>
              <a:gd name="adj1" fmla="val -28585"/>
              <a:gd name="adj2" fmla="val 9150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Abadi Extra Light" panose="020B0204020104020204" pitchFamily="34" charset="0"/>
              </a:rPr>
              <a:t>Praise-Singer: </a:t>
            </a:r>
            <a:r>
              <a:rPr lang="en-US" dirty="0">
                <a:latin typeface="Abadi Extra Light" panose="020B0204020104020204" pitchFamily="34" charset="0"/>
              </a:rPr>
              <a:t>We know all that. Still it's no reason for shedding your tail on </a:t>
            </a:r>
            <a:r>
              <a:rPr lang="en-US" b="1" u="sng" dirty="0">
                <a:latin typeface="Abadi Extra Light" panose="020B0204020104020204" pitchFamily="34" charset="0"/>
              </a:rPr>
              <a:t>this day of all days</a:t>
            </a:r>
            <a:r>
              <a:rPr lang="en-US" dirty="0">
                <a:latin typeface="Abadi Extra Light" panose="020B0204020104020204" pitchFamily="34" charset="0"/>
              </a:rPr>
              <a:t>.</a:t>
            </a:r>
            <a:endParaRPr lang="en-GB" dirty="0"/>
          </a:p>
        </p:txBody>
      </p:sp>
      <p:sp>
        <p:nvSpPr>
          <p:cNvPr id="7" name="Rounded Rectangular Callout 6">
            <a:extLst>
              <a:ext uri="{FF2B5EF4-FFF2-40B4-BE49-F238E27FC236}">
                <a16:creationId xmlns:a16="http://schemas.microsoft.com/office/drawing/2014/main" id="{8614E742-80C0-05FD-5B83-B8AFB24146D9}"/>
              </a:ext>
            </a:extLst>
          </p:cNvPr>
          <p:cNvSpPr/>
          <p:nvPr/>
        </p:nvSpPr>
        <p:spPr>
          <a:xfrm>
            <a:off x="8542637" y="1810264"/>
            <a:ext cx="3188043" cy="1618736"/>
          </a:xfrm>
          <a:prstGeom prst="wedgeRoundRectCallout">
            <a:avLst>
              <a:gd name="adj1" fmla="val -46414"/>
              <a:gd name="adj2" fmla="val 8769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Abadi Extra Light" panose="020B0204020104020204" pitchFamily="34" charset="0"/>
              </a:rPr>
              <a:t>Elesin: </a:t>
            </a:r>
            <a:r>
              <a:rPr lang="en-US" dirty="0">
                <a:latin typeface="Abadi Extra Light" panose="020B0204020104020204" pitchFamily="34" charset="0"/>
              </a:rPr>
              <a:t>… </a:t>
            </a:r>
            <a:r>
              <a:rPr lang="en-US" u="sng" dirty="0">
                <a:latin typeface="Abadi Extra Light" panose="020B0204020104020204" pitchFamily="34" charset="0"/>
              </a:rPr>
              <a:t>My fame, my </a:t>
            </a:r>
            <a:r>
              <a:rPr lang="en-US" u="sng" dirty="0" err="1">
                <a:latin typeface="Abadi Extra Light" panose="020B0204020104020204" pitchFamily="34" charset="0"/>
              </a:rPr>
              <a:t>honour</a:t>
            </a:r>
            <a:r>
              <a:rPr lang="en-US" u="sng" dirty="0">
                <a:latin typeface="Abadi Extra Light" panose="020B0204020104020204" pitchFamily="34" charset="0"/>
              </a:rPr>
              <a:t> </a:t>
            </a:r>
            <a:r>
              <a:rPr lang="en-US" dirty="0">
                <a:latin typeface="Abadi Extra Light" panose="020B0204020104020204" pitchFamily="34" charset="0"/>
              </a:rPr>
              <a:t>are legacies to the living, stay behind and </a:t>
            </a:r>
            <a:r>
              <a:rPr lang="en-US" u="sng" dirty="0">
                <a:latin typeface="Abadi Extra Light" panose="020B0204020104020204" pitchFamily="34" charset="0"/>
              </a:rPr>
              <a:t>let the world sip its honey from your lips</a:t>
            </a:r>
            <a:endParaRPr lang="en-GB" u="sng" dirty="0"/>
          </a:p>
        </p:txBody>
      </p:sp>
      <p:sp>
        <p:nvSpPr>
          <p:cNvPr id="8" name="Rounded Rectangular Callout 7">
            <a:extLst>
              <a:ext uri="{FF2B5EF4-FFF2-40B4-BE49-F238E27FC236}">
                <a16:creationId xmlns:a16="http://schemas.microsoft.com/office/drawing/2014/main" id="{0D8631F4-06D2-610F-7608-F227C72D2A8A}"/>
              </a:ext>
            </a:extLst>
          </p:cNvPr>
          <p:cNvSpPr/>
          <p:nvPr/>
        </p:nvSpPr>
        <p:spPr>
          <a:xfrm>
            <a:off x="8579031" y="4444724"/>
            <a:ext cx="3188043" cy="1864636"/>
          </a:xfrm>
          <a:prstGeom prst="wedgeRoundRectCallout">
            <a:avLst>
              <a:gd name="adj1" fmla="val -62305"/>
              <a:gd name="adj2" fmla="val -1255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en-US" b="1" dirty="0" err="1">
                <a:latin typeface="Abadi Extra Light" panose="020B0204020104020204" pitchFamily="34" charset="0"/>
              </a:rPr>
              <a:t>Elesin</a:t>
            </a:r>
            <a:r>
              <a:rPr lang="en-US" dirty="0">
                <a:latin typeface="Abadi Extra Light" panose="020B0204020104020204" pitchFamily="34" charset="0"/>
              </a:rPr>
              <a:t>: …This market is my </a:t>
            </a:r>
            <a:r>
              <a:rPr lang="en-US" u="sng" dirty="0">
                <a:latin typeface="Abadi Extra Light" panose="020B0204020104020204" pitchFamily="34" charset="0"/>
              </a:rPr>
              <a:t>roost</a:t>
            </a:r>
            <a:r>
              <a:rPr lang="en-US" dirty="0">
                <a:latin typeface="Abadi Extra Light" panose="020B0204020104020204" pitchFamily="34" charset="0"/>
              </a:rPr>
              <a:t>. When I come among the women </a:t>
            </a:r>
            <a:r>
              <a:rPr lang="en-US" u="sng" dirty="0">
                <a:latin typeface="Abadi Extra Light" panose="020B0204020104020204" pitchFamily="34" charset="0"/>
              </a:rPr>
              <a:t>I am a chicken with a hundred mother</a:t>
            </a:r>
            <a:r>
              <a:rPr lang="en-US" dirty="0">
                <a:latin typeface="Abadi Extra Light" panose="020B0204020104020204" pitchFamily="34" charset="0"/>
              </a:rPr>
              <a:t>s. I become a </a:t>
            </a:r>
            <a:r>
              <a:rPr lang="en-US" u="sng" dirty="0">
                <a:latin typeface="Abadi Extra Light" panose="020B0204020104020204" pitchFamily="34" charset="0"/>
              </a:rPr>
              <a:t>monarch</a:t>
            </a:r>
            <a:r>
              <a:rPr lang="en-US" dirty="0">
                <a:latin typeface="Abadi Extra Light" panose="020B0204020104020204" pitchFamily="34" charset="0"/>
              </a:rPr>
              <a:t> whose palace is built with tenderness and beauty. </a:t>
            </a:r>
          </a:p>
        </p:txBody>
      </p:sp>
      <p:sp>
        <p:nvSpPr>
          <p:cNvPr id="10" name="Cloud 9">
            <a:extLst>
              <a:ext uri="{FF2B5EF4-FFF2-40B4-BE49-F238E27FC236}">
                <a16:creationId xmlns:a16="http://schemas.microsoft.com/office/drawing/2014/main" id="{F35C7F2A-0E43-02EB-449B-A006AF42276E}"/>
              </a:ext>
            </a:extLst>
          </p:cNvPr>
          <p:cNvSpPr/>
          <p:nvPr/>
        </p:nvSpPr>
        <p:spPr>
          <a:xfrm>
            <a:off x="481914" y="4659732"/>
            <a:ext cx="4127156" cy="186463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are you expecting as we continue to read? Why?</a:t>
            </a:r>
          </a:p>
        </p:txBody>
      </p:sp>
    </p:spTree>
    <p:extLst>
      <p:ext uri="{BB962C8B-B14F-4D97-AF65-F5344CB8AC3E}">
        <p14:creationId xmlns:p14="http://schemas.microsoft.com/office/powerpoint/2010/main" val="69661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1691-4443-F9F3-859D-1FE2BAF6A99F}"/>
              </a:ext>
            </a:extLst>
          </p:cNvPr>
          <p:cNvSpPr>
            <a:spLocks noGrp="1"/>
          </p:cNvSpPr>
          <p:nvPr>
            <p:ph type="title"/>
          </p:nvPr>
        </p:nvSpPr>
        <p:spPr>
          <a:xfrm>
            <a:off x="1115568" y="288036"/>
            <a:ext cx="10168128" cy="1179576"/>
          </a:xfrm>
        </p:spPr>
        <p:txBody>
          <a:bodyPr>
            <a:normAutofit fontScale="90000"/>
          </a:bodyPr>
          <a:lstStyle/>
          <a:p>
            <a:pPr algn="ctr"/>
            <a:r>
              <a:rPr lang="en-GB" dirty="0"/>
              <a:t>How does this interpretation help us to understand the significance of the setting?</a:t>
            </a:r>
          </a:p>
        </p:txBody>
      </p:sp>
      <p:sp>
        <p:nvSpPr>
          <p:cNvPr id="6" name="Content Placeholder 5">
            <a:extLst>
              <a:ext uri="{FF2B5EF4-FFF2-40B4-BE49-F238E27FC236}">
                <a16:creationId xmlns:a16="http://schemas.microsoft.com/office/drawing/2014/main" id="{AF071FCC-F306-8A76-8600-74C29A5725F3}"/>
              </a:ext>
            </a:extLst>
          </p:cNvPr>
          <p:cNvSpPr>
            <a:spLocks noGrp="1"/>
          </p:cNvSpPr>
          <p:nvPr>
            <p:ph idx="1"/>
          </p:nvPr>
        </p:nvSpPr>
        <p:spPr>
          <a:xfrm>
            <a:off x="1115568" y="2229668"/>
            <a:ext cx="10168128" cy="4024375"/>
          </a:xfrm>
        </p:spPr>
        <p:txBody>
          <a:bodyPr>
            <a:noAutofit/>
          </a:bodyPr>
          <a:lstStyle/>
          <a:p>
            <a:pPr marL="0" indent="0">
              <a:buNone/>
            </a:pPr>
            <a:r>
              <a:rPr lang="en-GB" sz="1800" dirty="0">
                <a:latin typeface="Avenir Next" panose="020B0503020202020204" pitchFamily="34" charset="0"/>
              </a:rPr>
              <a:t>‘Death and The King's Horseman opens with a grand panorama of the Yoruba market place. Here, Soyinka deploys all his artistic power to paint a picture of grandeur and vitality. According to an old Yoruba saying, "The world is a market place; heaven is home." Apart from its obvious economic importance, the market occupies a signal cultural, political, and spiritual position in the Yoruba cosmos. First, it is a site of political and cultural ferment. Second, it doubles as that numinous zone in which the distinction between the world of the dead and that of the living is abolished. The ancient Yoruba saying captures </a:t>
            </a:r>
            <a:r>
              <a:rPr lang="en-US" altLang="en-US" sz="1800" dirty="0">
                <a:solidFill>
                  <a:schemeClr val="tx1"/>
                </a:solidFill>
                <a:latin typeface="Avenir Next" panose="020B0503020202020204" pitchFamily="34" charset="0"/>
              </a:rPr>
              <a:t>this crucial contiguity. In most Yoruba towns, the evening market is regarded as the most important, and before the advent of electricity, it was a most eerie sight indeed. Moreover, the market serves as a barometer for the spiritual and psychic health of the community. The most important communal rites are carried out there. It was therefore a stroke of genius to focus on the market place at the beginning of the play .’ </a:t>
            </a:r>
          </a:p>
          <a:p>
            <a:pPr marL="0" indent="0">
              <a:buNone/>
            </a:pPr>
            <a:r>
              <a:rPr lang="en-GB" sz="1800" b="1" dirty="0">
                <a:latin typeface="Avenir Next" panose="020B0503020202020204" pitchFamily="34" charset="0"/>
              </a:rPr>
              <a:t>Adebayo Williams</a:t>
            </a:r>
          </a:p>
          <a:p>
            <a:pPr marL="0" indent="0">
              <a:buNone/>
            </a:pPr>
            <a:endParaRPr lang="en-US" altLang="en-US" sz="1800" dirty="0">
              <a:solidFill>
                <a:schemeClr val="tx1"/>
              </a:solidFill>
              <a:latin typeface="Avenir Next" panose="020B0503020202020204" pitchFamily="34" charset="0"/>
            </a:endParaRPr>
          </a:p>
          <a:p>
            <a:pPr marL="0" indent="0">
              <a:buNone/>
            </a:pPr>
            <a:endParaRPr lang="en-GB" sz="1800" dirty="0">
              <a:latin typeface="Avenir Next" panose="020B0503020202020204" pitchFamily="34" charset="0"/>
            </a:endParaRPr>
          </a:p>
          <a:p>
            <a:pPr marL="0" indent="0">
              <a:buNone/>
            </a:pPr>
            <a:endParaRPr lang="en-GB" sz="1800" dirty="0">
              <a:latin typeface="Avenir Next" panose="020B0503020202020204" pitchFamily="34" charset="0"/>
            </a:endParaRPr>
          </a:p>
        </p:txBody>
      </p:sp>
    </p:spTree>
    <p:extLst>
      <p:ext uri="{BB962C8B-B14F-4D97-AF65-F5344CB8AC3E}">
        <p14:creationId xmlns:p14="http://schemas.microsoft.com/office/powerpoint/2010/main" val="3086157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22179-A1F6-8D2F-8F36-7238B5C2925B}"/>
              </a:ext>
            </a:extLst>
          </p:cNvPr>
          <p:cNvSpPr>
            <a:spLocks noGrp="1"/>
          </p:cNvSpPr>
          <p:nvPr>
            <p:ph type="title"/>
          </p:nvPr>
        </p:nvSpPr>
        <p:spPr/>
        <p:txBody>
          <a:bodyPr>
            <a:normAutofit fontScale="90000"/>
          </a:bodyPr>
          <a:lstStyle/>
          <a:p>
            <a:r>
              <a:rPr lang="en-US" dirty="0"/>
              <a:t>Let’s read on from ‘Praise- Singer: They love to spoil you…’ </a:t>
            </a:r>
            <a:r>
              <a:rPr lang="en-US" b="1" dirty="0"/>
              <a:t>to</a:t>
            </a:r>
            <a:r>
              <a:rPr lang="en-US" dirty="0"/>
              <a:t> ‘Women: You will not delay’</a:t>
            </a:r>
          </a:p>
        </p:txBody>
      </p:sp>
      <p:sp>
        <p:nvSpPr>
          <p:cNvPr id="5" name="Rounded Rectangular Callout 4">
            <a:extLst>
              <a:ext uri="{FF2B5EF4-FFF2-40B4-BE49-F238E27FC236}">
                <a16:creationId xmlns:a16="http://schemas.microsoft.com/office/drawing/2014/main" id="{175DDF54-BA4B-D61E-E040-FE700288C471}"/>
              </a:ext>
            </a:extLst>
          </p:cNvPr>
          <p:cNvSpPr/>
          <p:nvPr/>
        </p:nvSpPr>
        <p:spPr>
          <a:xfrm>
            <a:off x="8665028" y="5154221"/>
            <a:ext cx="3032325" cy="1317171"/>
          </a:xfrm>
          <a:prstGeom prst="wedgeRoundRectCallout">
            <a:avLst>
              <a:gd name="adj1" fmla="val -77553"/>
              <a:gd name="adj2" fmla="val 3770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Think about how Elesin is being developed by Soyinka. How do you view him?</a:t>
            </a:r>
          </a:p>
        </p:txBody>
      </p:sp>
      <p:pic>
        <p:nvPicPr>
          <p:cNvPr id="6" name="Picture 5">
            <a:extLst>
              <a:ext uri="{FF2B5EF4-FFF2-40B4-BE49-F238E27FC236}">
                <a16:creationId xmlns:a16="http://schemas.microsoft.com/office/drawing/2014/main" id="{294707D9-9AEB-437D-5043-009C2D59606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04" b="94901" l="7116" r="89888">
                        <a14:foregroundMark x1="7303" y1="47039" x2="7303" y2="47039"/>
                        <a14:foregroundMark x1="35019" y1="57566" x2="35019" y2="57566"/>
                        <a14:foregroundMark x1="60861" y1="57237" x2="60861" y2="57237"/>
                        <a14:foregroundMark x1="60861" y1="51645" x2="60861" y2="51645"/>
                        <a14:foregroundMark x1="36891" y1="51645" x2="36891" y2="51645"/>
                        <a14:foregroundMark x1="47566" y1="72368" x2="47566" y2="72368"/>
                        <a14:foregroundMark x1="47566" y1="83224" x2="47566" y2="83224"/>
                        <a14:foregroundMark x1="47566" y1="94901" x2="47566" y2="94901"/>
                        <a14:foregroundMark x1="89888" y1="49671" x2="89888" y2="49671"/>
                        <a14:foregroundMark x1="47566" y1="78618" x2="47566" y2="78618"/>
                      </a14:backgroundRemoval>
                    </a14:imgEffect>
                  </a14:imgLayer>
                </a14:imgProps>
              </a:ext>
            </a:extLst>
          </a:blip>
          <a:stretch>
            <a:fillRect/>
          </a:stretch>
        </p:blipFill>
        <p:spPr>
          <a:xfrm>
            <a:off x="7110361" y="5812806"/>
            <a:ext cx="723654" cy="823936"/>
          </a:xfrm>
          <a:prstGeom prst="rect">
            <a:avLst/>
          </a:prstGeom>
        </p:spPr>
      </p:pic>
      <p:sp>
        <p:nvSpPr>
          <p:cNvPr id="9" name="Content Placeholder 2">
            <a:extLst>
              <a:ext uri="{FF2B5EF4-FFF2-40B4-BE49-F238E27FC236}">
                <a16:creationId xmlns:a16="http://schemas.microsoft.com/office/drawing/2014/main" id="{A32D740D-3F7C-A14C-0BAE-D5DBA4C0EEEE}"/>
              </a:ext>
            </a:extLst>
          </p:cNvPr>
          <p:cNvSpPr>
            <a:spLocks noGrp="1"/>
          </p:cNvSpPr>
          <p:nvPr>
            <p:ph idx="1"/>
          </p:nvPr>
        </p:nvSpPr>
        <p:spPr>
          <a:xfrm>
            <a:off x="1115568" y="2478024"/>
            <a:ext cx="10168128" cy="2137519"/>
          </a:xfrm>
        </p:spPr>
        <p:txBody>
          <a:bodyPr>
            <a:normAutofit/>
          </a:bodyPr>
          <a:lstStyle/>
          <a:p>
            <a:r>
              <a:rPr lang="en-US" dirty="0"/>
              <a:t>What do we learn about:</a:t>
            </a:r>
          </a:p>
          <a:p>
            <a:pPr lvl="1"/>
            <a:r>
              <a:rPr lang="en-US" dirty="0"/>
              <a:t>How Elesin feels about the women in the market</a:t>
            </a:r>
          </a:p>
          <a:p>
            <a:pPr lvl="1"/>
            <a:r>
              <a:rPr lang="en-US" dirty="0"/>
              <a:t>History / Gods / Tradition</a:t>
            </a:r>
          </a:p>
          <a:p>
            <a:pPr lvl="1"/>
            <a:r>
              <a:rPr lang="en-US" dirty="0" err="1"/>
              <a:t>Elesin’s</a:t>
            </a:r>
            <a:r>
              <a:rPr lang="en-US" dirty="0"/>
              <a:t> role/destiny and how it is viewed both by him and others</a:t>
            </a:r>
          </a:p>
        </p:txBody>
      </p:sp>
    </p:spTree>
    <p:extLst>
      <p:ext uri="{BB962C8B-B14F-4D97-AF65-F5344CB8AC3E}">
        <p14:creationId xmlns:p14="http://schemas.microsoft.com/office/powerpoint/2010/main" val="2616416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22179-A1F6-8D2F-8F36-7238B5C2925B}"/>
              </a:ext>
            </a:extLst>
          </p:cNvPr>
          <p:cNvSpPr>
            <a:spLocks noGrp="1"/>
          </p:cNvSpPr>
          <p:nvPr>
            <p:ph type="title"/>
          </p:nvPr>
        </p:nvSpPr>
        <p:spPr/>
        <p:txBody>
          <a:bodyPr>
            <a:normAutofit/>
          </a:bodyPr>
          <a:lstStyle/>
          <a:p>
            <a:r>
              <a:rPr lang="en-US" dirty="0"/>
              <a:t>Pair task</a:t>
            </a:r>
          </a:p>
        </p:txBody>
      </p:sp>
      <p:sp>
        <p:nvSpPr>
          <p:cNvPr id="3" name="Content Placeholder 2">
            <a:extLst>
              <a:ext uri="{FF2B5EF4-FFF2-40B4-BE49-F238E27FC236}">
                <a16:creationId xmlns:a16="http://schemas.microsoft.com/office/drawing/2014/main" id="{7307EB5C-C253-939F-BB08-2C181D95CAE6}"/>
              </a:ext>
            </a:extLst>
          </p:cNvPr>
          <p:cNvSpPr>
            <a:spLocks noGrp="1"/>
          </p:cNvSpPr>
          <p:nvPr>
            <p:ph idx="1"/>
          </p:nvPr>
        </p:nvSpPr>
        <p:spPr>
          <a:xfrm>
            <a:off x="832911" y="2419095"/>
            <a:ext cx="4754654" cy="3393711"/>
          </a:xfrm>
        </p:spPr>
        <p:txBody>
          <a:bodyPr>
            <a:normAutofit/>
          </a:bodyPr>
          <a:lstStyle/>
          <a:p>
            <a:r>
              <a:rPr lang="en-US" dirty="0"/>
              <a:t>What do we learn about:</a:t>
            </a:r>
          </a:p>
          <a:p>
            <a:pPr lvl="1"/>
            <a:r>
              <a:rPr lang="en-US" dirty="0"/>
              <a:t>How Elesin feels about the women in the market</a:t>
            </a:r>
          </a:p>
          <a:p>
            <a:pPr lvl="1"/>
            <a:r>
              <a:rPr lang="en-US" dirty="0"/>
              <a:t>History / Gods / Tradition</a:t>
            </a:r>
          </a:p>
          <a:p>
            <a:pPr lvl="1"/>
            <a:r>
              <a:rPr lang="en-US" dirty="0" err="1"/>
              <a:t>Elesin’s</a:t>
            </a:r>
            <a:r>
              <a:rPr lang="en-US" dirty="0"/>
              <a:t> role/destiny and how it is viewed both by him and others</a:t>
            </a:r>
          </a:p>
        </p:txBody>
      </p:sp>
      <p:sp>
        <p:nvSpPr>
          <p:cNvPr id="5" name="Rounded Rectangular Callout 4">
            <a:extLst>
              <a:ext uri="{FF2B5EF4-FFF2-40B4-BE49-F238E27FC236}">
                <a16:creationId xmlns:a16="http://schemas.microsoft.com/office/drawing/2014/main" id="{175DDF54-BA4B-D61E-E040-FE700288C471}"/>
              </a:ext>
            </a:extLst>
          </p:cNvPr>
          <p:cNvSpPr/>
          <p:nvPr/>
        </p:nvSpPr>
        <p:spPr>
          <a:xfrm>
            <a:off x="8879517" y="210208"/>
            <a:ext cx="3032325" cy="1317171"/>
          </a:xfrm>
          <a:prstGeom prst="wedgeRoundRectCallout">
            <a:avLst>
              <a:gd name="adj1" fmla="val -77553"/>
              <a:gd name="adj2" fmla="val 3770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Fill in your booklet on the section we have just read.</a:t>
            </a:r>
          </a:p>
        </p:txBody>
      </p:sp>
      <p:pic>
        <p:nvPicPr>
          <p:cNvPr id="6" name="Picture 5">
            <a:extLst>
              <a:ext uri="{FF2B5EF4-FFF2-40B4-BE49-F238E27FC236}">
                <a16:creationId xmlns:a16="http://schemas.microsoft.com/office/drawing/2014/main" id="{294707D9-9AEB-437D-5043-009C2D59606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04" b="94901" l="7116" r="89888">
                        <a14:foregroundMark x1="7303" y1="47039" x2="7303" y2="47039"/>
                        <a14:foregroundMark x1="35019" y1="57566" x2="35019" y2="57566"/>
                        <a14:foregroundMark x1="60861" y1="57237" x2="60861" y2="57237"/>
                        <a14:foregroundMark x1="60861" y1="51645" x2="60861" y2="51645"/>
                        <a14:foregroundMark x1="36891" y1="51645" x2="36891" y2="51645"/>
                        <a14:foregroundMark x1="47566" y1="72368" x2="47566" y2="72368"/>
                        <a14:foregroundMark x1="47566" y1="83224" x2="47566" y2="83224"/>
                        <a14:foregroundMark x1="47566" y1="94901" x2="47566" y2="94901"/>
                        <a14:foregroundMark x1="89888" y1="49671" x2="89888" y2="49671"/>
                        <a14:foregroundMark x1="47566" y1="78618" x2="47566" y2="78618"/>
                      </a14:backgroundRemoval>
                    </a14:imgEffect>
                  </a14:imgLayer>
                </a14:imgProps>
              </a:ext>
            </a:extLst>
          </a:blip>
          <a:stretch>
            <a:fillRect/>
          </a:stretch>
        </p:blipFill>
        <p:spPr>
          <a:xfrm>
            <a:off x="7324850" y="868793"/>
            <a:ext cx="723654" cy="823936"/>
          </a:xfrm>
          <a:prstGeom prst="rect">
            <a:avLst/>
          </a:prstGeom>
        </p:spPr>
      </p:pic>
      <p:pic>
        <p:nvPicPr>
          <p:cNvPr id="7" name="Graphic 6" descr="Stopwatch with solid fill">
            <a:extLst>
              <a:ext uri="{FF2B5EF4-FFF2-40B4-BE49-F238E27FC236}">
                <a16:creationId xmlns:a16="http://schemas.microsoft.com/office/drawing/2014/main" id="{8A47237B-CA29-81FA-8625-D670B8E745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254" y="5812806"/>
            <a:ext cx="565314" cy="565314"/>
          </a:xfrm>
          <a:prstGeom prst="rect">
            <a:avLst/>
          </a:prstGeom>
        </p:spPr>
      </p:pic>
      <p:sp>
        <p:nvSpPr>
          <p:cNvPr id="8" name="TextBox 7">
            <a:extLst>
              <a:ext uri="{FF2B5EF4-FFF2-40B4-BE49-F238E27FC236}">
                <a16:creationId xmlns:a16="http://schemas.microsoft.com/office/drawing/2014/main" id="{E1B3F424-BAA5-8DFC-5CB8-91D4344CB059}"/>
              </a:ext>
            </a:extLst>
          </p:cNvPr>
          <p:cNvSpPr txBox="1"/>
          <p:nvPr/>
        </p:nvSpPr>
        <p:spPr>
          <a:xfrm>
            <a:off x="188797" y="6378120"/>
            <a:ext cx="1288229"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00" dirty="0"/>
              <a:t>15 minutes</a:t>
            </a:r>
          </a:p>
        </p:txBody>
      </p:sp>
      <p:pic>
        <p:nvPicPr>
          <p:cNvPr id="10" name="Picture 9" descr="Calendar&#10;&#10;Description automatically generated">
            <a:extLst>
              <a:ext uri="{FF2B5EF4-FFF2-40B4-BE49-F238E27FC236}">
                <a16:creationId xmlns:a16="http://schemas.microsoft.com/office/drawing/2014/main" id="{F3BF9657-F19F-E579-648A-C9D225670DA2}"/>
              </a:ext>
            </a:extLst>
          </p:cNvPr>
          <p:cNvPicPr>
            <a:picLocks noChangeAspect="1"/>
          </p:cNvPicPr>
          <p:nvPr/>
        </p:nvPicPr>
        <p:blipFill>
          <a:blip r:embed="rId7"/>
          <a:stretch>
            <a:fillRect/>
          </a:stretch>
        </p:blipFill>
        <p:spPr>
          <a:xfrm>
            <a:off x="6210696" y="1728216"/>
            <a:ext cx="3675615" cy="5151162"/>
          </a:xfrm>
          <a:prstGeom prst="rect">
            <a:avLst/>
          </a:prstGeom>
        </p:spPr>
      </p:pic>
      <p:sp>
        <p:nvSpPr>
          <p:cNvPr id="11" name="TextBox 10">
            <a:extLst>
              <a:ext uri="{FF2B5EF4-FFF2-40B4-BE49-F238E27FC236}">
                <a16:creationId xmlns:a16="http://schemas.microsoft.com/office/drawing/2014/main" id="{D8AC924A-08C8-CFD3-D821-52E470558AEB}"/>
              </a:ext>
            </a:extLst>
          </p:cNvPr>
          <p:cNvSpPr txBox="1"/>
          <p:nvPr/>
        </p:nvSpPr>
        <p:spPr>
          <a:xfrm>
            <a:off x="5981305" y="3702756"/>
            <a:ext cx="1659300" cy="30777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1400" dirty="0"/>
              <a:t>Make a point here</a:t>
            </a:r>
          </a:p>
        </p:txBody>
      </p:sp>
      <p:cxnSp>
        <p:nvCxnSpPr>
          <p:cNvPr id="13" name="Straight Arrow Connector 12">
            <a:extLst>
              <a:ext uri="{FF2B5EF4-FFF2-40B4-BE49-F238E27FC236}">
                <a16:creationId xmlns:a16="http://schemas.microsoft.com/office/drawing/2014/main" id="{3D551CA0-4643-61EF-E7FE-195F50DD185E}"/>
              </a:ext>
            </a:extLst>
          </p:cNvPr>
          <p:cNvCxnSpPr/>
          <p:nvPr/>
        </p:nvCxnSpPr>
        <p:spPr>
          <a:xfrm flipV="1">
            <a:off x="7202311" y="3127022"/>
            <a:ext cx="122539" cy="575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37831C2-BA50-ED6B-BE49-C55DB6B86C0D}"/>
              </a:ext>
            </a:extLst>
          </p:cNvPr>
          <p:cNvSpPr txBox="1"/>
          <p:nvPr/>
        </p:nvSpPr>
        <p:spPr>
          <a:xfrm>
            <a:off x="10041468" y="2555953"/>
            <a:ext cx="2015065" cy="160043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400" dirty="0" err="1"/>
              <a:t>Analyse</a:t>
            </a:r>
            <a:r>
              <a:rPr lang="en-US" sz="1400" dirty="0"/>
              <a:t> here:</a:t>
            </a:r>
          </a:p>
          <a:p>
            <a:r>
              <a:rPr lang="en-US" sz="1400" dirty="0"/>
              <a:t>What is suggested?</a:t>
            </a:r>
          </a:p>
          <a:p>
            <a:r>
              <a:rPr lang="en-US" sz="1400" dirty="0"/>
              <a:t>What are the connotations of words?</a:t>
            </a:r>
          </a:p>
          <a:p>
            <a:r>
              <a:rPr lang="en-US" sz="1400" dirty="0"/>
              <a:t>What is the effect on the audience?</a:t>
            </a:r>
          </a:p>
        </p:txBody>
      </p:sp>
      <p:cxnSp>
        <p:nvCxnSpPr>
          <p:cNvPr id="15" name="Straight Arrow Connector 14">
            <a:extLst>
              <a:ext uri="{FF2B5EF4-FFF2-40B4-BE49-F238E27FC236}">
                <a16:creationId xmlns:a16="http://schemas.microsoft.com/office/drawing/2014/main" id="{78FF21E7-7074-CF4F-A5C0-8C851BE4A325}"/>
              </a:ext>
            </a:extLst>
          </p:cNvPr>
          <p:cNvCxnSpPr>
            <a:cxnSpLocks/>
          </p:cNvCxnSpPr>
          <p:nvPr/>
        </p:nvCxnSpPr>
        <p:spPr>
          <a:xfrm flipH="1" flipV="1">
            <a:off x="9200444" y="2946400"/>
            <a:ext cx="841024" cy="259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Cloud 17">
            <a:extLst>
              <a:ext uri="{FF2B5EF4-FFF2-40B4-BE49-F238E27FC236}">
                <a16:creationId xmlns:a16="http://schemas.microsoft.com/office/drawing/2014/main" id="{FE737612-63AF-6803-3C17-717BCCE4E7D7}"/>
              </a:ext>
            </a:extLst>
          </p:cNvPr>
          <p:cNvSpPr/>
          <p:nvPr/>
        </p:nvSpPr>
        <p:spPr>
          <a:xfrm>
            <a:off x="96982" y="0"/>
            <a:ext cx="2715491" cy="651164"/>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Post reading</a:t>
            </a:r>
          </a:p>
        </p:txBody>
      </p:sp>
      <p:sp>
        <p:nvSpPr>
          <p:cNvPr id="4" name="TextBox 3">
            <a:extLst>
              <a:ext uri="{FF2B5EF4-FFF2-40B4-BE49-F238E27FC236}">
                <a16:creationId xmlns:a16="http://schemas.microsoft.com/office/drawing/2014/main" id="{57905BFD-6270-12FF-B92A-893313438886}"/>
              </a:ext>
            </a:extLst>
          </p:cNvPr>
          <p:cNvSpPr txBox="1"/>
          <p:nvPr/>
        </p:nvSpPr>
        <p:spPr>
          <a:xfrm>
            <a:off x="7486507" y="4586267"/>
            <a:ext cx="1515030" cy="30777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1400" dirty="0"/>
              <a:t>Add a quotation</a:t>
            </a:r>
          </a:p>
        </p:txBody>
      </p:sp>
      <p:cxnSp>
        <p:nvCxnSpPr>
          <p:cNvPr id="9" name="Straight Arrow Connector 8">
            <a:extLst>
              <a:ext uri="{FF2B5EF4-FFF2-40B4-BE49-F238E27FC236}">
                <a16:creationId xmlns:a16="http://schemas.microsoft.com/office/drawing/2014/main" id="{BB2B0F80-55E2-B922-09FC-858DFCD12165}"/>
              </a:ext>
            </a:extLst>
          </p:cNvPr>
          <p:cNvCxnSpPr>
            <a:cxnSpLocks/>
          </p:cNvCxnSpPr>
          <p:nvPr/>
        </p:nvCxnSpPr>
        <p:spPr>
          <a:xfrm flipV="1">
            <a:off x="8201377" y="3538479"/>
            <a:ext cx="57346" cy="1047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268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BAD70-DB1F-14DD-4E4A-E6A27A08E9ED}"/>
              </a:ext>
            </a:extLst>
          </p:cNvPr>
          <p:cNvSpPr>
            <a:spLocks noGrp="1"/>
          </p:cNvSpPr>
          <p:nvPr>
            <p:ph type="title"/>
          </p:nvPr>
        </p:nvSpPr>
        <p:spPr/>
        <p:txBody>
          <a:bodyPr/>
          <a:lstStyle/>
          <a:p>
            <a:r>
              <a:rPr lang="en-US" dirty="0"/>
              <a:t>The significance of the ‘Not I Bird’ story…</a:t>
            </a:r>
          </a:p>
        </p:txBody>
      </p:sp>
      <p:pic>
        <p:nvPicPr>
          <p:cNvPr id="5" name="Content Placeholder 4" descr="Text, letter&#10;&#10;Description automatically generated">
            <a:extLst>
              <a:ext uri="{FF2B5EF4-FFF2-40B4-BE49-F238E27FC236}">
                <a16:creationId xmlns:a16="http://schemas.microsoft.com/office/drawing/2014/main" id="{6CABA448-857B-2541-66A7-A27541517759}"/>
              </a:ext>
            </a:extLst>
          </p:cNvPr>
          <p:cNvPicPr>
            <a:picLocks noGrp="1" noChangeAspect="1"/>
          </p:cNvPicPr>
          <p:nvPr>
            <p:ph idx="1"/>
          </p:nvPr>
        </p:nvPicPr>
        <p:blipFill>
          <a:blip r:embed="rId2"/>
          <a:stretch>
            <a:fillRect/>
          </a:stretch>
        </p:blipFill>
        <p:spPr>
          <a:xfrm>
            <a:off x="3270250" y="3079044"/>
            <a:ext cx="5651500" cy="1625600"/>
          </a:xfrm>
        </p:spPr>
      </p:pic>
      <p:sp>
        <p:nvSpPr>
          <p:cNvPr id="6" name="TextBox 5">
            <a:extLst>
              <a:ext uri="{FF2B5EF4-FFF2-40B4-BE49-F238E27FC236}">
                <a16:creationId xmlns:a16="http://schemas.microsoft.com/office/drawing/2014/main" id="{03B1442D-F76E-4C6B-91FE-4E980E2E42E9}"/>
              </a:ext>
            </a:extLst>
          </p:cNvPr>
          <p:cNvSpPr txBox="1"/>
          <p:nvPr/>
        </p:nvSpPr>
        <p:spPr>
          <a:xfrm>
            <a:off x="327378" y="2034298"/>
            <a:ext cx="3690819"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t>Dramatic device: stage directions</a:t>
            </a:r>
          </a:p>
        </p:txBody>
      </p:sp>
      <p:sp>
        <p:nvSpPr>
          <p:cNvPr id="7" name="TextBox 6">
            <a:extLst>
              <a:ext uri="{FF2B5EF4-FFF2-40B4-BE49-F238E27FC236}">
                <a16:creationId xmlns:a16="http://schemas.microsoft.com/office/drawing/2014/main" id="{9EE42D41-A612-C0D5-06A1-9DE4C3A6E6E0}"/>
              </a:ext>
            </a:extLst>
          </p:cNvPr>
          <p:cNvSpPr txBox="1"/>
          <p:nvPr/>
        </p:nvSpPr>
        <p:spPr>
          <a:xfrm>
            <a:off x="6759444" y="2352568"/>
            <a:ext cx="4524252"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dirty="0"/>
              <a:t>What do we learn in the stage directions?</a:t>
            </a:r>
          </a:p>
        </p:txBody>
      </p:sp>
      <p:sp>
        <p:nvSpPr>
          <p:cNvPr id="8" name="TextBox 7">
            <a:extLst>
              <a:ext uri="{FF2B5EF4-FFF2-40B4-BE49-F238E27FC236}">
                <a16:creationId xmlns:a16="http://schemas.microsoft.com/office/drawing/2014/main" id="{C494EE89-F1EA-3E3D-1199-DFF448868843}"/>
              </a:ext>
            </a:extLst>
          </p:cNvPr>
          <p:cNvSpPr txBox="1"/>
          <p:nvPr/>
        </p:nvSpPr>
        <p:spPr>
          <a:xfrm>
            <a:off x="420732" y="5061788"/>
            <a:ext cx="5618013"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dirty="0"/>
              <a:t>What sound is introduced? Why? What is the effect?</a:t>
            </a:r>
          </a:p>
        </p:txBody>
      </p:sp>
      <p:sp>
        <p:nvSpPr>
          <p:cNvPr id="9" name="TextBox 8">
            <a:extLst>
              <a:ext uri="{FF2B5EF4-FFF2-40B4-BE49-F238E27FC236}">
                <a16:creationId xmlns:a16="http://schemas.microsoft.com/office/drawing/2014/main" id="{A1716ACD-17CA-E4AE-8768-2FE5F39708E6}"/>
              </a:ext>
            </a:extLst>
          </p:cNvPr>
          <p:cNvSpPr txBox="1"/>
          <p:nvPr/>
        </p:nvSpPr>
        <p:spPr>
          <a:xfrm>
            <a:off x="6934422" y="5462221"/>
            <a:ext cx="3038396"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dirty="0"/>
              <a:t>How does Elesin act? Why?</a:t>
            </a:r>
          </a:p>
        </p:txBody>
      </p:sp>
      <p:sp>
        <p:nvSpPr>
          <p:cNvPr id="10" name="TextBox 9">
            <a:extLst>
              <a:ext uri="{FF2B5EF4-FFF2-40B4-BE49-F238E27FC236}">
                <a16:creationId xmlns:a16="http://schemas.microsoft.com/office/drawing/2014/main" id="{A7B185E1-6DDB-56BB-8490-E7B76DCFBBBE}"/>
              </a:ext>
            </a:extLst>
          </p:cNvPr>
          <p:cNvSpPr txBox="1"/>
          <p:nvPr/>
        </p:nvSpPr>
        <p:spPr>
          <a:xfrm>
            <a:off x="1756071" y="6067938"/>
            <a:ext cx="4881914"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dirty="0"/>
              <a:t>Who arrives? What is the significance of this?</a:t>
            </a:r>
          </a:p>
        </p:txBody>
      </p:sp>
      <p:sp>
        <p:nvSpPr>
          <p:cNvPr id="11" name="Cloud 10">
            <a:extLst>
              <a:ext uri="{FF2B5EF4-FFF2-40B4-BE49-F238E27FC236}">
                <a16:creationId xmlns:a16="http://schemas.microsoft.com/office/drawing/2014/main" id="{1F4BF0DA-5A5B-26CB-509D-3A05A3CB2F6E}"/>
              </a:ext>
            </a:extLst>
          </p:cNvPr>
          <p:cNvSpPr/>
          <p:nvPr/>
        </p:nvSpPr>
        <p:spPr>
          <a:xfrm>
            <a:off x="96982" y="0"/>
            <a:ext cx="2715491" cy="651164"/>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Post reading</a:t>
            </a:r>
          </a:p>
        </p:txBody>
      </p:sp>
      <p:sp>
        <p:nvSpPr>
          <p:cNvPr id="12" name="TextBox 11">
            <a:extLst>
              <a:ext uri="{FF2B5EF4-FFF2-40B4-BE49-F238E27FC236}">
                <a16:creationId xmlns:a16="http://schemas.microsoft.com/office/drawing/2014/main" id="{EB1CBFFD-7686-7A4C-C363-E473C485454F}"/>
              </a:ext>
            </a:extLst>
          </p:cNvPr>
          <p:cNvSpPr txBox="1"/>
          <p:nvPr/>
        </p:nvSpPr>
        <p:spPr>
          <a:xfrm>
            <a:off x="9282994" y="3774393"/>
            <a:ext cx="2694517"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What kind of words are used to describe his actions?</a:t>
            </a:r>
          </a:p>
        </p:txBody>
      </p:sp>
    </p:spTree>
    <p:extLst>
      <p:ext uri="{BB962C8B-B14F-4D97-AF65-F5344CB8AC3E}">
        <p14:creationId xmlns:p14="http://schemas.microsoft.com/office/powerpoint/2010/main" val="4023454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BAD70-DB1F-14DD-4E4A-E6A27A08E9ED}"/>
              </a:ext>
            </a:extLst>
          </p:cNvPr>
          <p:cNvSpPr>
            <a:spLocks noGrp="1"/>
          </p:cNvSpPr>
          <p:nvPr>
            <p:ph type="title"/>
          </p:nvPr>
        </p:nvSpPr>
        <p:spPr>
          <a:xfrm>
            <a:off x="1115568" y="363974"/>
            <a:ext cx="10168128" cy="1179576"/>
          </a:xfrm>
        </p:spPr>
        <p:txBody>
          <a:bodyPr/>
          <a:lstStyle/>
          <a:p>
            <a:r>
              <a:rPr lang="en-US" dirty="0"/>
              <a:t>The significance of the ‘Not I Bird’ story…</a:t>
            </a:r>
          </a:p>
        </p:txBody>
      </p:sp>
      <p:sp>
        <p:nvSpPr>
          <p:cNvPr id="11" name="Cloud 10">
            <a:extLst>
              <a:ext uri="{FF2B5EF4-FFF2-40B4-BE49-F238E27FC236}">
                <a16:creationId xmlns:a16="http://schemas.microsoft.com/office/drawing/2014/main" id="{1F4BF0DA-5A5B-26CB-509D-3A05A3CB2F6E}"/>
              </a:ext>
            </a:extLst>
          </p:cNvPr>
          <p:cNvSpPr/>
          <p:nvPr/>
        </p:nvSpPr>
        <p:spPr>
          <a:xfrm>
            <a:off x="96982" y="0"/>
            <a:ext cx="2715491" cy="651164"/>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Post reading</a:t>
            </a:r>
          </a:p>
        </p:txBody>
      </p:sp>
      <p:sp>
        <p:nvSpPr>
          <p:cNvPr id="12" name="TextBox 11">
            <a:extLst>
              <a:ext uri="{FF2B5EF4-FFF2-40B4-BE49-F238E27FC236}">
                <a16:creationId xmlns:a16="http://schemas.microsoft.com/office/drawing/2014/main" id="{EB1CBFFD-7686-7A4C-C363-E473C485454F}"/>
              </a:ext>
            </a:extLst>
          </p:cNvPr>
          <p:cNvSpPr txBox="1"/>
          <p:nvPr/>
        </p:nvSpPr>
        <p:spPr>
          <a:xfrm>
            <a:off x="3951110" y="1358884"/>
            <a:ext cx="3996267"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dirty="0"/>
              <a:t>How is the story introduced?</a:t>
            </a:r>
          </a:p>
        </p:txBody>
      </p:sp>
      <p:sp>
        <p:nvSpPr>
          <p:cNvPr id="14" name="TextBox 13">
            <a:extLst>
              <a:ext uri="{FF2B5EF4-FFF2-40B4-BE49-F238E27FC236}">
                <a16:creationId xmlns:a16="http://schemas.microsoft.com/office/drawing/2014/main" id="{A9568386-76C0-3D43-669E-B3EB87BB0CE0}"/>
              </a:ext>
            </a:extLst>
          </p:cNvPr>
          <p:cNvSpPr txBox="1"/>
          <p:nvPr/>
        </p:nvSpPr>
        <p:spPr>
          <a:xfrm>
            <a:off x="220133" y="1907524"/>
            <a:ext cx="11751733" cy="48320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400" b="1" dirty="0"/>
              <a:t>Praise-Singer: </a:t>
            </a:r>
            <a:r>
              <a:rPr lang="en-US" sz="1400" dirty="0"/>
              <a:t>There is only one home to the life of a river-mussel; there is only one home to the life of a tortoise; there is only one shell to the soul of man; there is only one world to the spirit of our race. If that world leaves its course and smashes on boulders of the great void, whose world will give us shelter? </a:t>
            </a:r>
          </a:p>
          <a:p>
            <a:endParaRPr lang="en-US" sz="1400" dirty="0"/>
          </a:p>
          <a:p>
            <a:r>
              <a:rPr lang="en-US" sz="1400" b="1" dirty="0"/>
              <a:t>Elesin: </a:t>
            </a:r>
            <a:r>
              <a:rPr lang="en-US" sz="1400" dirty="0"/>
              <a:t>It did not in the time of my forebears, it shall not in mine. </a:t>
            </a:r>
          </a:p>
          <a:p>
            <a:endParaRPr lang="en-US" sz="1400" dirty="0"/>
          </a:p>
          <a:p>
            <a:r>
              <a:rPr lang="en-US" sz="1400" b="1" dirty="0"/>
              <a:t>Praise-Singer: </a:t>
            </a:r>
            <a:r>
              <a:rPr lang="en-US" sz="1400" dirty="0"/>
              <a:t>The cockerel must not be seen without his feathers. </a:t>
            </a:r>
          </a:p>
          <a:p>
            <a:endParaRPr lang="en-US" sz="1400" dirty="0"/>
          </a:p>
          <a:p>
            <a:r>
              <a:rPr lang="en-US" sz="1400" b="1" dirty="0"/>
              <a:t>Elesin: </a:t>
            </a:r>
            <a:r>
              <a:rPr lang="en-US" sz="1400" dirty="0"/>
              <a:t>Nor will the Not-I bird be much longer without his nest. </a:t>
            </a:r>
          </a:p>
          <a:p>
            <a:endParaRPr lang="en-US" sz="1400" dirty="0"/>
          </a:p>
          <a:p>
            <a:r>
              <a:rPr lang="en-US" sz="1400" b="1" dirty="0"/>
              <a:t>Praise-Singer: </a:t>
            </a:r>
            <a:r>
              <a:rPr lang="en-US" sz="1400" dirty="0"/>
              <a:t>(stopped in his lyric stride) The Not-I bird, Elesin? </a:t>
            </a:r>
          </a:p>
          <a:p>
            <a:endParaRPr lang="en-US" sz="1400" dirty="0"/>
          </a:p>
          <a:p>
            <a:r>
              <a:rPr lang="en-US" sz="1400" b="1" dirty="0"/>
              <a:t>Elesin:</a:t>
            </a:r>
            <a:r>
              <a:rPr lang="en-US" sz="1400" dirty="0"/>
              <a:t> I said, the Not-I bird. </a:t>
            </a:r>
          </a:p>
          <a:p>
            <a:endParaRPr lang="en-US" sz="1400" dirty="0"/>
          </a:p>
          <a:p>
            <a:r>
              <a:rPr lang="en-US" sz="1400" b="1" dirty="0"/>
              <a:t>Praise-Singer</a:t>
            </a:r>
            <a:r>
              <a:rPr lang="en-US" sz="1400" dirty="0"/>
              <a:t> All respect to our elders but, is there really such a bird? </a:t>
            </a:r>
          </a:p>
          <a:p>
            <a:endParaRPr lang="en-US" sz="1400" dirty="0"/>
          </a:p>
          <a:p>
            <a:r>
              <a:rPr lang="en-US" sz="1400" b="1" dirty="0"/>
              <a:t>Elesin:</a:t>
            </a:r>
            <a:r>
              <a:rPr lang="en-US" sz="1400" dirty="0"/>
              <a:t> What! Could it be that he failed to knock on your door? </a:t>
            </a:r>
          </a:p>
          <a:p>
            <a:endParaRPr lang="en-US" sz="1400" dirty="0"/>
          </a:p>
          <a:p>
            <a:r>
              <a:rPr lang="en-US" sz="1400" b="1" dirty="0"/>
              <a:t>Praise-Singer (smiling): </a:t>
            </a:r>
            <a:r>
              <a:rPr lang="en-US" sz="1400" dirty="0" err="1"/>
              <a:t>Elesin's</a:t>
            </a:r>
            <a:r>
              <a:rPr lang="en-US" sz="1400" dirty="0"/>
              <a:t> riddles are not merely the nut in the kernel that breaks human teeth; he also buries the kernel in hot embers and dares a man's fingers to draw it out.</a:t>
            </a:r>
          </a:p>
          <a:p>
            <a:endParaRPr lang="en-US" sz="1400" dirty="0"/>
          </a:p>
          <a:p>
            <a:r>
              <a:rPr lang="en-US" sz="1400" b="1" dirty="0"/>
              <a:t>Elesin:</a:t>
            </a:r>
            <a:r>
              <a:rPr lang="en-US" sz="1400" dirty="0"/>
              <a:t> I am sure he called on you, </a:t>
            </a:r>
            <a:r>
              <a:rPr lang="en-US" sz="1400" dirty="0" err="1"/>
              <a:t>Olohun-iyo</a:t>
            </a:r>
            <a:r>
              <a:rPr lang="en-US" sz="1400" dirty="0"/>
              <a:t>. Did you  hide in the loft and push out ·the servant to tell him you were out?</a:t>
            </a:r>
          </a:p>
        </p:txBody>
      </p:sp>
      <p:sp>
        <p:nvSpPr>
          <p:cNvPr id="15" name="Cloud 14">
            <a:extLst>
              <a:ext uri="{FF2B5EF4-FFF2-40B4-BE49-F238E27FC236}">
                <a16:creationId xmlns:a16="http://schemas.microsoft.com/office/drawing/2014/main" id="{96CD198F-5C8A-B062-AEB2-A9F677136FD7}"/>
              </a:ext>
            </a:extLst>
          </p:cNvPr>
          <p:cNvSpPr/>
          <p:nvPr/>
        </p:nvSpPr>
        <p:spPr>
          <a:xfrm>
            <a:off x="6199632" y="2663685"/>
            <a:ext cx="2257778" cy="141111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do the proverbs reveal?</a:t>
            </a:r>
          </a:p>
        </p:txBody>
      </p:sp>
      <p:sp>
        <p:nvSpPr>
          <p:cNvPr id="16" name="Cloud 15">
            <a:extLst>
              <a:ext uri="{FF2B5EF4-FFF2-40B4-BE49-F238E27FC236}">
                <a16:creationId xmlns:a16="http://schemas.microsoft.com/office/drawing/2014/main" id="{24EB455D-BA2D-1A25-E761-FD2353DD932B}"/>
              </a:ext>
            </a:extLst>
          </p:cNvPr>
          <p:cNvSpPr/>
          <p:nvPr/>
        </p:nvSpPr>
        <p:spPr>
          <a:xfrm>
            <a:off x="6683022" y="4074797"/>
            <a:ext cx="5288844" cy="141111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do you think the Parise-Singer may be worried about? How does the Not-I bird story allay these fears?</a:t>
            </a:r>
          </a:p>
        </p:txBody>
      </p:sp>
    </p:spTree>
    <p:extLst>
      <p:ext uri="{BB962C8B-B14F-4D97-AF65-F5344CB8AC3E}">
        <p14:creationId xmlns:p14="http://schemas.microsoft.com/office/powerpoint/2010/main" val="1960712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B2670-8A16-D648-A883-CFD99E5BC0EB}"/>
              </a:ext>
            </a:extLst>
          </p:cNvPr>
          <p:cNvSpPr>
            <a:spLocks noGrp="1"/>
          </p:cNvSpPr>
          <p:nvPr>
            <p:ph type="title"/>
          </p:nvPr>
        </p:nvSpPr>
        <p:spPr/>
        <p:txBody>
          <a:bodyPr/>
          <a:lstStyle/>
          <a:p>
            <a:r>
              <a:rPr lang="en-GB" dirty="0"/>
              <a:t>End of lesson review</a:t>
            </a:r>
          </a:p>
        </p:txBody>
      </p:sp>
      <p:sp>
        <p:nvSpPr>
          <p:cNvPr id="7" name="Content Placeholder 6">
            <a:extLst>
              <a:ext uri="{FF2B5EF4-FFF2-40B4-BE49-F238E27FC236}">
                <a16:creationId xmlns:a16="http://schemas.microsoft.com/office/drawing/2014/main" id="{27C09D5E-D37E-3441-A2ED-B317A3338273}"/>
              </a:ext>
            </a:extLst>
          </p:cNvPr>
          <p:cNvSpPr>
            <a:spLocks noGrp="1"/>
          </p:cNvSpPr>
          <p:nvPr>
            <p:ph idx="1"/>
          </p:nvPr>
        </p:nvSpPr>
        <p:spPr>
          <a:xfrm>
            <a:off x="1115568" y="2134382"/>
            <a:ext cx="10168128" cy="1234440"/>
          </a:xfrm>
        </p:spPr>
        <p:txBody>
          <a:bodyPr>
            <a:normAutofit fontScale="92500" lnSpcReduction="10000"/>
          </a:bodyPr>
          <a:lstStyle/>
          <a:p>
            <a:pPr marL="457200" lvl="1" indent="0" algn="ctr">
              <a:buNone/>
            </a:pPr>
            <a:r>
              <a:rPr lang="en-GB" b="1" dirty="0"/>
              <a:t>What do we learn about Elesin in this stage direction?</a:t>
            </a:r>
          </a:p>
          <a:p>
            <a:pPr marL="457200" lvl="1" indent="0" algn="ctr">
              <a:buNone/>
            </a:pPr>
            <a:r>
              <a:rPr lang="en-GB" dirty="0"/>
              <a:t>‘He performs like a born raconteur, infecting his retinue with humour and energy.’</a:t>
            </a:r>
          </a:p>
        </p:txBody>
      </p:sp>
      <p:sp>
        <p:nvSpPr>
          <p:cNvPr id="5" name="Rounded Rectangular Callout 4">
            <a:extLst>
              <a:ext uri="{FF2B5EF4-FFF2-40B4-BE49-F238E27FC236}">
                <a16:creationId xmlns:a16="http://schemas.microsoft.com/office/drawing/2014/main" id="{223CE558-F7A7-D15A-32BA-4ABB23927661}"/>
              </a:ext>
            </a:extLst>
          </p:cNvPr>
          <p:cNvSpPr/>
          <p:nvPr/>
        </p:nvSpPr>
        <p:spPr>
          <a:xfrm>
            <a:off x="2141527" y="4525147"/>
            <a:ext cx="3664006" cy="920162"/>
          </a:xfrm>
          <a:prstGeom prst="wedgeRoundRectCallout">
            <a:avLst>
              <a:gd name="adj1" fmla="val 306"/>
              <a:gd name="adj2" fmla="val 12212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How far have you progressed towards the </a:t>
            </a:r>
            <a:r>
              <a:rPr lang="en-US"/>
              <a:t>learning question?</a:t>
            </a:r>
            <a:endParaRPr lang="en-US" dirty="0"/>
          </a:p>
        </p:txBody>
      </p:sp>
      <p:pic>
        <p:nvPicPr>
          <p:cNvPr id="6" name="Picture 5">
            <a:extLst>
              <a:ext uri="{FF2B5EF4-FFF2-40B4-BE49-F238E27FC236}">
                <a16:creationId xmlns:a16="http://schemas.microsoft.com/office/drawing/2014/main" id="{94D9A1CE-AD5C-7220-7E0D-B9819C2B0CF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04" b="94901" l="7116" r="89888">
                        <a14:foregroundMark x1="7303" y1="47039" x2="7303" y2="47039"/>
                        <a14:foregroundMark x1="35019" y1="57566" x2="35019" y2="57566"/>
                        <a14:foregroundMark x1="60861" y1="57237" x2="60861" y2="57237"/>
                        <a14:foregroundMark x1="60861" y1="51645" x2="60861" y2="51645"/>
                        <a14:foregroundMark x1="36891" y1="51645" x2="36891" y2="51645"/>
                        <a14:foregroundMark x1="47566" y1="72368" x2="47566" y2="72368"/>
                        <a14:foregroundMark x1="47566" y1="83224" x2="47566" y2="83224"/>
                        <a14:foregroundMark x1="47566" y1="94901" x2="47566" y2="94901"/>
                        <a14:foregroundMark x1="89888" y1="49671" x2="89888" y2="49671"/>
                        <a14:foregroundMark x1="47566" y1="78618" x2="47566" y2="78618"/>
                      </a14:backgroundRemoval>
                    </a14:imgEffect>
                  </a14:imgLayer>
                </a14:imgProps>
              </a:ext>
            </a:extLst>
          </a:blip>
          <a:stretch>
            <a:fillRect/>
          </a:stretch>
        </p:blipFill>
        <p:spPr>
          <a:xfrm>
            <a:off x="2973789" y="5548357"/>
            <a:ext cx="723654" cy="823936"/>
          </a:xfrm>
          <a:prstGeom prst="rect">
            <a:avLst/>
          </a:prstGeom>
        </p:spPr>
      </p:pic>
      <p:sp>
        <p:nvSpPr>
          <p:cNvPr id="8" name="TextBox 7">
            <a:extLst>
              <a:ext uri="{FF2B5EF4-FFF2-40B4-BE49-F238E27FC236}">
                <a16:creationId xmlns:a16="http://schemas.microsoft.com/office/drawing/2014/main" id="{EC5F3BEB-BC43-BA0D-DCFA-E5B22748DE51}"/>
              </a:ext>
            </a:extLst>
          </p:cNvPr>
          <p:cNvSpPr txBox="1"/>
          <p:nvPr/>
        </p:nvSpPr>
        <p:spPr>
          <a:xfrm>
            <a:off x="7228939" y="4723618"/>
            <a:ext cx="3314884"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400" dirty="0"/>
              <a:t>Learning question: How is the character of </a:t>
            </a:r>
            <a:r>
              <a:rPr lang="en-US" sz="1400" dirty="0" err="1"/>
              <a:t>Elesin</a:t>
            </a:r>
            <a:r>
              <a:rPr lang="en-US" sz="1400" dirty="0"/>
              <a:t> developed?  </a:t>
            </a:r>
          </a:p>
        </p:txBody>
      </p:sp>
    </p:spTree>
    <p:extLst>
      <p:ext uri="{BB962C8B-B14F-4D97-AF65-F5344CB8AC3E}">
        <p14:creationId xmlns:p14="http://schemas.microsoft.com/office/powerpoint/2010/main" val="1482531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0E638F-6AA7-8C44-B763-52CAC149B6F8}"/>
              </a:ext>
            </a:extLst>
          </p:cNvPr>
          <p:cNvPicPr>
            <a:picLocks noChangeAspect="1"/>
          </p:cNvPicPr>
          <p:nvPr/>
        </p:nvPicPr>
        <p:blipFill>
          <a:blip r:embed="rId3"/>
          <a:stretch>
            <a:fillRect/>
          </a:stretch>
        </p:blipFill>
        <p:spPr>
          <a:xfrm>
            <a:off x="3578815" y="3597176"/>
            <a:ext cx="5404393" cy="2331481"/>
          </a:xfrm>
          <a:prstGeom prst="rect">
            <a:avLst/>
          </a:prstGeom>
        </p:spPr>
      </p:pic>
      <p:sp>
        <p:nvSpPr>
          <p:cNvPr id="5" name="TextBox 4">
            <a:extLst>
              <a:ext uri="{FF2B5EF4-FFF2-40B4-BE49-F238E27FC236}">
                <a16:creationId xmlns:a16="http://schemas.microsoft.com/office/drawing/2014/main" id="{77C0585D-D94B-FC4F-9EDE-44D72DB15AD6}"/>
              </a:ext>
            </a:extLst>
          </p:cNvPr>
          <p:cNvSpPr txBox="1"/>
          <p:nvPr/>
        </p:nvSpPr>
        <p:spPr>
          <a:xfrm>
            <a:off x="2207111" y="1120676"/>
            <a:ext cx="7777777"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t>Thank you for visiting Ms Duckworth’s Classroom! I hope you enjoy the resource. The full scheme of work can be found </a:t>
            </a:r>
            <a:r>
              <a:rPr lang="en-US" sz="2400" dirty="0">
                <a:hlinkClick r:id="rId4"/>
              </a:rPr>
              <a:t>here</a:t>
            </a:r>
            <a:r>
              <a:rPr lang="en-US" sz="2400" dirty="0"/>
              <a:t>.</a:t>
            </a:r>
          </a:p>
          <a:p>
            <a:endParaRPr lang="en-US" sz="2400" dirty="0"/>
          </a:p>
          <a:p>
            <a:pPr algn="ctr"/>
            <a:r>
              <a:rPr lang="en-US" sz="2400" dirty="0"/>
              <a:t>You can also follow me on </a:t>
            </a:r>
            <a:r>
              <a:rPr lang="en-US" sz="2400" dirty="0">
                <a:hlinkClick r:id="rId5"/>
              </a:rPr>
              <a:t>Instagram</a:t>
            </a:r>
            <a:r>
              <a:rPr lang="en-US" sz="2400" dirty="0"/>
              <a:t> and find me on </a:t>
            </a:r>
            <a:r>
              <a:rPr lang="en-US" sz="2400" dirty="0">
                <a:hlinkClick r:id="rId6"/>
              </a:rPr>
              <a:t>Facebook</a:t>
            </a:r>
            <a:r>
              <a:rPr lang="en-US" sz="2400" dirty="0"/>
              <a:t> or </a:t>
            </a:r>
            <a:r>
              <a:rPr lang="en-US" sz="2400" dirty="0">
                <a:hlinkClick r:id="rId7"/>
              </a:rPr>
              <a:t>twitter</a:t>
            </a:r>
            <a:r>
              <a:rPr lang="en-US" sz="2400" dirty="0"/>
              <a:t>.</a:t>
            </a:r>
          </a:p>
        </p:txBody>
      </p:sp>
    </p:spTree>
    <p:extLst>
      <p:ext uri="{BB962C8B-B14F-4D97-AF65-F5344CB8AC3E}">
        <p14:creationId xmlns:p14="http://schemas.microsoft.com/office/powerpoint/2010/main" val="3056073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DCBC-3F26-FBA5-86EC-B71DEB0887E3}"/>
              </a:ext>
            </a:extLst>
          </p:cNvPr>
          <p:cNvSpPr>
            <a:spLocks noGrp="1"/>
          </p:cNvSpPr>
          <p:nvPr>
            <p:ph type="title"/>
          </p:nvPr>
        </p:nvSpPr>
        <p:spPr/>
        <p:txBody>
          <a:bodyPr>
            <a:normAutofit fontScale="90000"/>
          </a:bodyPr>
          <a:lstStyle/>
          <a:p>
            <a:pPr algn="ctr"/>
            <a:r>
              <a:rPr lang="en-US" dirty="0"/>
              <a:t>In pairs, read through the plot summary and condense this into 10 bullet points.</a:t>
            </a:r>
          </a:p>
        </p:txBody>
      </p:sp>
      <p:sp>
        <p:nvSpPr>
          <p:cNvPr id="3" name="Content Placeholder 2">
            <a:extLst>
              <a:ext uri="{FF2B5EF4-FFF2-40B4-BE49-F238E27FC236}">
                <a16:creationId xmlns:a16="http://schemas.microsoft.com/office/drawing/2014/main" id="{9F6C9663-7070-8FAD-79DE-028A8A834C35}"/>
              </a:ext>
            </a:extLst>
          </p:cNvPr>
          <p:cNvSpPr>
            <a:spLocks noGrp="1"/>
          </p:cNvSpPr>
          <p:nvPr>
            <p:ph idx="1"/>
          </p:nvPr>
        </p:nvSpPr>
        <p:spPr>
          <a:xfrm>
            <a:off x="6292578" y="2854542"/>
            <a:ext cx="4076072" cy="867604"/>
          </a:xfrm>
        </p:spPr>
        <p:txBody>
          <a:bodyPr>
            <a:normAutofit fontScale="77500" lnSpcReduction="20000"/>
          </a:bodyPr>
          <a:lstStyle/>
          <a:p>
            <a:pPr marL="0" indent="0">
              <a:buNone/>
            </a:pPr>
            <a:r>
              <a:rPr lang="en-US" dirty="0"/>
              <a:t>Challenge: what do you think the themes of the play are?</a:t>
            </a:r>
          </a:p>
        </p:txBody>
      </p:sp>
      <p:pic>
        <p:nvPicPr>
          <p:cNvPr id="9" name="Graphic 8" descr="Stopwatch with solid fill">
            <a:extLst>
              <a:ext uri="{FF2B5EF4-FFF2-40B4-BE49-F238E27FC236}">
                <a16:creationId xmlns:a16="http://schemas.microsoft.com/office/drawing/2014/main" id="{81C5B842-4B93-7EE4-86DC-2AA1534679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1260" y="5744046"/>
            <a:ext cx="565314" cy="565314"/>
          </a:xfrm>
          <a:prstGeom prst="rect">
            <a:avLst/>
          </a:prstGeom>
        </p:spPr>
      </p:pic>
      <p:sp>
        <p:nvSpPr>
          <p:cNvPr id="10" name="TextBox 9">
            <a:extLst>
              <a:ext uri="{FF2B5EF4-FFF2-40B4-BE49-F238E27FC236}">
                <a16:creationId xmlns:a16="http://schemas.microsoft.com/office/drawing/2014/main" id="{68EA065A-F86C-8D54-CA94-B18489E357FC}"/>
              </a:ext>
            </a:extLst>
          </p:cNvPr>
          <p:cNvSpPr txBox="1"/>
          <p:nvPr/>
        </p:nvSpPr>
        <p:spPr>
          <a:xfrm>
            <a:off x="39803" y="6309360"/>
            <a:ext cx="1288229"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00" dirty="0"/>
              <a:t>10 minutes</a:t>
            </a:r>
          </a:p>
        </p:txBody>
      </p:sp>
      <p:pic>
        <p:nvPicPr>
          <p:cNvPr id="12" name="Picture 11">
            <a:extLst>
              <a:ext uri="{FF2B5EF4-FFF2-40B4-BE49-F238E27FC236}">
                <a16:creationId xmlns:a16="http://schemas.microsoft.com/office/drawing/2014/main" id="{5201D56E-9A62-A9DD-04AE-0CB412EC4598}"/>
              </a:ext>
            </a:extLst>
          </p:cNvPr>
          <p:cNvPicPr>
            <a:picLocks noChangeAspect="1"/>
          </p:cNvPicPr>
          <p:nvPr/>
        </p:nvPicPr>
        <p:blipFill>
          <a:blip r:embed="rId5"/>
          <a:stretch>
            <a:fillRect/>
          </a:stretch>
        </p:blipFill>
        <p:spPr>
          <a:xfrm>
            <a:off x="2279606" y="1960036"/>
            <a:ext cx="3162126" cy="45451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99844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398-16DA-A348-9C61-EEA39A7E05A5}"/>
              </a:ext>
            </a:extLst>
          </p:cNvPr>
          <p:cNvSpPr>
            <a:spLocks noGrp="1"/>
          </p:cNvSpPr>
          <p:nvPr>
            <p:ph type="title"/>
          </p:nvPr>
        </p:nvSpPr>
        <p:spPr/>
        <p:txBody>
          <a:bodyPr/>
          <a:lstStyle/>
          <a:p>
            <a:r>
              <a:rPr lang="en-GB" dirty="0"/>
              <a:t>What should we know before we read?</a:t>
            </a:r>
          </a:p>
        </p:txBody>
      </p:sp>
      <p:sp>
        <p:nvSpPr>
          <p:cNvPr id="3" name="Content Placeholder 2">
            <a:extLst>
              <a:ext uri="{FF2B5EF4-FFF2-40B4-BE49-F238E27FC236}">
                <a16:creationId xmlns:a16="http://schemas.microsoft.com/office/drawing/2014/main" id="{1D6CE953-5214-B444-A293-51C697AD8F2B}"/>
              </a:ext>
            </a:extLst>
          </p:cNvPr>
          <p:cNvSpPr>
            <a:spLocks noGrp="1"/>
          </p:cNvSpPr>
          <p:nvPr>
            <p:ph idx="1"/>
          </p:nvPr>
        </p:nvSpPr>
        <p:spPr>
          <a:xfrm>
            <a:off x="1524000" y="2299907"/>
            <a:ext cx="9144000" cy="3304827"/>
          </a:xfrm>
        </p:spPr>
        <p:style>
          <a:lnRef idx="2">
            <a:schemeClr val="accent4"/>
          </a:lnRef>
          <a:fillRef idx="1">
            <a:schemeClr val="lt1"/>
          </a:fillRef>
          <a:effectRef idx="0">
            <a:schemeClr val="accent4"/>
          </a:effectRef>
          <a:fontRef idx="minor">
            <a:schemeClr val="dk1"/>
          </a:fontRef>
        </p:style>
        <p:txBody>
          <a:bodyPr>
            <a:normAutofit/>
          </a:bodyPr>
          <a:lstStyle/>
          <a:p>
            <a:pPr>
              <a:buFont typeface="Wingdings" pitchFamily="2" charset="2"/>
              <a:buChar char="q"/>
            </a:pPr>
            <a:r>
              <a:rPr lang="en-GB" sz="2000" dirty="0">
                <a:latin typeface="Abadi Extra Light" panose="020B0204020104020204" pitchFamily="34" charset="0"/>
              </a:rPr>
              <a:t> This play is a Drama / Tragedy.</a:t>
            </a:r>
          </a:p>
          <a:p>
            <a:pPr marL="285750" indent="-285750">
              <a:buFont typeface="Wingdings" pitchFamily="2" charset="2"/>
              <a:buChar char="q"/>
            </a:pPr>
            <a:r>
              <a:rPr lang="en-GB" sz="2000" dirty="0">
                <a:latin typeface="Abadi Extra Light" panose="020B0204020104020204" pitchFamily="34" charset="0"/>
              </a:rPr>
              <a:t> It was published in 1975</a:t>
            </a:r>
          </a:p>
          <a:p>
            <a:pPr marL="285750" indent="-285750">
              <a:buFont typeface="Wingdings" pitchFamily="2" charset="2"/>
              <a:buChar char="q"/>
            </a:pPr>
            <a:r>
              <a:rPr lang="en-GB" sz="2000" dirty="0">
                <a:latin typeface="Abadi Extra Light" panose="020B0204020104020204" pitchFamily="34" charset="0"/>
              </a:rPr>
              <a:t> Set during World War 2 - 1944</a:t>
            </a:r>
          </a:p>
          <a:p>
            <a:pPr marL="285750" indent="-285750">
              <a:buFont typeface="Wingdings" pitchFamily="2" charset="2"/>
              <a:buChar char="q"/>
            </a:pPr>
            <a:r>
              <a:rPr lang="en-GB" sz="2000" dirty="0">
                <a:latin typeface="Abadi Extra Light" panose="020B0204020104020204" pitchFamily="34" charset="0"/>
              </a:rPr>
              <a:t> Set in colonial Nigeria</a:t>
            </a:r>
          </a:p>
          <a:p>
            <a:pPr marL="285750" indent="-285750">
              <a:buFont typeface="Wingdings" pitchFamily="2" charset="2"/>
              <a:buChar char="q"/>
            </a:pPr>
            <a:r>
              <a:rPr lang="en-GB" sz="2000" dirty="0">
                <a:latin typeface="Abadi Extra Light" panose="020B0204020104020204" pitchFamily="34" charset="0"/>
              </a:rPr>
              <a:t> The play is based on a real incident that took place in Nigeria during the colonial era</a:t>
            </a:r>
          </a:p>
          <a:p>
            <a:pPr marL="285750" indent="-285750">
              <a:buFont typeface="Wingdings" pitchFamily="2" charset="2"/>
              <a:buChar char="q"/>
            </a:pPr>
            <a:r>
              <a:rPr lang="en-GB" sz="2000" dirty="0">
                <a:latin typeface="Abadi Extra Light" panose="020B0204020104020204" pitchFamily="34" charset="0"/>
              </a:rPr>
              <a:t> It is set in Oyo, Nigeria</a:t>
            </a:r>
          </a:p>
        </p:txBody>
      </p:sp>
    </p:spTree>
    <p:extLst>
      <p:ext uri="{BB962C8B-B14F-4D97-AF65-F5344CB8AC3E}">
        <p14:creationId xmlns:p14="http://schemas.microsoft.com/office/powerpoint/2010/main" val="3721195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32E54-AA34-5F2E-FF1B-7133DFC5E73F}"/>
              </a:ext>
            </a:extLst>
          </p:cNvPr>
          <p:cNvSpPr>
            <a:spLocks noGrp="1"/>
          </p:cNvSpPr>
          <p:nvPr>
            <p:ph type="title"/>
          </p:nvPr>
        </p:nvSpPr>
        <p:spPr/>
        <p:txBody>
          <a:bodyPr/>
          <a:lstStyle/>
          <a:p>
            <a:pPr algn="ctr"/>
            <a:r>
              <a:rPr lang="en-US" dirty="0"/>
              <a:t>Act 1 - opening</a:t>
            </a:r>
          </a:p>
        </p:txBody>
      </p:sp>
      <p:sp>
        <p:nvSpPr>
          <p:cNvPr id="4" name="Rounded Rectangular Callout 3">
            <a:extLst>
              <a:ext uri="{FF2B5EF4-FFF2-40B4-BE49-F238E27FC236}">
                <a16:creationId xmlns:a16="http://schemas.microsoft.com/office/drawing/2014/main" id="{DB9B268C-CBE5-4556-649F-387EDC5671E6}"/>
              </a:ext>
            </a:extLst>
          </p:cNvPr>
          <p:cNvSpPr/>
          <p:nvPr/>
        </p:nvSpPr>
        <p:spPr>
          <a:xfrm>
            <a:off x="8305659" y="1268135"/>
            <a:ext cx="3664006" cy="920162"/>
          </a:xfrm>
          <a:prstGeom prst="wedgeRoundRectCallout">
            <a:avLst>
              <a:gd name="adj1" fmla="val 306"/>
              <a:gd name="adj2" fmla="val 12212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Make notes as we read and discuss</a:t>
            </a:r>
          </a:p>
        </p:txBody>
      </p:sp>
      <p:pic>
        <p:nvPicPr>
          <p:cNvPr id="5" name="Picture 4">
            <a:extLst>
              <a:ext uri="{FF2B5EF4-FFF2-40B4-BE49-F238E27FC236}">
                <a16:creationId xmlns:a16="http://schemas.microsoft.com/office/drawing/2014/main" id="{3A0A12C2-33E0-5702-89CF-D7992F7762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04" b="94901" l="7116" r="89888">
                        <a14:foregroundMark x1="7303" y1="47039" x2="7303" y2="47039"/>
                        <a14:foregroundMark x1="35019" y1="57566" x2="35019" y2="57566"/>
                        <a14:foregroundMark x1="60861" y1="57237" x2="60861" y2="57237"/>
                        <a14:foregroundMark x1="60861" y1="51645" x2="60861" y2="51645"/>
                        <a14:foregroundMark x1="36891" y1="51645" x2="36891" y2="51645"/>
                        <a14:foregroundMark x1="47566" y1="72368" x2="47566" y2="72368"/>
                        <a14:foregroundMark x1="47566" y1="83224" x2="47566" y2="83224"/>
                        <a14:foregroundMark x1="47566" y1="94901" x2="47566" y2="94901"/>
                        <a14:foregroundMark x1="89888" y1="49671" x2="89888" y2="49671"/>
                        <a14:foregroundMark x1="47566" y1="78618" x2="47566" y2="78618"/>
                      </a14:backgroundRemoval>
                    </a14:imgEffect>
                  </a14:imgLayer>
                </a14:imgProps>
              </a:ext>
            </a:extLst>
          </a:blip>
          <a:stretch>
            <a:fillRect/>
          </a:stretch>
        </p:blipFill>
        <p:spPr>
          <a:xfrm>
            <a:off x="9137921" y="2291345"/>
            <a:ext cx="723654" cy="823936"/>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9CC0A949-D19A-FDED-564F-C15F185DCF95}"/>
              </a:ext>
            </a:extLst>
          </p:cNvPr>
          <p:cNvPicPr>
            <a:picLocks noChangeAspect="1"/>
          </p:cNvPicPr>
          <p:nvPr/>
        </p:nvPicPr>
        <p:blipFill>
          <a:blip r:embed="rId5"/>
          <a:stretch>
            <a:fillRect/>
          </a:stretch>
        </p:blipFill>
        <p:spPr>
          <a:xfrm>
            <a:off x="1115568" y="1990165"/>
            <a:ext cx="3143875" cy="4545105"/>
          </a:xfrm>
          <a:prstGeom prst="rect">
            <a:avLst/>
          </a:prstGeom>
        </p:spPr>
      </p:pic>
      <p:sp>
        <p:nvSpPr>
          <p:cNvPr id="11" name="TextBox 10">
            <a:extLst>
              <a:ext uri="{FF2B5EF4-FFF2-40B4-BE49-F238E27FC236}">
                <a16:creationId xmlns:a16="http://schemas.microsoft.com/office/drawing/2014/main" id="{FC908BC9-9F05-51A8-BCB4-06E4C51A6171}"/>
              </a:ext>
            </a:extLst>
          </p:cNvPr>
          <p:cNvSpPr txBox="1"/>
          <p:nvPr/>
        </p:nvSpPr>
        <p:spPr>
          <a:xfrm>
            <a:off x="4309269" y="3115281"/>
            <a:ext cx="4916245"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Glossary:</a:t>
            </a:r>
          </a:p>
          <a:p>
            <a:r>
              <a:rPr lang="en-US" dirty="0">
                <a:latin typeface="Abadi Extra Light" panose="020B0204020104020204" pitchFamily="34" charset="0"/>
              </a:rPr>
              <a:t>Olohun-iyo – Praise singer</a:t>
            </a:r>
          </a:p>
          <a:p>
            <a:r>
              <a:rPr lang="en-US" dirty="0">
                <a:latin typeface="Abadi Extra Light" panose="020B0204020104020204" pitchFamily="34" charset="0"/>
              </a:rPr>
              <a:t>Oba – chief</a:t>
            </a:r>
          </a:p>
          <a:p>
            <a:r>
              <a:rPr lang="en-US" dirty="0" err="1">
                <a:latin typeface="Abadi Extra Light" panose="020B0204020104020204" pitchFamily="34" charset="0"/>
              </a:rPr>
              <a:t>Howu</a:t>
            </a:r>
            <a:r>
              <a:rPr lang="en-US" dirty="0">
                <a:latin typeface="Abadi Extra Light" panose="020B0204020104020204" pitchFamily="34" charset="0"/>
              </a:rPr>
              <a:t> – ‘how’ or ‘why’</a:t>
            </a:r>
          </a:p>
          <a:p>
            <a:r>
              <a:rPr lang="en-US" dirty="0" err="1">
                <a:latin typeface="Abadi Extra Light" panose="020B0204020104020204" pitchFamily="34" charset="0"/>
              </a:rPr>
              <a:t>Esu</a:t>
            </a:r>
            <a:r>
              <a:rPr lang="en-US" dirty="0">
                <a:latin typeface="Abadi Extra Light" panose="020B0204020104020204" pitchFamily="34" charset="0"/>
              </a:rPr>
              <a:t> – the Yoruba gid of mischief and uncertainty</a:t>
            </a:r>
          </a:p>
          <a:p>
            <a:r>
              <a:rPr lang="en-US" dirty="0">
                <a:latin typeface="Abadi Extra Light" panose="020B0204020104020204" pitchFamily="34" charset="0"/>
              </a:rPr>
              <a:t>Damask – a reversible fabric, usually of silk or linen, with a pattern woven into it.</a:t>
            </a:r>
          </a:p>
          <a:p>
            <a:r>
              <a:rPr lang="en-US" dirty="0" err="1">
                <a:latin typeface="Abadi Extra Light" panose="020B0204020104020204" pitchFamily="34" charset="0"/>
              </a:rPr>
              <a:t>Alari</a:t>
            </a:r>
            <a:r>
              <a:rPr lang="en-US" dirty="0">
                <a:latin typeface="Abadi Extra Light" panose="020B0204020104020204" pitchFamily="34" charset="0"/>
              </a:rPr>
              <a:t> – a rich, woven cloth which is brightly </a:t>
            </a:r>
            <a:r>
              <a:rPr lang="en-US" dirty="0" err="1">
                <a:latin typeface="Abadi Extra Light" panose="020B0204020104020204" pitchFamily="34" charset="0"/>
              </a:rPr>
              <a:t>coloured</a:t>
            </a:r>
            <a:r>
              <a:rPr lang="en-US" dirty="0">
                <a:latin typeface="Abadi Extra Light" panose="020B0204020104020204" pitchFamily="34" charset="0"/>
              </a:rPr>
              <a:t>.</a:t>
            </a:r>
            <a:endParaRPr lang="en-US" dirty="0"/>
          </a:p>
        </p:txBody>
      </p:sp>
      <p:pic>
        <p:nvPicPr>
          <p:cNvPr id="12" name="Picture 11">
            <a:extLst>
              <a:ext uri="{FF2B5EF4-FFF2-40B4-BE49-F238E27FC236}">
                <a16:creationId xmlns:a16="http://schemas.microsoft.com/office/drawing/2014/main" id="{9ACFD9CF-8CF8-850B-637C-CA16EFAF0E06}"/>
              </a:ext>
            </a:extLst>
          </p:cNvPr>
          <p:cNvPicPr>
            <a:picLocks noChangeAspect="1"/>
          </p:cNvPicPr>
          <p:nvPr/>
        </p:nvPicPr>
        <p:blipFill>
          <a:blip r:embed="rId6"/>
          <a:stretch>
            <a:fillRect/>
          </a:stretch>
        </p:blipFill>
        <p:spPr>
          <a:xfrm rot="815045">
            <a:off x="9499748" y="3506994"/>
            <a:ext cx="2213632" cy="3189642"/>
          </a:xfrm>
          <a:prstGeom prst="rect">
            <a:avLst/>
          </a:prstGeom>
        </p:spPr>
      </p:pic>
      <p:sp>
        <p:nvSpPr>
          <p:cNvPr id="13" name="TextBox 12">
            <a:extLst>
              <a:ext uri="{FF2B5EF4-FFF2-40B4-BE49-F238E27FC236}">
                <a16:creationId xmlns:a16="http://schemas.microsoft.com/office/drawing/2014/main" id="{1B5BCE69-C899-C8C5-12AF-EAA28CB59EA5}"/>
              </a:ext>
            </a:extLst>
          </p:cNvPr>
          <p:cNvSpPr txBox="1"/>
          <p:nvPr/>
        </p:nvSpPr>
        <p:spPr>
          <a:xfrm>
            <a:off x="9030067" y="5983128"/>
            <a:ext cx="2900153"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a:t>Use the guide to help you</a:t>
            </a:r>
          </a:p>
        </p:txBody>
      </p:sp>
    </p:spTree>
    <p:extLst>
      <p:ext uri="{BB962C8B-B14F-4D97-AF65-F5344CB8AC3E}">
        <p14:creationId xmlns:p14="http://schemas.microsoft.com/office/powerpoint/2010/main" val="3469125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3391D9D-A33F-DB4A-8F04-A0D0702FF828}"/>
              </a:ext>
            </a:extLst>
          </p:cNvPr>
          <p:cNvSpPr>
            <a:spLocks noGrp="1"/>
          </p:cNvSpPr>
          <p:nvPr>
            <p:ph type="title"/>
          </p:nvPr>
        </p:nvSpPr>
        <p:spPr>
          <a:xfrm>
            <a:off x="1524000" y="0"/>
            <a:ext cx="9144000" cy="1344168"/>
          </a:xfrm>
        </p:spPr>
        <p:txBody>
          <a:bodyPr/>
          <a:lstStyle/>
          <a:p>
            <a:r>
              <a:rPr lang="en-GB" dirty="0"/>
              <a:t>When analysing, we are looking at the choices made by the writer: AO3</a:t>
            </a:r>
          </a:p>
        </p:txBody>
      </p:sp>
      <p:pic>
        <p:nvPicPr>
          <p:cNvPr id="6" name="Picture 2" descr="Today in History: Nobel Prize winner Wole Soyinka is born - Oswald Azumah">
            <a:extLst>
              <a:ext uri="{FF2B5EF4-FFF2-40B4-BE49-F238E27FC236}">
                <a16:creationId xmlns:a16="http://schemas.microsoft.com/office/drawing/2014/main" id="{16C2F745-E322-EE20-7FB2-2BEA4BBE4D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1435" y="2624865"/>
            <a:ext cx="1659872" cy="9350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ounded Rectangular Callout 9">
            <a:extLst>
              <a:ext uri="{FF2B5EF4-FFF2-40B4-BE49-F238E27FC236}">
                <a16:creationId xmlns:a16="http://schemas.microsoft.com/office/drawing/2014/main" id="{FEB2C4B1-65BC-E14A-B089-1C1AD7C7DF11}"/>
              </a:ext>
            </a:extLst>
          </p:cNvPr>
          <p:cNvSpPr/>
          <p:nvPr/>
        </p:nvSpPr>
        <p:spPr>
          <a:xfrm>
            <a:off x="6555480" y="1452197"/>
            <a:ext cx="3585955" cy="967425"/>
          </a:xfrm>
          <a:custGeom>
            <a:avLst/>
            <a:gdLst>
              <a:gd name="connsiteX0" fmla="*/ 0 w 3585955"/>
              <a:gd name="connsiteY0" fmla="*/ 161241 h 967425"/>
              <a:gd name="connsiteX1" fmla="*/ 161241 w 3585955"/>
              <a:gd name="connsiteY1" fmla="*/ 0 h 967425"/>
              <a:gd name="connsiteX2" fmla="*/ 766152 w 3585955"/>
              <a:gd name="connsiteY2" fmla="*/ 0 h 967425"/>
              <a:gd name="connsiteX3" fmla="*/ 1448285 w 3585955"/>
              <a:gd name="connsiteY3" fmla="*/ 0 h 967425"/>
              <a:gd name="connsiteX4" fmla="*/ 2091807 w 3585955"/>
              <a:gd name="connsiteY4" fmla="*/ 0 h 967425"/>
              <a:gd name="connsiteX5" fmla="*/ 2091807 w 3585955"/>
              <a:gd name="connsiteY5" fmla="*/ 0 h 967425"/>
              <a:gd name="connsiteX6" fmla="*/ 2557981 w 3585955"/>
              <a:gd name="connsiteY6" fmla="*/ 0 h 967425"/>
              <a:gd name="connsiteX7" fmla="*/ 2988296 w 3585955"/>
              <a:gd name="connsiteY7" fmla="*/ 0 h 967425"/>
              <a:gd name="connsiteX8" fmla="*/ 3424714 w 3585955"/>
              <a:gd name="connsiteY8" fmla="*/ 0 h 967425"/>
              <a:gd name="connsiteX9" fmla="*/ 3585955 w 3585955"/>
              <a:gd name="connsiteY9" fmla="*/ 161241 h 967425"/>
              <a:gd name="connsiteX10" fmla="*/ 3585955 w 3585955"/>
              <a:gd name="connsiteY10" fmla="*/ 564331 h 967425"/>
              <a:gd name="connsiteX11" fmla="*/ 3585955 w 3585955"/>
              <a:gd name="connsiteY11" fmla="*/ 564331 h 967425"/>
              <a:gd name="connsiteX12" fmla="*/ 3585955 w 3585955"/>
              <a:gd name="connsiteY12" fmla="*/ 806188 h 967425"/>
              <a:gd name="connsiteX13" fmla="*/ 3585955 w 3585955"/>
              <a:gd name="connsiteY13" fmla="*/ 806184 h 967425"/>
              <a:gd name="connsiteX14" fmla="*/ 3424714 w 3585955"/>
              <a:gd name="connsiteY14" fmla="*/ 967425 h 967425"/>
              <a:gd name="connsiteX15" fmla="*/ 2988296 w 3585955"/>
              <a:gd name="connsiteY15" fmla="*/ 967425 h 967425"/>
              <a:gd name="connsiteX16" fmla="*/ 3470952 w 3585955"/>
              <a:gd name="connsiteY16" fmla="*/ 1060418 h 967425"/>
              <a:gd name="connsiteX17" fmla="*/ 3968535 w 3585955"/>
              <a:gd name="connsiteY17" fmla="*/ 1156286 h 967425"/>
              <a:gd name="connsiteX18" fmla="*/ 4481045 w 3585955"/>
              <a:gd name="connsiteY18" fmla="*/ 1255031 h 967425"/>
              <a:gd name="connsiteX19" fmla="*/ 3859843 w 3585955"/>
              <a:gd name="connsiteY19" fmla="*/ 1180253 h 967425"/>
              <a:gd name="connsiteX20" fmla="*/ 3214749 w 3585955"/>
              <a:gd name="connsiteY20" fmla="*/ 1102600 h 967425"/>
              <a:gd name="connsiteX21" fmla="*/ 2641332 w 3585955"/>
              <a:gd name="connsiteY21" fmla="*/ 1033574 h 967425"/>
              <a:gd name="connsiteX22" fmla="*/ 2091807 w 3585955"/>
              <a:gd name="connsiteY22" fmla="*/ 967425 h 967425"/>
              <a:gd name="connsiteX23" fmla="*/ 1448285 w 3585955"/>
              <a:gd name="connsiteY23" fmla="*/ 967425 h 967425"/>
              <a:gd name="connsiteX24" fmla="*/ 804763 w 3585955"/>
              <a:gd name="connsiteY24" fmla="*/ 967425 h 967425"/>
              <a:gd name="connsiteX25" fmla="*/ 161241 w 3585955"/>
              <a:gd name="connsiteY25" fmla="*/ 967425 h 967425"/>
              <a:gd name="connsiteX26" fmla="*/ 0 w 3585955"/>
              <a:gd name="connsiteY26" fmla="*/ 806184 h 967425"/>
              <a:gd name="connsiteX27" fmla="*/ 0 w 3585955"/>
              <a:gd name="connsiteY27" fmla="*/ 806188 h 967425"/>
              <a:gd name="connsiteX28" fmla="*/ 0 w 3585955"/>
              <a:gd name="connsiteY28" fmla="*/ 564331 h 967425"/>
              <a:gd name="connsiteX29" fmla="*/ 0 w 3585955"/>
              <a:gd name="connsiteY29" fmla="*/ 564331 h 967425"/>
              <a:gd name="connsiteX30" fmla="*/ 0 w 3585955"/>
              <a:gd name="connsiteY30" fmla="*/ 161241 h 96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85955" h="967425" fill="none" extrusionOk="0">
                <a:moveTo>
                  <a:pt x="0" y="161241"/>
                </a:moveTo>
                <a:cubicBezTo>
                  <a:pt x="-2276" y="77060"/>
                  <a:pt x="80388" y="-9790"/>
                  <a:pt x="161241" y="0"/>
                </a:cubicBezTo>
                <a:cubicBezTo>
                  <a:pt x="319463" y="608"/>
                  <a:pt x="589580" y="8995"/>
                  <a:pt x="766152" y="0"/>
                </a:cubicBezTo>
                <a:cubicBezTo>
                  <a:pt x="942724" y="-8995"/>
                  <a:pt x="1282879" y="17759"/>
                  <a:pt x="1448285" y="0"/>
                </a:cubicBezTo>
                <a:cubicBezTo>
                  <a:pt x="1613691" y="-17759"/>
                  <a:pt x="1934107" y="-13740"/>
                  <a:pt x="2091807" y="0"/>
                </a:cubicBezTo>
                <a:lnTo>
                  <a:pt x="2091807" y="0"/>
                </a:lnTo>
                <a:cubicBezTo>
                  <a:pt x="2319790" y="-18387"/>
                  <a:pt x="2355301" y="-7849"/>
                  <a:pt x="2557981" y="0"/>
                </a:cubicBezTo>
                <a:cubicBezTo>
                  <a:pt x="2760661" y="7849"/>
                  <a:pt x="2773576" y="16171"/>
                  <a:pt x="2988296" y="0"/>
                </a:cubicBezTo>
                <a:cubicBezTo>
                  <a:pt x="3116220" y="4746"/>
                  <a:pt x="3255811" y="-15642"/>
                  <a:pt x="3424714" y="0"/>
                </a:cubicBezTo>
                <a:cubicBezTo>
                  <a:pt x="3506483" y="873"/>
                  <a:pt x="3594473" y="81137"/>
                  <a:pt x="3585955" y="161241"/>
                </a:cubicBezTo>
                <a:cubicBezTo>
                  <a:pt x="3583912" y="292702"/>
                  <a:pt x="3581367" y="432001"/>
                  <a:pt x="3585955" y="564331"/>
                </a:cubicBezTo>
                <a:lnTo>
                  <a:pt x="3585955" y="564331"/>
                </a:lnTo>
                <a:cubicBezTo>
                  <a:pt x="3593381" y="639398"/>
                  <a:pt x="3592847" y="753787"/>
                  <a:pt x="3585955" y="806188"/>
                </a:cubicBezTo>
                <a:lnTo>
                  <a:pt x="3585955" y="806184"/>
                </a:lnTo>
                <a:cubicBezTo>
                  <a:pt x="3589551" y="896749"/>
                  <a:pt x="3510853" y="967963"/>
                  <a:pt x="3424714" y="967425"/>
                </a:cubicBezTo>
                <a:cubicBezTo>
                  <a:pt x="3261799" y="989226"/>
                  <a:pt x="3176955" y="951425"/>
                  <a:pt x="2988296" y="967425"/>
                </a:cubicBezTo>
                <a:cubicBezTo>
                  <a:pt x="3165321" y="980719"/>
                  <a:pt x="3265801" y="999592"/>
                  <a:pt x="3470952" y="1060418"/>
                </a:cubicBezTo>
                <a:cubicBezTo>
                  <a:pt x="3676103" y="1121244"/>
                  <a:pt x="3795070" y="1131423"/>
                  <a:pt x="3968535" y="1156286"/>
                </a:cubicBezTo>
                <a:cubicBezTo>
                  <a:pt x="4142000" y="1181150"/>
                  <a:pt x="4287735" y="1219303"/>
                  <a:pt x="4481045" y="1255031"/>
                </a:cubicBezTo>
                <a:cubicBezTo>
                  <a:pt x="4245291" y="1254979"/>
                  <a:pt x="4064176" y="1201379"/>
                  <a:pt x="3859843" y="1180253"/>
                </a:cubicBezTo>
                <a:cubicBezTo>
                  <a:pt x="3655510" y="1159128"/>
                  <a:pt x="3460960" y="1132564"/>
                  <a:pt x="3214749" y="1102600"/>
                </a:cubicBezTo>
                <a:cubicBezTo>
                  <a:pt x="2968539" y="1072635"/>
                  <a:pt x="2832778" y="1058850"/>
                  <a:pt x="2641332" y="1033574"/>
                </a:cubicBezTo>
                <a:cubicBezTo>
                  <a:pt x="2449886" y="1008298"/>
                  <a:pt x="2203609" y="992274"/>
                  <a:pt x="2091807" y="967425"/>
                </a:cubicBezTo>
                <a:cubicBezTo>
                  <a:pt x="1853951" y="954040"/>
                  <a:pt x="1708022" y="985045"/>
                  <a:pt x="1448285" y="967425"/>
                </a:cubicBezTo>
                <a:cubicBezTo>
                  <a:pt x="1188548" y="949805"/>
                  <a:pt x="1063975" y="955538"/>
                  <a:pt x="804763" y="967425"/>
                </a:cubicBezTo>
                <a:cubicBezTo>
                  <a:pt x="545551" y="979312"/>
                  <a:pt x="419857" y="998077"/>
                  <a:pt x="161241" y="967425"/>
                </a:cubicBezTo>
                <a:cubicBezTo>
                  <a:pt x="69652" y="965200"/>
                  <a:pt x="3520" y="895554"/>
                  <a:pt x="0" y="806184"/>
                </a:cubicBezTo>
                <a:lnTo>
                  <a:pt x="0" y="806188"/>
                </a:lnTo>
                <a:cubicBezTo>
                  <a:pt x="-3703" y="738196"/>
                  <a:pt x="7295" y="632014"/>
                  <a:pt x="0" y="564331"/>
                </a:cubicBezTo>
                <a:lnTo>
                  <a:pt x="0" y="564331"/>
                </a:lnTo>
                <a:cubicBezTo>
                  <a:pt x="2419" y="454329"/>
                  <a:pt x="3860" y="283306"/>
                  <a:pt x="0" y="161241"/>
                </a:cubicBezTo>
                <a:close/>
              </a:path>
              <a:path w="3585955" h="967425" stroke="0" extrusionOk="0">
                <a:moveTo>
                  <a:pt x="0" y="161241"/>
                </a:moveTo>
                <a:cubicBezTo>
                  <a:pt x="-13716" y="63730"/>
                  <a:pt x="61107" y="4160"/>
                  <a:pt x="161241" y="0"/>
                </a:cubicBezTo>
                <a:cubicBezTo>
                  <a:pt x="401673" y="-11453"/>
                  <a:pt x="666577" y="8157"/>
                  <a:pt x="843374" y="0"/>
                </a:cubicBezTo>
                <a:cubicBezTo>
                  <a:pt x="1020171" y="-8157"/>
                  <a:pt x="1168777" y="-13346"/>
                  <a:pt x="1467591" y="0"/>
                </a:cubicBezTo>
                <a:cubicBezTo>
                  <a:pt x="1766405" y="13346"/>
                  <a:pt x="1795361" y="27393"/>
                  <a:pt x="2091807" y="0"/>
                </a:cubicBezTo>
                <a:lnTo>
                  <a:pt x="2091807" y="0"/>
                </a:lnTo>
                <a:cubicBezTo>
                  <a:pt x="2260394" y="-18180"/>
                  <a:pt x="2440273" y="-22617"/>
                  <a:pt x="2549016" y="0"/>
                </a:cubicBezTo>
                <a:cubicBezTo>
                  <a:pt x="2657759" y="22617"/>
                  <a:pt x="2815702" y="18479"/>
                  <a:pt x="2988296" y="0"/>
                </a:cubicBezTo>
                <a:cubicBezTo>
                  <a:pt x="3156441" y="-13687"/>
                  <a:pt x="3231560" y="-14695"/>
                  <a:pt x="3424714" y="0"/>
                </a:cubicBezTo>
                <a:cubicBezTo>
                  <a:pt x="3526058" y="6882"/>
                  <a:pt x="3605904" y="76986"/>
                  <a:pt x="3585955" y="161241"/>
                </a:cubicBezTo>
                <a:cubicBezTo>
                  <a:pt x="3588256" y="340798"/>
                  <a:pt x="3600189" y="372464"/>
                  <a:pt x="3585955" y="564331"/>
                </a:cubicBezTo>
                <a:lnTo>
                  <a:pt x="3585955" y="564331"/>
                </a:lnTo>
                <a:cubicBezTo>
                  <a:pt x="3594232" y="647171"/>
                  <a:pt x="3596933" y="727777"/>
                  <a:pt x="3585955" y="806188"/>
                </a:cubicBezTo>
                <a:lnTo>
                  <a:pt x="3585955" y="806184"/>
                </a:lnTo>
                <a:cubicBezTo>
                  <a:pt x="3587242" y="896812"/>
                  <a:pt x="3523257" y="959114"/>
                  <a:pt x="3424714" y="967425"/>
                </a:cubicBezTo>
                <a:cubicBezTo>
                  <a:pt x="3295409" y="967382"/>
                  <a:pt x="3149241" y="968205"/>
                  <a:pt x="2988296" y="967425"/>
                </a:cubicBezTo>
                <a:cubicBezTo>
                  <a:pt x="3172106" y="1018974"/>
                  <a:pt x="3270378" y="1011238"/>
                  <a:pt x="3485879" y="1063294"/>
                </a:cubicBezTo>
                <a:cubicBezTo>
                  <a:pt x="3701380" y="1115350"/>
                  <a:pt x="3831226" y="1133085"/>
                  <a:pt x="3968535" y="1156286"/>
                </a:cubicBezTo>
                <a:cubicBezTo>
                  <a:pt x="4105844" y="1179487"/>
                  <a:pt x="4246988" y="1223524"/>
                  <a:pt x="4481045" y="1255031"/>
                </a:cubicBezTo>
                <a:cubicBezTo>
                  <a:pt x="4286714" y="1225081"/>
                  <a:pt x="4174376" y="1208036"/>
                  <a:pt x="3931520" y="1188882"/>
                </a:cubicBezTo>
                <a:cubicBezTo>
                  <a:pt x="3688664" y="1169728"/>
                  <a:pt x="3483676" y="1136138"/>
                  <a:pt x="3310318" y="1114104"/>
                </a:cubicBezTo>
                <a:cubicBezTo>
                  <a:pt x="3136960" y="1092070"/>
                  <a:pt x="2901037" y="1082612"/>
                  <a:pt x="2736901" y="1045079"/>
                </a:cubicBezTo>
                <a:cubicBezTo>
                  <a:pt x="2572765" y="1007546"/>
                  <a:pt x="2294893" y="982857"/>
                  <a:pt x="2091807" y="967425"/>
                </a:cubicBezTo>
                <a:cubicBezTo>
                  <a:pt x="1831361" y="947205"/>
                  <a:pt x="1671225" y="946013"/>
                  <a:pt x="1428979" y="967425"/>
                </a:cubicBezTo>
                <a:cubicBezTo>
                  <a:pt x="1186733" y="988837"/>
                  <a:pt x="1076900" y="993033"/>
                  <a:pt x="843374" y="967425"/>
                </a:cubicBezTo>
                <a:cubicBezTo>
                  <a:pt x="609848" y="941817"/>
                  <a:pt x="370110" y="957552"/>
                  <a:pt x="161241" y="967425"/>
                </a:cubicBezTo>
                <a:cubicBezTo>
                  <a:pt x="78431" y="969609"/>
                  <a:pt x="4515" y="910442"/>
                  <a:pt x="0" y="806184"/>
                </a:cubicBezTo>
                <a:lnTo>
                  <a:pt x="0" y="806188"/>
                </a:lnTo>
                <a:cubicBezTo>
                  <a:pt x="7180" y="716014"/>
                  <a:pt x="-534" y="664000"/>
                  <a:pt x="0" y="564331"/>
                </a:cubicBezTo>
                <a:lnTo>
                  <a:pt x="0" y="564331"/>
                </a:lnTo>
                <a:cubicBezTo>
                  <a:pt x="7652" y="374010"/>
                  <a:pt x="16367" y="289780"/>
                  <a:pt x="0" y="161241"/>
                </a:cubicBezTo>
                <a:close/>
              </a:path>
            </a:pathLst>
          </a:cu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a:ln>
            <a:extLst>
              <a:ext uri="{C807C97D-BFC1-408E-A445-0C87EB9F89A2}">
                <ask:lineSketchStyleProps xmlns:ask="http://schemas.microsoft.com/office/drawing/2018/sketchyshapes" sd="1219033472">
                  <a:prstGeom prst="wedgeRoundRectCallout">
                    <a:avLst>
                      <a:gd name="adj1" fmla="val 74961"/>
                      <a:gd name="adj2" fmla="val 79729"/>
                      <a:gd name="adj3" fmla="val 16667"/>
                    </a:avLst>
                  </a:prstGeom>
                  <ask:type>
                    <ask:lineSketchFreehand/>
                  </ask:type>
                </ask:lineSketchStyleProps>
              </a:ext>
            </a:extLst>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a:p>
            <a:pPr algn="ctr"/>
            <a:r>
              <a:rPr lang="en-US" dirty="0"/>
              <a:t>I am the writer…why did I make the authorial choices I did?</a:t>
            </a:r>
          </a:p>
          <a:p>
            <a:pPr algn="ctr"/>
            <a:endParaRPr lang="en-US" dirty="0"/>
          </a:p>
        </p:txBody>
      </p:sp>
      <p:pic>
        <p:nvPicPr>
          <p:cNvPr id="3" name="Picture 2" descr="A picture containing table&#10;&#10;Description automatically generated">
            <a:extLst>
              <a:ext uri="{FF2B5EF4-FFF2-40B4-BE49-F238E27FC236}">
                <a16:creationId xmlns:a16="http://schemas.microsoft.com/office/drawing/2014/main" id="{D65C5548-30B1-AF3E-1453-038F516B9B6E}"/>
              </a:ext>
            </a:extLst>
          </p:cNvPr>
          <p:cNvPicPr>
            <a:picLocks noChangeAspect="1"/>
          </p:cNvPicPr>
          <p:nvPr/>
        </p:nvPicPr>
        <p:blipFill>
          <a:blip r:embed="rId3"/>
          <a:stretch>
            <a:fillRect/>
          </a:stretch>
        </p:blipFill>
        <p:spPr>
          <a:xfrm>
            <a:off x="1499309" y="1431978"/>
            <a:ext cx="3731364" cy="5405803"/>
          </a:xfrm>
          <a:prstGeom prst="rect">
            <a:avLst/>
          </a:prstGeom>
        </p:spPr>
      </p:pic>
      <p:sp>
        <p:nvSpPr>
          <p:cNvPr id="5" name="Down Arrow 4">
            <a:extLst>
              <a:ext uri="{FF2B5EF4-FFF2-40B4-BE49-F238E27FC236}">
                <a16:creationId xmlns:a16="http://schemas.microsoft.com/office/drawing/2014/main" id="{CAA55E91-4045-DB68-5EB7-131807092BF3}"/>
              </a:ext>
            </a:extLst>
          </p:cNvPr>
          <p:cNvSpPr/>
          <p:nvPr/>
        </p:nvSpPr>
        <p:spPr>
          <a:xfrm rot="3192021">
            <a:off x="5916706" y="3778624"/>
            <a:ext cx="806823" cy="22187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621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6BB25-5895-9636-E40F-6E4CF20BAC29}"/>
              </a:ext>
            </a:extLst>
          </p:cNvPr>
          <p:cNvSpPr>
            <a:spLocks noGrp="1"/>
          </p:cNvSpPr>
          <p:nvPr>
            <p:ph type="title"/>
          </p:nvPr>
        </p:nvSpPr>
        <p:spPr>
          <a:xfrm>
            <a:off x="1115567" y="291437"/>
            <a:ext cx="10168128" cy="873650"/>
          </a:xfrm>
        </p:spPr>
        <p:txBody>
          <a:bodyPr/>
          <a:lstStyle/>
          <a:p>
            <a:pPr algn="ctr"/>
            <a:r>
              <a:rPr lang="en-US" dirty="0"/>
              <a:t>Act 1 – stage directions</a:t>
            </a:r>
          </a:p>
        </p:txBody>
      </p:sp>
      <p:sp>
        <p:nvSpPr>
          <p:cNvPr id="3" name="Content Placeholder 2">
            <a:extLst>
              <a:ext uri="{FF2B5EF4-FFF2-40B4-BE49-F238E27FC236}">
                <a16:creationId xmlns:a16="http://schemas.microsoft.com/office/drawing/2014/main" id="{5F37E729-5090-69CC-DFA9-C576539521A2}"/>
              </a:ext>
            </a:extLst>
          </p:cNvPr>
          <p:cNvSpPr>
            <a:spLocks noGrp="1"/>
          </p:cNvSpPr>
          <p:nvPr>
            <p:ph idx="1"/>
          </p:nvPr>
        </p:nvSpPr>
        <p:spPr>
          <a:xfrm>
            <a:off x="2206931" y="2962118"/>
            <a:ext cx="7985401" cy="2890042"/>
          </a:xfrm>
        </p:spPr>
        <p:txBody>
          <a:bodyPr>
            <a:normAutofit fontScale="92500"/>
          </a:bodyPr>
          <a:lstStyle/>
          <a:p>
            <a:pPr marL="0" indent="0">
              <a:buNone/>
            </a:pPr>
            <a:r>
              <a:rPr lang="en-US" sz="2400" i="1" dirty="0">
                <a:latin typeface="Abadi Extra Light" panose="020B0204020104020204" pitchFamily="34" charset="0"/>
              </a:rPr>
              <a:t>A passage through a </a:t>
            </a:r>
            <a:r>
              <a:rPr lang="en-US" sz="2400" i="1" dirty="0">
                <a:highlight>
                  <a:srgbClr val="FFFF00"/>
                </a:highlight>
                <a:latin typeface="Abadi Extra Light" panose="020B0204020104020204" pitchFamily="34" charset="0"/>
              </a:rPr>
              <a:t>market</a:t>
            </a:r>
            <a:r>
              <a:rPr lang="en-US" sz="2400" i="1" dirty="0">
                <a:latin typeface="Abadi Extra Light" panose="020B0204020104020204" pitchFamily="34" charset="0"/>
              </a:rPr>
              <a:t> in its closing stages. The stalls are being emptied, mats folded. A few women pass through on their way home, loaded with baskets. On a cloth-stand, bolts of cloth are taken down, display pieces folded and piled on a tray. Elesin Oba enters along a passage before the market, </a:t>
            </a:r>
            <a:r>
              <a:rPr lang="en-US" sz="2400" i="1" dirty="0">
                <a:highlight>
                  <a:srgbClr val="FFFF00"/>
                </a:highlight>
                <a:latin typeface="Abadi Extra Light" panose="020B0204020104020204" pitchFamily="34" charset="0"/>
              </a:rPr>
              <a:t>pursued by his drummers and praise-singer.</a:t>
            </a:r>
            <a:r>
              <a:rPr lang="en-US" sz="2400" i="1" dirty="0">
                <a:latin typeface="Abadi Extra Light" panose="020B0204020104020204" pitchFamily="34" charset="0"/>
              </a:rPr>
              <a:t> He is a man of </a:t>
            </a:r>
            <a:r>
              <a:rPr lang="en-US" sz="2400" i="1" dirty="0">
                <a:highlight>
                  <a:srgbClr val="FFFF00"/>
                </a:highlight>
                <a:latin typeface="Abadi Extra Light" panose="020B0204020104020204" pitchFamily="34" charset="0"/>
              </a:rPr>
              <a:t>enormous vitality, speaks, dances and sings with that infectious enjoyment of life which accompanies all his actions. </a:t>
            </a:r>
          </a:p>
          <a:p>
            <a:pPr marL="0" indent="0">
              <a:buNone/>
            </a:pPr>
            <a:endParaRPr lang="en-US" sz="2400" dirty="0"/>
          </a:p>
        </p:txBody>
      </p:sp>
      <p:sp>
        <p:nvSpPr>
          <p:cNvPr id="4" name="Rounded Rectangular Callout 3">
            <a:extLst>
              <a:ext uri="{FF2B5EF4-FFF2-40B4-BE49-F238E27FC236}">
                <a16:creationId xmlns:a16="http://schemas.microsoft.com/office/drawing/2014/main" id="{68DF2009-2635-682F-AD16-A3E7748BDB55}"/>
              </a:ext>
            </a:extLst>
          </p:cNvPr>
          <p:cNvSpPr/>
          <p:nvPr/>
        </p:nvSpPr>
        <p:spPr>
          <a:xfrm>
            <a:off x="8305659" y="1268135"/>
            <a:ext cx="3664006" cy="920162"/>
          </a:xfrm>
          <a:prstGeom prst="wedgeRoundRectCallout">
            <a:avLst>
              <a:gd name="adj1" fmla="val 34658"/>
              <a:gd name="adj2" fmla="val 7302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How significant are these stage directions?</a:t>
            </a:r>
          </a:p>
        </p:txBody>
      </p:sp>
      <p:pic>
        <p:nvPicPr>
          <p:cNvPr id="5" name="Picture 4">
            <a:extLst>
              <a:ext uri="{FF2B5EF4-FFF2-40B4-BE49-F238E27FC236}">
                <a16:creationId xmlns:a16="http://schemas.microsoft.com/office/drawing/2014/main" id="{85C8E81B-12D4-C4BF-94AD-6ACC066471C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04" b="94901" l="7116" r="89888">
                        <a14:foregroundMark x1="7303" y1="47039" x2="7303" y2="47039"/>
                        <a14:foregroundMark x1="35019" y1="57566" x2="35019" y2="57566"/>
                        <a14:foregroundMark x1="60861" y1="57237" x2="60861" y2="57237"/>
                        <a14:foregroundMark x1="60861" y1="51645" x2="60861" y2="51645"/>
                        <a14:foregroundMark x1="36891" y1="51645" x2="36891" y2="51645"/>
                        <a14:foregroundMark x1="47566" y1="72368" x2="47566" y2="72368"/>
                        <a14:foregroundMark x1="47566" y1="83224" x2="47566" y2="83224"/>
                        <a14:foregroundMark x1="47566" y1="94901" x2="47566" y2="94901"/>
                        <a14:foregroundMark x1="89888" y1="49671" x2="89888" y2="49671"/>
                        <a14:foregroundMark x1="47566" y1="78618" x2="47566" y2="78618"/>
                      </a14:backgroundRemoval>
                    </a14:imgEffect>
                  </a14:imgLayer>
                </a14:imgProps>
              </a:ext>
            </a:extLst>
          </a:blip>
          <a:stretch>
            <a:fillRect/>
          </a:stretch>
        </p:blipFill>
        <p:spPr>
          <a:xfrm>
            <a:off x="11020510" y="2387571"/>
            <a:ext cx="723654" cy="823936"/>
          </a:xfrm>
          <a:prstGeom prst="rect">
            <a:avLst/>
          </a:prstGeom>
        </p:spPr>
      </p:pic>
      <p:sp>
        <p:nvSpPr>
          <p:cNvPr id="6" name="TextBox 5">
            <a:extLst>
              <a:ext uri="{FF2B5EF4-FFF2-40B4-BE49-F238E27FC236}">
                <a16:creationId xmlns:a16="http://schemas.microsoft.com/office/drawing/2014/main" id="{379D92C5-A0D4-66CC-A407-10DAD2E64EC6}"/>
              </a:ext>
            </a:extLst>
          </p:cNvPr>
          <p:cNvSpPr txBox="1"/>
          <p:nvPr/>
        </p:nvSpPr>
        <p:spPr>
          <a:xfrm>
            <a:off x="222335" y="1910943"/>
            <a:ext cx="5152244"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t>How important are markets? Use your contextual knowledge.</a:t>
            </a:r>
          </a:p>
          <a:p>
            <a:r>
              <a:rPr lang="en-US" sz="1400" dirty="0"/>
              <a:t>Why does the play begin here?</a:t>
            </a:r>
          </a:p>
        </p:txBody>
      </p:sp>
      <p:cxnSp>
        <p:nvCxnSpPr>
          <p:cNvPr id="8" name="Straight Arrow Connector 7">
            <a:extLst>
              <a:ext uri="{FF2B5EF4-FFF2-40B4-BE49-F238E27FC236}">
                <a16:creationId xmlns:a16="http://schemas.microsoft.com/office/drawing/2014/main" id="{F95889BF-2A50-D08E-8F10-30A688250939}"/>
              </a:ext>
            </a:extLst>
          </p:cNvPr>
          <p:cNvCxnSpPr/>
          <p:nvPr/>
        </p:nvCxnSpPr>
        <p:spPr>
          <a:xfrm flipH="1" flipV="1">
            <a:off x="4066391" y="2472843"/>
            <a:ext cx="774550" cy="6424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7C1C8CE-4349-3FBE-4717-CF481645C13F}"/>
              </a:ext>
            </a:extLst>
          </p:cNvPr>
          <p:cNvSpPr txBox="1"/>
          <p:nvPr/>
        </p:nvSpPr>
        <p:spPr>
          <a:xfrm>
            <a:off x="10137662" y="3985328"/>
            <a:ext cx="1454065"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a:t>What does this signify?</a:t>
            </a:r>
          </a:p>
        </p:txBody>
      </p:sp>
      <p:cxnSp>
        <p:nvCxnSpPr>
          <p:cNvPr id="10" name="Straight Arrow Connector 9">
            <a:extLst>
              <a:ext uri="{FF2B5EF4-FFF2-40B4-BE49-F238E27FC236}">
                <a16:creationId xmlns:a16="http://schemas.microsoft.com/office/drawing/2014/main" id="{22398E02-9BED-07F6-D741-3557CD36A063}"/>
              </a:ext>
            </a:extLst>
          </p:cNvPr>
          <p:cNvCxnSpPr>
            <a:cxnSpLocks/>
          </p:cNvCxnSpPr>
          <p:nvPr/>
        </p:nvCxnSpPr>
        <p:spPr>
          <a:xfrm flipV="1">
            <a:off x="9412322" y="4392943"/>
            <a:ext cx="572747" cy="1815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50FD187-1182-3ECC-5F15-16BF96986CC8}"/>
              </a:ext>
            </a:extLst>
          </p:cNvPr>
          <p:cNvSpPr txBox="1"/>
          <p:nvPr/>
        </p:nvSpPr>
        <p:spPr>
          <a:xfrm>
            <a:off x="3711388" y="6258786"/>
            <a:ext cx="6741233"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a:t>Why are we given this information? Think about what Elesin is preparing to do.</a:t>
            </a:r>
          </a:p>
        </p:txBody>
      </p:sp>
      <p:cxnSp>
        <p:nvCxnSpPr>
          <p:cNvPr id="14" name="Straight Arrow Connector 13">
            <a:extLst>
              <a:ext uri="{FF2B5EF4-FFF2-40B4-BE49-F238E27FC236}">
                <a16:creationId xmlns:a16="http://schemas.microsoft.com/office/drawing/2014/main" id="{707D3F29-0DA5-E143-70E3-4679A5A78984}"/>
              </a:ext>
            </a:extLst>
          </p:cNvPr>
          <p:cNvCxnSpPr>
            <a:cxnSpLocks/>
          </p:cNvCxnSpPr>
          <p:nvPr/>
        </p:nvCxnSpPr>
        <p:spPr>
          <a:xfrm>
            <a:off x="7574557" y="5574062"/>
            <a:ext cx="224737" cy="6847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638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5614A-4C3F-4F0E-E10C-17878F93D09F}"/>
              </a:ext>
            </a:extLst>
          </p:cNvPr>
          <p:cNvSpPr>
            <a:spLocks noGrp="1"/>
          </p:cNvSpPr>
          <p:nvPr>
            <p:ph type="title"/>
          </p:nvPr>
        </p:nvSpPr>
        <p:spPr/>
        <p:txBody>
          <a:bodyPr>
            <a:normAutofit fontScale="90000"/>
          </a:bodyPr>
          <a:lstStyle/>
          <a:p>
            <a:r>
              <a:rPr lang="en-US" dirty="0"/>
              <a:t>Let’s read through the extract together . As we read, think about…</a:t>
            </a:r>
          </a:p>
        </p:txBody>
      </p:sp>
      <p:sp>
        <p:nvSpPr>
          <p:cNvPr id="3" name="Content Placeholder 2">
            <a:extLst>
              <a:ext uri="{FF2B5EF4-FFF2-40B4-BE49-F238E27FC236}">
                <a16:creationId xmlns:a16="http://schemas.microsoft.com/office/drawing/2014/main" id="{4AD24883-E1E4-482E-FAC5-0A77CAA32E00}"/>
              </a:ext>
            </a:extLst>
          </p:cNvPr>
          <p:cNvSpPr>
            <a:spLocks noGrp="1"/>
          </p:cNvSpPr>
          <p:nvPr>
            <p:ph idx="1"/>
          </p:nvPr>
        </p:nvSpPr>
        <p:spPr>
          <a:xfrm>
            <a:off x="1115568" y="2478024"/>
            <a:ext cx="6328724" cy="3694176"/>
          </a:xfrm>
        </p:spPr>
        <p:txBody>
          <a:bodyPr>
            <a:normAutofit fontScale="85000" lnSpcReduction="10000"/>
          </a:bodyPr>
          <a:lstStyle/>
          <a:p>
            <a:r>
              <a:rPr lang="en-US" dirty="0"/>
              <a:t>Our impression of Elesin</a:t>
            </a:r>
          </a:p>
          <a:p>
            <a:r>
              <a:rPr lang="en-US" dirty="0"/>
              <a:t>His relationship with the Praise-Singer</a:t>
            </a:r>
          </a:p>
          <a:p>
            <a:r>
              <a:rPr lang="en-US" dirty="0"/>
              <a:t>What we learn about his fate</a:t>
            </a:r>
          </a:p>
          <a:p>
            <a:r>
              <a:rPr lang="en-US" dirty="0"/>
              <a:t>The use of </a:t>
            </a:r>
            <a:r>
              <a:rPr lang="en-GB" dirty="0"/>
              <a:t>Standard English and Nigerian Pidgin – what effect does this have on us?</a:t>
            </a:r>
          </a:p>
          <a:p>
            <a:r>
              <a:rPr lang="en-GB" dirty="0"/>
              <a:t>The descriptive and metaphorical language used.</a:t>
            </a:r>
          </a:p>
          <a:p>
            <a:r>
              <a:rPr lang="en-GB" dirty="0"/>
              <a:t>The use of parables.</a:t>
            </a:r>
          </a:p>
          <a:p>
            <a:endParaRPr lang="en-GB" dirty="0"/>
          </a:p>
          <a:p>
            <a:endParaRPr lang="en-US" dirty="0"/>
          </a:p>
          <a:p>
            <a:endParaRPr lang="en-US" dirty="0"/>
          </a:p>
          <a:p>
            <a:endParaRPr lang="en-US" dirty="0"/>
          </a:p>
        </p:txBody>
      </p:sp>
      <p:pic>
        <p:nvPicPr>
          <p:cNvPr id="4" name="Picture 3" descr="Graphical user interface, text, application&#10;&#10;Description automatically generated">
            <a:extLst>
              <a:ext uri="{FF2B5EF4-FFF2-40B4-BE49-F238E27FC236}">
                <a16:creationId xmlns:a16="http://schemas.microsoft.com/office/drawing/2014/main" id="{EDB20AEF-1AEF-4974-B431-DEC92AEDE7F6}"/>
              </a:ext>
            </a:extLst>
          </p:cNvPr>
          <p:cNvPicPr>
            <a:picLocks noChangeAspect="1"/>
          </p:cNvPicPr>
          <p:nvPr/>
        </p:nvPicPr>
        <p:blipFill>
          <a:blip r:embed="rId3"/>
          <a:stretch>
            <a:fillRect/>
          </a:stretch>
        </p:blipFill>
        <p:spPr>
          <a:xfrm>
            <a:off x="8511450" y="1909483"/>
            <a:ext cx="3143875" cy="4545105"/>
          </a:xfrm>
          <a:prstGeom prst="rect">
            <a:avLst/>
          </a:prstGeom>
        </p:spPr>
      </p:pic>
      <p:sp>
        <p:nvSpPr>
          <p:cNvPr id="5" name="Cloud 4">
            <a:extLst>
              <a:ext uri="{FF2B5EF4-FFF2-40B4-BE49-F238E27FC236}">
                <a16:creationId xmlns:a16="http://schemas.microsoft.com/office/drawing/2014/main" id="{EADA1A0C-41AB-E123-172D-30173B473C0F}"/>
              </a:ext>
            </a:extLst>
          </p:cNvPr>
          <p:cNvSpPr/>
          <p:nvPr/>
        </p:nvSpPr>
        <p:spPr>
          <a:xfrm>
            <a:off x="10233212" y="3870063"/>
            <a:ext cx="1958788" cy="160020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a:t>
            </a:r>
          </a:p>
          <a:p>
            <a:pPr algn="ctr"/>
            <a:r>
              <a:rPr lang="en-US" dirty="0"/>
              <a:t>How</a:t>
            </a:r>
          </a:p>
          <a:p>
            <a:pPr algn="ctr"/>
            <a:r>
              <a:rPr lang="en-US" dirty="0"/>
              <a:t>Why</a:t>
            </a:r>
          </a:p>
        </p:txBody>
      </p:sp>
    </p:spTree>
    <p:extLst>
      <p:ext uri="{BB962C8B-B14F-4D97-AF65-F5344CB8AC3E}">
        <p14:creationId xmlns:p14="http://schemas.microsoft.com/office/powerpoint/2010/main" val="3037364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7DCEE-A9B0-45F4-6830-CD67C016BE02}"/>
              </a:ext>
            </a:extLst>
          </p:cNvPr>
          <p:cNvSpPr>
            <a:spLocks noGrp="1"/>
          </p:cNvSpPr>
          <p:nvPr>
            <p:ph type="title"/>
          </p:nvPr>
        </p:nvSpPr>
        <p:spPr/>
        <p:txBody>
          <a:bodyPr/>
          <a:lstStyle/>
          <a:p>
            <a:pPr algn="ctr"/>
            <a:r>
              <a:rPr lang="en-US" dirty="0"/>
              <a:t>Post-reading questions</a:t>
            </a:r>
          </a:p>
        </p:txBody>
      </p:sp>
      <p:sp>
        <p:nvSpPr>
          <p:cNvPr id="3" name="Content Placeholder 2">
            <a:extLst>
              <a:ext uri="{FF2B5EF4-FFF2-40B4-BE49-F238E27FC236}">
                <a16:creationId xmlns:a16="http://schemas.microsoft.com/office/drawing/2014/main" id="{E580345B-5FCD-260B-3391-DDF7FBA83719}"/>
              </a:ext>
            </a:extLst>
          </p:cNvPr>
          <p:cNvSpPr>
            <a:spLocks noGrp="1"/>
          </p:cNvSpPr>
          <p:nvPr>
            <p:ph idx="1"/>
          </p:nvPr>
        </p:nvSpPr>
        <p:spPr>
          <a:xfrm>
            <a:off x="1266176" y="2357001"/>
            <a:ext cx="6576150" cy="3694176"/>
          </a:xfrm>
        </p:spPr>
        <p:txBody>
          <a:bodyPr>
            <a:normAutofit fontScale="70000" lnSpcReduction="20000"/>
          </a:bodyPr>
          <a:lstStyle/>
          <a:p>
            <a:r>
              <a:rPr lang="en-US" dirty="0"/>
              <a:t>How is </a:t>
            </a:r>
            <a:r>
              <a:rPr lang="en-US" dirty="0" err="1"/>
              <a:t>Elesin’s</a:t>
            </a:r>
            <a:r>
              <a:rPr lang="en-US" dirty="0"/>
              <a:t> fate revealed to the audience? Why? What is the effect?</a:t>
            </a:r>
          </a:p>
          <a:p>
            <a:r>
              <a:rPr lang="en-US" dirty="0"/>
              <a:t>What is the role of the Praise-Singer here?</a:t>
            </a:r>
          </a:p>
          <a:p>
            <a:r>
              <a:rPr lang="en-US" dirty="0"/>
              <a:t>How is language used here? Why? What is the effect?</a:t>
            </a:r>
          </a:p>
          <a:p>
            <a:r>
              <a:rPr lang="en-US" dirty="0"/>
              <a:t>What is the audience’s first impression of Elesin? Why does Soyinka want to create this?</a:t>
            </a:r>
          </a:p>
          <a:p>
            <a:r>
              <a:rPr lang="en-US" dirty="0"/>
              <a:t>What is the effect of the parables spoken? How does this present culture?</a:t>
            </a:r>
          </a:p>
          <a:p>
            <a:r>
              <a:rPr lang="en-US" dirty="0"/>
              <a:t>Why does the play begin in the market?</a:t>
            </a:r>
          </a:p>
        </p:txBody>
      </p:sp>
      <p:pic>
        <p:nvPicPr>
          <p:cNvPr id="5" name="Picture 4" descr="Table&#10;&#10;Description automatically generated">
            <a:extLst>
              <a:ext uri="{FF2B5EF4-FFF2-40B4-BE49-F238E27FC236}">
                <a16:creationId xmlns:a16="http://schemas.microsoft.com/office/drawing/2014/main" id="{3D74FFEE-F13D-8005-20BF-BA7FBB226F20}"/>
              </a:ext>
            </a:extLst>
          </p:cNvPr>
          <p:cNvPicPr>
            <a:picLocks noChangeAspect="1"/>
          </p:cNvPicPr>
          <p:nvPr/>
        </p:nvPicPr>
        <p:blipFill>
          <a:blip r:embed="rId2"/>
          <a:stretch>
            <a:fillRect/>
          </a:stretch>
        </p:blipFill>
        <p:spPr>
          <a:xfrm>
            <a:off x="9187031" y="1925619"/>
            <a:ext cx="2835099" cy="4125558"/>
          </a:xfrm>
          <a:prstGeom prst="rect">
            <a:avLst/>
          </a:prstGeom>
        </p:spPr>
      </p:pic>
      <p:sp>
        <p:nvSpPr>
          <p:cNvPr id="6" name="Rounded Rectangular Callout 5">
            <a:extLst>
              <a:ext uri="{FF2B5EF4-FFF2-40B4-BE49-F238E27FC236}">
                <a16:creationId xmlns:a16="http://schemas.microsoft.com/office/drawing/2014/main" id="{0FD58A7C-E6C4-59B0-FE32-F780CF29A87D}"/>
              </a:ext>
            </a:extLst>
          </p:cNvPr>
          <p:cNvSpPr/>
          <p:nvPr/>
        </p:nvSpPr>
        <p:spPr>
          <a:xfrm>
            <a:off x="8354768" y="2508838"/>
            <a:ext cx="3151563" cy="920162"/>
          </a:xfrm>
          <a:prstGeom prst="wedgeRoundRectCallout">
            <a:avLst>
              <a:gd name="adj1" fmla="val 306"/>
              <a:gd name="adj2" fmla="val 12212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Work through these questions in pairs.</a:t>
            </a:r>
          </a:p>
        </p:txBody>
      </p:sp>
      <p:pic>
        <p:nvPicPr>
          <p:cNvPr id="7" name="Picture 6">
            <a:extLst>
              <a:ext uri="{FF2B5EF4-FFF2-40B4-BE49-F238E27FC236}">
                <a16:creationId xmlns:a16="http://schemas.microsoft.com/office/drawing/2014/main" id="{B276F2CE-03A0-A5F8-BAD0-FF8616C923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04" b="94901" l="7116" r="89888">
                        <a14:foregroundMark x1="7303" y1="47039" x2="7303" y2="47039"/>
                        <a14:foregroundMark x1="35019" y1="57566" x2="35019" y2="57566"/>
                        <a14:foregroundMark x1="60861" y1="57237" x2="60861" y2="57237"/>
                        <a14:foregroundMark x1="60861" y1="51645" x2="60861" y2="51645"/>
                        <a14:foregroundMark x1="36891" y1="51645" x2="36891" y2="51645"/>
                        <a14:foregroundMark x1="47566" y1="72368" x2="47566" y2="72368"/>
                        <a14:foregroundMark x1="47566" y1="83224" x2="47566" y2="83224"/>
                        <a14:foregroundMark x1="47566" y1="94901" x2="47566" y2="94901"/>
                        <a14:foregroundMark x1="89888" y1="49671" x2="89888" y2="49671"/>
                        <a14:foregroundMark x1="47566" y1="78618" x2="47566" y2="78618"/>
                      </a14:backgroundRemoval>
                    </a14:imgEffect>
                  </a14:imgLayer>
                </a14:imgProps>
              </a:ext>
            </a:extLst>
          </a:blip>
          <a:stretch>
            <a:fillRect/>
          </a:stretch>
        </p:blipFill>
        <p:spPr>
          <a:xfrm>
            <a:off x="8674588" y="3532048"/>
            <a:ext cx="723654" cy="823936"/>
          </a:xfrm>
          <a:prstGeom prst="rect">
            <a:avLst/>
          </a:prstGeom>
        </p:spPr>
      </p:pic>
      <p:pic>
        <p:nvPicPr>
          <p:cNvPr id="8" name="Graphic 7" descr="Stopwatch with solid fill">
            <a:extLst>
              <a:ext uri="{FF2B5EF4-FFF2-40B4-BE49-F238E27FC236}">
                <a16:creationId xmlns:a16="http://schemas.microsoft.com/office/drawing/2014/main" id="{78CFC581-9284-679E-8E5C-1D24F09E02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40544" y="5979530"/>
            <a:ext cx="565314" cy="565314"/>
          </a:xfrm>
          <a:prstGeom prst="rect">
            <a:avLst/>
          </a:prstGeom>
        </p:spPr>
      </p:pic>
      <p:sp>
        <p:nvSpPr>
          <p:cNvPr id="9" name="TextBox 8">
            <a:extLst>
              <a:ext uri="{FF2B5EF4-FFF2-40B4-BE49-F238E27FC236}">
                <a16:creationId xmlns:a16="http://schemas.microsoft.com/office/drawing/2014/main" id="{594B7FBB-F509-A316-B91C-208DE5A3104F}"/>
              </a:ext>
            </a:extLst>
          </p:cNvPr>
          <p:cNvSpPr txBox="1"/>
          <p:nvPr/>
        </p:nvSpPr>
        <p:spPr>
          <a:xfrm>
            <a:off x="10879087" y="6544844"/>
            <a:ext cx="1288229"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400" dirty="0"/>
              <a:t>10 minutes</a:t>
            </a:r>
          </a:p>
        </p:txBody>
      </p:sp>
    </p:spTree>
    <p:extLst>
      <p:ext uri="{BB962C8B-B14F-4D97-AF65-F5344CB8AC3E}">
        <p14:creationId xmlns:p14="http://schemas.microsoft.com/office/powerpoint/2010/main" val="2751218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B2670-8A16-D648-A883-CFD99E5BC0EB}"/>
              </a:ext>
            </a:extLst>
          </p:cNvPr>
          <p:cNvSpPr>
            <a:spLocks noGrp="1"/>
          </p:cNvSpPr>
          <p:nvPr>
            <p:ph type="title"/>
          </p:nvPr>
        </p:nvSpPr>
        <p:spPr/>
        <p:txBody>
          <a:bodyPr/>
          <a:lstStyle/>
          <a:p>
            <a:r>
              <a:rPr lang="en-GB" dirty="0"/>
              <a:t>End of lesson review</a:t>
            </a:r>
          </a:p>
        </p:txBody>
      </p:sp>
      <p:sp>
        <p:nvSpPr>
          <p:cNvPr id="7" name="Content Placeholder 6">
            <a:extLst>
              <a:ext uri="{FF2B5EF4-FFF2-40B4-BE49-F238E27FC236}">
                <a16:creationId xmlns:a16="http://schemas.microsoft.com/office/drawing/2014/main" id="{27C09D5E-D37E-3441-A2ED-B317A3338273}"/>
              </a:ext>
            </a:extLst>
          </p:cNvPr>
          <p:cNvSpPr>
            <a:spLocks noGrp="1"/>
          </p:cNvSpPr>
          <p:nvPr>
            <p:ph idx="1"/>
          </p:nvPr>
        </p:nvSpPr>
        <p:spPr>
          <a:xfrm>
            <a:off x="1252847" y="2134517"/>
            <a:ext cx="10241280" cy="1234440"/>
          </a:xfrm>
        </p:spPr>
        <p:txBody>
          <a:bodyPr>
            <a:normAutofit fontScale="92500" lnSpcReduction="10000"/>
          </a:bodyPr>
          <a:lstStyle/>
          <a:p>
            <a:pPr marL="457200" lvl="1" indent="0">
              <a:buNone/>
            </a:pPr>
            <a:r>
              <a:rPr lang="en-GB" dirty="0"/>
              <a:t>Write down 3 words to describe your 1</a:t>
            </a:r>
            <a:r>
              <a:rPr lang="en-GB" baseline="30000" dirty="0"/>
              <a:t>st</a:t>
            </a:r>
            <a:r>
              <a:rPr lang="en-GB" dirty="0"/>
              <a:t> impressions of Elesin.</a:t>
            </a:r>
          </a:p>
          <a:p>
            <a:pPr marL="457200" lvl="1" indent="0">
              <a:buNone/>
            </a:pPr>
            <a:endParaRPr lang="en-GB" dirty="0"/>
          </a:p>
          <a:p>
            <a:pPr marL="457200" lvl="1" indent="0">
              <a:buNone/>
            </a:pPr>
            <a:r>
              <a:rPr lang="en-GB" dirty="0"/>
              <a:t>Be ready to explain your choices.</a:t>
            </a:r>
          </a:p>
        </p:txBody>
      </p:sp>
      <p:sp>
        <p:nvSpPr>
          <p:cNvPr id="4" name="TextBox 3">
            <a:extLst>
              <a:ext uri="{FF2B5EF4-FFF2-40B4-BE49-F238E27FC236}">
                <a16:creationId xmlns:a16="http://schemas.microsoft.com/office/drawing/2014/main" id="{3B349A51-C648-B290-8E6B-AC2167897ACB}"/>
              </a:ext>
            </a:extLst>
          </p:cNvPr>
          <p:cNvSpPr txBox="1"/>
          <p:nvPr/>
        </p:nvSpPr>
        <p:spPr>
          <a:xfrm>
            <a:off x="6095999" y="4645817"/>
            <a:ext cx="4995553"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400" dirty="0"/>
              <a:t>Learning question: How does Soyinka introduce the characters and setting?  </a:t>
            </a:r>
          </a:p>
        </p:txBody>
      </p:sp>
      <p:sp>
        <p:nvSpPr>
          <p:cNvPr id="5" name="Rounded Rectangular Callout 4">
            <a:extLst>
              <a:ext uri="{FF2B5EF4-FFF2-40B4-BE49-F238E27FC236}">
                <a16:creationId xmlns:a16="http://schemas.microsoft.com/office/drawing/2014/main" id="{223CE558-F7A7-D15A-32BA-4ABB23927661}"/>
              </a:ext>
            </a:extLst>
          </p:cNvPr>
          <p:cNvSpPr/>
          <p:nvPr/>
        </p:nvSpPr>
        <p:spPr>
          <a:xfrm>
            <a:off x="2141527" y="4525147"/>
            <a:ext cx="3664006" cy="920162"/>
          </a:xfrm>
          <a:prstGeom prst="wedgeRoundRectCallout">
            <a:avLst>
              <a:gd name="adj1" fmla="val 306"/>
              <a:gd name="adj2" fmla="val 12212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How far have you progressed towards the </a:t>
            </a:r>
            <a:r>
              <a:rPr lang="en-US"/>
              <a:t>learning question?</a:t>
            </a:r>
            <a:endParaRPr lang="en-US" dirty="0"/>
          </a:p>
        </p:txBody>
      </p:sp>
      <p:pic>
        <p:nvPicPr>
          <p:cNvPr id="6" name="Picture 5">
            <a:extLst>
              <a:ext uri="{FF2B5EF4-FFF2-40B4-BE49-F238E27FC236}">
                <a16:creationId xmlns:a16="http://schemas.microsoft.com/office/drawing/2014/main" id="{94D9A1CE-AD5C-7220-7E0D-B9819C2B0CF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04" b="94901" l="7116" r="89888">
                        <a14:foregroundMark x1="7303" y1="47039" x2="7303" y2="47039"/>
                        <a14:foregroundMark x1="35019" y1="57566" x2="35019" y2="57566"/>
                        <a14:foregroundMark x1="60861" y1="57237" x2="60861" y2="57237"/>
                        <a14:foregroundMark x1="60861" y1="51645" x2="60861" y2="51645"/>
                        <a14:foregroundMark x1="36891" y1="51645" x2="36891" y2="51645"/>
                        <a14:foregroundMark x1="47566" y1="72368" x2="47566" y2="72368"/>
                        <a14:foregroundMark x1="47566" y1="83224" x2="47566" y2="83224"/>
                        <a14:foregroundMark x1="47566" y1="94901" x2="47566" y2="94901"/>
                        <a14:foregroundMark x1="89888" y1="49671" x2="89888" y2="49671"/>
                        <a14:foregroundMark x1="47566" y1="78618" x2="47566" y2="78618"/>
                      </a14:backgroundRemoval>
                    </a14:imgEffect>
                  </a14:imgLayer>
                </a14:imgProps>
              </a:ext>
            </a:extLst>
          </a:blip>
          <a:stretch>
            <a:fillRect/>
          </a:stretch>
        </p:blipFill>
        <p:spPr>
          <a:xfrm>
            <a:off x="2973789" y="5548357"/>
            <a:ext cx="723654" cy="823936"/>
          </a:xfrm>
          <a:prstGeom prst="rect">
            <a:avLst/>
          </a:prstGeom>
        </p:spPr>
      </p:pic>
    </p:spTree>
    <p:extLst>
      <p:ext uri="{BB962C8B-B14F-4D97-AF65-F5344CB8AC3E}">
        <p14:creationId xmlns:p14="http://schemas.microsoft.com/office/powerpoint/2010/main" val="2658594180"/>
      </p:ext>
    </p:extLst>
  </p:cSld>
  <p:clrMapOvr>
    <a:masterClrMapping/>
  </p:clrMapOvr>
</p:sld>
</file>

<file path=ppt/theme/theme1.xml><?xml version="1.0" encoding="utf-8"?>
<a:theme xmlns:a="http://schemas.openxmlformats.org/drawingml/2006/main" name="AccentBoxVTI">
  <a:themeElements>
    <a:clrScheme name="AnalogousFromRegularSeedLeftStep">
      <a:dk1>
        <a:srgbClr val="000000"/>
      </a:dk1>
      <a:lt1>
        <a:srgbClr val="FFFFFF"/>
      </a:lt1>
      <a:dk2>
        <a:srgbClr val="231B30"/>
      </a:dk2>
      <a:lt2>
        <a:srgbClr val="F0F1F3"/>
      </a:lt2>
      <a:accent1>
        <a:srgbClr val="CD9824"/>
      </a:accent1>
      <a:accent2>
        <a:srgbClr val="D54B17"/>
      </a:accent2>
      <a:accent3>
        <a:srgbClr val="E72944"/>
      </a:accent3>
      <a:accent4>
        <a:srgbClr val="D51782"/>
      </a:accent4>
      <a:accent5>
        <a:srgbClr val="E729E2"/>
      </a:accent5>
      <a:accent6>
        <a:srgbClr val="8A17D5"/>
      </a:accent6>
      <a:hlink>
        <a:srgbClr val="436AC0"/>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47120</TotalTime>
  <Words>1812</Words>
  <Application>Microsoft Macintosh PowerPoint</Application>
  <PresentationFormat>Widescreen</PresentationFormat>
  <Paragraphs>174</Paragraphs>
  <Slides>19</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Abadi Extra Light</vt:lpstr>
      <vt:lpstr>Arial</vt:lpstr>
      <vt:lpstr>Avenir Next</vt:lpstr>
      <vt:lpstr>Avenir Next LT Pro</vt:lpstr>
      <vt:lpstr>Calibri</vt:lpstr>
      <vt:lpstr>Wingdings</vt:lpstr>
      <vt:lpstr>AccentBoxVTI</vt:lpstr>
      <vt:lpstr>Act 1: characters and setting</vt:lpstr>
      <vt:lpstr>In pairs, read through the plot summary and condense this into 10 bullet points.</vt:lpstr>
      <vt:lpstr>What should we know before we read?</vt:lpstr>
      <vt:lpstr>Act 1 - opening</vt:lpstr>
      <vt:lpstr>When analysing, we are looking at the choices made by the writer: AO3</vt:lpstr>
      <vt:lpstr>Act 1 – stage directions</vt:lpstr>
      <vt:lpstr>Let’s read through the extract together . As we read, think about…</vt:lpstr>
      <vt:lpstr>Post-reading questions</vt:lpstr>
      <vt:lpstr>End of lesson review</vt:lpstr>
      <vt:lpstr>Act 1: character development</vt:lpstr>
      <vt:lpstr>Why do you think the play begins in the market? Use these phrases to discuss this with a partner.</vt:lpstr>
      <vt:lpstr>What do we know about Elesin and what he will do? How?</vt:lpstr>
      <vt:lpstr>How does this interpretation help us to understand the significance of the setting?</vt:lpstr>
      <vt:lpstr>Let’s read on from ‘Praise- Singer: They love to spoil you…’ to ‘Women: You will not delay’</vt:lpstr>
      <vt:lpstr>Pair task</vt:lpstr>
      <vt:lpstr>The significance of the ‘Not I Bird’ story…</vt:lpstr>
      <vt:lpstr>The significance of the ‘Not I Bird’ story…</vt:lpstr>
      <vt:lpstr>End of lesson review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Duckworth</dc:creator>
  <cp:lastModifiedBy>Sophie Duckworth</cp:lastModifiedBy>
  <cp:revision>163</cp:revision>
  <dcterms:created xsi:type="dcterms:W3CDTF">2022-05-30T13:03:25Z</dcterms:created>
  <dcterms:modified xsi:type="dcterms:W3CDTF">2022-08-03T19:54:58Z</dcterms:modified>
</cp:coreProperties>
</file>