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78" r:id="rId4"/>
    <p:sldId id="268" r:id="rId5"/>
    <p:sldId id="279" r:id="rId6"/>
    <p:sldId id="280"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12"/>
  </p:normalViewPr>
  <p:slideViewPr>
    <p:cSldViewPr snapToGrid="0" snapToObjects="1">
      <p:cViewPr varScale="1">
        <p:scale>
          <a:sx n="100" d="100"/>
          <a:sy n="100" d="100"/>
        </p:scale>
        <p:origin x="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9505-EDC4-D049-A708-80EE7EFC9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9F021C-CFBE-8E44-8A79-4FFF7CBC2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2650B-79B0-2241-94F2-7C312F519C2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C7EDD52-4E94-B44A-9129-05ECBA5A6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6F70E-85B0-2E42-93A0-DF5E39A03AD9}"/>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9240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A351-FE39-4044-8A1C-8C4D78A3C7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657C4-FEF6-3349-927E-CC651EF4F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5C343-47C4-8846-898C-53E2CFE55DA2}"/>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92057270-F418-DE40-AE0E-E0D1610D1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AC4-311A-F148-8557-1C143C43BBF6}"/>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560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B4934-D8F8-4849-B36F-0DD714523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7E428-A561-7C43-B79B-CF1690232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9DEA5-0E63-0644-80C5-77BFC2CC571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393B92DC-A4A9-E74F-87CA-0687E5BDE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CDFCE-DAF5-C34A-8360-8CFF74533AA3}"/>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808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642-44A2-C14D-BAC4-AFCDFA6F6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E3B8D-C8E4-EF43-903B-026FBC9871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394D-709B-7B4E-925A-809C0C9F97AD}"/>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EDDFC7F-5DA4-7B4A-BF63-A259F2463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5CD95-A198-9F4C-BA96-58AAB454CA3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149822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509F-BCA2-7743-B727-B8C64AD1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03355-EE54-0D4D-8464-76E4AD8A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6B3EF-EE8A-B348-9669-A362155CDC5F}"/>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66E7ED7-C3F9-2C49-8512-8E2404018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F787D-BBAE-1041-BAF1-CF2162B98207}"/>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10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538-3C2F-6849-AF47-ACE2779FE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0A895-D0CE-734F-B3A2-45B2AE0BE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C88C-6686-7E4A-8B04-339816FF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4FA53-7793-C843-8A6D-84383DCA071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085AD470-AAA6-3A46-A596-77CA1B87B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1BB7-9EAC-0342-A355-68BBB414B53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3789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215B-A083-0A46-A1C6-CEDDE53A2F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8C1C0-9AAD-3A44-AF93-450FD979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538E2-C1A9-2544-9646-8337DF52B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E6291-5AE9-804C-B148-2B5FE6202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ED3D3-E3A6-3640-B2B3-DD33B13F4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F6D08-0122-9D4D-8A13-5A962A9E0DB9}"/>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8" name="Footer Placeholder 7">
            <a:extLst>
              <a:ext uri="{FF2B5EF4-FFF2-40B4-BE49-F238E27FC236}">
                <a16:creationId xmlns:a16="http://schemas.microsoft.com/office/drawing/2014/main" id="{C0F1F72E-A8EF-A447-ADB3-574740491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936BC-D3E3-A14A-86F6-FEF560F5543F}"/>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399687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44C6-881F-EF41-B92B-0B222FDB0B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88C86-AEF6-7B4B-8366-DA83DD74D3A4}"/>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4" name="Footer Placeholder 3">
            <a:extLst>
              <a:ext uri="{FF2B5EF4-FFF2-40B4-BE49-F238E27FC236}">
                <a16:creationId xmlns:a16="http://schemas.microsoft.com/office/drawing/2014/main" id="{D4858A62-138D-6548-8A55-121EA84B37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AB918-EB26-E947-ABB7-3BB7C68A85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195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AC5DC-33B4-104A-800B-4E51AFA67320}"/>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3" name="Footer Placeholder 2">
            <a:extLst>
              <a:ext uri="{FF2B5EF4-FFF2-40B4-BE49-F238E27FC236}">
                <a16:creationId xmlns:a16="http://schemas.microsoft.com/office/drawing/2014/main" id="{7AFC8921-B56D-374F-BEFD-D51A7871C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E7D28-85AA-484C-BE9F-8671B2D218E0}"/>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812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12A-BB19-A441-8E5C-632D10D92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DA1DC-569A-384C-BA0D-E1E2554ED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45826-F176-EC46-85D0-581A9154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80DBD-24A4-F545-8664-B4428B3AB8BC}"/>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6667F228-BC0F-9F41-84D5-BB495EF8C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5FA8-E85D-264E-AA26-F169B9B293D1}"/>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422682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1-E513-9D49-9E5E-CC37E918A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0ADA-87CA-E147-A796-58A062B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491C19-59FB-1C47-B4AD-E815A941F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9F02A-6045-AA49-B915-BBCF06864E48}"/>
              </a:ext>
            </a:extLst>
          </p:cNvPr>
          <p:cNvSpPr>
            <a:spLocks noGrp="1"/>
          </p:cNvSpPr>
          <p:nvPr>
            <p:ph type="dt" sz="half" idx="10"/>
          </p:nvPr>
        </p:nvSpPr>
        <p:spPr/>
        <p:txBody>
          <a:bodyPr/>
          <a:lstStyle/>
          <a:p>
            <a:fld id="{7E064399-1F4F-6545-9381-88921B52A580}" type="datetimeFigureOut">
              <a:rPr lang="en-US" smtClean="0"/>
              <a:t>6/20/19</a:t>
            </a:fld>
            <a:endParaRPr lang="en-US"/>
          </a:p>
        </p:txBody>
      </p:sp>
      <p:sp>
        <p:nvSpPr>
          <p:cNvPr id="6" name="Footer Placeholder 5">
            <a:extLst>
              <a:ext uri="{FF2B5EF4-FFF2-40B4-BE49-F238E27FC236}">
                <a16:creationId xmlns:a16="http://schemas.microsoft.com/office/drawing/2014/main" id="{35C948EE-DF53-9842-ADA1-195A683CA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A3778-F397-9E4B-8DAA-4A79FDC73D22}"/>
              </a:ext>
            </a:extLst>
          </p:cNvPr>
          <p:cNvSpPr>
            <a:spLocks noGrp="1"/>
          </p:cNvSpPr>
          <p:nvPr>
            <p:ph type="sldNum" sz="quarter" idx="12"/>
          </p:nvPr>
        </p:nvSpPr>
        <p:spPr/>
        <p:txBody>
          <a:bodyPr/>
          <a:lstStyle/>
          <a:p>
            <a:fld id="{A5178FDB-3AD2-9943-A4E4-906AEE6F6815}" type="slidenum">
              <a:rPr lang="en-US" smtClean="0"/>
              <a:t>‹#›</a:t>
            </a:fld>
            <a:endParaRPr lang="en-US"/>
          </a:p>
        </p:txBody>
      </p:sp>
    </p:spTree>
    <p:extLst>
      <p:ext uri="{BB962C8B-B14F-4D97-AF65-F5344CB8AC3E}">
        <p14:creationId xmlns:p14="http://schemas.microsoft.com/office/powerpoint/2010/main" val="223724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DB68B-18EB-D244-90F9-3EB344D5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69AB1B-675E-B84A-86B8-868B29AB6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99AA9-8362-A446-9FF2-6808BE68E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64399-1F4F-6545-9381-88921B52A580}" type="datetimeFigureOut">
              <a:rPr lang="en-US" smtClean="0"/>
              <a:t>6/20/19</a:t>
            </a:fld>
            <a:endParaRPr lang="en-US"/>
          </a:p>
        </p:txBody>
      </p:sp>
      <p:sp>
        <p:nvSpPr>
          <p:cNvPr id="5" name="Footer Placeholder 4">
            <a:extLst>
              <a:ext uri="{FF2B5EF4-FFF2-40B4-BE49-F238E27FC236}">
                <a16:creationId xmlns:a16="http://schemas.microsoft.com/office/drawing/2014/main" id="{4A80871C-8FA1-0D4A-9A88-58A09DC12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3446B6-FD77-174A-913C-7D651C7EE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8FDB-3AD2-9943-A4E4-906AEE6F6815}" type="slidenum">
              <a:rPr lang="en-US" smtClean="0"/>
              <a:t>‹#›</a:t>
            </a:fld>
            <a:endParaRPr lang="en-US"/>
          </a:p>
        </p:txBody>
      </p:sp>
      <p:pic>
        <p:nvPicPr>
          <p:cNvPr id="7" name="Picture 6">
            <a:extLst>
              <a:ext uri="{FF2B5EF4-FFF2-40B4-BE49-F238E27FC236}">
                <a16:creationId xmlns:a16="http://schemas.microsoft.com/office/drawing/2014/main" id="{4E826189-E3FD-3840-A348-798218E07E16}"/>
              </a:ext>
            </a:extLst>
          </p:cNvPr>
          <p:cNvPicPr>
            <a:picLocks noChangeAspect="1"/>
          </p:cNvPicPr>
          <p:nvPr userDrawn="1"/>
        </p:nvPicPr>
        <p:blipFill>
          <a:blip r:embed="rId13"/>
          <a:stretch>
            <a:fillRect/>
          </a:stretch>
        </p:blipFill>
        <p:spPr>
          <a:xfrm>
            <a:off x="0" y="-1"/>
            <a:ext cx="12192000" cy="6858001"/>
          </a:xfrm>
          <a:prstGeom prst="rect">
            <a:avLst/>
          </a:prstGeom>
        </p:spPr>
      </p:pic>
    </p:spTree>
    <p:extLst>
      <p:ext uri="{BB962C8B-B14F-4D97-AF65-F5344CB8AC3E}">
        <p14:creationId xmlns:p14="http://schemas.microsoft.com/office/powerpoint/2010/main" val="40447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tagram.com/msduckworths_classroom/"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twitter.com/duckworth_ms" TargetMode="External"/><Relationship Id="rId4" Type="http://schemas.openxmlformats.org/officeDocument/2006/relationships/hyperlink" Target="https://www.facebook.com/MsDuckworths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98DC-554D-2D4B-8467-7BFE7CA2A6AA}"/>
              </a:ext>
            </a:extLst>
          </p:cNvPr>
          <p:cNvSpPr>
            <a:spLocks noGrp="1"/>
          </p:cNvSpPr>
          <p:nvPr>
            <p:ph type="ctrTitle"/>
          </p:nvPr>
        </p:nvSpPr>
        <p:spPr>
          <a:xfrm>
            <a:off x="1524000" y="1607753"/>
            <a:ext cx="9144000" cy="16557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Context: </a:t>
            </a:r>
            <a:r>
              <a:rPr lang="en-US" i="1" dirty="0"/>
              <a:t>Beloved</a:t>
            </a:r>
            <a:r>
              <a:rPr lang="en-US" dirty="0"/>
              <a:t> by Toni Morrison</a:t>
            </a:r>
          </a:p>
        </p:txBody>
      </p:sp>
      <p:sp>
        <p:nvSpPr>
          <p:cNvPr id="3" name="Subtitle 2">
            <a:extLst>
              <a:ext uri="{FF2B5EF4-FFF2-40B4-BE49-F238E27FC236}">
                <a16:creationId xmlns:a16="http://schemas.microsoft.com/office/drawing/2014/main" id="{B0568A5D-90CF-974C-B282-9B39E39B0730}"/>
              </a:ext>
            </a:extLst>
          </p:cNvPr>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lstStyle/>
          <a:p>
            <a:r>
              <a:rPr lang="en-US" dirty="0"/>
              <a:t>Last week we looked at ideas Morrison explores in her novel. This week we will look at how African Americans have been presented by White Americans in literature.</a:t>
            </a:r>
          </a:p>
        </p:txBody>
      </p:sp>
      <p:sp>
        <p:nvSpPr>
          <p:cNvPr id="4" name="TextBox 3">
            <a:extLst>
              <a:ext uri="{FF2B5EF4-FFF2-40B4-BE49-F238E27FC236}">
                <a16:creationId xmlns:a16="http://schemas.microsoft.com/office/drawing/2014/main" id="{9F957092-C093-E144-A1DD-1A01C2EB674A}"/>
              </a:ext>
            </a:extLst>
          </p:cNvPr>
          <p:cNvSpPr txBox="1"/>
          <p:nvPr/>
        </p:nvSpPr>
        <p:spPr>
          <a:xfrm>
            <a:off x="345989" y="197708"/>
            <a:ext cx="95269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Date:     </a:t>
            </a:r>
          </a:p>
        </p:txBody>
      </p:sp>
      <p:sp>
        <p:nvSpPr>
          <p:cNvPr id="5" name="TextBox 4">
            <a:extLst>
              <a:ext uri="{FF2B5EF4-FFF2-40B4-BE49-F238E27FC236}">
                <a16:creationId xmlns:a16="http://schemas.microsoft.com/office/drawing/2014/main" id="{6CE73B8A-E91D-AE41-9D99-B9594C2D0B8B}"/>
              </a:ext>
            </a:extLst>
          </p:cNvPr>
          <p:cNvSpPr txBox="1"/>
          <p:nvPr/>
        </p:nvSpPr>
        <p:spPr>
          <a:xfrm>
            <a:off x="4040659" y="159267"/>
            <a:ext cx="4439549"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LO: To understand the context of the novel</a:t>
            </a:r>
          </a:p>
          <a:p>
            <a:r>
              <a:rPr lang="en-US" dirty="0"/>
              <a:t>To understand the major themes of the novel</a:t>
            </a:r>
          </a:p>
        </p:txBody>
      </p:sp>
    </p:spTree>
    <p:extLst>
      <p:ext uri="{BB962C8B-B14F-4D97-AF65-F5344CB8AC3E}">
        <p14:creationId xmlns:p14="http://schemas.microsoft.com/office/powerpoint/2010/main" val="207166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485" y="8653"/>
            <a:ext cx="9520158" cy="1049235"/>
          </a:xfrm>
        </p:spPr>
        <p:style>
          <a:lnRef idx="1">
            <a:schemeClr val="accent4"/>
          </a:lnRef>
          <a:fillRef idx="2">
            <a:schemeClr val="accent4"/>
          </a:fillRef>
          <a:effectRef idx="1">
            <a:schemeClr val="accent4"/>
          </a:effectRef>
          <a:fontRef idx="minor">
            <a:schemeClr val="dk1"/>
          </a:fontRef>
        </p:style>
        <p:txBody>
          <a:bodyPr/>
          <a:lstStyle/>
          <a:p>
            <a:r>
              <a:rPr lang="en-GB" dirty="0"/>
              <a:t>Willy Lynch – The Making of a Slave</a:t>
            </a:r>
          </a:p>
        </p:txBody>
      </p:sp>
      <p:sp>
        <p:nvSpPr>
          <p:cNvPr id="3" name="Content Placeholder 2"/>
          <p:cNvSpPr>
            <a:spLocks noGrp="1"/>
          </p:cNvSpPr>
          <p:nvPr>
            <p:ph idx="1"/>
          </p:nvPr>
        </p:nvSpPr>
        <p:spPr>
          <a:xfrm>
            <a:off x="839506" y="1218754"/>
            <a:ext cx="10512988" cy="5639246"/>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buNone/>
            </a:pPr>
            <a:r>
              <a:rPr lang="en-GB" dirty="0"/>
              <a:t>Gentlemen. I greet you here on the bank of the James River in the year of our Lord one thousand seven hundred and twelve. First, I shall thank you, the gentlemen of the Colony of Virginia, for bringing me here. I am here to help you solve some of your problems with slaves. Your invitation reached me on my modest plantation in the West Indies, where I have experimented with some of the newest, and still the oldest, methods for control of slaves. Ancient Rome would envy us if my program is implemented. As our boat sailed south on the James River, named for our illustrious King, whose version of the Bible we cherish, I saw enough to know that your problem is not unique. While Rome used cords of wood as crosses for standing human bodies along its highways in great numbers, you are here using the tree and the rope on occasions. I caught the whiff of a dead slave hanging from a tree, a couple miles back. You are not only losing valuable stock by hangings, you are having uprisings, slaves are running away, your crops are sometimes left in the fields too long for maximum profit, you suffer occasional fires, your animals are killed. Gentlemen, you know what your problems are; I do not need to elaborate. </a:t>
            </a:r>
          </a:p>
          <a:p>
            <a:pPr marL="0" indent="0">
              <a:buNone/>
            </a:pPr>
            <a:r>
              <a:rPr lang="en-GB" dirty="0"/>
              <a:t>I am not here to enumerate your problems, I am here to introduce you to a method of solving them. In my bag here, </a:t>
            </a:r>
            <a:r>
              <a:rPr lang="en-GB" b="1" dirty="0"/>
              <a:t>I HAVE A FULL PROOF METHOD FOR CONTROLLING YOUR BLACK SLAVES</a:t>
            </a:r>
            <a:r>
              <a:rPr lang="en-GB" dirty="0"/>
              <a:t>. I guarantee every one of you that, if installed correctly, </a:t>
            </a:r>
            <a:r>
              <a:rPr lang="en-GB" b="1" dirty="0"/>
              <a:t>IT WILL CONTROL THE SLAVES FOR AT LEAST 300 HUNDREDS YEARS</a:t>
            </a:r>
            <a:r>
              <a:rPr lang="en-GB" dirty="0"/>
              <a:t>. My method is simple. Any member of your family or your overseer can use it. </a:t>
            </a:r>
            <a:r>
              <a:rPr lang="en-GB" b="1" dirty="0"/>
              <a:t>I HAVE OUTLINED A NUMBER OF DIFFERENCES AMONG THE SLAVES; AND I TAKE THESE DIFFERENCES AND MAKE THEM BIGGER. I USE FEAR, DISTRUST AND ENVY FOR CONTROL PURPOSES</a:t>
            </a:r>
            <a:r>
              <a:rPr lang="en-GB" dirty="0"/>
              <a:t>. These methods have worked on my modest plantation in the West Indies and it will work throughout the South. Take this simple little list of differences and think about them. On top of my list is “AGE,” but it’s there only because it starts with an “a.” The second is “COLOR” or shade. There is </a:t>
            </a:r>
            <a:r>
              <a:rPr lang="en-GB" b="1" dirty="0"/>
              <a:t>INTELLIGENCE, SIZE, SEX, SIZES OF PLANTATIONS, STATUS</a:t>
            </a:r>
            <a:r>
              <a:rPr lang="en-GB" dirty="0"/>
              <a:t> on plantations, </a:t>
            </a:r>
            <a:r>
              <a:rPr lang="en-GB" b="1" dirty="0"/>
              <a:t>ATTITUDE</a:t>
            </a:r>
            <a:r>
              <a:rPr lang="en-GB" dirty="0"/>
              <a:t> of owners, whether the slaves live in the valley, on a hill, East, West, North, South, have fine hair, course hair, or is tall or short. Now that you have a list of differences, I shall give you an outline of action, but before that, I shall assure you that </a:t>
            </a:r>
            <a:r>
              <a:rPr lang="en-GB" b="1" dirty="0"/>
              <a:t>DISTRUST IS STRONGER THAN TRUST AND ENVY STRONGER THAN ADULATION, RESPECT OR ADMIRATION</a:t>
            </a:r>
            <a:r>
              <a:rPr lang="en-GB" dirty="0"/>
              <a:t>. The Black slaves after receiving this indoctrination shall carry on and will become self-</a:t>
            </a:r>
            <a:r>
              <a:rPr lang="en-GB" dirty="0" err="1"/>
              <a:t>refueling</a:t>
            </a:r>
            <a:r>
              <a:rPr lang="en-GB" dirty="0"/>
              <a:t> and self-generating for </a:t>
            </a:r>
            <a:r>
              <a:rPr lang="en-GB" b="1" dirty="0"/>
              <a:t>HUNDREDS</a:t>
            </a:r>
            <a:r>
              <a:rPr lang="en-GB" dirty="0"/>
              <a:t> of years, maybe </a:t>
            </a:r>
            <a:r>
              <a:rPr lang="en-GB" b="1" dirty="0"/>
              <a:t>THOUSANDS</a:t>
            </a:r>
            <a:r>
              <a:rPr lang="en-GB" dirty="0"/>
              <a:t>. Don’t forget, you must pitch the </a:t>
            </a:r>
            <a:r>
              <a:rPr lang="en-GB" b="1" dirty="0"/>
              <a:t>OLD</a:t>
            </a:r>
            <a:r>
              <a:rPr lang="en-GB" dirty="0"/>
              <a:t> black male vs. the </a:t>
            </a:r>
            <a:r>
              <a:rPr lang="en-GB" b="1" dirty="0"/>
              <a:t>YOUNG</a:t>
            </a:r>
            <a:r>
              <a:rPr lang="en-GB" dirty="0"/>
              <a:t> black male, and the </a:t>
            </a:r>
            <a:r>
              <a:rPr lang="en-GB" b="1" dirty="0"/>
              <a:t>YOUNG</a:t>
            </a:r>
            <a:r>
              <a:rPr lang="en-GB" dirty="0"/>
              <a:t> black male against the </a:t>
            </a:r>
            <a:r>
              <a:rPr lang="en-GB" b="1" dirty="0"/>
              <a:t>OLD</a:t>
            </a:r>
            <a:r>
              <a:rPr lang="en-GB" dirty="0"/>
              <a:t> black male. You must use the </a:t>
            </a:r>
            <a:r>
              <a:rPr lang="en-GB" b="1" dirty="0"/>
              <a:t>DARK</a:t>
            </a:r>
            <a:r>
              <a:rPr lang="en-GB" dirty="0"/>
              <a:t> skin slaves vs. the </a:t>
            </a:r>
            <a:r>
              <a:rPr lang="en-GB" b="1" dirty="0"/>
              <a:t>LIGHT</a:t>
            </a:r>
            <a:r>
              <a:rPr lang="en-GB" dirty="0"/>
              <a:t> skin slaves, and the </a:t>
            </a:r>
            <a:r>
              <a:rPr lang="en-GB" b="1" dirty="0"/>
              <a:t>LIGHT</a:t>
            </a:r>
            <a:r>
              <a:rPr lang="en-GB" dirty="0"/>
              <a:t> skin slaves vs. the </a:t>
            </a:r>
            <a:r>
              <a:rPr lang="en-GB" b="1" dirty="0"/>
              <a:t>DARK</a:t>
            </a:r>
            <a:r>
              <a:rPr lang="en-GB" dirty="0"/>
              <a:t> skin slaves. You must use the </a:t>
            </a:r>
            <a:r>
              <a:rPr lang="en-GB" b="1" dirty="0"/>
              <a:t>FEMALE</a:t>
            </a:r>
            <a:r>
              <a:rPr lang="en-GB" dirty="0"/>
              <a:t> vs. the </a:t>
            </a:r>
            <a:r>
              <a:rPr lang="en-GB" b="1" dirty="0"/>
              <a:t>MALE</a:t>
            </a:r>
            <a:r>
              <a:rPr lang="en-GB" dirty="0"/>
              <a:t>, and the </a:t>
            </a:r>
            <a:r>
              <a:rPr lang="en-GB" b="1" dirty="0"/>
              <a:t>MALE</a:t>
            </a:r>
            <a:r>
              <a:rPr lang="en-GB" dirty="0"/>
              <a:t> vs. the </a:t>
            </a:r>
            <a:r>
              <a:rPr lang="en-GB" b="1" dirty="0"/>
              <a:t>FEMALE</a:t>
            </a:r>
            <a:r>
              <a:rPr lang="en-GB" dirty="0"/>
              <a:t>. You must also have white servants and overseers [who] distrust all Blacks. But it is </a:t>
            </a:r>
            <a:r>
              <a:rPr lang="en-GB" b="1" dirty="0"/>
              <a:t>NECESSARY THAT YOUR SLAVES TRUST AND DEPEND ON US. THEY MUST LOVE, RESPECT AND TRUST ONLY US</a:t>
            </a:r>
            <a:r>
              <a:rPr lang="en-GB" dirty="0"/>
              <a:t>. Gentlemen, these kits are your keys to control. Use them. Have your wives and children use them, never miss an opportunity. </a:t>
            </a:r>
            <a:r>
              <a:rPr lang="en-GB" b="1" dirty="0"/>
              <a:t>IF USED INTENSELY FOR ONE YEAR, THE SLAVES THEMSELVES WILL REMAIN PERPETUALLY DISTRUSTFUL</a:t>
            </a:r>
            <a:r>
              <a:rPr lang="en-GB" dirty="0"/>
              <a:t>. Thank you gentlemen.”</a:t>
            </a:r>
          </a:p>
        </p:txBody>
      </p:sp>
      <p:sp>
        <p:nvSpPr>
          <p:cNvPr id="4" name="TextBox 3">
            <a:extLst>
              <a:ext uri="{FF2B5EF4-FFF2-40B4-BE49-F238E27FC236}">
                <a16:creationId xmlns:a16="http://schemas.microsoft.com/office/drawing/2014/main" id="{5BAA5C0B-4262-E842-B8A1-3BE71BB92421}"/>
              </a:ext>
            </a:extLst>
          </p:cNvPr>
          <p:cNvSpPr txBox="1"/>
          <p:nvPr/>
        </p:nvSpPr>
        <p:spPr>
          <a:xfrm>
            <a:off x="2896290" y="2693773"/>
            <a:ext cx="657454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a:t>Read through this extract in pairs:</a:t>
            </a:r>
          </a:p>
          <a:p>
            <a:r>
              <a:rPr lang="en-US" sz="2400" dirty="0"/>
              <a:t>How does it make you feel?</a:t>
            </a:r>
          </a:p>
          <a:p>
            <a:r>
              <a:rPr lang="en-US" sz="2400" dirty="0"/>
              <a:t>Is any of this shocking or what you were expecting?</a:t>
            </a:r>
          </a:p>
          <a:p>
            <a:r>
              <a:rPr lang="en-US" sz="2400" dirty="0"/>
              <a:t>How does it help you to understand the background of the novel and why Morrison chose to write about these issues?</a:t>
            </a:r>
          </a:p>
        </p:txBody>
      </p:sp>
    </p:spTree>
    <p:extLst>
      <p:ext uri="{BB962C8B-B14F-4D97-AF65-F5344CB8AC3E}">
        <p14:creationId xmlns:p14="http://schemas.microsoft.com/office/powerpoint/2010/main" val="364083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3362" y="210065"/>
            <a:ext cx="9144000" cy="1075682"/>
          </a:xfrm>
        </p:spPr>
        <p:style>
          <a:lnRef idx="1">
            <a:schemeClr val="accent2"/>
          </a:lnRef>
          <a:fillRef idx="2">
            <a:schemeClr val="accent2"/>
          </a:fillRef>
          <a:effectRef idx="1">
            <a:schemeClr val="accent2"/>
          </a:effectRef>
          <a:fontRef idx="minor">
            <a:schemeClr val="dk1"/>
          </a:fontRef>
        </p:style>
        <p:txBody>
          <a:bodyPr/>
          <a:lstStyle/>
          <a:p>
            <a:r>
              <a:rPr lang="en-GB" dirty="0"/>
              <a:t>Uncle Tom</a:t>
            </a:r>
          </a:p>
        </p:txBody>
      </p:sp>
      <p:sp>
        <p:nvSpPr>
          <p:cNvPr id="8" name="TextBox 7">
            <a:extLst>
              <a:ext uri="{FF2B5EF4-FFF2-40B4-BE49-F238E27FC236}">
                <a16:creationId xmlns:a16="http://schemas.microsoft.com/office/drawing/2014/main" id="{05F1818F-0115-3141-AA4A-7BE1695966A0}"/>
              </a:ext>
            </a:extLst>
          </p:cNvPr>
          <p:cNvSpPr txBox="1"/>
          <p:nvPr/>
        </p:nvSpPr>
        <p:spPr>
          <a:xfrm>
            <a:off x="607540" y="1705233"/>
            <a:ext cx="10655643"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Willy Lynch text is an example of one side of white attitudes to slaves. We will now look at another side: Uncle Tom’s Cabin.</a:t>
            </a:r>
          </a:p>
          <a:p>
            <a:endParaRPr lang="en-US" dirty="0"/>
          </a:p>
          <a:p>
            <a:r>
              <a:rPr lang="en-US" dirty="0"/>
              <a:t>The name Uncle Tom has now widely used in modern day America – </a:t>
            </a:r>
            <a:r>
              <a:rPr lang="en-US" dirty="0">
                <a:highlight>
                  <a:srgbClr val="FFFF00"/>
                </a:highlight>
              </a:rPr>
              <a:t>research this for homework and write down your response.</a:t>
            </a:r>
          </a:p>
          <a:p>
            <a:endParaRPr lang="en-US" dirty="0"/>
          </a:p>
          <a:p>
            <a:r>
              <a:rPr lang="en-US" dirty="0"/>
              <a:t>By looking at these different views, we get a clearer understanding of the importance of Morrison’s voice and her novel.</a:t>
            </a:r>
          </a:p>
        </p:txBody>
      </p:sp>
      <p:sp>
        <p:nvSpPr>
          <p:cNvPr id="9" name="Rectangle 8">
            <a:extLst>
              <a:ext uri="{FF2B5EF4-FFF2-40B4-BE49-F238E27FC236}">
                <a16:creationId xmlns:a16="http://schemas.microsoft.com/office/drawing/2014/main" id="{4E402C9C-D4DD-3C46-8666-75D8B14DFF19}"/>
              </a:ext>
            </a:extLst>
          </p:cNvPr>
          <p:cNvSpPr/>
          <p:nvPr/>
        </p:nvSpPr>
        <p:spPr>
          <a:xfrm>
            <a:off x="325393" y="6001604"/>
            <a:ext cx="6096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solidFill>
                  <a:srgbClr val="191919"/>
                </a:solidFill>
                <a:latin typeface="ArialMT" charset="0"/>
              </a:rPr>
              <a:t>"I would write something that would make this whole nation feel what an accursed thing slavery is."</a:t>
            </a:r>
            <a:endParaRPr lang="en-US"/>
          </a:p>
        </p:txBody>
      </p:sp>
      <p:pic>
        <p:nvPicPr>
          <p:cNvPr id="10" name="Picture 9">
            <a:extLst>
              <a:ext uri="{FF2B5EF4-FFF2-40B4-BE49-F238E27FC236}">
                <a16:creationId xmlns:a16="http://schemas.microsoft.com/office/drawing/2014/main" id="{C2958DEC-714D-3048-91FE-F769744DF70B}"/>
              </a:ext>
            </a:extLst>
          </p:cNvPr>
          <p:cNvPicPr>
            <a:picLocks noChangeAspect="1"/>
          </p:cNvPicPr>
          <p:nvPr/>
        </p:nvPicPr>
        <p:blipFill>
          <a:blip r:embed="rId2"/>
          <a:stretch>
            <a:fillRect/>
          </a:stretch>
        </p:blipFill>
        <p:spPr>
          <a:xfrm>
            <a:off x="2385197" y="4299804"/>
            <a:ext cx="1193800" cy="1701800"/>
          </a:xfrm>
          <a:prstGeom prst="rect">
            <a:avLst/>
          </a:prstGeom>
        </p:spPr>
      </p:pic>
      <p:pic>
        <p:nvPicPr>
          <p:cNvPr id="12" name="Picture 11">
            <a:extLst>
              <a:ext uri="{FF2B5EF4-FFF2-40B4-BE49-F238E27FC236}">
                <a16:creationId xmlns:a16="http://schemas.microsoft.com/office/drawing/2014/main" id="{CDACE041-DBB0-B34C-AA7D-711BDF988F2C}"/>
              </a:ext>
            </a:extLst>
          </p:cNvPr>
          <p:cNvPicPr>
            <a:picLocks noChangeAspect="1"/>
          </p:cNvPicPr>
          <p:nvPr/>
        </p:nvPicPr>
        <p:blipFill>
          <a:blip r:embed="rId3"/>
          <a:stretch>
            <a:fillRect/>
          </a:stretch>
        </p:blipFill>
        <p:spPr>
          <a:xfrm>
            <a:off x="8710827" y="4299804"/>
            <a:ext cx="1270000" cy="1574800"/>
          </a:xfrm>
          <a:prstGeom prst="rect">
            <a:avLst/>
          </a:prstGeom>
        </p:spPr>
      </p:pic>
      <p:sp>
        <p:nvSpPr>
          <p:cNvPr id="13" name="Rectangle 12">
            <a:extLst>
              <a:ext uri="{FF2B5EF4-FFF2-40B4-BE49-F238E27FC236}">
                <a16:creationId xmlns:a16="http://schemas.microsoft.com/office/drawing/2014/main" id="{C17A5D1F-211A-F547-8876-45026C905CD5}"/>
              </a:ext>
            </a:extLst>
          </p:cNvPr>
          <p:cNvSpPr/>
          <p:nvPr/>
        </p:nvSpPr>
        <p:spPr>
          <a:xfrm>
            <a:off x="7249299" y="5837685"/>
            <a:ext cx="494270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solidFill>
                  <a:srgbClr val="111111"/>
                </a:solidFill>
                <a:latin typeface="TiemposTextWeb-Bold"/>
              </a:rPr>
              <a:t>“Freeing yourself was one thing; claiming ownership of that freed self was another.”</a:t>
            </a:r>
            <a:endParaRPr lang="en-US" dirty="0"/>
          </a:p>
        </p:txBody>
      </p:sp>
    </p:spTree>
    <p:extLst>
      <p:ext uri="{BB962C8B-B14F-4D97-AF65-F5344CB8AC3E}">
        <p14:creationId xmlns:p14="http://schemas.microsoft.com/office/powerpoint/2010/main" val="333319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87" y="473948"/>
            <a:ext cx="8079764" cy="1049235"/>
          </a:xfrm>
        </p:spPr>
        <p:style>
          <a:lnRef idx="2">
            <a:schemeClr val="accent2"/>
          </a:lnRef>
          <a:fillRef idx="1">
            <a:schemeClr val="lt1"/>
          </a:fillRef>
          <a:effectRef idx="0">
            <a:schemeClr val="accent2"/>
          </a:effectRef>
          <a:fontRef idx="minor">
            <a:schemeClr val="dk1"/>
          </a:fontRef>
        </p:style>
        <p:txBody>
          <a:bodyPr>
            <a:noAutofit/>
          </a:bodyPr>
          <a:lstStyle/>
          <a:p>
            <a:r>
              <a:rPr lang="en-US" sz="3200" dirty="0"/>
              <a:t>Uncle Tom’s Cabin (1852) – the representation of Black Americans by White Americans.</a:t>
            </a:r>
          </a:p>
        </p:txBody>
      </p:sp>
      <p:sp>
        <p:nvSpPr>
          <p:cNvPr id="3" name="Content Placeholder 2"/>
          <p:cNvSpPr>
            <a:spLocks noGrp="1"/>
          </p:cNvSpPr>
          <p:nvPr>
            <p:ph idx="1"/>
          </p:nvPr>
        </p:nvSpPr>
        <p:spPr>
          <a:xfrm>
            <a:off x="2895599" y="1593823"/>
            <a:ext cx="5367131" cy="3450613"/>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dirty="0"/>
              <a:t>Read through the extract:</a:t>
            </a:r>
          </a:p>
          <a:p>
            <a:pPr lvl="1"/>
            <a:r>
              <a:rPr lang="en-US" dirty="0"/>
              <a:t>Essay: How are Black Americans presented? (</a:t>
            </a:r>
            <a:r>
              <a:rPr lang="en-US" dirty="0" err="1"/>
              <a:t>characterisation</a:t>
            </a:r>
            <a:r>
              <a:rPr lang="en-US" dirty="0"/>
              <a:t>)?</a:t>
            </a:r>
          </a:p>
          <a:p>
            <a:pPr lvl="1"/>
            <a:r>
              <a:rPr lang="en-US" dirty="0"/>
              <a:t>Harriet Beecher Stowe wrote this as an anti-slavery novel, do you think it serves this purpose? Does it accurately convey the horrors of slavery? Does it matter who writes about the black experience?</a:t>
            </a:r>
          </a:p>
          <a:p>
            <a:pPr lvl="1"/>
            <a:r>
              <a:rPr lang="en-US" dirty="0">
                <a:solidFill>
                  <a:srgbClr val="FF0000"/>
                </a:solidFill>
              </a:rPr>
              <a:t>How does it compare to the Willy Lynch text?</a:t>
            </a:r>
          </a:p>
          <a:p>
            <a:pPr lvl="1"/>
            <a:endParaRPr lang="en-US" dirty="0">
              <a:solidFill>
                <a:srgbClr val="FF0000"/>
              </a:solidFill>
            </a:endParaRPr>
          </a:p>
          <a:p>
            <a:pPr marL="457200" lvl="1" indent="0">
              <a:buNone/>
            </a:pPr>
            <a:endParaRPr lang="en-US" dirty="0"/>
          </a:p>
        </p:txBody>
      </p:sp>
      <p:pic>
        <p:nvPicPr>
          <p:cNvPr id="5" name="Picture 4"/>
          <p:cNvPicPr>
            <a:picLocks noChangeAspect="1"/>
          </p:cNvPicPr>
          <p:nvPr/>
        </p:nvPicPr>
        <p:blipFill>
          <a:blip r:embed="rId2"/>
          <a:stretch>
            <a:fillRect/>
          </a:stretch>
        </p:blipFill>
        <p:spPr>
          <a:xfrm>
            <a:off x="0" y="1874340"/>
            <a:ext cx="3008243" cy="4073662"/>
          </a:xfrm>
          <a:prstGeom prst="rect">
            <a:avLst/>
          </a:prstGeom>
        </p:spPr>
      </p:pic>
      <p:pic>
        <p:nvPicPr>
          <p:cNvPr id="6" name="Picture 5"/>
          <p:cNvPicPr>
            <a:picLocks noChangeAspect="1"/>
          </p:cNvPicPr>
          <p:nvPr/>
        </p:nvPicPr>
        <p:blipFill rotWithShape="1">
          <a:blip r:embed="rId3"/>
          <a:srcRect l="11298" r="11045"/>
          <a:stretch/>
        </p:blipFill>
        <p:spPr>
          <a:xfrm>
            <a:off x="8473234" y="0"/>
            <a:ext cx="4055167" cy="6858000"/>
          </a:xfrm>
          <a:prstGeom prst="rect">
            <a:avLst/>
          </a:prstGeom>
        </p:spPr>
      </p:pic>
      <p:sp>
        <p:nvSpPr>
          <p:cNvPr id="4" name="Rectangle 3"/>
          <p:cNvSpPr/>
          <p:nvPr/>
        </p:nvSpPr>
        <p:spPr>
          <a:xfrm>
            <a:off x="2895599" y="5948002"/>
            <a:ext cx="6096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a:solidFill>
                  <a:srgbClr val="191919"/>
                </a:solidFill>
                <a:latin typeface="ArialMT" charset="0"/>
              </a:rPr>
              <a:t>"I would write something that would make this whole nation feel what an accursed thing slavery is."</a:t>
            </a:r>
            <a:endParaRPr lang="en-US"/>
          </a:p>
        </p:txBody>
      </p:sp>
    </p:spTree>
    <p:extLst>
      <p:ext uri="{BB962C8B-B14F-4D97-AF65-F5344CB8AC3E}">
        <p14:creationId xmlns:p14="http://schemas.microsoft.com/office/powerpoint/2010/main" val="19905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3BE166-CF4C-674A-96C9-45B0C63DEF0D}"/>
              </a:ext>
            </a:extLst>
          </p:cNvPr>
          <p:cNvPicPr>
            <a:picLocks noChangeAspect="1"/>
          </p:cNvPicPr>
          <p:nvPr/>
        </p:nvPicPr>
        <p:blipFill>
          <a:blip r:embed="rId2"/>
          <a:stretch>
            <a:fillRect/>
          </a:stretch>
        </p:blipFill>
        <p:spPr>
          <a:xfrm>
            <a:off x="3045083" y="3467727"/>
            <a:ext cx="6334702" cy="3390273"/>
          </a:xfrm>
          <a:prstGeom prst="rect">
            <a:avLst/>
          </a:prstGeom>
        </p:spPr>
      </p:pic>
      <p:sp>
        <p:nvSpPr>
          <p:cNvPr id="2" name="Title 1"/>
          <p:cNvSpPr>
            <a:spLocks noGrp="1"/>
          </p:cNvSpPr>
          <p:nvPr>
            <p:ph type="title"/>
          </p:nvPr>
        </p:nvSpPr>
        <p:spPr>
          <a:xfrm>
            <a:off x="1802829" y="2374248"/>
            <a:ext cx="9004494" cy="1049235"/>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dirty="0"/>
              <a:t>Essay: How are Black Americans presented in ‘Uncle Tom’s Cabin’?</a:t>
            </a:r>
            <a:endParaRPr lang="en-GB" dirty="0"/>
          </a:p>
        </p:txBody>
      </p:sp>
      <p:sp>
        <p:nvSpPr>
          <p:cNvPr id="4" name="TextBox 3"/>
          <p:cNvSpPr txBox="1"/>
          <p:nvPr/>
        </p:nvSpPr>
        <p:spPr>
          <a:xfrm>
            <a:off x="89015" y="49877"/>
            <a:ext cx="6216061" cy="203132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dirty="0"/>
              <a:t>Idea</a:t>
            </a:r>
          </a:p>
          <a:p>
            <a:r>
              <a:rPr lang="en-GB" dirty="0"/>
              <a:t>Technique</a:t>
            </a:r>
          </a:p>
          <a:p>
            <a:r>
              <a:rPr lang="en-GB" dirty="0"/>
              <a:t>Your response</a:t>
            </a:r>
          </a:p>
          <a:p>
            <a:r>
              <a:rPr lang="en-GB" dirty="0"/>
              <a:t>Intended response (how is this different?)</a:t>
            </a:r>
          </a:p>
          <a:p>
            <a:r>
              <a:rPr lang="en-GB" dirty="0"/>
              <a:t>Link to context</a:t>
            </a:r>
          </a:p>
          <a:p>
            <a:endParaRPr lang="en-GB" dirty="0"/>
          </a:p>
          <a:p>
            <a:r>
              <a:rPr lang="en-GB" dirty="0"/>
              <a:t>Ext: can you bring in your response to the pro-slavery text?</a:t>
            </a:r>
          </a:p>
        </p:txBody>
      </p:sp>
      <p:sp>
        <p:nvSpPr>
          <p:cNvPr id="3" name="TextBox 2"/>
          <p:cNvSpPr txBox="1"/>
          <p:nvPr/>
        </p:nvSpPr>
        <p:spPr>
          <a:xfrm>
            <a:off x="7597217" y="326876"/>
            <a:ext cx="423071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Thinking questions:</a:t>
            </a:r>
          </a:p>
          <a:p>
            <a:r>
              <a:rPr lang="en-GB" dirty="0"/>
              <a:t>What are we told? What are we not told?</a:t>
            </a:r>
          </a:p>
          <a:p>
            <a:r>
              <a:rPr lang="en-GB" dirty="0"/>
              <a:t>How do you respond to Tom?</a:t>
            </a:r>
          </a:p>
          <a:p>
            <a:r>
              <a:rPr lang="en-GB" dirty="0"/>
              <a:t>What role does Christianity play? Why? What is the effect?</a:t>
            </a:r>
          </a:p>
        </p:txBody>
      </p:sp>
      <p:sp>
        <p:nvSpPr>
          <p:cNvPr id="5" name="TextBox 4">
            <a:extLst>
              <a:ext uri="{FF2B5EF4-FFF2-40B4-BE49-F238E27FC236}">
                <a16:creationId xmlns:a16="http://schemas.microsoft.com/office/drawing/2014/main" id="{70F18D99-A351-A546-BDDB-B0029E210F01}"/>
              </a:ext>
            </a:extLst>
          </p:cNvPr>
          <p:cNvSpPr txBox="1"/>
          <p:nvPr/>
        </p:nvSpPr>
        <p:spPr>
          <a:xfrm>
            <a:off x="4324866" y="4419821"/>
            <a:ext cx="3775136"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dirty="0"/>
              <a:t>Brainstorm ideas in pairs</a:t>
            </a:r>
          </a:p>
        </p:txBody>
      </p:sp>
    </p:spTree>
    <p:extLst>
      <p:ext uri="{BB962C8B-B14F-4D97-AF65-F5344CB8AC3E}">
        <p14:creationId xmlns:p14="http://schemas.microsoft.com/office/powerpoint/2010/main" val="193382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659" y="253434"/>
            <a:ext cx="7709057" cy="1924501"/>
          </a:xfrm>
        </p:spPr>
        <p:style>
          <a:lnRef idx="2">
            <a:schemeClr val="accent1"/>
          </a:lnRef>
          <a:fillRef idx="1">
            <a:schemeClr val="lt1"/>
          </a:fillRef>
          <a:effectRef idx="0">
            <a:schemeClr val="accent1"/>
          </a:effectRef>
          <a:fontRef idx="minor">
            <a:schemeClr val="dk1"/>
          </a:fontRef>
        </p:style>
        <p:txBody>
          <a:bodyPr>
            <a:normAutofit lnSpcReduction="10000"/>
          </a:bodyPr>
          <a:lstStyle/>
          <a:p>
            <a:pPr lvl="1"/>
            <a:r>
              <a:rPr lang="en-US" dirty="0">
                <a:solidFill>
                  <a:srgbClr val="FF0000"/>
                </a:solidFill>
              </a:rPr>
              <a:t>Success Criteria </a:t>
            </a:r>
          </a:p>
          <a:p>
            <a:pPr lvl="2"/>
            <a:r>
              <a:rPr lang="en-US" dirty="0">
                <a:solidFill>
                  <a:srgbClr val="FF0000"/>
                </a:solidFill>
              </a:rPr>
              <a:t>Clear point</a:t>
            </a:r>
          </a:p>
          <a:p>
            <a:pPr lvl="2"/>
            <a:r>
              <a:rPr lang="en-US" dirty="0">
                <a:solidFill>
                  <a:srgbClr val="FF0000"/>
                </a:solidFill>
              </a:rPr>
              <a:t>Quote</a:t>
            </a:r>
          </a:p>
          <a:p>
            <a:pPr lvl="2"/>
            <a:r>
              <a:rPr lang="en-US" dirty="0">
                <a:solidFill>
                  <a:srgbClr val="FF0000"/>
                </a:solidFill>
              </a:rPr>
              <a:t>Analysis of language/technique – link to Beecher-Stowe’s intention</a:t>
            </a:r>
          </a:p>
          <a:p>
            <a:pPr lvl="2"/>
            <a:r>
              <a:rPr lang="en-US" dirty="0">
                <a:solidFill>
                  <a:srgbClr val="FF0000"/>
                </a:solidFill>
              </a:rPr>
              <a:t>Link to context</a:t>
            </a:r>
          </a:p>
          <a:p>
            <a:endParaRPr lang="en-GB" dirty="0"/>
          </a:p>
        </p:txBody>
      </p:sp>
      <p:pic>
        <p:nvPicPr>
          <p:cNvPr id="4" name="Content Placeholder 4"/>
          <p:cNvPicPr>
            <a:picLocks noChangeAspect="1"/>
          </p:cNvPicPr>
          <p:nvPr/>
        </p:nvPicPr>
        <p:blipFill rotWithShape="1">
          <a:blip r:embed="rId2">
            <a:extLst>
              <a:ext uri="{28A0092B-C50C-407E-A947-70E740481C1C}">
                <a14:useLocalDpi xmlns:a14="http://schemas.microsoft.com/office/drawing/2010/main" val="0"/>
              </a:ext>
            </a:extLst>
          </a:blip>
          <a:srcRect r="16061" b="29008"/>
          <a:stretch/>
        </p:blipFill>
        <p:spPr>
          <a:xfrm>
            <a:off x="1193836" y="3104852"/>
            <a:ext cx="6545622" cy="2448976"/>
          </a:xfrm>
          <a:prstGeom prst="rect">
            <a:avLst/>
          </a:prstGeom>
        </p:spPr>
      </p:pic>
      <p:cxnSp>
        <p:nvCxnSpPr>
          <p:cNvPr id="6" name="Straight Arrow Connector 5"/>
          <p:cNvCxnSpPr/>
          <p:nvPr/>
        </p:nvCxnSpPr>
        <p:spPr>
          <a:xfrm flipH="1">
            <a:off x="7913716" y="3877366"/>
            <a:ext cx="1693334" cy="8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913716" y="5106986"/>
            <a:ext cx="1693334" cy="8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909204" y="4682525"/>
            <a:ext cx="1693334" cy="8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8AF82A-1C0E-F94C-B427-D001A698BF53}"/>
              </a:ext>
            </a:extLst>
          </p:cNvPr>
          <p:cNvSpPr txBox="1"/>
          <p:nvPr/>
        </p:nvSpPr>
        <p:spPr>
          <a:xfrm>
            <a:off x="7739458" y="520655"/>
            <a:ext cx="3788601"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200" dirty="0"/>
              <a:t>Write up your answer</a:t>
            </a:r>
          </a:p>
        </p:txBody>
      </p:sp>
    </p:spTree>
    <p:extLst>
      <p:ext uri="{BB962C8B-B14F-4D97-AF65-F5344CB8AC3E}">
        <p14:creationId xmlns:p14="http://schemas.microsoft.com/office/powerpoint/2010/main" val="29724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2207111" y="1120676"/>
            <a:ext cx="777777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Thank you for visiting Ms Duckworth’s Classroom! I hope you enjoy the free resource. Please feel free to let me know how you used them and if they were helpful. Also, you can find the full SoW in my website store.</a:t>
            </a:r>
          </a:p>
          <a:p>
            <a:endParaRPr lang="en-US" sz="2400" dirty="0"/>
          </a:p>
          <a:p>
            <a:pPr algn="ctr"/>
            <a:r>
              <a:rPr lang="en-US" sz="2400" dirty="0"/>
              <a:t>You can also follow me on </a:t>
            </a:r>
            <a:r>
              <a:rPr lang="en-US" sz="2400" dirty="0">
                <a:hlinkClick r:id="rId3"/>
              </a:rPr>
              <a:t>Instagram</a:t>
            </a:r>
            <a:r>
              <a:rPr lang="en-US" sz="2400" dirty="0"/>
              <a:t> and find me on </a:t>
            </a:r>
            <a:r>
              <a:rPr lang="en-US" sz="2400" dirty="0">
                <a:hlinkClick r:id="rId4"/>
              </a:rPr>
              <a:t>Facebook</a:t>
            </a:r>
            <a:r>
              <a:rPr lang="en-US" sz="2400" dirty="0"/>
              <a:t> or </a:t>
            </a:r>
            <a:r>
              <a:rPr lang="en-US" sz="2400" dirty="0">
                <a:hlinkClick r:id="rId5"/>
              </a:rPr>
              <a:t>twitter</a:t>
            </a:r>
            <a:r>
              <a:rPr lang="en-US" sz="2400" dirty="0"/>
              <a:t>.</a:t>
            </a:r>
          </a:p>
        </p:txBody>
      </p:sp>
    </p:spTree>
    <p:extLst>
      <p:ext uri="{BB962C8B-B14F-4D97-AF65-F5344CB8AC3E}">
        <p14:creationId xmlns:p14="http://schemas.microsoft.com/office/powerpoint/2010/main" val="2775979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1178</Words>
  <Application>Microsoft Macintosh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ArialMT</vt:lpstr>
      <vt:lpstr>Calibri</vt:lpstr>
      <vt:lpstr>Calibri Light</vt:lpstr>
      <vt:lpstr>TiemposTextWeb-Bold</vt:lpstr>
      <vt:lpstr>Office Theme</vt:lpstr>
      <vt:lpstr>Context: Beloved by Toni Morrison</vt:lpstr>
      <vt:lpstr>Willy Lynch – The Making of a Slave</vt:lpstr>
      <vt:lpstr>Uncle Tom</vt:lpstr>
      <vt:lpstr>Uncle Tom’s Cabin (1852) – the representation of Black Americans by White Americans.</vt:lpstr>
      <vt:lpstr>Essay: How are Black Americans presented in ‘Uncle Tom’s Cabin’?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Duckworth</dc:creator>
  <cp:lastModifiedBy>Sophie Duckworth</cp:lastModifiedBy>
  <cp:revision>8</cp:revision>
  <dcterms:created xsi:type="dcterms:W3CDTF">2019-05-12T08:21:52Z</dcterms:created>
  <dcterms:modified xsi:type="dcterms:W3CDTF">2019-06-20T01:04:23Z</dcterms:modified>
</cp:coreProperties>
</file>