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305" r:id="rId3"/>
    <p:sldId id="304" r:id="rId4"/>
    <p:sldId id="303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703"/>
  </p:normalViewPr>
  <p:slideViewPr>
    <p:cSldViewPr snapToGrid="0" snapToObjects="1">
      <p:cViewPr varScale="1">
        <p:scale>
          <a:sx n="112" d="100"/>
          <a:sy n="112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9505-EDC4-D049-A708-80EE7EFC9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F021C-CFBE-8E44-8A79-4FFF7CBC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650B-79B0-2241-94F2-7C312F51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EDD52-4E94-B44A-9129-05ECBA5A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6F70E-85B0-2E42-93A0-DF5E39A0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351-FE39-4044-8A1C-8C4D78A3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657C4-FEF6-3349-927E-CC651EF4F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C343-47C4-8846-898C-53E2CFE5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7270-F418-DE40-AE0E-E0D1610D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AC4-311A-F148-8557-1C143C43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B4934-D8F8-4849-B36F-0DD714523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7E428-A561-7C43-B79B-CF1690232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9DEA5-0E63-0644-80C5-77BFC2CC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92DC-A4A9-E74F-87CA-0687E5BD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CDFCE-DAF5-C34A-8360-8CFF7453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A642-44A2-C14D-BAC4-AFCDFA6F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3B8D-C8E4-EF43-903B-026FBC987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9394D-709B-7B4E-925A-809C0C9F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FC7F-5DA4-7B4A-BF63-A259F246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CD95-A198-9F4C-BA96-58AAB45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09F-BCA2-7743-B727-B8C64AD1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03355-EE54-0D4D-8464-76E4AD8A5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B3EF-EE8A-B348-9669-A362155C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E7ED7-C3F9-2C49-8512-8E240401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F787D-BBAE-1041-BAF1-CF2162B9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9538-3C2F-6849-AF47-ACE2779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A895-D0CE-734F-B3A2-45B2AE0BE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EC88C-6686-7E4A-8B04-339816FFF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4FA53-7793-C843-8A6D-84383DCA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AD470-AAA6-3A46-A596-77CA1B87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71BB7-9EAC-0342-A355-68BBB414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215B-A083-0A46-A1C6-CEDDE53A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8C1C0-9AAD-3A44-AF93-450FD9791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538E2-C1A9-2544-9646-8337DF52B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E6291-5AE9-804C-B148-2B5FE6202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ED3D3-E3A6-3640-B2B3-DD33B13F4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8F6D08-0122-9D4D-8A13-5A962A9E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1F72E-A8EF-A447-ADB3-57474049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936BC-D3E3-A14A-86F6-FEF560F5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44C6-881F-EF41-B92B-0B222FD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88C86-AEF6-7B4B-8366-DA83DD74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58A62-138D-6548-8A55-121EA84B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AB918-EB26-E947-ABB7-3BB7C68A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AC5DC-33B4-104A-800B-4E51AFA6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C8921-B56D-374F-BEFD-D51A7871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E7D28-85AA-484C-BE9F-8671B2D2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512A-BB19-A441-8E5C-632D10D9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A1DC-569A-384C-BA0D-E1E2554ED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45826-F176-EC46-85D0-581A91543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80DBD-24A4-F545-8664-B4428B3A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7F228-BC0F-9F41-84D5-BB495EF8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C5FA8-E85D-264E-AA26-F169B9B2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A381-E513-9D49-9E5E-CC37E918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80ADA-87CA-E147-A796-58A062B87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91C19-59FB-1C47-B4AD-E815A941F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9F02A-6045-AA49-B915-BBCF0686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948EE-DF53-9842-ADA1-195A683C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A3778-F397-9E4B-8DAA-4A79FDC7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DB68B-18EB-D244-90F9-3EB344D5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9AB1B-675E-B84A-86B8-868B29AB6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99AA9-8362-A446-9FF2-6808BE68E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4399-1F4F-6545-9381-88921B52A58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0871C-8FA1-0D4A-9A88-58A09DC12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46B6-FD77-174A-913C-7D651C7E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26189-E3FD-3840-A348-798218E07E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duckworthsclassroom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duckworth_ms" TargetMode="External"/><Relationship Id="rId5" Type="http://schemas.openxmlformats.org/officeDocument/2006/relationships/hyperlink" Target="https://www.facebook.com/MsDuckworthsClassroom/" TargetMode="External"/><Relationship Id="rId4" Type="http://schemas.openxmlformats.org/officeDocument/2006/relationships/hyperlink" Target="https://www.instagram.com/msduckworths_classr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9944" y="1600200"/>
            <a:ext cx="9144000" cy="92130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Hector and Standish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LO: to understand how the character of Standish develops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7293" y="3085766"/>
            <a:ext cx="9569303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STARTER: ‘</a:t>
            </a:r>
            <a:r>
              <a:rPr lang="en-US" sz="2400" dirty="0">
                <a:solidFill>
                  <a:srgbClr val="FF0000"/>
                </a:solidFill>
              </a:rPr>
              <a:t>Do you mean you will share this with us?’ said </a:t>
            </a:r>
            <a:r>
              <a:rPr lang="en-US" sz="2400" dirty="0" err="1">
                <a:solidFill>
                  <a:srgbClr val="FF0000"/>
                </a:solidFill>
              </a:rPr>
              <a:t>Mrs</a:t>
            </a:r>
            <a:r>
              <a:rPr lang="en-US" sz="2400" dirty="0">
                <a:solidFill>
                  <a:srgbClr val="FF0000"/>
                </a:solidFill>
              </a:rPr>
              <a:t> Lush, her face translucent, her eyes fishes, swimming in puddles of tears.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Underline any significant words </a:t>
            </a:r>
            <a:r>
              <a:rPr lang="mr-IN" sz="2400" dirty="0"/>
              <a:t>–</a:t>
            </a:r>
            <a:r>
              <a:rPr lang="en-US" sz="2400" dirty="0"/>
              <a:t> what are the connotations of these words?</a:t>
            </a:r>
          </a:p>
          <a:p>
            <a:pPr marL="342900" indent="-342900">
              <a:buAutoNum type="arabicPeriod"/>
            </a:pPr>
            <a:r>
              <a:rPr lang="en-US" sz="2400" dirty="0"/>
              <a:t>Identify any techniques </a:t>
            </a:r>
            <a:r>
              <a:rPr lang="mr-IN" sz="2400" dirty="0"/>
              <a:t>–</a:t>
            </a:r>
            <a:r>
              <a:rPr lang="en-US" sz="2400" dirty="0"/>
              <a:t> why have these been used?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Extension: why do you think the author uses so many metaphors? Can you link this to Standish’s character?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57D461F6-1F32-1D44-9B57-7A05623BD553}"/>
              </a:ext>
            </a:extLst>
          </p:cNvPr>
          <p:cNvSpPr txBox="1">
            <a:spLocks/>
          </p:cNvSpPr>
          <p:nvPr/>
        </p:nvSpPr>
        <p:spPr>
          <a:xfrm>
            <a:off x="6365570" y="181162"/>
            <a:ext cx="5589431" cy="4619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LO: To understand how to describe the key characters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C7AD8-AF77-394D-8A9A-0468950AB682}"/>
              </a:ext>
            </a:extLst>
          </p:cNvPr>
          <p:cNvSpPr txBox="1"/>
          <p:nvPr/>
        </p:nvSpPr>
        <p:spPr>
          <a:xfrm>
            <a:off x="634659" y="458458"/>
            <a:ext cx="14816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Date: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D724D-D821-5642-90DC-64DEF8AF5720}"/>
              </a:ext>
            </a:extLst>
          </p:cNvPr>
          <p:cNvSpPr txBox="1"/>
          <p:nvPr/>
        </p:nvSpPr>
        <p:spPr>
          <a:xfrm rot="19665856">
            <a:off x="-166855" y="3052805"/>
            <a:ext cx="255961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Copy this into your books</a:t>
            </a:r>
          </a:p>
        </p:txBody>
      </p:sp>
    </p:spTree>
    <p:extLst>
      <p:ext uri="{BB962C8B-B14F-4D97-AF65-F5344CB8AC3E}">
        <p14:creationId xmlns:p14="http://schemas.microsoft.com/office/powerpoint/2010/main" val="30589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Standish and Hector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7361329" cy="36783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Write down words and phrases that describe Hector and Standish. </a:t>
            </a:r>
          </a:p>
          <a:p>
            <a:r>
              <a:rPr lang="en-US" dirty="0"/>
              <a:t>Can you link to the keywords? </a:t>
            </a:r>
          </a:p>
          <a:p>
            <a:endParaRPr lang="en-US" dirty="0"/>
          </a:p>
          <a:p>
            <a:r>
              <a:rPr lang="en-US" dirty="0"/>
              <a:t>Find key quotes and </a:t>
            </a:r>
            <a:r>
              <a:rPr lang="en-US" dirty="0" err="1"/>
              <a:t>analyse</a:t>
            </a:r>
            <a:r>
              <a:rPr lang="en-US" dirty="0"/>
              <a:t> them, what is the </a:t>
            </a:r>
            <a:r>
              <a:rPr lang="en-US" b="1" dirty="0"/>
              <a:t>effect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5327" y="5489467"/>
            <a:ext cx="58413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 we read we will continue to add to </a:t>
            </a:r>
            <a:r>
              <a:rPr lang="en-US"/>
              <a:t>the character posters.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8253" y="548216"/>
            <a:ext cx="3593291" cy="3447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to discuss the effect:</a:t>
            </a:r>
          </a:p>
          <a:p>
            <a:r>
              <a:rPr lang="en-US" sz="2000" dirty="0"/>
              <a:t>What is being described?</a:t>
            </a:r>
          </a:p>
          <a:p>
            <a:r>
              <a:rPr lang="en-US" sz="2000" dirty="0"/>
              <a:t>Why is it described in this way?</a:t>
            </a:r>
          </a:p>
          <a:p>
            <a:r>
              <a:rPr lang="en-US" sz="2000" dirty="0"/>
              <a:t>What is suggested?</a:t>
            </a:r>
          </a:p>
          <a:p>
            <a:r>
              <a:rPr lang="en-US" sz="2000" dirty="0"/>
              <a:t>How does it make you feel?</a:t>
            </a:r>
          </a:p>
          <a:p>
            <a:r>
              <a:rPr lang="en-US" sz="2000" dirty="0"/>
              <a:t>What does it make you think of?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How to </a:t>
            </a:r>
            <a:r>
              <a:rPr lang="en-US" sz="2000" dirty="0" err="1">
                <a:solidFill>
                  <a:srgbClr val="FF0000"/>
                </a:solidFill>
              </a:rPr>
              <a:t>analyse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r>
              <a:rPr lang="en-US" sz="2000" dirty="0"/>
              <a:t>Which are the important words?</a:t>
            </a:r>
          </a:p>
          <a:p>
            <a:r>
              <a:rPr lang="en-US" sz="2000" dirty="0"/>
              <a:t>What are the connotations?</a:t>
            </a:r>
          </a:p>
          <a:p>
            <a:r>
              <a:rPr lang="en-US" sz="2000" dirty="0"/>
              <a:t>What can you infer?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36656" y="4212194"/>
            <a:ext cx="1394805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Keywords:</a:t>
            </a:r>
          </a:p>
          <a:p>
            <a:r>
              <a:rPr lang="en-US" sz="1600" dirty="0"/>
              <a:t>Dystopia</a:t>
            </a:r>
          </a:p>
          <a:p>
            <a:r>
              <a:rPr lang="en-US" sz="1600" dirty="0"/>
              <a:t>Utopia</a:t>
            </a:r>
          </a:p>
          <a:p>
            <a:r>
              <a:rPr lang="en-US" sz="1600" dirty="0"/>
              <a:t>Oppression</a:t>
            </a:r>
          </a:p>
          <a:p>
            <a:r>
              <a:rPr lang="en-US" sz="1600" dirty="0"/>
              <a:t>Fear</a:t>
            </a:r>
          </a:p>
          <a:p>
            <a:r>
              <a:rPr lang="en-US" sz="1600" dirty="0"/>
              <a:t>Misery</a:t>
            </a:r>
          </a:p>
          <a:p>
            <a:r>
              <a:rPr lang="en-US" sz="1600" dirty="0"/>
              <a:t>Oppression</a:t>
            </a:r>
          </a:p>
          <a:p>
            <a:r>
              <a:rPr lang="en-US" sz="1600" dirty="0"/>
              <a:t>Dictatorship</a:t>
            </a:r>
          </a:p>
          <a:p>
            <a:r>
              <a:rPr lang="en-US" sz="1600" dirty="0"/>
              <a:t>Propaganda</a:t>
            </a:r>
          </a:p>
          <a:p>
            <a:r>
              <a:rPr lang="en-US" sz="1600" dirty="0"/>
              <a:t>Totalitarianism</a:t>
            </a:r>
          </a:p>
        </p:txBody>
      </p:sp>
    </p:spTree>
    <p:extLst>
      <p:ext uri="{BB962C8B-B14F-4D97-AF65-F5344CB8AC3E}">
        <p14:creationId xmlns:p14="http://schemas.microsoft.com/office/powerpoint/2010/main" val="24417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Write about either Hector or Standish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How would you describe them?</a:t>
            </a:r>
          </a:p>
          <a:p>
            <a:r>
              <a:rPr lang="en-US" dirty="0"/>
              <a:t>Which themes do they link to?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8803" y="2016135"/>
            <a:ext cx="2300053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Dystopia</a:t>
            </a:r>
          </a:p>
          <a:p>
            <a:r>
              <a:rPr lang="en-US" sz="2800" dirty="0"/>
              <a:t>Utopia</a:t>
            </a:r>
          </a:p>
          <a:p>
            <a:r>
              <a:rPr lang="en-US" sz="2800" dirty="0"/>
              <a:t>Oppression</a:t>
            </a:r>
          </a:p>
          <a:p>
            <a:r>
              <a:rPr lang="en-US" sz="2800" dirty="0"/>
              <a:t>Fear</a:t>
            </a:r>
          </a:p>
          <a:p>
            <a:r>
              <a:rPr lang="en-US" sz="2800" dirty="0"/>
              <a:t>Misery</a:t>
            </a:r>
          </a:p>
          <a:p>
            <a:r>
              <a:rPr lang="en-US" sz="2800" dirty="0"/>
              <a:t>Oppression</a:t>
            </a:r>
          </a:p>
          <a:p>
            <a:r>
              <a:rPr lang="en-US" sz="2800" dirty="0"/>
              <a:t>Dictatorship</a:t>
            </a:r>
          </a:p>
          <a:p>
            <a:r>
              <a:rPr lang="en-US" sz="2800" dirty="0"/>
              <a:t>Propaganda</a:t>
            </a:r>
          </a:p>
          <a:p>
            <a:r>
              <a:rPr lang="en-US" sz="2800" dirty="0"/>
              <a:t>Totalitarianism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BA6A83-2EF8-CB41-A712-B932564B9717}"/>
              </a:ext>
            </a:extLst>
          </p:cNvPr>
          <p:cNvSpPr txBox="1">
            <a:spLocks/>
          </p:cNvSpPr>
          <p:nvPr/>
        </p:nvSpPr>
        <p:spPr>
          <a:xfrm>
            <a:off x="2550017" y="3429000"/>
            <a:ext cx="5620480" cy="2602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Can you write your response as a PEA?</a:t>
            </a:r>
          </a:p>
          <a:p>
            <a:r>
              <a:rPr lang="en-GB" sz="1800" dirty="0"/>
              <a:t>Point – make a point about the character</a:t>
            </a:r>
          </a:p>
          <a:p>
            <a:r>
              <a:rPr lang="en-GB" sz="1800" dirty="0"/>
              <a:t>Evidence – use a quote that effectively references your point</a:t>
            </a:r>
          </a:p>
          <a:p>
            <a:r>
              <a:rPr lang="en-GB" sz="1800" dirty="0"/>
              <a:t>Analysis – analyse the </a:t>
            </a:r>
            <a:r>
              <a:rPr lang="en-GB" sz="1800" dirty="0">
                <a:solidFill>
                  <a:srgbClr val="FF0000"/>
                </a:solidFill>
              </a:rPr>
              <a:t>effect</a:t>
            </a:r>
            <a:r>
              <a:rPr lang="en-GB" sz="1800" dirty="0"/>
              <a:t> on the reader. Comment on </a:t>
            </a:r>
            <a:r>
              <a:rPr lang="en-GB" sz="1800" dirty="0">
                <a:solidFill>
                  <a:srgbClr val="FF0000"/>
                </a:solidFill>
              </a:rPr>
              <a:t>language</a:t>
            </a:r>
            <a:r>
              <a:rPr lang="en-GB" sz="1800" dirty="0"/>
              <a:t> if you can. Always return back to your point.</a:t>
            </a:r>
          </a:p>
        </p:txBody>
      </p:sp>
    </p:spTree>
    <p:extLst>
      <p:ext uri="{BB962C8B-B14F-4D97-AF65-F5344CB8AC3E}">
        <p14:creationId xmlns:p14="http://schemas.microsoft.com/office/powerpoint/2010/main" val="258734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PLENARY: Quote 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91" y="3202598"/>
            <a:ext cx="5546242" cy="212569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Quotes that show this is a Dystopian society.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have 5 minutes…how many can you find????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4591" y="2582985"/>
            <a:ext cx="46032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Extension: can you </a:t>
            </a:r>
            <a:r>
              <a:rPr lang="en-US" dirty="0" err="1"/>
              <a:t>analyse</a:t>
            </a:r>
            <a:r>
              <a:rPr lang="en-US" dirty="0"/>
              <a:t> any of the quotes?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9570" y="3202598"/>
            <a:ext cx="3593291" cy="3447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to discuss the effect:</a:t>
            </a:r>
          </a:p>
          <a:p>
            <a:r>
              <a:rPr lang="en-US" sz="2000" dirty="0"/>
              <a:t>What is being described?</a:t>
            </a:r>
          </a:p>
          <a:p>
            <a:r>
              <a:rPr lang="en-US" sz="2000" dirty="0"/>
              <a:t>Why is it described in this way?</a:t>
            </a:r>
          </a:p>
          <a:p>
            <a:r>
              <a:rPr lang="en-US" sz="2000" dirty="0"/>
              <a:t>What is suggested?</a:t>
            </a:r>
          </a:p>
          <a:p>
            <a:r>
              <a:rPr lang="en-US" sz="2000" dirty="0"/>
              <a:t>How does it make you feel?</a:t>
            </a:r>
          </a:p>
          <a:p>
            <a:r>
              <a:rPr lang="en-US" sz="2000" dirty="0"/>
              <a:t>What does it make you think of?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How to </a:t>
            </a:r>
            <a:r>
              <a:rPr lang="en-US" sz="2000" dirty="0" err="1">
                <a:solidFill>
                  <a:srgbClr val="FF0000"/>
                </a:solidFill>
              </a:rPr>
              <a:t>analyse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r>
              <a:rPr lang="en-US" sz="2000" dirty="0"/>
              <a:t>Which are the important words?</a:t>
            </a:r>
          </a:p>
          <a:p>
            <a:r>
              <a:rPr lang="en-US" sz="2000" dirty="0"/>
              <a:t>What are the connotations?</a:t>
            </a:r>
          </a:p>
          <a:p>
            <a:r>
              <a:rPr lang="en-US" sz="2000" dirty="0"/>
              <a:t>What can you infer?</a:t>
            </a:r>
          </a:p>
        </p:txBody>
      </p:sp>
      <p:sp>
        <p:nvSpPr>
          <p:cNvPr id="6" name="AutoShape 2" descr="quest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CBFB4B-B9D8-4843-AF1C-681493AED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030" y="4974134"/>
            <a:ext cx="849938" cy="1518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9C970-5D89-EE4A-8560-8166C30DB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99" y="1390003"/>
            <a:ext cx="1591333" cy="15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6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E638F-6AA7-8C44-B763-52CAC149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15" y="4549676"/>
            <a:ext cx="5404393" cy="2331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0585D-D94B-FC4F-9EDE-44D72DB15AD6}"/>
              </a:ext>
            </a:extLst>
          </p:cNvPr>
          <p:cNvSpPr txBox="1"/>
          <p:nvPr/>
        </p:nvSpPr>
        <p:spPr>
          <a:xfrm>
            <a:off x="1333500" y="602379"/>
            <a:ext cx="9029699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 for downloading this resource; I hope it is useful! You can find the full SoW on my </a:t>
            </a:r>
            <a:r>
              <a:rPr lang="en-US" sz="2400" dirty="0">
                <a:hlinkClick r:id="rId3"/>
              </a:rPr>
              <a:t>website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If you would like more free and paid resources, please visit my website: </a:t>
            </a:r>
            <a:r>
              <a:rPr lang="en-US" sz="2400" dirty="0">
                <a:hlinkClick r:id="rId3"/>
              </a:rPr>
              <a:t>www.msduckworthsclassroom.com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can also follow me on </a:t>
            </a:r>
            <a:r>
              <a:rPr lang="en-US" sz="2400" dirty="0">
                <a:hlinkClick r:id="rId4"/>
              </a:rPr>
              <a:t>Instagram</a:t>
            </a:r>
            <a:r>
              <a:rPr lang="en-US" sz="2400" dirty="0"/>
              <a:t> and find me on </a:t>
            </a:r>
            <a:r>
              <a:rPr lang="en-US" sz="2400" dirty="0">
                <a:hlinkClick r:id="rId5"/>
              </a:rPr>
              <a:t>Facebook</a:t>
            </a:r>
            <a:r>
              <a:rPr lang="en-US" sz="2400" dirty="0"/>
              <a:t> or </a:t>
            </a:r>
            <a:r>
              <a:rPr lang="en-US" sz="2400" dirty="0">
                <a:hlinkClick r:id="rId6"/>
              </a:rPr>
              <a:t>twitter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245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448</Words>
  <Application>Microsoft Macintosh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Hector and Standish</vt:lpstr>
      <vt:lpstr>Standish and Hector</vt:lpstr>
      <vt:lpstr>Write about either Hector or Standish</vt:lpstr>
      <vt:lpstr>PLENARY: Quote quest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Duckworth</dc:creator>
  <cp:lastModifiedBy>Sophie Duckworth</cp:lastModifiedBy>
  <cp:revision>8</cp:revision>
  <dcterms:created xsi:type="dcterms:W3CDTF">2019-05-12T08:21:52Z</dcterms:created>
  <dcterms:modified xsi:type="dcterms:W3CDTF">2019-07-14T12:51:07Z</dcterms:modified>
</cp:coreProperties>
</file>