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701A-11EB-FF47-8241-9B206CEB6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0EA48-F0FC-7F4D-B22C-40C8202EA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BD4B4-5C4A-7243-81D8-6531B2EA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CCB9-A182-5E4F-8CB6-02520D74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1170-AA96-EF43-AEED-EB6568AE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66D1-1D3F-174B-8F6B-C2979B47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CE39D-8ED5-1D43-AA45-35D6D9E3D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102EB-5351-E74D-8AC2-DA3BBC9F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B8B8-D28E-E644-9A50-830EC415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F328-5C28-8F4B-B732-B67C62B6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84C01-4DD1-1447-9468-AF4FB5370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B3C25-E27B-FD47-AFAA-EA2643786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276D-3814-1146-822B-A07CA14B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0289-B2C5-644C-8C53-ECCFCC9E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BF54F-5C6C-6E45-BDB1-4FB83239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9D99-81E4-684E-BB95-6303FCE5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2DA89-61F5-5F45-BF21-9BE640C1A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1088E-1CC8-DF4C-85DC-F3DC561D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A2E5-39DC-B240-83B6-A7BE4673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CD024-5B1D-3041-AFF6-7999A013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A7DF-F996-6940-B28F-8E14F71F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480F7-9437-1D4C-8001-8BB2093EF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0465-37EA-1C47-94AD-98704EA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B36E-9921-A649-8808-E869BD9B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EE0B4-DDD5-894F-8B20-88704219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D40D-4B40-664C-8747-E405E137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31BF-A47E-DE4D-9919-C41195DB8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664E9-257A-284A-9569-3DFAFE179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1E2A7-EBEE-1547-AF15-77E321C4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52B2C-C104-A14A-A763-56C63C2B9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7CD6F-458D-3941-B6A7-0016F24D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28A3-5335-CF41-8D01-9F9D585D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9173-82E7-8044-BBEA-F82EB7E57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B9F0-6D75-E841-A05C-8A7B4EE47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86908-907A-DB48-B4E5-6C4C2D95F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6EEEC-5D17-5747-8272-5EDB2F75D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12DD-FCC1-D543-8465-96C0EAE4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B8D4-6068-454B-8E04-15D19E4E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F2412-0C80-854E-9640-DD223E2B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6E090-ABED-754F-A3DA-392DBF7E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D20F8-C84A-9044-8627-725AE783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CE190-2A77-6A44-96BB-5C57630A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41E09-711E-FE40-A6F9-11058244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BBED3-E08F-4D49-BE45-F3392EB4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BFDD0-5222-6D4B-9D7E-D89BC22E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35FCC-58F9-574F-8B13-FA2F775C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A0BD-8BDD-F948-90CA-49E88288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E590-013B-E84F-BD4B-B1AF51CA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B5094-BBA5-2840-9BD1-3246B77DC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B6569-AC73-EE43-89FC-1131A6E9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C3D11-05B3-7A4B-A499-DE6E4BDB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36983-9CE2-1443-A043-1AFEE4B1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9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ED03-0799-184D-9090-690AB3AF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F39EA-AAE4-E148-8FD2-B613A7DCF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7BC31-882C-7E42-AA85-ECCD153E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A9A64-91C9-2C4D-8DD4-343C8668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5148A-6F69-1047-BADE-66B0ECB7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63F0E-8FF6-CB49-8CE5-E7631AA5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147B9-8744-7B44-A4FA-1F14CEB4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2F2D-1069-0D49-9E48-811098A11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53631-E7D3-314F-B9F7-D9DDB5F80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AF92-5AA4-5F45-B152-EB33DB50C7B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F7502-0F7B-AF40-8633-78699FE9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201E4-75C7-A445-8666-02816E7C3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35E08-B791-AF49-8D6B-1DE3EB52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2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00BFE9-0A5F-FE47-B822-7907229CF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04627"/>
              </p:ext>
            </p:extLst>
          </p:nvPr>
        </p:nvGraphicFramePr>
        <p:xfrm>
          <a:off x="301024" y="1126113"/>
          <a:ext cx="11589952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7538">
                  <a:extLst>
                    <a:ext uri="{9D8B030D-6E8A-4147-A177-3AD203B41FA5}">
                      <a16:colId xmlns:a16="http://schemas.microsoft.com/office/drawing/2014/main" val="945838892"/>
                    </a:ext>
                  </a:extLst>
                </a:gridCol>
                <a:gridCol w="7022414">
                  <a:extLst>
                    <a:ext uri="{9D8B030D-6E8A-4147-A177-3AD203B41FA5}">
                      <a16:colId xmlns:a16="http://schemas.microsoft.com/office/drawing/2014/main" val="2931105415"/>
                    </a:ext>
                  </a:extLst>
                </a:gridCol>
              </a:tblGrid>
              <a:tr h="497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alkduster" panose="03050602040202020205" pitchFamily="66" charset="77"/>
                        </a:rPr>
                        <a:t>Skill displayed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halkduster" panose="03050602040202020205" pitchFamily="66" charset="77"/>
                        </a:rPr>
                        <a:t>How to improve – complete one of these tasks as part of your reflection and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8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You are able to respond to the question in a relevant way and say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what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you know or learn about character/setting/action/relationship/atmosphere.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You are able to say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what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your evidence for this 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You are able to embed and introduce the evidence.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You are able to say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how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you know by naming a technique/method or identifying a key word.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You are able to say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how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this technique or word creates meaning and you analyse the effect.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You are able to say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why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it has been used.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Berlin Sans FB" panose="020E0602020502020306" pitchFamily="34" charset="77"/>
                        </a:rPr>
                        <a:t>You comment on </a:t>
                      </a:r>
                      <a:r>
                        <a:rPr lang="en-GB" sz="1400" u="sng" dirty="0">
                          <a:effectLst/>
                          <a:latin typeface="Berlin Sans FB" panose="020E0602020502020306" pitchFamily="34" charset="77"/>
                        </a:rPr>
                        <a:t>how</a:t>
                      </a:r>
                      <a:r>
                        <a:rPr lang="en-GB" sz="1400" dirty="0">
                          <a:effectLst/>
                          <a:latin typeface="Berlin Sans FB" panose="020E0602020502020306" pitchFamily="34" charset="77"/>
                        </a:rPr>
                        <a:t> the use of this method reinforces your point.</a:t>
                      </a:r>
                    </a:p>
                    <a:p>
                      <a:endParaRPr lang="en-US" sz="1400" dirty="0">
                        <a:latin typeface="Berlin Sans FB" panose="020E0602020502020306" pitchFamily="34" charset="77"/>
                      </a:endParaRPr>
                    </a:p>
                    <a:p>
                      <a:r>
                        <a:rPr lang="en-US" sz="1400" dirty="0">
                          <a:latin typeface="Berlin Sans FB" panose="020E0602020502020306" pitchFamily="34" charset="77"/>
                        </a:rPr>
                        <a:t>Extension: you are able to double up </a:t>
                      </a:r>
                    </a:p>
                    <a:p>
                      <a:r>
                        <a:rPr lang="en-US" sz="1400" dirty="0">
                          <a:latin typeface="Berlin Sans FB" panose="020E0602020502020306" pitchFamily="34" charset="77"/>
                        </a:rPr>
                        <a:t>on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Go back to your initial point and re/write it. Ensure it is relevant and clear.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Have you demonstrated that you know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what 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is being shown?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Choose a better quotation - ensure it is relevant and you have a lot to say about it.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Go back and introduce the quote: who, what, where, when, to who, why.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Add more analysis by showing that you understand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how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meaning is created through this technique. Discuss the effect of the technique/method you name.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Add more analysis by showing that you understand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how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meaning is created through language. Discuss the effect of language choices and their connotations.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Add more detail about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what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is shown with regards to character/setting/action/relationship/atmosphere through the use of technique or language. Name the method used.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Add an explanation of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why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this method was used in this way: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Why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does the writer want to show you this?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Why 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does the writer want you to feel/understand this?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Why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did the writer choose this particular technique? </a:t>
                      </a:r>
                      <a:r>
                        <a:rPr lang="en-GB" sz="1400" u="sng" dirty="0">
                          <a:latin typeface="Berlin Sans FB" panose="020E0602020502020306" pitchFamily="34" charset="77"/>
                        </a:rPr>
                        <a:t>Why</a:t>
                      </a: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 was it used at this particular point in the text?</a:t>
                      </a: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erlin Sans FB" panose="020E0602020502020306" pitchFamily="34" charset="77"/>
                        </a:rPr>
                        <a:t> </a:t>
                      </a:r>
                      <a:endParaRPr lang="en-GB" sz="1400" dirty="0">
                        <a:effectLst/>
                        <a:latin typeface="Berlin Sans FB" panose="020E0602020502020306" pitchFamily="34" charset="77"/>
                      </a:endParaRPr>
                    </a:p>
                    <a:p>
                      <a:r>
                        <a:rPr lang="en-GB" sz="1400" u="sng" dirty="0">
                          <a:effectLst/>
                          <a:latin typeface="Berlin Sans FB" panose="020E0602020502020306" pitchFamily="34" charset="77"/>
                        </a:rPr>
                        <a:t>How</a:t>
                      </a:r>
                      <a:r>
                        <a:rPr lang="en-GB" sz="1400" dirty="0">
                          <a:effectLst/>
                          <a:latin typeface="Berlin Sans FB" panose="020E0602020502020306" pitchFamily="34" charset="77"/>
                        </a:rPr>
                        <a:t> does the use of this method reinforce your point?</a:t>
                      </a:r>
                      <a:endParaRPr lang="en-US" sz="1400" dirty="0">
                        <a:latin typeface="Berlin Sans FB" panose="020E0602020502020306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710438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3540F1-D61C-3C4A-BE1A-2D992416EBA5}"/>
              </a:ext>
            </a:extLst>
          </p:cNvPr>
          <p:cNvSpPr/>
          <p:nvPr/>
        </p:nvSpPr>
        <p:spPr>
          <a:xfrm>
            <a:off x="3809999" y="154047"/>
            <a:ext cx="4053016" cy="846078"/>
          </a:xfrm>
          <a:custGeom>
            <a:avLst/>
            <a:gdLst>
              <a:gd name="connsiteX0" fmla="*/ 0 w 4053016"/>
              <a:gd name="connsiteY0" fmla="*/ 141016 h 846078"/>
              <a:gd name="connsiteX1" fmla="*/ 141016 w 4053016"/>
              <a:gd name="connsiteY1" fmla="*/ 0 h 846078"/>
              <a:gd name="connsiteX2" fmla="*/ 755148 w 4053016"/>
              <a:gd name="connsiteY2" fmla="*/ 0 h 846078"/>
              <a:gd name="connsiteX3" fmla="*/ 1256150 w 4053016"/>
              <a:gd name="connsiteY3" fmla="*/ 0 h 846078"/>
              <a:gd name="connsiteX4" fmla="*/ 1719442 w 4053016"/>
              <a:gd name="connsiteY4" fmla="*/ 0 h 846078"/>
              <a:gd name="connsiteX5" fmla="*/ 2295864 w 4053016"/>
              <a:gd name="connsiteY5" fmla="*/ 0 h 846078"/>
              <a:gd name="connsiteX6" fmla="*/ 2796866 w 4053016"/>
              <a:gd name="connsiteY6" fmla="*/ 0 h 846078"/>
              <a:gd name="connsiteX7" fmla="*/ 3410998 w 4053016"/>
              <a:gd name="connsiteY7" fmla="*/ 0 h 846078"/>
              <a:gd name="connsiteX8" fmla="*/ 3912000 w 4053016"/>
              <a:gd name="connsiteY8" fmla="*/ 0 h 846078"/>
              <a:gd name="connsiteX9" fmla="*/ 4053016 w 4053016"/>
              <a:gd name="connsiteY9" fmla="*/ 141016 h 846078"/>
              <a:gd name="connsiteX10" fmla="*/ 4053016 w 4053016"/>
              <a:gd name="connsiteY10" fmla="*/ 705062 h 846078"/>
              <a:gd name="connsiteX11" fmla="*/ 3912000 w 4053016"/>
              <a:gd name="connsiteY11" fmla="*/ 846078 h 846078"/>
              <a:gd name="connsiteX12" fmla="*/ 3486418 w 4053016"/>
              <a:gd name="connsiteY12" fmla="*/ 846078 h 846078"/>
              <a:gd name="connsiteX13" fmla="*/ 2872286 w 4053016"/>
              <a:gd name="connsiteY13" fmla="*/ 846078 h 846078"/>
              <a:gd name="connsiteX14" fmla="*/ 2408994 w 4053016"/>
              <a:gd name="connsiteY14" fmla="*/ 846078 h 846078"/>
              <a:gd name="connsiteX15" fmla="*/ 1870282 w 4053016"/>
              <a:gd name="connsiteY15" fmla="*/ 846078 h 846078"/>
              <a:gd name="connsiteX16" fmla="*/ 1256150 w 4053016"/>
              <a:gd name="connsiteY16" fmla="*/ 846078 h 846078"/>
              <a:gd name="connsiteX17" fmla="*/ 717438 w 4053016"/>
              <a:gd name="connsiteY17" fmla="*/ 846078 h 846078"/>
              <a:gd name="connsiteX18" fmla="*/ 141016 w 4053016"/>
              <a:gd name="connsiteY18" fmla="*/ 846078 h 846078"/>
              <a:gd name="connsiteX19" fmla="*/ 0 w 4053016"/>
              <a:gd name="connsiteY19" fmla="*/ 705062 h 846078"/>
              <a:gd name="connsiteX20" fmla="*/ 0 w 4053016"/>
              <a:gd name="connsiteY20" fmla="*/ 141016 h 8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53016" h="846078" extrusionOk="0">
                <a:moveTo>
                  <a:pt x="0" y="141016"/>
                </a:moveTo>
                <a:cubicBezTo>
                  <a:pt x="-9516" y="57266"/>
                  <a:pt x="53158" y="3744"/>
                  <a:pt x="141016" y="0"/>
                </a:cubicBezTo>
                <a:cubicBezTo>
                  <a:pt x="394715" y="-41572"/>
                  <a:pt x="486147" y="14528"/>
                  <a:pt x="755148" y="0"/>
                </a:cubicBezTo>
                <a:cubicBezTo>
                  <a:pt x="1024149" y="-14528"/>
                  <a:pt x="1103831" y="5040"/>
                  <a:pt x="1256150" y="0"/>
                </a:cubicBezTo>
                <a:cubicBezTo>
                  <a:pt x="1408469" y="-5040"/>
                  <a:pt x="1614475" y="37870"/>
                  <a:pt x="1719442" y="0"/>
                </a:cubicBezTo>
                <a:cubicBezTo>
                  <a:pt x="1824409" y="-37870"/>
                  <a:pt x="2109176" y="58311"/>
                  <a:pt x="2295864" y="0"/>
                </a:cubicBezTo>
                <a:cubicBezTo>
                  <a:pt x="2482552" y="-58311"/>
                  <a:pt x="2677293" y="29467"/>
                  <a:pt x="2796866" y="0"/>
                </a:cubicBezTo>
                <a:cubicBezTo>
                  <a:pt x="2916439" y="-29467"/>
                  <a:pt x="3169445" y="19716"/>
                  <a:pt x="3410998" y="0"/>
                </a:cubicBezTo>
                <a:cubicBezTo>
                  <a:pt x="3652551" y="-19716"/>
                  <a:pt x="3664933" y="28697"/>
                  <a:pt x="3912000" y="0"/>
                </a:cubicBezTo>
                <a:cubicBezTo>
                  <a:pt x="3985920" y="6553"/>
                  <a:pt x="4040090" y="48143"/>
                  <a:pt x="4053016" y="141016"/>
                </a:cubicBezTo>
                <a:cubicBezTo>
                  <a:pt x="4079955" y="404477"/>
                  <a:pt x="4010741" y="492094"/>
                  <a:pt x="4053016" y="705062"/>
                </a:cubicBezTo>
                <a:cubicBezTo>
                  <a:pt x="4062975" y="797768"/>
                  <a:pt x="3990403" y="851485"/>
                  <a:pt x="3912000" y="846078"/>
                </a:cubicBezTo>
                <a:cubicBezTo>
                  <a:pt x="3748682" y="870795"/>
                  <a:pt x="3645826" y="822557"/>
                  <a:pt x="3486418" y="846078"/>
                </a:cubicBezTo>
                <a:cubicBezTo>
                  <a:pt x="3327010" y="869599"/>
                  <a:pt x="3056644" y="827130"/>
                  <a:pt x="2872286" y="846078"/>
                </a:cubicBezTo>
                <a:cubicBezTo>
                  <a:pt x="2687928" y="865026"/>
                  <a:pt x="2606101" y="806440"/>
                  <a:pt x="2408994" y="846078"/>
                </a:cubicBezTo>
                <a:cubicBezTo>
                  <a:pt x="2211887" y="885716"/>
                  <a:pt x="1992568" y="808326"/>
                  <a:pt x="1870282" y="846078"/>
                </a:cubicBezTo>
                <a:cubicBezTo>
                  <a:pt x="1747996" y="883830"/>
                  <a:pt x="1462151" y="773373"/>
                  <a:pt x="1256150" y="846078"/>
                </a:cubicBezTo>
                <a:cubicBezTo>
                  <a:pt x="1050149" y="918783"/>
                  <a:pt x="948781" y="798053"/>
                  <a:pt x="717438" y="846078"/>
                </a:cubicBezTo>
                <a:cubicBezTo>
                  <a:pt x="486095" y="894103"/>
                  <a:pt x="333079" y="784554"/>
                  <a:pt x="141016" y="846078"/>
                </a:cubicBezTo>
                <a:cubicBezTo>
                  <a:pt x="57087" y="846327"/>
                  <a:pt x="9570" y="765692"/>
                  <a:pt x="0" y="705062"/>
                </a:cubicBezTo>
                <a:cubicBezTo>
                  <a:pt x="-57794" y="550092"/>
                  <a:pt x="4457" y="391169"/>
                  <a:pt x="0" y="141016"/>
                </a:cubicBezTo>
                <a:close/>
              </a:path>
            </a:pathLst>
          </a:custGeom>
          <a:noFill/>
          <a:ln w="41275" cmpd="thickThin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</a:rPr>
              <a:t>Text Analysis Marking Sheet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</a:rPr>
              <a:t>What How Why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picture containing food, white&#10;&#10;Description automatically generated">
            <a:extLst>
              <a:ext uri="{FF2B5EF4-FFF2-40B4-BE49-F238E27FC236}">
                <a16:creationId xmlns:a16="http://schemas.microsoft.com/office/drawing/2014/main" id="{5D50F52E-DBE8-E842-92D6-18B98016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988" y="1492250"/>
            <a:ext cx="623793" cy="879475"/>
          </a:xfrm>
          <a:prstGeom prst="rect">
            <a:avLst/>
          </a:prstGeom>
        </p:spPr>
      </p:pic>
      <p:pic>
        <p:nvPicPr>
          <p:cNvPr id="11" name="Picture 10" descr="A close up of a pencil&#10;&#10;Description automatically generated">
            <a:extLst>
              <a:ext uri="{FF2B5EF4-FFF2-40B4-BE49-F238E27FC236}">
                <a16:creationId xmlns:a16="http://schemas.microsoft.com/office/drawing/2014/main" id="{FD6056C0-E472-9343-A38C-3B8D09E6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2425">
            <a:off x="10359407" y="5023033"/>
            <a:ext cx="431229" cy="532345"/>
          </a:xfrm>
          <a:prstGeom prst="rect">
            <a:avLst/>
          </a:prstGeom>
        </p:spPr>
      </p:pic>
      <p:pic>
        <p:nvPicPr>
          <p:cNvPr id="19" name="Picture 18" descr="A close up of a toy&#10;&#10;Description automatically generated">
            <a:extLst>
              <a:ext uri="{FF2B5EF4-FFF2-40B4-BE49-F238E27FC236}">
                <a16:creationId xmlns:a16="http://schemas.microsoft.com/office/drawing/2014/main" id="{CD8B5725-C007-E94C-8766-A9633DB68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554" y="5565813"/>
            <a:ext cx="941845" cy="871907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73E61-E56E-1946-815D-B877D37D3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658" y="99774"/>
            <a:ext cx="480920" cy="694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31750"/>
          </a:effectLst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409C07-31BB-5745-B6BB-8E0516B9C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60376" y="165260"/>
            <a:ext cx="522981" cy="628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949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370</Words>
  <Application>Microsoft Macintosh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Berlin Sans FB</vt:lpstr>
      <vt:lpstr>Calibri</vt:lpstr>
      <vt:lpstr>Calibri Light</vt:lpstr>
      <vt:lpstr>Chalkduster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Duckworth</dc:creator>
  <cp:lastModifiedBy>Sophie Duckworth</cp:lastModifiedBy>
  <cp:revision>4</cp:revision>
  <dcterms:created xsi:type="dcterms:W3CDTF">2019-11-17T00:32:11Z</dcterms:created>
  <dcterms:modified xsi:type="dcterms:W3CDTF">2019-11-17T01:31:04Z</dcterms:modified>
</cp:coreProperties>
</file>