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76" r:id="rId4"/>
    <p:sldId id="263" r:id="rId5"/>
    <p:sldId id="262" r:id="rId6"/>
    <p:sldId id="265"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96"/>
  </p:normalViewPr>
  <p:slideViewPr>
    <p:cSldViewPr snapToGrid="0" snapToObjects="1">
      <p:cViewPr varScale="1">
        <p:scale>
          <a:sx n="100" d="100"/>
          <a:sy n="100"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9" y="805913"/>
            <a:ext cx="9144000" cy="122421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4800" dirty="0"/>
              <a:t>‘The Man with the Yellow Face’ by Anthony Horowitz</a:t>
            </a:r>
            <a:endParaRPr lang="en-GB" sz="4800" dirty="0"/>
          </a:p>
        </p:txBody>
      </p:sp>
      <p:sp>
        <p:nvSpPr>
          <p:cNvPr id="2" name="Content Placeholder 1"/>
          <p:cNvSpPr>
            <a:spLocks noGrp="1"/>
          </p:cNvSpPr>
          <p:nvPr>
            <p:ph type="subTitle" idx="1"/>
          </p:nvPr>
        </p:nvSpPr>
        <p:spPr>
          <a:xfrm>
            <a:off x="1523999" y="2209664"/>
            <a:ext cx="9144000" cy="1655762"/>
          </a:xfrm>
        </p:spPr>
        <p:style>
          <a:lnRef idx="2">
            <a:schemeClr val="accent1"/>
          </a:lnRef>
          <a:fillRef idx="1">
            <a:schemeClr val="lt1"/>
          </a:fillRef>
          <a:effectRef idx="0">
            <a:schemeClr val="accent1"/>
          </a:effectRef>
          <a:fontRef idx="minor">
            <a:schemeClr val="dk1"/>
          </a:fontRef>
        </p:style>
        <p:txBody>
          <a:bodyPr/>
          <a:lstStyle/>
          <a:p>
            <a:r>
              <a:rPr lang="en-US" dirty="0"/>
              <a:t>This is the title of the story. Write down any questions you have.</a:t>
            </a:r>
            <a:endParaRPr lang="en-GB" dirty="0"/>
          </a:p>
        </p:txBody>
      </p:sp>
      <p:sp>
        <p:nvSpPr>
          <p:cNvPr id="4" name="TextBox 3"/>
          <p:cNvSpPr txBox="1"/>
          <p:nvPr/>
        </p:nvSpPr>
        <p:spPr>
          <a:xfrm>
            <a:off x="5700326" y="2289208"/>
            <a:ext cx="707245" cy="1446550"/>
          </a:xfrm>
          <a:prstGeom prst="rect">
            <a:avLst/>
          </a:prstGeom>
          <a:noFill/>
        </p:spPr>
        <p:txBody>
          <a:bodyPr wrap="none" rtlCol="0">
            <a:spAutoFit/>
          </a:bodyPr>
          <a:lstStyle/>
          <a:p>
            <a:r>
              <a:rPr lang="en-US" sz="8800" dirty="0"/>
              <a:t>?</a:t>
            </a:r>
            <a:endParaRPr lang="en-GB" sz="8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5243"/>
            <a:ext cx="1985929" cy="254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15930" y="3804388"/>
            <a:ext cx="641092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These images are linked to the story. Do they give you more questions or do they help with some answers?</a:t>
            </a:r>
            <a:endParaRPr lang="en-GB" dirty="0"/>
          </a:p>
        </p:txBody>
      </p:sp>
      <p:cxnSp>
        <p:nvCxnSpPr>
          <p:cNvPr id="7" name="Straight Arrow Connector 6"/>
          <p:cNvCxnSpPr/>
          <p:nvPr/>
        </p:nvCxnSpPr>
        <p:spPr>
          <a:xfrm flipH="1">
            <a:off x="2973876" y="4518484"/>
            <a:ext cx="748145" cy="359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775" y="4946280"/>
            <a:ext cx="3256164" cy="191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cxnSpLocks/>
          </p:cNvCxnSpPr>
          <p:nvPr/>
        </p:nvCxnSpPr>
        <p:spPr>
          <a:xfrm>
            <a:off x="8156796" y="4360987"/>
            <a:ext cx="832083" cy="585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900" y="4099333"/>
            <a:ext cx="634198" cy="282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144" y="4653633"/>
            <a:ext cx="3329247" cy="229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5471" y="3144765"/>
            <a:ext cx="1657782" cy="165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9526857" y="3782891"/>
            <a:ext cx="669782" cy="23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2150932" y="3778115"/>
            <a:ext cx="616166" cy="204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7AA1869-D30C-5C48-8914-61EC071269CA}"/>
              </a:ext>
            </a:extLst>
          </p:cNvPr>
          <p:cNvSpPr txBox="1"/>
          <p:nvPr/>
        </p:nvSpPr>
        <p:spPr>
          <a:xfrm>
            <a:off x="251864" y="115936"/>
            <a:ext cx="74110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endParaRPr lang="en-GB" dirty="0"/>
          </a:p>
        </p:txBody>
      </p:sp>
      <p:sp>
        <p:nvSpPr>
          <p:cNvPr id="6" name="TextBox 5">
            <a:extLst>
              <a:ext uri="{FF2B5EF4-FFF2-40B4-BE49-F238E27FC236}">
                <a16:creationId xmlns:a16="http://schemas.microsoft.com/office/drawing/2014/main" id="{32EF03B3-3365-2244-8D9C-1F16CE0A774B}"/>
              </a:ext>
            </a:extLst>
          </p:cNvPr>
          <p:cNvSpPr txBox="1"/>
          <p:nvPr/>
        </p:nvSpPr>
        <p:spPr>
          <a:xfrm>
            <a:off x="2459015" y="55352"/>
            <a:ext cx="740619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how to make inferences based on the opening of the story</a:t>
            </a:r>
          </a:p>
        </p:txBody>
      </p:sp>
    </p:spTree>
    <p:extLst>
      <p:ext uri="{BB962C8B-B14F-4D97-AF65-F5344CB8AC3E}">
        <p14:creationId xmlns:p14="http://schemas.microsoft.com/office/powerpoint/2010/main" val="57612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 calcmode="lin" valueType="num">
                                      <p:cBhvr additive="base">
                                        <p:cTn id="39" dur="500" fill="hold"/>
                                        <p:tgtEl>
                                          <p:spTgt spid="1029"/>
                                        </p:tgtEl>
                                        <p:attrNameLst>
                                          <p:attrName>ppt_x</p:attrName>
                                        </p:attrNameLst>
                                      </p:cBhvr>
                                      <p:tavLst>
                                        <p:tav tm="0">
                                          <p:val>
                                            <p:strVal val="#ppt_x"/>
                                          </p:val>
                                        </p:tav>
                                        <p:tav tm="100000">
                                          <p:val>
                                            <p:strVal val="#ppt_x"/>
                                          </p:val>
                                        </p:tav>
                                      </p:tavLst>
                                    </p:anim>
                                    <p:anim calcmode="lin" valueType="num">
                                      <p:cBhvr additive="base">
                                        <p:cTn id="4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anim calcmode="lin" valueType="num">
                                      <p:cBhvr additive="base">
                                        <p:cTn id="45" dur="500" fill="hold"/>
                                        <p:tgtEl>
                                          <p:spTgt spid="1030"/>
                                        </p:tgtEl>
                                        <p:attrNameLst>
                                          <p:attrName>ppt_x</p:attrName>
                                        </p:attrNameLst>
                                      </p:cBhvr>
                                      <p:tavLst>
                                        <p:tav tm="0">
                                          <p:val>
                                            <p:strVal val="#ppt_x"/>
                                          </p:val>
                                        </p:tav>
                                        <p:tav tm="100000">
                                          <p:val>
                                            <p:strVal val="#ppt_x"/>
                                          </p:val>
                                        </p:tav>
                                      </p:tavLst>
                                    </p:anim>
                                    <p:anim calcmode="lin" valueType="num">
                                      <p:cBhvr additive="base">
                                        <p:cTn id="46" dur="500" fill="hold"/>
                                        <p:tgtEl>
                                          <p:spTgt spid="103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7111" y="2987983"/>
            <a:ext cx="9877777" cy="3325283"/>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a:t>These are the first lines of the story. What are you expecting?</a:t>
            </a:r>
          </a:p>
          <a:p>
            <a:r>
              <a:rPr lang="en-US" dirty="0"/>
              <a:t>Make predictions under the following headings (use the images from the last slide to help you):</a:t>
            </a:r>
          </a:p>
          <a:p>
            <a:pPr lvl="1"/>
            <a:r>
              <a:rPr lang="en-US" dirty="0"/>
              <a:t>Setting</a:t>
            </a:r>
          </a:p>
          <a:p>
            <a:pPr lvl="1"/>
            <a:r>
              <a:rPr lang="en-US" dirty="0"/>
              <a:t>Character</a:t>
            </a:r>
          </a:p>
          <a:p>
            <a:pPr lvl="1"/>
            <a:r>
              <a:rPr lang="en-US" dirty="0"/>
              <a:t>Main events</a:t>
            </a:r>
          </a:p>
          <a:p>
            <a:pPr lvl="1"/>
            <a:r>
              <a:rPr lang="en-US" dirty="0"/>
              <a:t>Tone</a:t>
            </a:r>
          </a:p>
          <a:p>
            <a:pPr lvl="1"/>
            <a:r>
              <a:rPr lang="en-US" dirty="0"/>
              <a:t>Genre</a:t>
            </a:r>
            <a:endParaRPr lang="en-GB" dirty="0"/>
          </a:p>
        </p:txBody>
      </p:sp>
      <p:sp>
        <p:nvSpPr>
          <p:cNvPr id="3" name="Title 2"/>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Autofit/>
          </a:bodyPr>
          <a:lstStyle/>
          <a:p>
            <a:r>
              <a:rPr lang="en-US" sz="2400" dirty="0"/>
              <a:t> </a:t>
            </a:r>
            <a:r>
              <a:rPr lang="en-US" sz="2800" b="1" dirty="0"/>
              <a:t>I want to tell you how it happened. But it’s not easy. It’s all a long time ago now and even though I think about it often, there are still things I don’t understand. Maybe I never did. </a:t>
            </a:r>
            <a:endParaRPr lang="en-GB" sz="2800" b="1" dirty="0"/>
          </a:p>
        </p:txBody>
      </p:sp>
    </p:spTree>
    <p:extLst>
      <p:ext uri="{BB962C8B-B14F-4D97-AF65-F5344CB8AC3E}">
        <p14:creationId xmlns:p14="http://schemas.microsoft.com/office/powerpoint/2010/main" val="229888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7111" y="2987983"/>
            <a:ext cx="9877777" cy="3325283"/>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a:t>Draw two images:</a:t>
            </a:r>
          </a:p>
          <a:p>
            <a:pPr>
              <a:buFont typeface=".Apple Color Emoji UI"/>
              <a:buChar char="✏️"/>
            </a:pPr>
            <a:r>
              <a:rPr lang="en-GB" dirty="0"/>
              <a:t> One that shows how you interpret the narrator at this point.</a:t>
            </a:r>
          </a:p>
          <a:p>
            <a:pPr>
              <a:buFont typeface=".Apple Color Emoji UI"/>
              <a:buChar char="✏️"/>
            </a:pPr>
            <a:r>
              <a:rPr lang="en-GB" dirty="0"/>
              <a:t> One that shows how you feel as a reader.</a:t>
            </a:r>
          </a:p>
          <a:p>
            <a:pPr>
              <a:buFont typeface=".Apple Color Emoji UI"/>
              <a:buChar char="✏️"/>
            </a:pPr>
            <a:endParaRPr lang="en-GB" dirty="0"/>
          </a:p>
          <a:p>
            <a:pPr marL="0" indent="0">
              <a:buNone/>
            </a:pPr>
            <a:r>
              <a:rPr lang="en-GB" dirty="0"/>
              <a:t>Don’t say which is which! Your partner will have to </a:t>
            </a:r>
            <a:r>
              <a:rPr lang="en-GB" dirty="0" err="1"/>
              <a:t>gues</a:t>
            </a:r>
            <a:r>
              <a:rPr lang="en-GB" dirty="0"/>
              <a:t>…</a:t>
            </a:r>
          </a:p>
        </p:txBody>
      </p:sp>
      <p:sp>
        <p:nvSpPr>
          <p:cNvPr id="3" name="Title 2"/>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Autofit/>
          </a:bodyPr>
          <a:lstStyle/>
          <a:p>
            <a:r>
              <a:rPr lang="en-US" sz="2400" dirty="0"/>
              <a:t> </a:t>
            </a:r>
            <a:r>
              <a:rPr lang="en-US" sz="2800" b="1" dirty="0"/>
              <a:t>I want to tell you how it happened. But it’s not easy. It’s all a long time ago now and even though I think about it often, there are still things I don’t understand. Maybe I never did. </a:t>
            </a:r>
            <a:endParaRPr lang="en-GB" sz="2800" b="1" dirty="0"/>
          </a:p>
        </p:txBody>
      </p:sp>
    </p:spTree>
    <p:extLst>
      <p:ext uri="{BB962C8B-B14F-4D97-AF65-F5344CB8AC3E}">
        <p14:creationId xmlns:p14="http://schemas.microsoft.com/office/powerpoint/2010/main" val="288622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7935" y="627531"/>
            <a:ext cx="10363200" cy="1200444"/>
          </a:xfrm>
        </p:spPr>
        <p:style>
          <a:lnRef idx="1">
            <a:schemeClr val="accent4"/>
          </a:lnRef>
          <a:fillRef idx="2">
            <a:schemeClr val="accent4"/>
          </a:fillRef>
          <a:effectRef idx="1">
            <a:schemeClr val="accent4"/>
          </a:effectRef>
          <a:fontRef idx="minor">
            <a:schemeClr val="dk1"/>
          </a:fontRef>
        </p:style>
        <p:txBody>
          <a:bodyPr/>
          <a:lstStyle/>
          <a:p>
            <a:r>
              <a:rPr lang="en-US" dirty="0"/>
              <a:t>The beginning of the novel</a:t>
            </a:r>
            <a:endParaRPr lang="en-GB" dirty="0"/>
          </a:p>
        </p:txBody>
      </p:sp>
      <p:sp>
        <p:nvSpPr>
          <p:cNvPr id="5" name="Subtitle 4"/>
          <p:cNvSpPr>
            <a:spLocks noGrp="1"/>
          </p:cNvSpPr>
          <p:nvPr>
            <p:ph type="subTitle" idx="1"/>
          </p:nvPr>
        </p:nvSpPr>
        <p:spPr/>
        <p:txBody>
          <a:bodyPr/>
          <a:lstStyle/>
          <a:p>
            <a:endParaRPr lang="en-GB"/>
          </a:p>
        </p:txBody>
      </p:sp>
      <p:sp>
        <p:nvSpPr>
          <p:cNvPr id="6" name="TextBox 5"/>
          <p:cNvSpPr txBox="1"/>
          <p:nvPr/>
        </p:nvSpPr>
        <p:spPr>
          <a:xfrm>
            <a:off x="366212" y="627531"/>
            <a:ext cx="74110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endParaRPr lang="en-GB" dirty="0"/>
          </a:p>
        </p:txBody>
      </p:sp>
      <p:sp>
        <p:nvSpPr>
          <p:cNvPr id="8" name="TextBox 7"/>
          <p:cNvSpPr txBox="1"/>
          <p:nvPr/>
        </p:nvSpPr>
        <p:spPr>
          <a:xfrm>
            <a:off x="757935" y="4919008"/>
            <a:ext cx="10929103"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STARTER: What are your first impressions of the narrator?</a:t>
            </a:r>
          </a:p>
          <a:p>
            <a:r>
              <a:rPr lang="en-US" sz="2400" dirty="0"/>
              <a:t>      Are you looking forward to reading the story? Why/why not?</a:t>
            </a:r>
            <a:endParaRPr lang="en-GB" sz="2400" dirty="0"/>
          </a:p>
          <a:p>
            <a:endParaRPr lang="en-US" sz="2400" dirty="0"/>
          </a:p>
          <a:p>
            <a:r>
              <a:rPr lang="en-US" sz="2400" dirty="0"/>
              <a:t>Extension: How has the writer, Horowitz, tried to </a:t>
            </a:r>
            <a:r>
              <a:rPr lang="en-US" sz="2400" u="sng" dirty="0"/>
              <a:t>engage</a:t>
            </a:r>
            <a:r>
              <a:rPr lang="en-US" sz="2400" dirty="0"/>
              <a:t> the reader?</a:t>
            </a:r>
          </a:p>
          <a:p>
            <a:r>
              <a:rPr lang="en-US" sz="2400" dirty="0"/>
              <a:t> </a:t>
            </a:r>
            <a:endParaRPr lang="en-GB" sz="2400" dirty="0"/>
          </a:p>
        </p:txBody>
      </p:sp>
      <p:sp>
        <p:nvSpPr>
          <p:cNvPr id="2" name="Rounded Rectangular Callout 1">
            <a:extLst>
              <a:ext uri="{FF2B5EF4-FFF2-40B4-BE49-F238E27FC236}">
                <a16:creationId xmlns:a16="http://schemas.microsoft.com/office/drawing/2014/main" id="{57E96E8C-3530-5B45-9151-F9A9A270EBEF}"/>
              </a:ext>
            </a:extLst>
          </p:cNvPr>
          <p:cNvSpPr/>
          <p:nvPr/>
        </p:nvSpPr>
        <p:spPr>
          <a:xfrm>
            <a:off x="1107312" y="2657289"/>
            <a:ext cx="9379352" cy="1486201"/>
          </a:xfrm>
          <a:prstGeom prst="wedgeRoundRectCallout">
            <a:avLst>
              <a:gd name="adj1" fmla="val -48723"/>
              <a:gd name="adj2" fmla="val 80113"/>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 want to tell you how it happened. But it’s not easy. It’s all a long time ago now and even though I think about it often, there are still things I don’t understand. Maybe I never did.</a:t>
            </a:r>
            <a:endParaRPr lang="en-US" sz="2800" dirty="0"/>
          </a:p>
        </p:txBody>
      </p:sp>
      <p:sp>
        <p:nvSpPr>
          <p:cNvPr id="7" name="TextBox 6">
            <a:extLst>
              <a:ext uri="{FF2B5EF4-FFF2-40B4-BE49-F238E27FC236}">
                <a16:creationId xmlns:a16="http://schemas.microsoft.com/office/drawing/2014/main" id="{01B30562-2F3F-044A-8120-86042628760B}"/>
              </a:ext>
            </a:extLst>
          </p:cNvPr>
          <p:cNvSpPr txBox="1"/>
          <p:nvPr/>
        </p:nvSpPr>
        <p:spPr>
          <a:xfrm>
            <a:off x="897858" y="0"/>
            <a:ext cx="10621690"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how to read for meaning and identify and comment on the different features of a short story</a:t>
            </a:r>
          </a:p>
        </p:txBody>
      </p:sp>
    </p:spTree>
    <p:extLst>
      <p:ext uri="{BB962C8B-B14F-4D97-AF65-F5344CB8AC3E}">
        <p14:creationId xmlns:p14="http://schemas.microsoft.com/office/powerpoint/2010/main" val="263875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851" y="1045029"/>
            <a:ext cx="7622014" cy="5649685"/>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r>
              <a:rPr lang="en-US" sz="2600" dirty="0"/>
              <a:t> I want to tell you how it happened. But it’s not easy. It’s all a long time ago now and even though I think about it often, there are still things I don’t understand. Maybe I never did. </a:t>
            </a:r>
          </a:p>
          <a:p>
            <a:pPr marL="0" indent="0">
              <a:buNone/>
            </a:pPr>
            <a:endParaRPr lang="en-GB" sz="2600" dirty="0"/>
          </a:p>
          <a:p>
            <a:pPr marL="0" indent="0">
              <a:buNone/>
            </a:pPr>
            <a:r>
              <a:rPr lang="en-US" sz="2600" dirty="0"/>
              <a:t>Why did I even go into the machine? What I’m talking about is one of those instant photograph booths. It was on Platform One at York station – four shots for £2.50. It’s probably still there now if you want to go and look at it. I’ve never been back so I can’t be sure. Anyway, there I was with my uncle and aunt, waiting for the train to London and we were twenty minutes early and I had about three pounds on me, which was all that was left of my pocket money. I could have gone back to the kiosk and bought a comic, another bar of chocolate, a puzzle book. I could have gone into the café and bought Cokes all round. I could have just hung on to it. But maybe you know the feeling when you’ve been on holiday and your mum has given you a certain amount to spend. You’ve just got to spend it. It’s almost a challenge. It doesn’t matter what you spend it on. You’ve just got to be sure it’s all gone by the time you get home. Why the photographs? I was thirteen years old then and I suppose I was what you’d call good-looking. Girls said so, anyway. Fair hair, blue eyes, not fat, not thin. It was important to me how I looked – the right jeans, the right trainers, that sort of thing. But it wasn’t crucial to me. What I’m trying to say is, I didn’t take the photographs to pin on the wall or to prove to anyone what a movie star I was.</a:t>
            </a:r>
          </a:p>
          <a:p>
            <a:pPr marL="0" indent="0">
              <a:buNone/>
            </a:pPr>
            <a:endParaRPr lang="en-GB" sz="2600" dirty="0"/>
          </a:p>
          <a:p>
            <a:pPr marL="0" indent="0">
              <a:buNone/>
            </a:pPr>
            <a:r>
              <a:rPr lang="en-US" sz="2600" dirty="0"/>
              <a:t>I just took them. </a:t>
            </a:r>
            <a:endParaRPr lang="en-GB" sz="2600" dirty="0"/>
          </a:p>
          <a:p>
            <a:pPr marL="0" indent="0">
              <a:buNone/>
            </a:pPr>
            <a:r>
              <a:rPr lang="en-US" sz="2600" dirty="0"/>
              <a:t>I don’t know why. </a:t>
            </a:r>
            <a:endParaRPr lang="en-GB" sz="2600" dirty="0"/>
          </a:p>
          <a:p>
            <a:pPr marL="0" indent="0">
              <a:buNone/>
            </a:pPr>
            <a:endParaRPr lang="en-GB" dirty="0"/>
          </a:p>
        </p:txBody>
      </p:sp>
      <p:sp>
        <p:nvSpPr>
          <p:cNvPr id="3" name="Title 2"/>
          <p:cNvSpPr>
            <a:spLocks noGrp="1"/>
          </p:cNvSpPr>
          <p:nvPr>
            <p:ph type="title"/>
          </p:nvPr>
        </p:nvSpPr>
        <p:spPr>
          <a:xfrm>
            <a:off x="2712782" y="163286"/>
            <a:ext cx="6292322" cy="751261"/>
          </a:xfrm>
        </p:spPr>
        <p:style>
          <a:lnRef idx="1">
            <a:schemeClr val="accent4"/>
          </a:lnRef>
          <a:fillRef idx="2">
            <a:schemeClr val="accent4"/>
          </a:fillRef>
          <a:effectRef idx="1">
            <a:schemeClr val="accent4"/>
          </a:effectRef>
          <a:fontRef idx="minor">
            <a:schemeClr val="dk1"/>
          </a:fontRef>
        </p:style>
        <p:txBody>
          <a:bodyPr/>
          <a:lstStyle/>
          <a:p>
            <a:r>
              <a:rPr lang="en-US" dirty="0"/>
              <a:t>Let’s read the first section</a:t>
            </a:r>
            <a:endParaRPr lang="en-GB" dirty="0"/>
          </a:p>
        </p:txBody>
      </p:sp>
      <p:sp>
        <p:nvSpPr>
          <p:cNvPr id="4" name="TextBox 3"/>
          <p:cNvSpPr txBox="1"/>
          <p:nvPr/>
        </p:nvSpPr>
        <p:spPr>
          <a:xfrm>
            <a:off x="8237913" y="955877"/>
            <a:ext cx="3819846" cy="55092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t>What do we learn about:</a:t>
            </a:r>
          </a:p>
          <a:p>
            <a:pPr marL="285750" indent="-285750">
              <a:buFontTx/>
              <a:buChar char="-"/>
            </a:pPr>
            <a:r>
              <a:rPr lang="en-US" sz="3200" dirty="0"/>
              <a:t>Setting</a:t>
            </a:r>
          </a:p>
          <a:p>
            <a:pPr marL="285750" indent="-285750">
              <a:buFontTx/>
              <a:buChar char="-"/>
            </a:pPr>
            <a:r>
              <a:rPr lang="en-US" sz="3200" dirty="0"/>
              <a:t>Character</a:t>
            </a:r>
          </a:p>
          <a:p>
            <a:pPr marL="285750" indent="-285750">
              <a:buFontTx/>
              <a:buChar char="-"/>
            </a:pPr>
            <a:r>
              <a:rPr lang="en-US" sz="3200" dirty="0"/>
              <a:t>Tone</a:t>
            </a:r>
          </a:p>
          <a:p>
            <a:pPr marL="285750" indent="-285750">
              <a:buFontTx/>
              <a:buChar char="-"/>
            </a:pPr>
            <a:r>
              <a:rPr lang="en-US" sz="3200" dirty="0"/>
              <a:t>Atmosphere</a:t>
            </a:r>
          </a:p>
          <a:p>
            <a:pPr marL="285750" indent="-285750">
              <a:buFontTx/>
              <a:buChar char="-"/>
            </a:pPr>
            <a:r>
              <a:rPr lang="en-US" sz="3200" dirty="0"/>
              <a:t>Events</a:t>
            </a:r>
          </a:p>
          <a:p>
            <a:pPr marL="285750" indent="-285750">
              <a:buFontTx/>
              <a:buChar char="-"/>
            </a:pPr>
            <a:r>
              <a:rPr lang="en-US" sz="3200" dirty="0"/>
              <a:t>Language </a:t>
            </a:r>
          </a:p>
          <a:p>
            <a:pPr marL="285750" indent="-285750">
              <a:buFontTx/>
              <a:buChar char="-"/>
            </a:pPr>
            <a:r>
              <a:rPr lang="en-US" sz="3200" dirty="0"/>
              <a:t>Structure</a:t>
            </a:r>
          </a:p>
          <a:p>
            <a:r>
              <a:rPr lang="en-US" sz="3200" dirty="0"/>
              <a:t>Is there any mystery?</a:t>
            </a:r>
          </a:p>
          <a:p>
            <a:r>
              <a:rPr lang="en-US" sz="3200" dirty="0"/>
              <a:t>Are there any clues?</a:t>
            </a:r>
            <a:endParaRPr lang="en-GB" sz="3200" dirty="0"/>
          </a:p>
        </p:txBody>
      </p:sp>
    </p:spTree>
    <p:extLst>
      <p:ext uri="{BB962C8B-B14F-4D97-AF65-F5344CB8AC3E}">
        <p14:creationId xmlns:p14="http://schemas.microsoft.com/office/powerpoint/2010/main" val="358649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43605" y="3273767"/>
            <a:ext cx="5735638" cy="522287"/>
          </a:xfrm>
        </p:spPr>
        <p:style>
          <a:lnRef idx="2">
            <a:schemeClr val="accent2"/>
          </a:lnRef>
          <a:fillRef idx="1">
            <a:schemeClr val="lt1"/>
          </a:fillRef>
          <a:effectRef idx="0">
            <a:schemeClr val="accent2"/>
          </a:effectRef>
          <a:fontRef idx="minor">
            <a:schemeClr val="dk1"/>
          </a:fontRef>
        </p:style>
        <p:txBody>
          <a:bodyPr/>
          <a:lstStyle/>
          <a:p>
            <a:r>
              <a:rPr lang="en-US" dirty="0"/>
              <a:t>Horowitz engages the reader by….</a:t>
            </a:r>
            <a:endParaRPr lang="en-GB" dirty="0"/>
          </a:p>
        </p:txBody>
      </p:sp>
      <p:sp>
        <p:nvSpPr>
          <p:cNvPr id="4" name="TextBox 3"/>
          <p:cNvSpPr txBox="1"/>
          <p:nvPr/>
        </p:nvSpPr>
        <p:spPr>
          <a:xfrm>
            <a:off x="8999406" y="4604347"/>
            <a:ext cx="286566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How does he engage you?</a:t>
            </a:r>
          </a:p>
          <a:p>
            <a:r>
              <a:rPr lang="en-US" dirty="0"/>
              <a:t>What is he trying to show us?</a:t>
            </a:r>
          </a:p>
          <a:p>
            <a:r>
              <a:rPr lang="en-US" dirty="0"/>
              <a:t>How does it make us feel?</a:t>
            </a:r>
            <a:endParaRPr lang="en-GB" dirty="0"/>
          </a:p>
        </p:txBody>
      </p:sp>
      <p:sp>
        <p:nvSpPr>
          <p:cNvPr id="5" name="TextBox 4"/>
          <p:cNvSpPr txBox="1"/>
          <p:nvPr/>
        </p:nvSpPr>
        <p:spPr>
          <a:xfrm>
            <a:off x="8243566" y="2255112"/>
            <a:ext cx="3621504"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800" dirty="0"/>
              <a:t>Use a quote if you can!</a:t>
            </a:r>
            <a:endParaRPr lang="en-GB" sz="2800" dirty="0"/>
          </a:p>
        </p:txBody>
      </p:sp>
      <p:sp>
        <p:nvSpPr>
          <p:cNvPr id="6" name="Explosion 2 5">
            <a:extLst>
              <a:ext uri="{FF2B5EF4-FFF2-40B4-BE49-F238E27FC236}">
                <a16:creationId xmlns:a16="http://schemas.microsoft.com/office/drawing/2014/main" id="{53E17F40-D9C7-CF40-9C43-0F476DC150D2}"/>
              </a:ext>
            </a:extLst>
          </p:cNvPr>
          <p:cNvSpPr/>
          <p:nvPr/>
        </p:nvSpPr>
        <p:spPr>
          <a:xfrm>
            <a:off x="960698" y="31795"/>
            <a:ext cx="10270603" cy="2812648"/>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 does Horowitz make the beginning of the story engaging?</a:t>
            </a:r>
          </a:p>
        </p:txBody>
      </p:sp>
    </p:spTree>
    <p:extLst>
      <p:ext uri="{BB962C8B-B14F-4D97-AF65-F5344CB8AC3E}">
        <p14:creationId xmlns:p14="http://schemas.microsoft.com/office/powerpoint/2010/main" val="383599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185993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838</Words>
  <Application>Microsoft Macintosh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 Color Emoji UI</vt:lpstr>
      <vt:lpstr>Arial</vt:lpstr>
      <vt:lpstr>Calibri</vt:lpstr>
      <vt:lpstr>Calibri Light</vt:lpstr>
      <vt:lpstr>Office Theme</vt:lpstr>
      <vt:lpstr>‘The Man with the Yellow Face’ by Anthony Horowitz</vt:lpstr>
      <vt:lpstr> I want to tell you how it happened. But it’s not easy. It’s all a long time ago now and even though I think about it often, there are still things I don’t understand. Maybe I never did. </vt:lpstr>
      <vt:lpstr> I want to tell you how it happened. But it’s not easy. It’s all a long time ago now and even though I think about it often, there are still things I don’t understand. Maybe I never did. </vt:lpstr>
      <vt:lpstr>The beginning of the novel</vt:lpstr>
      <vt:lpstr>Let’s read the first section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7</cp:revision>
  <dcterms:created xsi:type="dcterms:W3CDTF">2019-05-12T08:21:52Z</dcterms:created>
  <dcterms:modified xsi:type="dcterms:W3CDTF">2019-06-20T00:54:09Z</dcterms:modified>
</cp:coreProperties>
</file>