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5" r:id="rId2"/>
    <p:sldId id="286" r:id="rId3"/>
    <p:sldId id="287" r:id="rId4"/>
    <p:sldId id="289"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659"/>
  </p:normalViewPr>
  <p:slideViewPr>
    <p:cSldViewPr snapToGrid="0" snapToObjects="1">
      <p:cViewPr varScale="1">
        <p:scale>
          <a:sx n="101" d="100"/>
          <a:sy n="101" d="100"/>
        </p:scale>
        <p:origin x="9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9505-EDC4-D049-A708-80EE7EFC9D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9F021C-CFBE-8E44-8A79-4FFF7CBC2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02650B-79B0-2241-94F2-7C312F519C28}"/>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3C7EDD52-4E94-B44A-9129-05ECBA5A6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6F70E-85B0-2E42-93A0-DF5E39A03AD9}"/>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92409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A351-FE39-4044-8A1C-8C4D78A3C7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A657C4-FEF6-3349-927E-CC651EF4F0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5C343-47C4-8846-898C-53E2CFE55DA2}"/>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92057270-F418-DE40-AE0E-E0D1610D1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AC4-311A-F148-8557-1C143C43BBF6}"/>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1560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B4934-D8F8-4849-B36F-0DD714523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67E428-A561-7C43-B79B-CF1690232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9DEA5-0E63-0644-80C5-77BFC2CC5710}"/>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393B92DC-A4A9-E74F-87CA-0687E5BDE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CDFCE-DAF5-C34A-8360-8CFF74533AA3}"/>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18083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A642-44A2-C14D-BAC4-AFCDFA6F6E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E3B8D-C8E4-EF43-903B-026FBC9871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9394D-709B-7B4E-925A-809C0C9F97AD}"/>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EDDFC7F-5DA4-7B4A-BF63-A259F2463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5CD95-A198-9F4C-BA96-58AAB454CA37}"/>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149822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509F-BCA2-7743-B727-B8C64AD16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F03355-EE54-0D4D-8464-76E4AD8A5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6B3EF-EE8A-B348-9669-A362155CDC5F}"/>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66E7ED7-C3F9-2C49-8512-8E2404018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F787D-BBAE-1041-BAF1-CF2162B98207}"/>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210173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9538-3C2F-6849-AF47-ACE2779FE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0A895-D0CE-734F-B3A2-45B2AE0BE1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BEC88C-6686-7E4A-8B04-339816FFF4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84FA53-7793-C843-8A6D-84383DCA0714}"/>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085AD470-AAA6-3A46-A596-77CA1B87B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71BB7-9EAC-0342-A355-68BBB414B532}"/>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337893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215B-A083-0A46-A1C6-CEDDE53A2F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68C1C0-9AAD-3A44-AF93-450FD9791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6538E2-C1A9-2544-9646-8337DF52B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E6291-5AE9-804C-B148-2B5FE6202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CED3D3-E3A6-3640-B2B3-DD33B13F4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8F6D08-0122-9D4D-8A13-5A962A9E0DB9}"/>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8" name="Footer Placeholder 7">
            <a:extLst>
              <a:ext uri="{FF2B5EF4-FFF2-40B4-BE49-F238E27FC236}">
                <a16:creationId xmlns:a16="http://schemas.microsoft.com/office/drawing/2014/main" id="{C0F1F72E-A8EF-A447-ADB3-5747404911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2936BC-D3E3-A14A-86F6-FEF560F5543F}"/>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399687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44C6-881F-EF41-B92B-0B222FDB0B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88C86-AEF6-7B4B-8366-DA83DD74D3A4}"/>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4" name="Footer Placeholder 3">
            <a:extLst>
              <a:ext uri="{FF2B5EF4-FFF2-40B4-BE49-F238E27FC236}">
                <a16:creationId xmlns:a16="http://schemas.microsoft.com/office/drawing/2014/main" id="{D4858A62-138D-6548-8A55-121EA84B37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FAB918-EB26-E947-ABB7-3BB7C68A85D1}"/>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1954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AC5DC-33B4-104A-800B-4E51AFA67320}"/>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3" name="Footer Placeholder 2">
            <a:extLst>
              <a:ext uri="{FF2B5EF4-FFF2-40B4-BE49-F238E27FC236}">
                <a16:creationId xmlns:a16="http://schemas.microsoft.com/office/drawing/2014/main" id="{7AFC8921-B56D-374F-BEFD-D51A7871CC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6E7D28-85AA-484C-BE9F-8671B2D218E0}"/>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81252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512A-BB19-A441-8E5C-632D10D92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2DA1DC-569A-384C-BA0D-E1E2554ED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E45826-F176-EC46-85D0-581A91543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80DBD-24A4-F545-8664-B4428B3AB8BC}"/>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6667F228-BC0F-9F41-84D5-BB495EF8C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5FA8-E85D-264E-AA26-F169B9B293D1}"/>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22682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A381-E513-9D49-9E5E-CC37E918A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180ADA-87CA-E147-A796-58A062B87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491C19-59FB-1C47-B4AD-E815A941F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09F02A-6045-AA49-B915-BBCF06864E48}"/>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35C948EE-DF53-9842-ADA1-195A683CA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A3778-F397-9E4B-8DAA-4A79FDC73D22}"/>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223724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DB68B-18EB-D244-90F9-3EB344D5F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69AB1B-675E-B84A-86B8-868B29AB6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99AA9-8362-A446-9FF2-6808BE68E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A80871C-8FA1-0D4A-9A88-58A09DC12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3446B6-FD77-174A-913C-7D651C7EE0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78FDB-3AD2-9943-A4E4-906AEE6F6815}" type="slidenum">
              <a:rPr lang="en-US" smtClean="0"/>
              <a:t>‹#›</a:t>
            </a:fld>
            <a:endParaRPr lang="en-US"/>
          </a:p>
        </p:txBody>
      </p:sp>
      <p:pic>
        <p:nvPicPr>
          <p:cNvPr id="7" name="Picture 6">
            <a:extLst>
              <a:ext uri="{FF2B5EF4-FFF2-40B4-BE49-F238E27FC236}">
                <a16:creationId xmlns:a16="http://schemas.microsoft.com/office/drawing/2014/main" id="{4E826189-E3FD-3840-A348-798218E07E16}"/>
              </a:ext>
            </a:extLst>
          </p:cNvPr>
          <p:cNvPicPr>
            <a:picLocks noChangeAspect="1"/>
          </p:cNvPicPr>
          <p:nvPr userDrawn="1"/>
        </p:nvPicPr>
        <p:blipFill>
          <a:blip r:embed="rId13"/>
          <a:stretch>
            <a:fillRect/>
          </a:stretch>
        </p:blipFill>
        <p:spPr>
          <a:xfrm>
            <a:off x="0" y="-1"/>
            <a:ext cx="12192000" cy="6858001"/>
          </a:xfrm>
          <a:prstGeom prst="rect">
            <a:avLst/>
          </a:prstGeom>
        </p:spPr>
      </p:pic>
    </p:spTree>
    <p:extLst>
      <p:ext uri="{BB962C8B-B14F-4D97-AF65-F5344CB8AC3E}">
        <p14:creationId xmlns:p14="http://schemas.microsoft.com/office/powerpoint/2010/main" val="404471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nstagram.com/msduckworths_classroom/"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twitter.com/duckworth_ms" TargetMode="External"/><Relationship Id="rId4" Type="http://schemas.openxmlformats.org/officeDocument/2006/relationships/hyperlink" Target="https://www.facebook.com/MsDuckworthsClassro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210962"/>
            <a:ext cx="9144000" cy="1464920"/>
          </a:xfrm>
        </p:spPr>
        <p:style>
          <a:lnRef idx="1">
            <a:schemeClr val="accent4"/>
          </a:lnRef>
          <a:fillRef idx="2">
            <a:schemeClr val="accent4"/>
          </a:fillRef>
          <a:effectRef idx="1">
            <a:schemeClr val="accent4"/>
          </a:effectRef>
          <a:fontRef idx="minor">
            <a:schemeClr val="dk1"/>
          </a:fontRef>
        </p:style>
        <p:txBody>
          <a:bodyPr>
            <a:noAutofit/>
          </a:bodyPr>
          <a:lstStyle/>
          <a:p>
            <a:r>
              <a:rPr lang="en-US" sz="4800" u="sng" dirty="0"/>
              <a:t>The House</a:t>
            </a:r>
            <a:br>
              <a:rPr lang="en-US" sz="4800" dirty="0"/>
            </a:br>
            <a:r>
              <a:rPr lang="en-US" sz="4800" dirty="0"/>
              <a:t>‘</a:t>
            </a:r>
            <a:r>
              <a:rPr lang="en-US" sz="4800" i="1" dirty="0"/>
              <a:t>There Will Come Soft Rains’</a:t>
            </a:r>
            <a:endParaRPr lang="en-GB" sz="4800" dirty="0"/>
          </a:p>
        </p:txBody>
      </p:sp>
      <p:sp>
        <p:nvSpPr>
          <p:cNvPr id="5" name="Subtitle 4"/>
          <p:cNvSpPr>
            <a:spLocks noGrp="1"/>
          </p:cNvSpPr>
          <p:nvPr>
            <p:ph type="subTitle" idx="1"/>
          </p:nvPr>
        </p:nvSpPr>
        <p:spPr/>
        <p:style>
          <a:lnRef idx="2">
            <a:schemeClr val="dk1"/>
          </a:lnRef>
          <a:fillRef idx="1">
            <a:schemeClr val="lt1"/>
          </a:fillRef>
          <a:effectRef idx="0">
            <a:schemeClr val="dk1"/>
          </a:effectRef>
          <a:fontRef idx="minor">
            <a:schemeClr val="dk1"/>
          </a:fontRef>
        </p:style>
        <p:txBody>
          <a:bodyPr>
            <a:normAutofit fontScale="92500"/>
          </a:bodyPr>
          <a:lstStyle/>
          <a:p>
            <a:r>
              <a:rPr lang="en-US" dirty="0">
                <a:solidFill>
                  <a:schemeClr val="tx1"/>
                </a:solidFill>
              </a:rPr>
              <a:t>STARTER: would the story be better if there were people? Why/why not?</a:t>
            </a:r>
          </a:p>
          <a:p>
            <a:endParaRPr lang="en-US" dirty="0">
              <a:solidFill>
                <a:schemeClr val="tx1"/>
              </a:solidFill>
            </a:endParaRPr>
          </a:p>
          <a:p>
            <a:r>
              <a:rPr lang="en-US" dirty="0">
                <a:solidFill>
                  <a:schemeClr val="tx1"/>
                </a:solidFill>
              </a:rPr>
              <a:t>Extension: who wins in the story: nature or technology? Can you link this to Bradbury’s message?</a:t>
            </a:r>
          </a:p>
          <a:p>
            <a:endParaRPr lang="en-US" dirty="0"/>
          </a:p>
          <a:p>
            <a:endParaRPr lang="en-GB" dirty="0"/>
          </a:p>
        </p:txBody>
      </p:sp>
      <p:sp>
        <p:nvSpPr>
          <p:cNvPr id="6" name="TextBox 5"/>
          <p:cNvSpPr txBox="1"/>
          <p:nvPr/>
        </p:nvSpPr>
        <p:spPr>
          <a:xfrm>
            <a:off x="230926" y="114500"/>
            <a:ext cx="68820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Date:</a:t>
            </a:r>
            <a:endParaRPr lang="en-GB" dirty="0"/>
          </a:p>
        </p:txBody>
      </p:sp>
      <p:sp>
        <p:nvSpPr>
          <p:cNvPr id="2" name="TextBox 1">
            <a:extLst>
              <a:ext uri="{FF2B5EF4-FFF2-40B4-BE49-F238E27FC236}">
                <a16:creationId xmlns:a16="http://schemas.microsoft.com/office/drawing/2014/main" id="{758585F0-5A35-274E-8254-67D8FD7301B2}"/>
              </a:ext>
            </a:extLst>
          </p:cNvPr>
          <p:cNvSpPr txBox="1"/>
          <p:nvPr/>
        </p:nvSpPr>
        <p:spPr>
          <a:xfrm>
            <a:off x="2088292" y="114500"/>
            <a:ext cx="573092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LO: To understand how to write analytically about the story</a:t>
            </a:r>
          </a:p>
        </p:txBody>
      </p:sp>
      <p:pic>
        <p:nvPicPr>
          <p:cNvPr id="7" name="Picture 6">
            <a:extLst>
              <a:ext uri="{FF2B5EF4-FFF2-40B4-BE49-F238E27FC236}">
                <a16:creationId xmlns:a16="http://schemas.microsoft.com/office/drawing/2014/main" id="{2A0F8354-AF0C-8748-9756-5BAF1FA4E340}"/>
              </a:ext>
            </a:extLst>
          </p:cNvPr>
          <p:cNvPicPr>
            <a:picLocks noChangeAspect="1"/>
          </p:cNvPicPr>
          <p:nvPr/>
        </p:nvPicPr>
        <p:blipFill>
          <a:blip r:embed="rId2"/>
          <a:stretch>
            <a:fillRect/>
          </a:stretch>
        </p:blipFill>
        <p:spPr>
          <a:xfrm>
            <a:off x="9238024" y="0"/>
            <a:ext cx="2723050" cy="1910150"/>
          </a:xfrm>
          <a:prstGeom prst="rect">
            <a:avLst/>
          </a:prstGeom>
        </p:spPr>
      </p:pic>
    </p:spTree>
    <p:extLst>
      <p:ext uri="{BB962C8B-B14F-4D97-AF65-F5344CB8AC3E}">
        <p14:creationId xmlns:p14="http://schemas.microsoft.com/office/powerpoint/2010/main" val="311435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BDB55A-CD73-A548-BB98-97199EA79F82}"/>
              </a:ext>
            </a:extLst>
          </p:cNvPr>
          <p:cNvPicPr>
            <a:picLocks noChangeAspect="1"/>
          </p:cNvPicPr>
          <p:nvPr/>
        </p:nvPicPr>
        <p:blipFill>
          <a:blip r:embed="rId2"/>
          <a:stretch>
            <a:fillRect/>
          </a:stretch>
        </p:blipFill>
        <p:spPr>
          <a:xfrm>
            <a:off x="1859922" y="895266"/>
            <a:ext cx="8472156" cy="5942999"/>
          </a:xfrm>
          <a:prstGeom prst="rect">
            <a:avLst/>
          </a:prstGeom>
        </p:spPr>
      </p:pic>
      <p:sp>
        <p:nvSpPr>
          <p:cNvPr id="2" name="Content Placeholder 1"/>
          <p:cNvSpPr>
            <a:spLocks noGrp="1"/>
          </p:cNvSpPr>
          <p:nvPr>
            <p:ph idx="1"/>
          </p:nvPr>
        </p:nvSpPr>
        <p:spPr>
          <a:xfrm>
            <a:off x="1905761" y="1902343"/>
            <a:ext cx="8380477" cy="1211560"/>
          </a:xfrm>
        </p:spPr>
        <p:style>
          <a:lnRef idx="2">
            <a:schemeClr val="accent3"/>
          </a:lnRef>
          <a:fillRef idx="1">
            <a:schemeClr val="lt1"/>
          </a:fillRef>
          <a:effectRef idx="0">
            <a:schemeClr val="accent3"/>
          </a:effectRef>
          <a:fontRef idx="minor">
            <a:schemeClr val="dk1"/>
          </a:fontRef>
        </p:style>
        <p:txBody>
          <a:bodyPr>
            <a:normAutofit/>
          </a:bodyPr>
          <a:lstStyle/>
          <a:p>
            <a:pPr marL="0" indent="0" algn="ctr">
              <a:buNone/>
            </a:pPr>
            <a:r>
              <a:rPr lang="en-US" dirty="0"/>
              <a:t>How does Bradbury present the house in the story?</a:t>
            </a:r>
          </a:p>
          <a:p>
            <a:pPr marL="0" indent="0">
              <a:buNone/>
            </a:pPr>
            <a:endParaRPr lang="en-US" dirty="0"/>
          </a:p>
        </p:txBody>
      </p:sp>
      <p:sp>
        <p:nvSpPr>
          <p:cNvPr id="3" name="Title 2"/>
          <p:cNvSpPr>
            <a:spLocks noGrp="1"/>
          </p:cNvSpPr>
          <p:nvPr>
            <p:ph type="title"/>
          </p:nvPr>
        </p:nvSpPr>
        <p:spPr>
          <a:xfrm>
            <a:off x="838200" y="365125"/>
            <a:ext cx="1966784" cy="1325563"/>
          </a:xfrm>
        </p:spPr>
        <p:style>
          <a:lnRef idx="1">
            <a:schemeClr val="accent6"/>
          </a:lnRef>
          <a:fillRef idx="2">
            <a:schemeClr val="accent6"/>
          </a:fillRef>
          <a:effectRef idx="1">
            <a:schemeClr val="accent6"/>
          </a:effectRef>
          <a:fontRef idx="minor">
            <a:schemeClr val="dk1"/>
          </a:fontRef>
        </p:style>
        <p:txBody>
          <a:bodyPr/>
          <a:lstStyle/>
          <a:p>
            <a:r>
              <a:rPr lang="en-US" dirty="0"/>
              <a:t>PEEAL</a:t>
            </a:r>
            <a:endParaRPr lang="en-GB" dirty="0"/>
          </a:p>
        </p:txBody>
      </p:sp>
      <p:sp>
        <p:nvSpPr>
          <p:cNvPr id="4" name="TextBox 3"/>
          <p:cNvSpPr txBox="1"/>
          <p:nvPr/>
        </p:nvSpPr>
        <p:spPr>
          <a:xfrm>
            <a:off x="3503713" y="3501008"/>
            <a:ext cx="4590167" cy="1477328"/>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t>What is the keyword?</a:t>
            </a:r>
          </a:p>
          <a:p>
            <a:endParaRPr lang="en-US" dirty="0"/>
          </a:p>
          <a:p>
            <a:r>
              <a:rPr lang="en-US" dirty="0"/>
              <a:t>Brainstorm ideas – the house is presented as….</a:t>
            </a:r>
          </a:p>
          <a:p>
            <a:endParaRPr lang="en-US" dirty="0"/>
          </a:p>
          <a:p>
            <a:r>
              <a:rPr lang="en-US" dirty="0"/>
              <a:t>Extension: think about techniques!</a:t>
            </a:r>
            <a:endParaRPr lang="en-GB" dirty="0"/>
          </a:p>
        </p:txBody>
      </p:sp>
    </p:spTree>
    <p:extLst>
      <p:ext uri="{BB962C8B-B14F-4D97-AF65-F5344CB8AC3E}">
        <p14:creationId xmlns:p14="http://schemas.microsoft.com/office/powerpoint/2010/main" val="2387910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6953" y="1387922"/>
            <a:ext cx="3836193" cy="3564617"/>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850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dk1"/>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dk1"/>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dk1"/>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dk1"/>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r>
              <a:rPr lang="en-US" dirty="0"/>
              <a:t>Point (include the keyword)</a:t>
            </a:r>
          </a:p>
          <a:p>
            <a:r>
              <a:rPr lang="en-US" dirty="0"/>
              <a:t>Evidence – try to embed</a:t>
            </a:r>
          </a:p>
          <a:p>
            <a:r>
              <a:rPr lang="en-US" dirty="0"/>
              <a:t>Explanation – what does the quote show/tell us/describe?</a:t>
            </a:r>
          </a:p>
          <a:p>
            <a:r>
              <a:rPr lang="en-US" dirty="0"/>
              <a:t>Analysis – Is there a technique? Why is the technique used? What does it show? Choose a word and </a:t>
            </a:r>
            <a:r>
              <a:rPr lang="en-US" dirty="0" err="1"/>
              <a:t>analyse</a:t>
            </a:r>
            <a:r>
              <a:rPr lang="en-US" dirty="0"/>
              <a:t> it – what does it suggest or make you think of?</a:t>
            </a:r>
          </a:p>
          <a:p>
            <a:r>
              <a:rPr lang="en-US" dirty="0"/>
              <a:t>Link to the effect on the reader. </a:t>
            </a:r>
          </a:p>
        </p:txBody>
      </p:sp>
      <p:sp>
        <p:nvSpPr>
          <p:cNvPr id="5" name="TextBox 4"/>
          <p:cNvSpPr txBox="1"/>
          <p:nvPr/>
        </p:nvSpPr>
        <p:spPr>
          <a:xfrm>
            <a:off x="8438055" y="923232"/>
            <a:ext cx="3578392" cy="369331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Sentence starters:</a:t>
            </a:r>
          </a:p>
          <a:p>
            <a:r>
              <a:rPr lang="en-US" dirty="0"/>
              <a:t>Bradbury presents the house as _______</a:t>
            </a:r>
          </a:p>
          <a:p>
            <a:endParaRPr lang="en-US" dirty="0"/>
          </a:p>
          <a:p>
            <a:r>
              <a:rPr lang="en-US" dirty="0"/>
              <a:t>This shows that ______</a:t>
            </a:r>
          </a:p>
          <a:p>
            <a:endParaRPr lang="en-US" dirty="0"/>
          </a:p>
          <a:p>
            <a:r>
              <a:rPr lang="en-US" dirty="0"/>
              <a:t>This technique shows that ___</a:t>
            </a:r>
          </a:p>
          <a:p>
            <a:endParaRPr lang="en-US" dirty="0"/>
          </a:p>
          <a:p>
            <a:r>
              <a:rPr lang="en-US" dirty="0"/>
              <a:t>It could suggest that ____</a:t>
            </a:r>
          </a:p>
          <a:p>
            <a:endParaRPr lang="en-US" dirty="0"/>
          </a:p>
          <a:p>
            <a:r>
              <a:rPr lang="en-US" dirty="0"/>
              <a:t>The word ___ implies that</a:t>
            </a:r>
          </a:p>
          <a:p>
            <a:endParaRPr lang="en-US" dirty="0"/>
          </a:p>
          <a:p>
            <a:r>
              <a:rPr lang="en-US" dirty="0"/>
              <a:t>This makes the reader feel _____</a:t>
            </a:r>
          </a:p>
        </p:txBody>
      </p:sp>
      <p:sp>
        <p:nvSpPr>
          <p:cNvPr id="8" name="Content Placeholder 1"/>
          <p:cNvSpPr txBox="1">
            <a:spLocks/>
          </p:cNvSpPr>
          <p:nvPr/>
        </p:nvSpPr>
        <p:spPr>
          <a:xfrm>
            <a:off x="2562412" y="116632"/>
            <a:ext cx="6851169" cy="56575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a:buNone/>
            </a:pPr>
            <a:r>
              <a:rPr lang="en-US"/>
              <a:t>How does Bradbury present the house in the story?</a:t>
            </a:r>
          </a:p>
          <a:p>
            <a:pPr marL="0" indent="0">
              <a:buNone/>
            </a:pPr>
            <a:endParaRPr lang="en-US" dirty="0"/>
          </a:p>
        </p:txBody>
      </p:sp>
      <p:sp>
        <p:nvSpPr>
          <p:cNvPr id="2" name="TextBox 1"/>
          <p:cNvSpPr txBox="1"/>
          <p:nvPr/>
        </p:nvSpPr>
        <p:spPr>
          <a:xfrm>
            <a:off x="175553" y="850488"/>
            <a:ext cx="444519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If you need a checklist, get one from the wall.</a:t>
            </a:r>
            <a:endParaRPr lang="en-GB" dirty="0"/>
          </a:p>
        </p:txBody>
      </p:sp>
      <p:sp>
        <p:nvSpPr>
          <p:cNvPr id="3" name="TextBox 2"/>
          <p:cNvSpPr txBox="1"/>
          <p:nvPr/>
        </p:nvSpPr>
        <p:spPr>
          <a:xfrm>
            <a:off x="5241175" y="1757254"/>
            <a:ext cx="2258503" cy="156966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a:t>Helping </a:t>
            </a:r>
            <a:r>
              <a:rPr lang="en-US" sz="2400" dirty="0" err="1"/>
              <a:t>pharses</a:t>
            </a:r>
            <a:r>
              <a:rPr lang="en-US" sz="2400" dirty="0"/>
              <a:t>:</a:t>
            </a:r>
          </a:p>
          <a:p>
            <a:r>
              <a:rPr lang="en-US" sz="2400" dirty="0"/>
              <a:t>This suggests</a:t>
            </a:r>
          </a:p>
          <a:p>
            <a:r>
              <a:rPr lang="en-US" sz="2400" dirty="0"/>
              <a:t>This implies</a:t>
            </a:r>
          </a:p>
          <a:p>
            <a:r>
              <a:rPr lang="en-US" sz="2400" dirty="0"/>
              <a:t>This tells us</a:t>
            </a:r>
            <a:endParaRPr lang="en-GB" sz="2400" dirty="0"/>
          </a:p>
        </p:txBody>
      </p:sp>
      <p:sp>
        <p:nvSpPr>
          <p:cNvPr id="7" name="TextBox 6"/>
          <p:cNvSpPr txBox="1"/>
          <p:nvPr/>
        </p:nvSpPr>
        <p:spPr>
          <a:xfrm>
            <a:off x="2855640" y="4826676"/>
            <a:ext cx="6645024" cy="203132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err="1"/>
              <a:t>EXTENSION:Colour</a:t>
            </a:r>
            <a:r>
              <a:rPr lang="en-US" dirty="0"/>
              <a:t> code your PEEAL – </a:t>
            </a:r>
            <a:r>
              <a:rPr lang="en-US" dirty="0" err="1"/>
              <a:t>colour</a:t>
            </a:r>
            <a:r>
              <a:rPr lang="en-US" dirty="0"/>
              <a:t> in the different sections</a:t>
            </a:r>
          </a:p>
          <a:p>
            <a:endParaRPr lang="en-US" dirty="0"/>
          </a:p>
          <a:p>
            <a:r>
              <a:rPr lang="en-US" dirty="0"/>
              <a:t>P – red</a:t>
            </a:r>
          </a:p>
          <a:p>
            <a:r>
              <a:rPr lang="en-US" dirty="0"/>
              <a:t>E – blue</a:t>
            </a:r>
          </a:p>
          <a:p>
            <a:r>
              <a:rPr lang="en-US" dirty="0"/>
              <a:t>E – yellow</a:t>
            </a:r>
          </a:p>
          <a:p>
            <a:r>
              <a:rPr lang="en-US" dirty="0"/>
              <a:t>A – green</a:t>
            </a:r>
          </a:p>
          <a:p>
            <a:r>
              <a:rPr lang="en-US" dirty="0"/>
              <a:t>L - purple</a:t>
            </a:r>
            <a:endParaRPr lang="en-GB" dirty="0"/>
          </a:p>
        </p:txBody>
      </p:sp>
    </p:spTree>
    <p:extLst>
      <p:ext uri="{BB962C8B-B14F-4D97-AF65-F5344CB8AC3E}">
        <p14:creationId xmlns:p14="http://schemas.microsoft.com/office/powerpoint/2010/main" val="428112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0997" y="1225600"/>
            <a:ext cx="3836193" cy="3564617"/>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8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dk1"/>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dk1"/>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dk1"/>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dk1"/>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r>
              <a:rPr lang="en-US" dirty="0"/>
              <a:t>Point (include the keyword and the technique)</a:t>
            </a:r>
          </a:p>
          <a:p>
            <a:r>
              <a:rPr lang="en-US" dirty="0"/>
              <a:t>Evidence </a:t>
            </a:r>
          </a:p>
          <a:p>
            <a:r>
              <a:rPr lang="en-US" dirty="0"/>
              <a:t>Explanation – what does the quote show/tell us/describe?</a:t>
            </a:r>
          </a:p>
          <a:p>
            <a:r>
              <a:rPr lang="en-US" dirty="0"/>
              <a:t>Analysis – why is the technique used? What does it show? Choose a word and </a:t>
            </a:r>
            <a:r>
              <a:rPr lang="en-US" dirty="0" err="1"/>
              <a:t>analyse</a:t>
            </a:r>
            <a:r>
              <a:rPr lang="en-US" dirty="0"/>
              <a:t> it – what does it suggest or make you think of?</a:t>
            </a:r>
          </a:p>
          <a:p>
            <a:r>
              <a:rPr lang="en-US" dirty="0"/>
              <a:t>Link to the effect on the reader. Link back to the keyword in the question: mystery.</a:t>
            </a:r>
          </a:p>
        </p:txBody>
      </p:sp>
      <p:sp>
        <p:nvSpPr>
          <p:cNvPr id="2" name="TextBox 1"/>
          <p:cNvSpPr txBox="1"/>
          <p:nvPr/>
        </p:nvSpPr>
        <p:spPr>
          <a:xfrm>
            <a:off x="1030621" y="4826675"/>
            <a:ext cx="2416944" cy="203132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err="1"/>
              <a:t>Colour</a:t>
            </a:r>
            <a:r>
              <a:rPr lang="en-US" dirty="0"/>
              <a:t> code your PEEAL</a:t>
            </a:r>
          </a:p>
          <a:p>
            <a:endParaRPr lang="en-US" dirty="0"/>
          </a:p>
          <a:p>
            <a:r>
              <a:rPr lang="en-US" dirty="0"/>
              <a:t>P – red</a:t>
            </a:r>
          </a:p>
          <a:p>
            <a:r>
              <a:rPr lang="en-US" dirty="0"/>
              <a:t>E – blue</a:t>
            </a:r>
          </a:p>
          <a:p>
            <a:r>
              <a:rPr lang="en-US" dirty="0"/>
              <a:t>E – yellow</a:t>
            </a:r>
          </a:p>
          <a:p>
            <a:r>
              <a:rPr lang="en-US" dirty="0"/>
              <a:t>A – green</a:t>
            </a:r>
          </a:p>
          <a:p>
            <a:r>
              <a:rPr lang="en-US" dirty="0"/>
              <a:t>L - purple</a:t>
            </a:r>
            <a:endParaRPr lang="en-GB" dirty="0"/>
          </a:p>
        </p:txBody>
      </p:sp>
      <p:sp>
        <p:nvSpPr>
          <p:cNvPr id="8" name="TextBox 7"/>
          <p:cNvSpPr txBox="1"/>
          <p:nvPr/>
        </p:nvSpPr>
        <p:spPr>
          <a:xfrm>
            <a:off x="4880919" y="1028781"/>
            <a:ext cx="6990084" cy="267765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u="sng" dirty="0"/>
              <a:t>Peer assess:</a:t>
            </a:r>
          </a:p>
          <a:p>
            <a:endParaRPr lang="en-US" sz="2800" dirty="0"/>
          </a:p>
          <a:p>
            <a:r>
              <a:rPr lang="en-US" sz="2800" dirty="0"/>
              <a:t>Look at the </a:t>
            </a:r>
            <a:r>
              <a:rPr lang="en-US" sz="2800" dirty="0" err="1"/>
              <a:t>colour</a:t>
            </a:r>
            <a:r>
              <a:rPr lang="en-US" sz="2800" dirty="0"/>
              <a:t> coding – do you agree?</a:t>
            </a:r>
          </a:p>
          <a:p>
            <a:endParaRPr lang="en-US" sz="2800" dirty="0"/>
          </a:p>
          <a:p>
            <a:r>
              <a:rPr lang="en-US" sz="2800" dirty="0"/>
              <a:t>Can you give them a WWW and EBI based on how much </a:t>
            </a:r>
            <a:r>
              <a:rPr lang="en-US" sz="2800" dirty="0" err="1"/>
              <a:t>colour</a:t>
            </a:r>
            <a:r>
              <a:rPr lang="en-US" sz="2800" dirty="0"/>
              <a:t> there is?</a:t>
            </a:r>
            <a:endParaRPr lang="en-GB" sz="2800" dirty="0"/>
          </a:p>
        </p:txBody>
      </p:sp>
      <p:sp>
        <p:nvSpPr>
          <p:cNvPr id="9" name="Content Placeholder 1"/>
          <p:cNvSpPr txBox="1">
            <a:spLocks/>
          </p:cNvSpPr>
          <p:nvPr/>
        </p:nvSpPr>
        <p:spPr>
          <a:xfrm>
            <a:off x="3678527" y="272387"/>
            <a:ext cx="6851169" cy="565754"/>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a:buNone/>
            </a:pPr>
            <a:r>
              <a:rPr lang="en-US" dirty="0"/>
              <a:t>How does Bradbury present the house in the story?</a:t>
            </a:r>
          </a:p>
          <a:p>
            <a:pPr marL="0" indent="0">
              <a:buNone/>
            </a:pPr>
            <a:endParaRPr lang="en-US" dirty="0"/>
          </a:p>
        </p:txBody>
      </p:sp>
      <p:sp>
        <p:nvSpPr>
          <p:cNvPr id="6" name="Title 2">
            <a:extLst>
              <a:ext uri="{FF2B5EF4-FFF2-40B4-BE49-F238E27FC236}">
                <a16:creationId xmlns:a16="http://schemas.microsoft.com/office/drawing/2014/main" id="{6781D2F6-97FF-6C4F-A352-F1746208AE65}"/>
              </a:ext>
            </a:extLst>
          </p:cNvPr>
          <p:cNvSpPr>
            <a:spLocks noGrp="1"/>
          </p:cNvSpPr>
          <p:nvPr>
            <p:ph type="title"/>
          </p:nvPr>
        </p:nvSpPr>
        <p:spPr>
          <a:xfrm>
            <a:off x="158579" y="176226"/>
            <a:ext cx="3115962" cy="660486"/>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t>Peer assess</a:t>
            </a:r>
            <a:endParaRPr lang="en-GB" dirty="0"/>
          </a:p>
        </p:txBody>
      </p:sp>
      <p:pic>
        <p:nvPicPr>
          <p:cNvPr id="3" name="Picture 2">
            <a:extLst>
              <a:ext uri="{FF2B5EF4-FFF2-40B4-BE49-F238E27FC236}">
                <a16:creationId xmlns:a16="http://schemas.microsoft.com/office/drawing/2014/main" id="{E0264A27-B375-1041-A048-1DB860DA692C}"/>
              </a:ext>
            </a:extLst>
          </p:cNvPr>
          <p:cNvPicPr>
            <a:picLocks noChangeAspect="1"/>
          </p:cNvPicPr>
          <p:nvPr/>
        </p:nvPicPr>
        <p:blipFill>
          <a:blip r:embed="rId2"/>
          <a:stretch>
            <a:fillRect/>
          </a:stretch>
        </p:blipFill>
        <p:spPr>
          <a:xfrm>
            <a:off x="6380057" y="3979370"/>
            <a:ext cx="4149639" cy="2728886"/>
          </a:xfrm>
          <a:prstGeom prst="rect">
            <a:avLst/>
          </a:prstGeom>
        </p:spPr>
      </p:pic>
      <p:sp>
        <p:nvSpPr>
          <p:cNvPr id="5" name="TextBox 4">
            <a:extLst>
              <a:ext uri="{FF2B5EF4-FFF2-40B4-BE49-F238E27FC236}">
                <a16:creationId xmlns:a16="http://schemas.microsoft.com/office/drawing/2014/main" id="{B43599F4-BC26-FE43-AEAB-D7E22700BDAA}"/>
              </a:ext>
            </a:extLst>
          </p:cNvPr>
          <p:cNvSpPr txBox="1"/>
          <p:nvPr/>
        </p:nvSpPr>
        <p:spPr>
          <a:xfrm>
            <a:off x="8128826" y="4277289"/>
            <a:ext cx="2161803" cy="2031325"/>
          </a:xfrm>
          <a:prstGeom prst="rect">
            <a:avLst/>
          </a:prstGeom>
          <a:noFill/>
        </p:spPr>
        <p:txBody>
          <a:bodyPr wrap="square" rtlCol="0">
            <a:spAutoFit/>
          </a:bodyPr>
          <a:lstStyle/>
          <a:p>
            <a:r>
              <a:rPr lang="en-US" dirty="0"/>
              <a:t>I like your use of…</a:t>
            </a:r>
          </a:p>
          <a:p>
            <a:r>
              <a:rPr lang="en-US" dirty="0"/>
              <a:t>You have correctly…</a:t>
            </a:r>
          </a:p>
          <a:p>
            <a:endParaRPr lang="en-US" dirty="0"/>
          </a:p>
          <a:p>
            <a:r>
              <a:rPr lang="en-US" dirty="0"/>
              <a:t>You could try and…</a:t>
            </a:r>
          </a:p>
          <a:p>
            <a:r>
              <a:rPr lang="en-US" dirty="0"/>
              <a:t>In order to improve for next time you should…</a:t>
            </a:r>
          </a:p>
        </p:txBody>
      </p:sp>
    </p:spTree>
    <p:extLst>
      <p:ext uri="{BB962C8B-B14F-4D97-AF65-F5344CB8AC3E}">
        <p14:creationId xmlns:p14="http://schemas.microsoft.com/office/powerpoint/2010/main" val="272721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E638F-6AA7-8C44-B763-52CAC149B6F8}"/>
              </a:ext>
            </a:extLst>
          </p:cNvPr>
          <p:cNvPicPr>
            <a:picLocks noChangeAspect="1"/>
          </p:cNvPicPr>
          <p:nvPr/>
        </p:nvPicPr>
        <p:blipFill>
          <a:blip r:embed="rId2"/>
          <a:stretch>
            <a:fillRect/>
          </a:stretch>
        </p:blipFill>
        <p:spPr>
          <a:xfrm>
            <a:off x="3502615" y="4549676"/>
            <a:ext cx="5404393" cy="2331481"/>
          </a:xfrm>
          <a:prstGeom prst="rect">
            <a:avLst/>
          </a:prstGeom>
        </p:spPr>
      </p:pic>
      <p:sp>
        <p:nvSpPr>
          <p:cNvPr id="5" name="TextBox 4">
            <a:extLst>
              <a:ext uri="{FF2B5EF4-FFF2-40B4-BE49-F238E27FC236}">
                <a16:creationId xmlns:a16="http://schemas.microsoft.com/office/drawing/2014/main" id="{77C0585D-D94B-FC4F-9EDE-44D72DB15AD6}"/>
              </a:ext>
            </a:extLst>
          </p:cNvPr>
          <p:cNvSpPr txBox="1"/>
          <p:nvPr/>
        </p:nvSpPr>
        <p:spPr>
          <a:xfrm>
            <a:off x="2207111" y="1120676"/>
            <a:ext cx="7777777"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Thank you for visiting Ms Duckworth’s Classroom! I hope you enjoy the free resource. Please feel free to let me know how you used them and if they were helpful. Also, you can find the full SoW in my website store.</a:t>
            </a:r>
          </a:p>
          <a:p>
            <a:endParaRPr lang="en-US" sz="2400" dirty="0"/>
          </a:p>
          <a:p>
            <a:pPr algn="ctr"/>
            <a:r>
              <a:rPr lang="en-US" sz="2400" dirty="0"/>
              <a:t>You can also follow me on </a:t>
            </a:r>
            <a:r>
              <a:rPr lang="en-US" sz="2400" dirty="0">
                <a:hlinkClick r:id="rId3"/>
              </a:rPr>
              <a:t>Instagram</a:t>
            </a:r>
            <a:r>
              <a:rPr lang="en-US" sz="2400" dirty="0"/>
              <a:t> and find me on </a:t>
            </a:r>
            <a:r>
              <a:rPr lang="en-US" sz="2400" dirty="0">
                <a:hlinkClick r:id="rId4"/>
              </a:rPr>
              <a:t>Facebook</a:t>
            </a:r>
            <a:r>
              <a:rPr lang="en-US" sz="2400" dirty="0"/>
              <a:t> or </a:t>
            </a:r>
            <a:r>
              <a:rPr lang="en-US" sz="2400" dirty="0">
                <a:hlinkClick r:id="rId5"/>
              </a:rPr>
              <a:t>twitter</a:t>
            </a:r>
            <a:r>
              <a:rPr lang="en-US" sz="2400" dirty="0"/>
              <a:t>.</a:t>
            </a:r>
          </a:p>
        </p:txBody>
      </p:sp>
    </p:spTree>
    <p:extLst>
      <p:ext uri="{BB962C8B-B14F-4D97-AF65-F5344CB8AC3E}">
        <p14:creationId xmlns:p14="http://schemas.microsoft.com/office/powerpoint/2010/main" val="981684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461</Words>
  <Application>Microsoft Macintosh PowerPoint</Application>
  <PresentationFormat>Widescreen</PresentationFormat>
  <Paragraphs>70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Symbol</vt:lpstr>
      <vt:lpstr>Office Theme</vt:lpstr>
      <vt:lpstr>The House ‘There Will Come Soft Rains’</vt:lpstr>
      <vt:lpstr>PEEAL</vt:lpstr>
      <vt:lpstr>PowerPoint Presentation</vt:lpstr>
      <vt:lpstr>Peer assess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Duckworth</dc:creator>
  <cp:lastModifiedBy>Sophie Duckworth</cp:lastModifiedBy>
  <cp:revision>6</cp:revision>
  <dcterms:created xsi:type="dcterms:W3CDTF">2019-05-12T08:21:52Z</dcterms:created>
  <dcterms:modified xsi:type="dcterms:W3CDTF">2019-06-20T00:55:22Z</dcterms:modified>
</cp:coreProperties>
</file>