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332" r:id="rId2"/>
    <p:sldId id="333" r:id="rId3"/>
    <p:sldId id="335" r:id="rId4"/>
    <p:sldId id="380" r:id="rId5"/>
    <p:sldId id="292" r:id="rId6"/>
    <p:sldId id="386" r:id="rId7"/>
    <p:sldId id="398" r:id="rId8"/>
    <p:sldId id="396" r:id="rId9"/>
    <p:sldId id="387" r:id="rId10"/>
    <p:sldId id="383" r:id="rId11"/>
    <p:sldId id="388" r:id="rId12"/>
    <p:sldId id="25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p:restoredTop sz="94629"/>
  </p:normalViewPr>
  <p:slideViewPr>
    <p:cSldViewPr snapToGrid="0" snapToObjects="1">
      <p:cViewPr varScale="1">
        <p:scale>
          <a:sx n="103" d="100"/>
          <a:sy n="103" d="100"/>
        </p:scale>
        <p:origin x="89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2FE753-CBE1-D344-BB69-899C73F33009}" type="datetimeFigureOut">
              <a:rPr lang="en-US" smtClean="0"/>
              <a:t>11/1/19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5DAB8E-65E5-7F4E-A6CF-1E23912E5924}" type="slidenum">
              <a:rPr lang="en-US" smtClean="0"/>
              <a:t>‹#›</a:t>
            </a:fld>
            <a:endParaRPr lang="en-US"/>
          </a:p>
        </p:txBody>
      </p:sp>
    </p:spTree>
    <p:extLst>
      <p:ext uri="{BB962C8B-B14F-4D97-AF65-F5344CB8AC3E}">
        <p14:creationId xmlns:p14="http://schemas.microsoft.com/office/powerpoint/2010/main" val="1939355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E67A3C-C0B0-5748-89E9-F471CC38378A}" type="slidenum">
              <a:rPr lang="en-US" smtClean="0"/>
              <a:t>1</a:t>
            </a:fld>
            <a:endParaRPr lang="en-US"/>
          </a:p>
        </p:txBody>
      </p:sp>
    </p:spTree>
    <p:extLst>
      <p:ext uri="{BB962C8B-B14F-4D97-AF65-F5344CB8AC3E}">
        <p14:creationId xmlns:p14="http://schemas.microsoft.com/office/powerpoint/2010/main" val="347699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activity is aimed at enabling pupils to feel confident finding and talking about structural techniques. This is the practice insert (lemon orchard) which is in the bundle. Explain why you will be starting with how the extract begins – this is what the question is advising them to do. </a:t>
            </a:r>
          </a:p>
          <a:p>
            <a:r>
              <a:rPr lang="en-US" dirty="0"/>
              <a:t>Go to the next slide for the 1</a:t>
            </a:r>
            <a:r>
              <a:rPr lang="en-US" baseline="30000" dirty="0"/>
              <a:t>st</a:t>
            </a:r>
            <a:r>
              <a:rPr lang="en-US" dirty="0"/>
              <a:t> activity.</a:t>
            </a:r>
          </a:p>
        </p:txBody>
      </p:sp>
      <p:sp>
        <p:nvSpPr>
          <p:cNvPr id="4" name="Slide Number Placeholder 3"/>
          <p:cNvSpPr>
            <a:spLocks noGrp="1"/>
          </p:cNvSpPr>
          <p:nvPr>
            <p:ph type="sldNum" sz="quarter" idx="5"/>
          </p:nvPr>
        </p:nvSpPr>
        <p:spPr/>
        <p:txBody>
          <a:bodyPr/>
          <a:lstStyle/>
          <a:p>
            <a:fld id="{E0E67A3C-C0B0-5748-89E9-F471CC38378A}" type="slidenum">
              <a:rPr lang="en-US" smtClean="0"/>
              <a:t>4</a:t>
            </a:fld>
            <a:endParaRPr lang="en-US"/>
          </a:p>
        </p:txBody>
      </p:sp>
    </p:spTree>
    <p:extLst>
      <p:ext uri="{BB962C8B-B14F-4D97-AF65-F5344CB8AC3E}">
        <p14:creationId xmlns:p14="http://schemas.microsoft.com/office/powerpoint/2010/main" val="3381259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Pupils can exchange books and check to see if their partner missed anything out. This could be a verbal activity.</a:t>
            </a:r>
          </a:p>
        </p:txBody>
      </p:sp>
      <p:sp>
        <p:nvSpPr>
          <p:cNvPr id="4" name="Slide Number Placeholder 3"/>
          <p:cNvSpPr>
            <a:spLocks noGrp="1"/>
          </p:cNvSpPr>
          <p:nvPr>
            <p:ph type="sldNum" sz="quarter" idx="5"/>
          </p:nvPr>
        </p:nvSpPr>
        <p:spPr/>
        <p:txBody>
          <a:bodyPr/>
          <a:lstStyle/>
          <a:p>
            <a:fld id="{E0E67A3C-C0B0-5748-89E9-F471CC38378A}" type="slidenum">
              <a:rPr lang="en-US" smtClean="0"/>
              <a:t>8</a:t>
            </a:fld>
            <a:endParaRPr lang="en-US"/>
          </a:p>
        </p:txBody>
      </p:sp>
    </p:spTree>
    <p:extLst>
      <p:ext uri="{BB962C8B-B14F-4D97-AF65-F5344CB8AC3E}">
        <p14:creationId xmlns:p14="http://schemas.microsoft.com/office/powerpoint/2010/main" val="4106559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activity is aimed at enabling pupils to feel confident finding and talking about structure. This is the practice insert (lemon orchard) which is in the bundle. The extract used for this activity is on the next slide, you can find the worksheet in the bundle.</a:t>
            </a:r>
          </a:p>
        </p:txBody>
      </p:sp>
      <p:sp>
        <p:nvSpPr>
          <p:cNvPr id="4" name="Slide Number Placeholder 3"/>
          <p:cNvSpPr>
            <a:spLocks noGrp="1"/>
          </p:cNvSpPr>
          <p:nvPr>
            <p:ph type="sldNum" sz="quarter" idx="5"/>
          </p:nvPr>
        </p:nvSpPr>
        <p:spPr/>
        <p:txBody>
          <a:bodyPr/>
          <a:lstStyle/>
          <a:p>
            <a:fld id="{E0E67A3C-C0B0-5748-89E9-F471CC38378A}" type="slidenum">
              <a:rPr lang="en-US" smtClean="0"/>
              <a:t>9</a:t>
            </a:fld>
            <a:endParaRPr lang="en-US"/>
          </a:p>
        </p:txBody>
      </p:sp>
    </p:spTree>
    <p:extLst>
      <p:ext uri="{BB962C8B-B14F-4D97-AF65-F5344CB8AC3E}">
        <p14:creationId xmlns:p14="http://schemas.microsoft.com/office/powerpoint/2010/main" val="1940978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could blow this section up onto A3 so pupils can annotate around it.</a:t>
            </a:r>
          </a:p>
        </p:txBody>
      </p:sp>
      <p:sp>
        <p:nvSpPr>
          <p:cNvPr id="4" name="Slide Number Placeholder 3"/>
          <p:cNvSpPr>
            <a:spLocks noGrp="1"/>
          </p:cNvSpPr>
          <p:nvPr>
            <p:ph type="sldNum" sz="quarter" idx="5"/>
          </p:nvPr>
        </p:nvSpPr>
        <p:spPr/>
        <p:txBody>
          <a:bodyPr/>
          <a:lstStyle/>
          <a:p>
            <a:fld id="{E0E67A3C-C0B0-5748-89E9-F471CC38378A}" type="slidenum">
              <a:rPr lang="en-US" smtClean="0"/>
              <a:t>10</a:t>
            </a:fld>
            <a:endParaRPr lang="en-US"/>
          </a:p>
        </p:txBody>
      </p:sp>
    </p:spTree>
    <p:extLst>
      <p:ext uri="{BB962C8B-B14F-4D97-AF65-F5344CB8AC3E}">
        <p14:creationId xmlns:p14="http://schemas.microsoft.com/office/powerpoint/2010/main" val="1659277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could blow this section up onto A3 so pupils can annotate around it.</a:t>
            </a:r>
          </a:p>
        </p:txBody>
      </p:sp>
      <p:sp>
        <p:nvSpPr>
          <p:cNvPr id="4" name="Slide Number Placeholder 3"/>
          <p:cNvSpPr>
            <a:spLocks noGrp="1"/>
          </p:cNvSpPr>
          <p:nvPr>
            <p:ph type="sldNum" sz="quarter" idx="5"/>
          </p:nvPr>
        </p:nvSpPr>
        <p:spPr/>
        <p:txBody>
          <a:bodyPr/>
          <a:lstStyle/>
          <a:p>
            <a:fld id="{E0E67A3C-C0B0-5748-89E9-F471CC38378A}" type="slidenum">
              <a:rPr lang="en-US" smtClean="0"/>
              <a:t>11</a:t>
            </a:fld>
            <a:endParaRPr lang="en-US"/>
          </a:p>
        </p:txBody>
      </p:sp>
    </p:spTree>
    <p:extLst>
      <p:ext uri="{BB962C8B-B14F-4D97-AF65-F5344CB8AC3E}">
        <p14:creationId xmlns:p14="http://schemas.microsoft.com/office/powerpoint/2010/main" val="32378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D9505-EDC4-D049-A708-80EE7EFC9D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9F021C-CFBE-8E44-8A79-4FFF7CBC2F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02650B-79B0-2241-94F2-7C312F519C28}"/>
              </a:ext>
            </a:extLst>
          </p:cNvPr>
          <p:cNvSpPr>
            <a:spLocks noGrp="1"/>
          </p:cNvSpPr>
          <p:nvPr>
            <p:ph type="dt" sz="half" idx="10"/>
          </p:nvPr>
        </p:nvSpPr>
        <p:spPr/>
        <p:txBody>
          <a:bodyPr/>
          <a:lstStyle/>
          <a:p>
            <a:fld id="{7E064399-1F4F-6545-9381-88921B52A580}" type="datetimeFigureOut">
              <a:rPr lang="en-US" smtClean="0"/>
              <a:t>11/1/19</a:t>
            </a:fld>
            <a:endParaRPr lang="en-US"/>
          </a:p>
        </p:txBody>
      </p:sp>
      <p:sp>
        <p:nvSpPr>
          <p:cNvPr id="5" name="Footer Placeholder 4">
            <a:extLst>
              <a:ext uri="{FF2B5EF4-FFF2-40B4-BE49-F238E27FC236}">
                <a16:creationId xmlns:a16="http://schemas.microsoft.com/office/drawing/2014/main" id="{3C7EDD52-4E94-B44A-9129-05ECBA5A6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36F70E-85B0-2E42-93A0-DF5E39A03AD9}"/>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924098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CA351-FE39-4044-8A1C-8C4D78A3C7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A657C4-FEF6-3349-927E-CC651EF4F0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25C343-47C4-8846-898C-53E2CFE55DA2}"/>
              </a:ext>
            </a:extLst>
          </p:cNvPr>
          <p:cNvSpPr>
            <a:spLocks noGrp="1"/>
          </p:cNvSpPr>
          <p:nvPr>
            <p:ph type="dt" sz="half" idx="10"/>
          </p:nvPr>
        </p:nvSpPr>
        <p:spPr/>
        <p:txBody>
          <a:bodyPr/>
          <a:lstStyle/>
          <a:p>
            <a:fld id="{7E064399-1F4F-6545-9381-88921B52A580}" type="datetimeFigureOut">
              <a:rPr lang="en-US" smtClean="0"/>
              <a:t>11/1/19</a:t>
            </a:fld>
            <a:endParaRPr lang="en-US"/>
          </a:p>
        </p:txBody>
      </p:sp>
      <p:sp>
        <p:nvSpPr>
          <p:cNvPr id="5" name="Footer Placeholder 4">
            <a:extLst>
              <a:ext uri="{FF2B5EF4-FFF2-40B4-BE49-F238E27FC236}">
                <a16:creationId xmlns:a16="http://schemas.microsoft.com/office/drawing/2014/main" id="{92057270-F418-DE40-AE0E-E0D1610D1E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AC4-311A-F148-8557-1C143C43BBF6}"/>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415608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EB4934-D8F8-4849-B36F-0DD7145238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67E428-A561-7C43-B79B-CF1690232D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9DEA5-0E63-0644-80C5-77BFC2CC5710}"/>
              </a:ext>
            </a:extLst>
          </p:cNvPr>
          <p:cNvSpPr>
            <a:spLocks noGrp="1"/>
          </p:cNvSpPr>
          <p:nvPr>
            <p:ph type="dt" sz="half" idx="10"/>
          </p:nvPr>
        </p:nvSpPr>
        <p:spPr/>
        <p:txBody>
          <a:bodyPr/>
          <a:lstStyle/>
          <a:p>
            <a:fld id="{7E064399-1F4F-6545-9381-88921B52A580}" type="datetimeFigureOut">
              <a:rPr lang="en-US" smtClean="0"/>
              <a:t>11/1/19</a:t>
            </a:fld>
            <a:endParaRPr lang="en-US"/>
          </a:p>
        </p:txBody>
      </p:sp>
      <p:sp>
        <p:nvSpPr>
          <p:cNvPr id="5" name="Footer Placeholder 4">
            <a:extLst>
              <a:ext uri="{FF2B5EF4-FFF2-40B4-BE49-F238E27FC236}">
                <a16:creationId xmlns:a16="http://schemas.microsoft.com/office/drawing/2014/main" id="{393B92DC-A4A9-E74F-87CA-0687E5BDE9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9CDFCE-DAF5-C34A-8360-8CFF74533AA3}"/>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180838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BA642-44A2-C14D-BAC4-AFCDFA6F6E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2E3B8D-C8E4-EF43-903B-026FBC9871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29394D-709B-7B4E-925A-809C0C9F97AD}"/>
              </a:ext>
            </a:extLst>
          </p:cNvPr>
          <p:cNvSpPr>
            <a:spLocks noGrp="1"/>
          </p:cNvSpPr>
          <p:nvPr>
            <p:ph type="dt" sz="half" idx="10"/>
          </p:nvPr>
        </p:nvSpPr>
        <p:spPr/>
        <p:txBody>
          <a:bodyPr/>
          <a:lstStyle/>
          <a:p>
            <a:fld id="{7E064399-1F4F-6545-9381-88921B52A580}" type="datetimeFigureOut">
              <a:rPr lang="en-US" smtClean="0"/>
              <a:t>11/1/19</a:t>
            </a:fld>
            <a:endParaRPr lang="en-US"/>
          </a:p>
        </p:txBody>
      </p:sp>
      <p:sp>
        <p:nvSpPr>
          <p:cNvPr id="5" name="Footer Placeholder 4">
            <a:extLst>
              <a:ext uri="{FF2B5EF4-FFF2-40B4-BE49-F238E27FC236}">
                <a16:creationId xmlns:a16="http://schemas.microsoft.com/office/drawing/2014/main" id="{4EDDFC7F-5DA4-7B4A-BF63-A259F24639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35CD95-A198-9F4C-BA96-58AAB454CA37}"/>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1498228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B509F-BCA2-7743-B727-B8C64AD16B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F03355-EE54-0D4D-8464-76E4AD8A5C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56B3EF-EE8A-B348-9669-A362155CDC5F}"/>
              </a:ext>
            </a:extLst>
          </p:cNvPr>
          <p:cNvSpPr>
            <a:spLocks noGrp="1"/>
          </p:cNvSpPr>
          <p:nvPr>
            <p:ph type="dt" sz="half" idx="10"/>
          </p:nvPr>
        </p:nvSpPr>
        <p:spPr/>
        <p:txBody>
          <a:bodyPr/>
          <a:lstStyle/>
          <a:p>
            <a:fld id="{7E064399-1F4F-6545-9381-88921B52A580}" type="datetimeFigureOut">
              <a:rPr lang="en-US" smtClean="0"/>
              <a:t>11/1/19</a:t>
            </a:fld>
            <a:endParaRPr lang="en-US"/>
          </a:p>
        </p:txBody>
      </p:sp>
      <p:sp>
        <p:nvSpPr>
          <p:cNvPr id="5" name="Footer Placeholder 4">
            <a:extLst>
              <a:ext uri="{FF2B5EF4-FFF2-40B4-BE49-F238E27FC236}">
                <a16:creationId xmlns:a16="http://schemas.microsoft.com/office/drawing/2014/main" id="{466E7ED7-C3F9-2C49-8512-8E2404018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BF787D-BBAE-1041-BAF1-CF2162B98207}"/>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2101731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E9538-3C2F-6849-AF47-ACE2779FE3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00A895-D0CE-734F-B3A2-45B2AE0BE1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BEC88C-6686-7E4A-8B04-339816FFF4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84FA53-7793-C843-8A6D-84383DCA0714}"/>
              </a:ext>
            </a:extLst>
          </p:cNvPr>
          <p:cNvSpPr>
            <a:spLocks noGrp="1"/>
          </p:cNvSpPr>
          <p:nvPr>
            <p:ph type="dt" sz="half" idx="10"/>
          </p:nvPr>
        </p:nvSpPr>
        <p:spPr/>
        <p:txBody>
          <a:bodyPr/>
          <a:lstStyle/>
          <a:p>
            <a:fld id="{7E064399-1F4F-6545-9381-88921B52A580}" type="datetimeFigureOut">
              <a:rPr lang="en-US" smtClean="0"/>
              <a:t>11/1/19</a:t>
            </a:fld>
            <a:endParaRPr lang="en-US"/>
          </a:p>
        </p:txBody>
      </p:sp>
      <p:sp>
        <p:nvSpPr>
          <p:cNvPr id="6" name="Footer Placeholder 5">
            <a:extLst>
              <a:ext uri="{FF2B5EF4-FFF2-40B4-BE49-F238E27FC236}">
                <a16:creationId xmlns:a16="http://schemas.microsoft.com/office/drawing/2014/main" id="{085AD470-AAA6-3A46-A596-77CA1B87BD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371BB7-9EAC-0342-A355-68BBB414B532}"/>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3378934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1215B-A083-0A46-A1C6-CEDDE53A2F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68C1C0-9AAD-3A44-AF93-450FD9791F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6538E2-C1A9-2544-9646-8337DF52B5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E6291-5AE9-804C-B148-2B5FE62029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CED3D3-E3A6-3640-B2B3-DD33B13F47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8F6D08-0122-9D4D-8A13-5A962A9E0DB9}"/>
              </a:ext>
            </a:extLst>
          </p:cNvPr>
          <p:cNvSpPr>
            <a:spLocks noGrp="1"/>
          </p:cNvSpPr>
          <p:nvPr>
            <p:ph type="dt" sz="half" idx="10"/>
          </p:nvPr>
        </p:nvSpPr>
        <p:spPr/>
        <p:txBody>
          <a:bodyPr/>
          <a:lstStyle/>
          <a:p>
            <a:fld id="{7E064399-1F4F-6545-9381-88921B52A580}" type="datetimeFigureOut">
              <a:rPr lang="en-US" smtClean="0"/>
              <a:t>11/1/19</a:t>
            </a:fld>
            <a:endParaRPr lang="en-US"/>
          </a:p>
        </p:txBody>
      </p:sp>
      <p:sp>
        <p:nvSpPr>
          <p:cNvPr id="8" name="Footer Placeholder 7">
            <a:extLst>
              <a:ext uri="{FF2B5EF4-FFF2-40B4-BE49-F238E27FC236}">
                <a16:creationId xmlns:a16="http://schemas.microsoft.com/office/drawing/2014/main" id="{C0F1F72E-A8EF-A447-ADB3-5747404911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2936BC-D3E3-A14A-86F6-FEF560F5543F}"/>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3996870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C44C6-881F-EF41-B92B-0B222FDB0B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B88C86-AEF6-7B4B-8366-DA83DD74D3A4}"/>
              </a:ext>
            </a:extLst>
          </p:cNvPr>
          <p:cNvSpPr>
            <a:spLocks noGrp="1"/>
          </p:cNvSpPr>
          <p:nvPr>
            <p:ph type="dt" sz="half" idx="10"/>
          </p:nvPr>
        </p:nvSpPr>
        <p:spPr/>
        <p:txBody>
          <a:bodyPr/>
          <a:lstStyle/>
          <a:p>
            <a:fld id="{7E064399-1F4F-6545-9381-88921B52A580}" type="datetimeFigureOut">
              <a:rPr lang="en-US" smtClean="0"/>
              <a:t>11/1/19</a:t>
            </a:fld>
            <a:endParaRPr lang="en-US"/>
          </a:p>
        </p:txBody>
      </p:sp>
      <p:sp>
        <p:nvSpPr>
          <p:cNvPr id="4" name="Footer Placeholder 3">
            <a:extLst>
              <a:ext uri="{FF2B5EF4-FFF2-40B4-BE49-F238E27FC236}">
                <a16:creationId xmlns:a16="http://schemas.microsoft.com/office/drawing/2014/main" id="{D4858A62-138D-6548-8A55-121EA84B37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FAB918-EB26-E947-ABB7-3BB7C68A85D1}"/>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4195443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2AC5DC-33B4-104A-800B-4E51AFA67320}"/>
              </a:ext>
            </a:extLst>
          </p:cNvPr>
          <p:cNvSpPr>
            <a:spLocks noGrp="1"/>
          </p:cNvSpPr>
          <p:nvPr>
            <p:ph type="dt" sz="half" idx="10"/>
          </p:nvPr>
        </p:nvSpPr>
        <p:spPr/>
        <p:txBody>
          <a:bodyPr/>
          <a:lstStyle/>
          <a:p>
            <a:fld id="{7E064399-1F4F-6545-9381-88921B52A580}" type="datetimeFigureOut">
              <a:rPr lang="en-US" smtClean="0"/>
              <a:t>11/1/19</a:t>
            </a:fld>
            <a:endParaRPr lang="en-US"/>
          </a:p>
        </p:txBody>
      </p:sp>
      <p:sp>
        <p:nvSpPr>
          <p:cNvPr id="3" name="Footer Placeholder 2">
            <a:extLst>
              <a:ext uri="{FF2B5EF4-FFF2-40B4-BE49-F238E27FC236}">
                <a16:creationId xmlns:a16="http://schemas.microsoft.com/office/drawing/2014/main" id="{7AFC8921-B56D-374F-BEFD-D51A7871CC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6E7D28-85AA-484C-BE9F-8671B2D218E0}"/>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812525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B512A-BB19-A441-8E5C-632D10D921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2DA1DC-569A-384C-BA0D-E1E2554ED9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E45826-F176-EC46-85D0-581A91543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180DBD-24A4-F545-8664-B4428B3AB8BC}"/>
              </a:ext>
            </a:extLst>
          </p:cNvPr>
          <p:cNvSpPr>
            <a:spLocks noGrp="1"/>
          </p:cNvSpPr>
          <p:nvPr>
            <p:ph type="dt" sz="half" idx="10"/>
          </p:nvPr>
        </p:nvSpPr>
        <p:spPr/>
        <p:txBody>
          <a:bodyPr/>
          <a:lstStyle/>
          <a:p>
            <a:fld id="{7E064399-1F4F-6545-9381-88921B52A580}" type="datetimeFigureOut">
              <a:rPr lang="en-US" smtClean="0"/>
              <a:t>11/1/19</a:t>
            </a:fld>
            <a:endParaRPr lang="en-US"/>
          </a:p>
        </p:txBody>
      </p:sp>
      <p:sp>
        <p:nvSpPr>
          <p:cNvPr id="6" name="Footer Placeholder 5">
            <a:extLst>
              <a:ext uri="{FF2B5EF4-FFF2-40B4-BE49-F238E27FC236}">
                <a16:creationId xmlns:a16="http://schemas.microsoft.com/office/drawing/2014/main" id="{6667F228-BC0F-9F41-84D5-BB495EF8C3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C5FA8-E85D-264E-AA26-F169B9B293D1}"/>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4226821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BA381-E513-9D49-9E5E-CC37E918A8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180ADA-87CA-E147-A796-58A062B87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491C19-59FB-1C47-B4AD-E815A941F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09F02A-6045-AA49-B915-BBCF06864E48}"/>
              </a:ext>
            </a:extLst>
          </p:cNvPr>
          <p:cNvSpPr>
            <a:spLocks noGrp="1"/>
          </p:cNvSpPr>
          <p:nvPr>
            <p:ph type="dt" sz="half" idx="10"/>
          </p:nvPr>
        </p:nvSpPr>
        <p:spPr/>
        <p:txBody>
          <a:bodyPr/>
          <a:lstStyle/>
          <a:p>
            <a:fld id="{7E064399-1F4F-6545-9381-88921B52A580}" type="datetimeFigureOut">
              <a:rPr lang="en-US" smtClean="0"/>
              <a:t>11/1/19</a:t>
            </a:fld>
            <a:endParaRPr lang="en-US"/>
          </a:p>
        </p:txBody>
      </p:sp>
      <p:sp>
        <p:nvSpPr>
          <p:cNvPr id="6" name="Footer Placeholder 5">
            <a:extLst>
              <a:ext uri="{FF2B5EF4-FFF2-40B4-BE49-F238E27FC236}">
                <a16:creationId xmlns:a16="http://schemas.microsoft.com/office/drawing/2014/main" id="{35C948EE-DF53-9842-ADA1-195A683CA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3A3778-F397-9E4B-8DAA-4A79FDC73D22}"/>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2237242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6DB68B-18EB-D244-90F9-3EB344D5F8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69AB1B-675E-B84A-86B8-868B29AB64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99AA9-8362-A446-9FF2-6808BE68E6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64399-1F4F-6545-9381-88921B52A580}" type="datetimeFigureOut">
              <a:rPr lang="en-US" smtClean="0"/>
              <a:t>11/1/19</a:t>
            </a:fld>
            <a:endParaRPr lang="en-US"/>
          </a:p>
        </p:txBody>
      </p:sp>
      <p:sp>
        <p:nvSpPr>
          <p:cNvPr id="5" name="Footer Placeholder 4">
            <a:extLst>
              <a:ext uri="{FF2B5EF4-FFF2-40B4-BE49-F238E27FC236}">
                <a16:creationId xmlns:a16="http://schemas.microsoft.com/office/drawing/2014/main" id="{4A80871C-8FA1-0D4A-9A88-58A09DC122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3446B6-FD77-174A-913C-7D651C7EE0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78FDB-3AD2-9943-A4E4-906AEE6F6815}" type="slidenum">
              <a:rPr lang="en-US" smtClean="0"/>
              <a:t>‹#›</a:t>
            </a:fld>
            <a:endParaRPr lang="en-US"/>
          </a:p>
        </p:txBody>
      </p:sp>
      <p:pic>
        <p:nvPicPr>
          <p:cNvPr id="7" name="Picture 6">
            <a:extLst>
              <a:ext uri="{FF2B5EF4-FFF2-40B4-BE49-F238E27FC236}">
                <a16:creationId xmlns:a16="http://schemas.microsoft.com/office/drawing/2014/main" id="{4E826189-E3FD-3840-A348-798218E07E16}"/>
              </a:ext>
            </a:extLst>
          </p:cNvPr>
          <p:cNvPicPr>
            <a:picLocks noChangeAspect="1"/>
          </p:cNvPicPr>
          <p:nvPr userDrawn="1"/>
        </p:nvPicPr>
        <p:blipFill>
          <a:blip r:embed="rId13"/>
          <a:stretch>
            <a:fillRect/>
          </a:stretch>
        </p:blipFill>
        <p:spPr>
          <a:xfrm>
            <a:off x="0" y="-1"/>
            <a:ext cx="12192000" cy="6858001"/>
          </a:xfrm>
          <a:prstGeom prst="rect">
            <a:avLst/>
          </a:prstGeom>
        </p:spPr>
      </p:pic>
    </p:spTree>
    <p:extLst>
      <p:ext uri="{BB962C8B-B14F-4D97-AF65-F5344CB8AC3E}">
        <p14:creationId xmlns:p14="http://schemas.microsoft.com/office/powerpoint/2010/main" val="4044710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www.msduckworthsclassroom.com/product-page/aqa-language-paper-1-section-a-full-sow"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6CE84A-A419-E445-AC33-809AF26D71F1}"/>
              </a:ext>
            </a:extLst>
          </p:cNvPr>
          <p:cNvSpPr>
            <a:spLocks noGrp="1"/>
          </p:cNvSpPr>
          <p:nvPr>
            <p:ph type="title"/>
          </p:nvPr>
        </p:nvSpPr>
        <p:spPr>
          <a:xfrm>
            <a:off x="2313404" y="1673335"/>
            <a:ext cx="7181850" cy="981075"/>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a:t>Analysing Structure: Q3</a:t>
            </a:r>
          </a:p>
        </p:txBody>
      </p:sp>
      <p:sp>
        <p:nvSpPr>
          <p:cNvPr id="5" name="Text Placeholder 4">
            <a:extLst>
              <a:ext uri="{FF2B5EF4-FFF2-40B4-BE49-F238E27FC236}">
                <a16:creationId xmlns:a16="http://schemas.microsoft.com/office/drawing/2014/main" id="{E80F7C11-6865-014B-AFE3-02C4EFF15BC5}"/>
              </a:ext>
            </a:extLst>
          </p:cNvPr>
          <p:cNvSpPr>
            <a:spLocks noGrp="1"/>
          </p:cNvSpPr>
          <p:nvPr>
            <p:ph type="body" idx="1"/>
          </p:nvPr>
        </p:nvSpPr>
        <p:spPr>
          <a:xfrm>
            <a:off x="2000250" y="3403828"/>
            <a:ext cx="8191500" cy="2082572"/>
          </a:xfrm>
        </p:spPr>
        <p:style>
          <a:lnRef idx="2">
            <a:schemeClr val="accent2"/>
          </a:lnRef>
          <a:fillRef idx="1">
            <a:schemeClr val="lt1"/>
          </a:fillRef>
          <a:effectRef idx="0">
            <a:schemeClr val="accent2"/>
          </a:effectRef>
          <a:fontRef idx="minor">
            <a:schemeClr val="dk1"/>
          </a:fontRef>
        </p:style>
        <p:txBody>
          <a:bodyPr>
            <a:normAutofit/>
          </a:bodyPr>
          <a:lstStyle/>
          <a:p>
            <a:r>
              <a:rPr lang="en-US" dirty="0">
                <a:solidFill>
                  <a:schemeClr val="tx1"/>
                </a:solidFill>
              </a:rPr>
              <a:t>STARTER:</a:t>
            </a:r>
          </a:p>
          <a:p>
            <a:r>
              <a:rPr lang="en-US" dirty="0">
                <a:solidFill>
                  <a:schemeClr val="tx1"/>
                </a:solidFill>
              </a:rPr>
              <a:t>What do you know about beginnings and endings of stories? Brainstorm features you may find in each. </a:t>
            </a:r>
          </a:p>
          <a:p>
            <a:r>
              <a:rPr lang="en-US" dirty="0">
                <a:solidFill>
                  <a:schemeClr val="tx1"/>
                </a:solidFill>
              </a:rPr>
              <a:t>Think about the purpose of these different parts of a story: what us their function?</a:t>
            </a:r>
          </a:p>
        </p:txBody>
      </p:sp>
      <p:sp>
        <p:nvSpPr>
          <p:cNvPr id="6" name="TextBox 5">
            <a:extLst>
              <a:ext uri="{FF2B5EF4-FFF2-40B4-BE49-F238E27FC236}">
                <a16:creationId xmlns:a16="http://schemas.microsoft.com/office/drawing/2014/main" id="{91855CF2-6043-434A-A92A-7F19B801B261}"/>
              </a:ext>
            </a:extLst>
          </p:cNvPr>
          <p:cNvSpPr txBox="1"/>
          <p:nvPr/>
        </p:nvSpPr>
        <p:spPr>
          <a:xfrm>
            <a:off x="419100" y="165100"/>
            <a:ext cx="2222275"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Date:                             </a:t>
            </a:r>
          </a:p>
        </p:txBody>
      </p:sp>
      <p:sp>
        <p:nvSpPr>
          <p:cNvPr id="7" name="TextBox 6">
            <a:extLst>
              <a:ext uri="{FF2B5EF4-FFF2-40B4-BE49-F238E27FC236}">
                <a16:creationId xmlns:a16="http://schemas.microsoft.com/office/drawing/2014/main" id="{18142CAE-BDF5-4040-81FA-621820DCEDDC}"/>
              </a:ext>
            </a:extLst>
          </p:cNvPr>
          <p:cNvSpPr txBox="1"/>
          <p:nvPr/>
        </p:nvSpPr>
        <p:spPr>
          <a:xfrm>
            <a:off x="5664200" y="165100"/>
            <a:ext cx="553720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a:t>LO: To understand the requirements for question 3</a:t>
            </a:r>
          </a:p>
          <a:p>
            <a:r>
              <a:rPr lang="en-US" dirty="0"/>
              <a:t>To understand how to </a:t>
            </a:r>
            <a:r>
              <a:rPr lang="en-US" dirty="0" err="1"/>
              <a:t>analyse</a:t>
            </a:r>
            <a:r>
              <a:rPr lang="en-US" dirty="0"/>
              <a:t> the beginning of a text</a:t>
            </a:r>
          </a:p>
        </p:txBody>
      </p:sp>
    </p:spTree>
    <p:extLst>
      <p:ext uri="{BB962C8B-B14F-4D97-AF65-F5344CB8AC3E}">
        <p14:creationId xmlns:p14="http://schemas.microsoft.com/office/powerpoint/2010/main" val="2312806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62C7FE-DE15-6E47-BFB4-BC97FE9EB298}"/>
              </a:ext>
            </a:extLst>
          </p:cNvPr>
          <p:cNvPicPr>
            <a:picLocks noChangeAspect="1"/>
          </p:cNvPicPr>
          <p:nvPr/>
        </p:nvPicPr>
        <p:blipFill>
          <a:blip r:embed="rId3"/>
          <a:stretch>
            <a:fillRect/>
          </a:stretch>
        </p:blipFill>
        <p:spPr>
          <a:xfrm>
            <a:off x="2670057" y="839502"/>
            <a:ext cx="8395883" cy="5548328"/>
          </a:xfrm>
          <a:prstGeom prst="rect">
            <a:avLst/>
          </a:prstGeom>
        </p:spPr>
      </p:pic>
      <p:sp>
        <p:nvSpPr>
          <p:cNvPr id="5" name="TextBox 4">
            <a:extLst>
              <a:ext uri="{FF2B5EF4-FFF2-40B4-BE49-F238E27FC236}">
                <a16:creationId xmlns:a16="http://schemas.microsoft.com/office/drawing/2014/main" id="{EF3B1D1E-F9D3-FC4F-851D-77C36F7B18B9}"/>
              </a:ext>
            </a:extLst>
          </p:cNvPr>
          <p:cNvSpPr txBox="1"/>
          <p:nvPr/>
        </p:nvSpPr>
        <p:spPr>
          <a:xfrm>
            <a:off x="248890" y="516835"/>
            <a:ext cx="1599156"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a:t>Change in tone</a:t>
            </a:r>
          </a:p>
        </p:txBody>
      </p:sp>
      <p:sp>
        <p:nvSpPr>
          <p:cNvPr id="7" name="TextBox 6">
            <a:extLst>
              <a:ext uri="{FF2B5EF4-FFF2-40B4-BE49-F238E27FC236}">
                <a16:creationId xmlns:a16="http://schemas.microsoft.com/office/drawing/2014/main" id="{F4A26C31-DEA8-E942-8149-22D43D0AF3CA}"/>
              </a:ext>
            </a:extLst>
          </p:cNvPr>
          <p:cNvSpPr txBox="1"/>
          <p:nvPr/>
        </p:nvSpPr>
        <p:spPr>
          <a:xfrm>
            <a:off x="3131238" y="332169"/>
            <a:ext cx="1715213"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a:t>Change in mood</a:t>
            </a:r>
          </a:p>
        </p:txBody>
      </p:sp>
      <p:sp>
        <p:nvSpPr>
          <p:cNvPr id="8" name="TextBox 7">
            <a:extLst>
              <a:ext uri="{FF2B5EF4-FFF2-40B4-BE49-F238E27FC236}">
                <a16:creationId xmlns:a16="http://schemas.microsoft.com/office/drawing/2014/main" id="{0FDD6AE7-B067-0B48-840E-DFDC610CC31D}"/>
              </a:ext>
            </a:extLst>
          </p:cNvPr>
          <p:cNvSpPr txBox="1"/>
          <p:nvPr/>
        </p:nvSpPr>
        <p:spPr>
          <a:xfrm>
            <a:off x="975998" y="2094345"/>
            <a:ext cx="1160446"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a:t>Repetition</a:t>
            </a:r>
          </a:p>
        </p:txBody>
      </p:sp>
      <p:sp>
        <p:nvSpPr>
          <p:cNvPr id="9" name="TextBox 8">
            <a:extLst>
              <a:ext uri="{FF2B5EF4-FFF2-40B4-BE49-F238E27FC236}">
                <a16:creationId xmlns:a16="http://schemas.microsoft.com/office/drawing/2014/main" id="{3D65D3D6-7BF7-E244-A8F1-72001B6698C4}"/>
              </a:ext>
            </a:extLst>
          </p:cNvPr>
          <p:cNvSpPr txBox="1"/>
          <p:nvPr/>
        </p:nvSpPr>
        <p:spPr>
          <a:xfrm>
            <a:off x="248890" y="4503290"/>
            <a:ext cx="2364237"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Links back to something stated previously</a:t>
            </a:r>
          </a:p>
        </p:txBody>
      </p:sp>
      <p:sp>
        <p:nvSpPr>
          <p:cNvPr id="10" name="TextBox 9">
            <a:extLst>
              <a:ext uri="{FF2B5EF4-FFF2-40B4-BE49-F238E27FC236}">
                <a16:creationId xmlns:a16="http://schemas.microsoft.com/office/drawing/2014/main" id="{55F44AFA-A957-7D41-B39E-96A3A348508A}"/>
              </a:ext>
            </a:extLst>
          </p:cNvPr>
          <p:cNvSpPr txBox="1"/>
          <p:nvPr/>
        </p:nvSpPr>
        <p:spPr>
          <a:xfrm>
            <a:off x="10241137" y="285504"/>
            <a:ext cx="1066510"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a:t>Contrasts</a:t>
            </a:r>
          </a:p>
        </p:txBody>
      </p:sp>
    </p:spTree>
    <p:extLst>
      <p:ext uri="{BB962C8B-B14F-4D97-AF65-F5344CB8AC3E}">
        <p14:creationId xmlns:p14="http://schemas.microsoft.com/office/powerpoint/2010/main" val="424377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62C7FE-DE15-6E47-BFB4-BC97FE9EB298}"/>
              </a:ext>
            </a:extLst>
          </p:cNvPr>
          <p:cNvPicPr>
            <a:picLocks noChangeAspect="1"/>
          </p:cNvPicPr>
          <p:nvPr/>
        </p:nvPicPr>
        <p:blipFill>
          <a:blip r:embed="rId3"/>
          <a:stretch>
            <a:fillRect/>
          </a:stretch>
        </p:blipFill>
        <p:spPr>
          <a:xfrm>
            <a:off x="0" y="654836"/>
            <a:ext cx="8395883" cy="5548328"/>
          </a:xfrm>
          <a:prstGeom prst="rect">
            <a:avLst/>
          </a:prstGeom>
        </p:spPr>
      </p:pic>
      <p:sp>
        <p:nvSpPr>
          <p:cNvPr id="5" name="TextBox 4">
            <a:extLst>
              <a:ext uri="{FF2B5EF4-FFF2-40B4-BE49-F238E27FC236}">
                <a16:creationId xmlns:a16="http://schemas.microsoft.com/office/drawing/2014/main" id="{EF3B1D1E-F9D3-FC4F-851D-77C36F7B18B9}"/>
              </a:ext>
            </a:extLst>
          </p:cNvPr>
          <p:cNvSpPr txBox="1"/>
          <p:nvPr/>
        </p:nvSpPr>
        <p:spPr>
          <a:xfrm>
            <a:off x="173609" y="229756"/>
            <a:ext cx="1599156"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a:t>Change in tone</a:t>
            </a:r>
          </a:p>
        </p:txBody>
      </p:sp>
      <p:sp>
        <p:nvSpPr>
          <p:cNvPr id="6" name="Rectangle 5">
            <a:extLst>
              <a:ext uri="{FF2B5EF4-FFF2-40B4-BE49-F238E27FC236}">
                <a16:creationId xmlns:a16="http://schemas.microsoft.com/office/drawing/2014/main" id="{82C3C7DB-18D0-D348-93C7-0B1C5A7B69B5}"/>
              </a:ext>
            </a:extLst>
          </p:cNvPr>
          <p:cNvSpPr/>
          <p:nvPr/>
        </p:nvSpPr>
        <p:spPr>
          <a:xfrm>
            <a:off x="8360227" y="371061"/>
            <a:ext cx="3899274" cy="563231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t>Now you have found the techniques, you must </a:t>
            </a:r>
            <a:r>
              <a:rPr lang="en-US" dirty="0" err="1"/>
              <a:t>analyse</a:t>
            </a:r>
            <a:r>
              <a:rPr lang="en-US" dirty="0"/>
              <a:t> the effect.</a:t>
            </a:r>
          </a:p>
          <a:p>
            <a:endParaRPr lang="en-US" dirty="0"/>
          </a:p>
          <a:p>
            <a:r>
              <a:rPr lang="en-US" b="1" dirty="0"/>
              <a:t>Questions to prompt analysis:</a:t>
            </a:r>
          </a:p>
          <a:p>
            <a:pPr marL="285750" indent="-285750">
              <a:buFont typeface="Arial" panose="020B0604020202020204" pitchFamily="34" charset="0"/>
              <a:buChar char="•"/>
            </a:pPr>
            <a:r>
              <a:rPr lang="en-US" dirty="0"/>
              <a:t>What causes the change in….?</a:t>
            </a:r>
          </a:p>
          <a:p>
            <a:pPr marL="285750" indent="-285750">
              <a:buFont typeface="Arial" panose="020B0604020202020204" pitchFamily="34" charset="0"/>
              <a:buChar char="•"/>
            </a:pPr>
            <a:r>
              <a:rPr lang="en-US" dirty="0"/>
              <a:t>Why does the writer do this?</a:t>
            </a:r>
          </a:p>
          <a:p>
            <a:pPr marL="285750" indent="-285750">
              <a:buFont typeface="Arial" panose="020B0604020202020204" pitchFamily="34" charset="0"/>
              <a:buChar char="•"/>
            </a:pPr>
            <a:r>
              <a:rPr lang="en-US" dirty="0"/>
              <a:t>How does it make the reader feel?</a:t>
            </a:r>
          </a:p>
          <a:p>
            <a:pPr marL="285750" indent="-285750">
              <a:buFont typeface="Arial" panose="020B0604020202020204" pitchFamily="34" charset="0"/>
              <a:buChar char="•"/>
            </a:pPr>
            <a:r>
              <a:rPr lang="en-US" dirty="0"/>
              <a:t>How do we view the character/action/setting?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What is repeated?</a:t>
            </a:r>
          </a:p>
          <a:p>
            <a:pPr marL="285750" indent="-285750">
              <a:buFont typeface="Arial" panose="020B0604020202020204" pitchFamily="34" charset="0"/>
              <a:buChar char="•"/>
            </a:pPr>
            <a:r>
              <a:rPr lang="en-US" dirty="0"/>
              <a:t>Why is it repeated?</a:t>
            </a:r>
          </a:p>
          <a:p>
            <a:pPr marL="285750" indent="-285750">
              <a:buFont typeface="Arial" panose="020B0604020202020204" pitchFamily="34" charset="0"/>
              <a:buChar char="•"/>
            </a:pPr>
            <a:r>
              <a:rPr lang="en-US" dirty="0"/>
              <a:t>When is it repeated? At which points?</a:t>
            </a:r>
          </a:p>
          <a:p>
            <a:pPr marL="285750" indent="-285750">
              <a:buFont typeface="Arial" panose="020B0604020202020204" pitchFamily="34" charset="0"/>
              <a:buChar char="•"/>
            </a:pPr>
            <a:r>
              <a:rPr lang="en-US" dirty="0"/>
              <a:t>What is the effect?</a:t>
            </a:r>
          </a:p>
          <a:p>
            <a:pPr marL="285750" indent="-285750">
              <a:buFont typeface="Arial" panose="020B0604020202020204" pitchFamily="34" charset="0"/>
              <a:buChar char="•"/>
            </a:pPr>
            <a:r>
              <a:rPr lang="en-US" dirty="0"/>
              <a:t>How is this created?</a:t>
            </a:r>
          </a:p>
          <a:p>
            <a:pPr marL="285750" indent="-285750">
              <a:buFont typeface="Arial" panose="020B0604020202020204" pitchFamily="34" charset="0"/>
              <a:buChar char="•"/>
            </a:pPr>
            <a:endParaRPr lang="en-US" dirty="0"/>
          </a:p>
          <a:p>
            <a:r>
              <a:rPr lang="en-US" dirty="0"/>
              <a:t>You can created your own questions for any technique! Just use ‘what’, ‘how’ &amp; ‘why’.</a:t>
            </a:r>
          </a:p>
        </p:txBody>
      </p:sp>
      <p:sp>
        <p:nvSpPr>
          <p:cNvPr id="7" name="TextBox 6">
            <a:extLst>
              <a:ext uri="{FF2B5EF4-FFF2-40B4-BE49-F238E27FC236}">
                <a16:creationId xmlns:a16="http://schemas.microsoft.com/office/drawing/2014/main" id="{F4A26C31-DEA8-E942-8149-22D43D0AF3CA}"/>
              </a:ext>
            </a:extLst>
          </p:cNvPr>
          <p:cNvSpPr txBox="1"/>
          <p:nvPr/>
        </p:nvSpPr>
        <p:spPr>
          <a:xfrm>
            <a:off x="3131238" y="186395"/>
            <a:ext cx="1715213"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a:t>Change in mood</a:t>
            </a:r>
          </a:p>
        </p:txBody>
      </p:sp>
      <p:sp>
        <p:nvSpPr>
          <p:cNvPr id="8" name="TextBox 7">
            <a:extLst>
              <a:ext uri="{FF2B5EF4-FFF2-40B4-BE49-F238E27FC236}">
                <a16:creationId xmlns:a16="http://schemas.microsoft.com/office/drawing/2014/main" id="{0FDD6AE7-B067-0B48-840E-DFDC610CC31D}"/>
              </a:ext>
            </a:extLst>
          </p:cNvPr>
          <p:cNvSpPr txBox="1"/>
          <p:nvPr/>
        </p:nvSpPr>
        <p:spPr>
          <a:xfrm>
            <a:off x="5841308" y="216504"/>
            <a:ext cx="1160446"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a:t>Repetition</a:t>
            </a:r>
          </a:p>
        </p:txBody>
      </p:sp>
      <p:sp>
        <p:nvSpPr>
          <p:cNvPr id="9" name="TextBox 8">
            <a:extLst>
              <a:ext uri="{FF2B5EF4-FFF2-40B4-BE49-F238E27FC236}">
                <a16:creationId xmlns:a16="http://schemas.microsoft.com/office/drawing/2014/main" id="{3D65D3D6-7BF7-E244-A8F1-72001B6698C4}"/>
              </a:ext>
            </a:extLst>
          </p:cNvPr>
          <p:cNvSpPr txBox="1"/>
          <p:nvPr/>
        </p:nvSpPr>
        <p:spPr>
          <a:xfrm>
            <a:off x="2342081" y="6360801"/>
            <a:ext cx="4079450"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a:t>Links back to something stated previously</a:t>
            </a:r>
          </a:p>
        </p:txBody>
      </p:sp>
      <p:pic>
        <p:nvPicPr>
          <p:cNvPr id="10" name="Picture 9">
            <a:extLst>
              <a:ext uri="{FF2B5EF4-FFF2-40B4-BE49-F238E27FC236}">
                <a16:creationId xmlns:a16="http://schemas.microsoft.com/office/drawing/2014/main" id="{E47887EB-5E28-C24D-88C8-04F5CD90D00C}"/>
              </a:ext>
            </a:extLst>
          </p:cNvPr>
          <p:cNvPicPr>
            <a:picLocks noChangeAspect="1"/>
          </p:cNvPicPr>
          <p:nvPr/>
        </p:nvPicPr>
        <p:blipFill>
          <a:blip r:embed="rId4"/>
          <a:stretch>
            <a:fillRect/>
          </a:stretch>
        </p:blipFill>
        <p:spPr>
          <a:xfrm rot="20279053">
            <a:off x="8228184" y="6103255"/>
            <a:ext cx="574698" cy="571736"/>
          </a:xfrm>
          <a:prstGeom prst="rect">
            <a:avLst/>
          </a:prstGeom>
        </p:spPr>
      </p:pic>
      <p:pic>
        <p:nvPicPr>
          <p:cNvPr id="11" name="Picture 10">
            <a:extLst>
              <a:ext uri="{FF2B5EF4-FFF2-40B4-BE49-F238E27FC236}">
                <a16:creationId xmlns:a16="http://schemas.microsoft.com/office/drawing/2014/main" id="{B91DD02B-AC17-B84A-B62D-DD69905A029F}"/>
              </a:ext>
            </a:extLst>
          </p:cNvPr>
          <p:cNvPicPr>
            <a:picLocks noChangeAspect="1"/>
          </p:cNvPicPr>
          <p:nvPr/>
        </p:nvPicPr>
        <p:blipFill>
          <a:blip r:embed="rId5"/>
          <a:stretch>
            <a:fillRect/>
          </a:stretch>
        </p:blipFill>
        <p:spPr>
          <a:xfrm rot="1031551">
            <a:off x="11452814" y="5928341"/>
            <a:ext cx="643023" cy="747864"/>
          </a:xfrm>
          <a:prstGeom prst="rect">
            <a:avLst/>
          </a:prstGeom>
        </p:spPr>
      </p:pic>
      <p:pic>
        <p:nvPicPr>
          <p:cNvPr id="12" name="Picture 11">
            <a:extLst>
              <a:ext uri="{FF2B5EF4-FFF2-40B4-BE49-F238E27FC236}">
                <a16:creationId xmlns:a16="http://schemas.microsoft.com/office/drawing/2014/main" id="{812706BE-4B14-AA45-98FB-6A69B4CFDA30}"/>
              </a:ext>
            </a:extLst>
          </p:cNvPr>
          <p:cNvPicPr>
            <a:picLocks noChangeAspect="1"/>
          </p:cNvPicPr>
          <p:nvPr/>
        </p:nvPicPr>
        <p:blipFill>
          <a:blip r:embed="rId6"/>
          <a:stretch>
            <a:fillRect/>
          </a:stretch>
        </p:blipFill>
        <p:spPr>
          <a:xfrm>
            <a:off x="9472680" y="5653818"/>
            <a:ext cx="732726" cy="725133"/>
          </a:xfrm>
          <a:prstGeom prst="rect">
            <a:avLst/>
          </a:prstGeom>
        </p:spPr>
      </p:pic>
    </p:spTree>
    <p:extLst>
      <p:ext uri="{BB962C8B-B14F-4D97-AF65-F5344CB8AC3E}">
        <p14:creationId xmlns:p14="http://schemas.microsoft.com/office/powerpoint/2010/main" val="3852355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0E638F-6AA7-8C44-B763-52CAC149B6F8}"/>
              </a:ext>
            </a:extLst>
          </p:cNvPr>
          <p:cNvPicPr>
            <a:picLocks noChangeAspect="1"/>
          </p:cNvPicPr>
          <p:nvPr/>
        </p:nvPicPr>
        <p:blipFill>
          <a:blip r:embed="rId2"/>
          <a:stretch>
            <a:fillRect/>
          </a:stretch>
        </p:blipFill>
        <p:spPr>
          <a:xfrm>
            <a:off x="3502615" y="4549676"/>
            <a:ext cx="5404393" cy="2331481"/>
          </a:xfrm>
          <a:prstGeom prst="rect">
            <a:avLst/>
          </a:prstGeom>
        </p:spPr>
      </p:pic>
      <p:sp>
        <p:nvSpPr>
          <p:cNvPr id="5" name="TextBox 4">
            <a:extLst>
              <a:ext uri="{FF2B5EF4-FFF2-40B4-BE49-F238E27FC236}">
                <a16:creationId xmlns:a16="http://schemas.microsoft.com/office/drawing/2014/main" id="{77C0585D-D94B-FC4F-9EDE-44D72DB15AD6}"/>
              </a:ext>
            </a:extLst>
          </p:cNvPr>
          <p:cNvSpPr txBox="1"/>
          <p:nvPr/>
        </p:nvSpPr>
        <p:spPr>
          <a:xfrm>
            <a:off x="1333500" y="602379"/>
            <a:ext cx="9029699"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a:t>Thank you for downloading this resource; I hope it is useful! You can find the full SoW on my </a:t>
            </a:r>
            <a:r>
              <a:rPr lang="en-US" sz="2400" dirty="0">
                <a:hlinkClick r:id="rId3"/>
              </a:rPr>
              <a:t>website</a:t>
            </a:r>
            <a:r>
              <a:rPr lang="en-US" sz="2400" dirty="0"/>
              <a:t>.</a:t>
            </a:r>
          </a:p>
          <a:p>
            <a:pPr algn="ctr"/>
            <a:endParaRPr lang="en-US" sz="2400" dirty="0"/>
          </a:p>
        </p:txBody>
      </p:sp>
    </p:spTree>
    <p:extLst>
      <p:ext uri="{BB962C8B-B14F-4D97-AF65-F5344CB8AC3E}">
        <p14:creationId xmlns:p14="http://schemas.microsoft.com/office/powerpoint/2010/main" val="705551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10E84-C23C-0546-9B84-C87F52DD3D55}"/>
              </a:ext>
            </a:extLst>
          </p:cNvPr>
          <p:cNvSpPr>
            <a:spLocks noGrp="1"/>
          </p:cNvSpPr>
          <p:nvPr>
            <p:ph type="title"/>
          </p:nvPr>
        </p:nvSpPr>
        <p:spPr>
          <a:xfrm>
            <a:off x="1314904" y="592568"/>
            <a:ext cx="6018893" cy="1500187"/>
          </a:xfrm>
        </p:spPr>
        <p:style>
          <a:lnRef idx="1">
            <a:schemeClr val="accent4"/>
          </a:lnRef>
          <a:fillRef idx="2">
            <a:schemeClr val="accent4"/>
          </a:fillRef>
          <a:effectRef idx="1">
            <a:schemeClr val="accent4"/>
          </a:effectRef>
          <a:fontRef idx="minor">
            <a:schemeClr val="dk1"/>
          </a:fontRef>
        </p:style>
        <p:txBody>
          <a:bodyPr/>
          <a:lstStyle/>
          <a:p>
            <a:r>
              <a:rPr lang="en-US" dirty="0"/>
              <a:t>Where are we?</a:t>
            </a:r>
          </a:p>
        </p:txBody>
      </p:sp>
      <p:sp>
        <p:nvSpPr>
          <p:cNvPr id="4" name="TextBox 3">
            <a:extLst>
              <a:ext uri="{FF2B5EF4-FFF2-40B4-BE49-F238E27FC236}">
                <a16:creationId xmlns:a16="http://schemas.microsoft.com/office/drawing/2014/main" id="{A3AE9482-9736-714D-85AD-A0E3D9B90803}"/>
              </a:ext>
            </a:extLst>
          </p:cNvPr>
          <p:cNvSpPr txBox="1"/>
          <p:nvPr/>
        </p:nvSpPr>
        <p:spPr>
          <a:xfrm>
            <a:off x="8862785" y="0"/>
            <a:ext cx="3151415" cy="624786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i="1" u="sng" dirty="0"/>
              <a:t>Timing:  1 hour 5 minutes for Section A</a:t>
            </a:r>
          </a:p>
          <a:p>
            <a:endParaRPr lang="en-US" dirty="0"/>
          </a:p>
          <a:p>
            <a:r>
              <a:rPr lang="en-US" b="1" dirty="0"/>
              <a:t>Step 1 </a:t>
            </a:r>
            <a:r>
              <a:rPr lang="en-US" dirty="0"/>
              <a:t>- Read the extract, take note of the overview you are given; this will help with context.</a:t>
            </a:r>
          </a:p>
          <a:p>
            <a:r>
              <a:rPr lang="en-US" b="1" dirty="0"/>
              <a:t>Step 2 </a:t>
            </a:r>
            <a:r>
              <a:rPr lang="en-US" dirty="0"/>
              <a:t>– as you read, make notes on: setting, character, action, mood, tone etc. You can do this in brief at the top of the extract. This will help you later on.</a:t>
            </a:r>
          </a:p>
          <a:p>
            <a:r>
              <a:rPr lang="en-US" b="1" dirty="0"/>
              <a:t>Step 3 </a:t>
            </a:r>
            <a:r>
              <a:rPr lang="en-US" dirty="0"/>
              <a:t>– read question 1 and answer.</a:t>
            </a:r>
          </a:p>
          <a:p>
            <a:r>
              <a:rPr lang="en-US" b="1" dirty="0"/>
              <a:t>Step 4 </a:t>
            </a:r>
            <a:r>
              <a:rPr lang="en-US" dirty="0"/>
              <a:t>– read question 2, plan and answer</a:t>
            </a:r>
          </a:p>
          <a:p>
            <a:r>
              <a:rPr lang="en-US" b="1" dirty="0"/>
              <a:t>Step 5 </a:t>
            </a:r>
            <a:r>
              <a:rPr lang="en-US" dirty="0"/>
              <a:t>– read question 3, plan and answer</a:t>
            </a:r>
          </a:p>
          <a:p>
            <a:r>
              <a:rPr lang="en-US" b="1" dirty="0"/>
              <a:t>Step 6 </a:t>
            </a:r>
            <a:r>
              <a:rPr lang="en-US" dirty="0"/>
              <a:t>– read question 4, plan and answer</a:t>
            </a:r>
          </a:p>
          <a:p>
            <a:endParaRPr lang="en-US" dirty="0"/>
          </a:p>
        </p:txBody>
      </p:sp>
      <p:pic>
        <p:nvPicPr>
          <p:cNvPr id="5" name="Picture 4">
            <a:extLst>
              <a:ext uri="{FF2B5EF4-FFF2-40B4-BE49-F238E27FC236}">
                <a16:creationId xmlns:a16="http://schemas.microsoft.com/office/drawing/2014/main" id="{12DA1A5B-5967-5B4E-BFAB-28AF821C304E}"/>
              </a:ext>
            </a:extLst>
          </p:cNvPr>
          <p:cNvPicPr>
            <a:picLocks noChangeAspect="1"/>
          </p:cNvPicPr>
          <p:nvPr/>
        </p:nvPicPr>
        <p:blipFill>
          <a:blip r:embed="rId2"/>
          <a:stretch>
            <a:fillRect/>
          </a:stretch>
        </p:blipFill>
        <p:spPr>
          <a:xfrm>
            <a:off x="8360528" y="1114163"/>
            <a:ext cx="417285" cy="413960"/>
          </a:xfrm>
          <a:prstGeom prst="rect">
            <a:avLst/>
          </a:prstGeom>
        </p:spPr>
      </p:pic>
      <p:pic>
        <p:nvPicPr>
          <p:cNvPr id="6" name="Picture 5">
            <a:extLst>
              <a:ext uri="{FF2B5EF4-FFF2-40B4-BE49-F238E27FC236}">
                <a16:creationId xmlns:a16="http://schemas.microsoft.com/office/drawing/2014/main" id="{96B41D28-074F-8143-BB20-C10C8978AA43}"/>
              </a:ext>
            </a:extLst>
          </p:cNvPr>
          <p:cNvPicPr>
            <a:picLocks noChangeAspect="1"/>
          </p:cNvPicPr>
          <p:nvPr/>
        </p:nvPicPr>
        <p:blipFill>
          <a:blip r:embed="rId2"/>
          <a:stretch>
            <a:fillRect/>
          </a:stretch>
        </p:blipFill>
        <p:spPr>
          <a:xfrm>
            <a:off x="8352848" y="2145540"/>
            <a:ext cx="417285" cy="413960"/>
          </a:xfrm>
          <a:prstGeom prst="rect">
            <a:avLst/>
          </a:prstGeom>
        </p:spPr>
      </p:pic>
      <p:cxnSp>
        <p:nvCxnSpPr>
          <p:cNvPr id="8" name="Straight Arrow Connector 7">
            <a:extLst>
              <a:ext uri="{FF2B5EF4-FFF2-40B4-BE49-F238E27FC236}">
                <a16:creationId xmlns:a16="http://schemas.microsoft.com/office/drawing/2014/main" id="{2C911EFA-8FA9-9C49-BA18-21D2AF67B5C1}"/>
              </a:ext>
            </a:extLst>
          </p:cNvPr>
          <p:cNvCxnSpPr>
            <a:cxnSpLocks/>
          </p:cNvCxnSpPr>
          <p:nvPr/>
        </p:nvCxnSpPr>
        <p:spPr>
          <a:xfrm>
            <a:off x="6474009" y="2092755"/>
            <a:ext cx="2133807" cy="299994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07BE499-F548-9545-BA0B-AE4E0AEDF09D}"/>
              </a:ext>
            </a:extLst>
          </p:cNvPr>
          <p:cNvPicPr>
            <a:picLocks noChangeAspect="1"/>
          </p:cNvPicPr>
          <p:nvPr/>
        </p:nvPicPr>
        <p:blipFill>
          <a:blip r:embed="rId3"/>
          <a:stretch>
            <a:fillRect/>
          </a:stretch>
        </p:blipFill>
        <p:spPr>
          <a:xfrm>
            <a:off x="3398678" y="2790946"/>
            <a:ext cx="1801390" cy="3532414"/>
          </a:xfrm>
          <a:prstGeom prst="rect">
            <a:avLst/>
          </a:prstGeom>
        </p:spPr>
      </p:pic>
      <p:pic>
        <p:nvPicPr>
          <p:cNvPr id="9" name="Picture 8">
            <a:extLst>
              <a:ext uri="{FF2B5EF4-FFF2-40B4-BE49-F238E27FC236}">
                <a16:creationId xmlns:a16="http://schemas.microsoft.com/office/drawing/2014/main" id="{2A3AB752-7290-4141-891F-A9968D5428C7}"/>
              </a:ext>
            </a:extLst>
          </p:cNvPr>
          <p:cNvPicPr>
            <a:picLocks noChangeAspect="1"/>
          </p:cNvPicPr>
          <p:nvPr/>
        </p:nvPicPr>
        <p:blipFill>
          <a:blip r:embed="rId2"/>
          <a:stretch>
            <a:fillRect/>
          </a:stretch>
        </p:blipFill>
        <p:spPr>
          <a:xfrm>
            <a:off x="8352848" y="3602224"/>
            <a:ext cx="417285" cy="413960"/>
          </a:xfrm>
          <a:prstGeom prst="rect">
            <a:avLst/>
          </a:prstGeom>
        </p:spPr>
      </p:pic>
      <p:pic>
        <p:nvPicPr>
          <p:cNvPr id="11" name="Picture 10">
            <a:extLst>
              <a:ext uri="{FF2B5EF4-FFF2-40B4-BE49-F238E27FC236}">
                <a16:creationId xmlns:a16="http://schemas.microsoft.com/office/drawing/2014/main" id="{B38A40B4-C33D-2540-9D2C-7806915A59FA}"/>
              </a:ext>
            </a:extLst>
          </p:cNvPr>
          <p:cNvPicPr>
            <a:picLocks noChangeAspect="1"/>
          </p:cNvPicPr>
          <p:nvPr/>
        </p:nvPicPr>
        <p:blipFill>
          <a:blip r:embed="rId2"/>
          <a:stretch>
            <a:fillRect/>
          </a:stretch>
        </p:blipFill>
        <p:spPr>
          <a:xfrm>
            <a:off x="8399174" y="4091520"/>
            <a:ext cx="417285" cy="413960"/>
          </a:xfrm>
          <a:prstGeom prst="rect">
            <a:avLst/>
          </a:prstGeom>
        </p:spPr>
      </p:pic>
    </p:spTree>
    <p:extLst>
      <p:ext uri="{BB962C8B-B14F-4D97-AF65-F5344CB8AC3E}">
        <p14:creationId xmlns:p14="http://schemas.microsoft.com/office/powerpoint/2010/main" val="2325149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AD0F5A-C84E-9B44-8160-83491D1313EA}"/>
              </a:ext>
            </a:extLst>
          </p:cNvPr>
          <p:cNvSpPr>
            <a:spLocks noGrp="1"/>
          </p:cNvSpPr>
          <p:nvPr>
            <p:ph type="title"/>
          </p:nvPr>
        </p:nvSpPr>
        <p:spPr>
          <a:xfrm>
            <a:off x="3279565" y="1365233"/>
            <a:ext cx="1774371" cy="781067"/>
          </a:xfrm>
        </p:spPr>
        <p:style>
          <a:lnRef idx="1">
            <a:schemeClr val="accent4"/>
          </a:lnRef>
          <a:fillRef idx="2">
            <a:schemeClr val="accent4"/>
          </a:fillRef>
          <a:effectRef idx="1">
            <a:schemeClr val="accent4"/>
          </a:effectRef>
          <a:fontRef idx="minor">
            <a:schemeClr val="dk1"/>
          </a:fontRef>
        </p:style>
        <p:txBody>
          <a:bodyPr/>
          <a:lstStyle/>
          <a:p>
            <a:r>
              <a:rPr lang="en-US" dirty="0"/>
              <a:t>Step 5</a:t>
            </a:r>
          </a:p>
        </p:txBody>
      </p:sp>
      <p:sp>
        <p:nvSpPr>
          <p:cNvPr id="6" name="TextBox 5">
            <a:extLst>
              <a:ext uri="{FF2B5EF4-FFF2-40B4-BE49-F238E27FC236}">
                <a16:creationId xmlns:a16="http://schemas.microsoft.com/office/drawing/2014/main" id="{CA8A54DD-161F-D545-9F72-4A8373F82F7C}"/>
              </a:ext>
            </a:extLst>
          </p:cNvPr>
          <p:cNvSpPr txBox="1"/>
          <p:nvPr/>
        </p:nvSpPr>
        <p:spPr>
          <a:xfrm>
            <a:off x="8862785" y="0"/>
            <a:ext cx="3151415" cy="59093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i="1" u="sng" dirty="0"/>
              <a:t>Timing:  1 hour for Section A</a:t>
            </a:r>
          </a:p>
          <a:p>
            <a:endParaRPr lang="en-US" dirty="0"/>
          </a:p>
          <a:p>
            <a:r>
              <a:rPr lang="en-US" b="1" dirty="0"/>
              <a:t>Step 1 </a:t>
            </a:r>
            <a:r>
              <a:rPr lang="en-US" dirty="0"/>
              <a:t>- Read the extract, take note of the overview you are given; this will help with context.</a:t>
            </a:r>
          </a:p>
          <a:p>
            <a:r>
              <a:rPr lang="en-US" b="1" dirty="0"/>
              <a:t>Step 2 </a:t>
            </a:r>
            <a:r>
              <a:rPr lang="en-US" dirty="0"/>
              <a:t>– as you read, make notes on: setting, character, action, mood, tone etc. You can do this in brief at the top of the extract. This will help you later on.</a:t>
            </a:r>
          </a:p>
          <a:p>
            <a:r>
              <a:rPr lang="en-US" b="1" dirty="0"/>
              <a:t>Step 3 </a:t>
            </a:r>
            <a:r>
              <a:rPr lang="en-US" dirty="0"/>
              <a:t>– read question 1 and answer.</a:t>
            </a:r>
          </a:p>
          <a:p>
            <a:r>
              <a:rPr lang="en-US" b="1" dirty="0"/>
              <a:t>Step 4 </a:t>
            </a:r>
            <a:r>
              <a:rPr lang="en-US" dirty="0"/>
              <a:t>– read question 2, plan and answer</a:t>
            </a:r>
          </a:p>
          <a:p>
            <a:r>
              <a:rPr lang="en-US" b="1" dirty="0"/>
              <a:t>Step 5 </a:t>
            </a:r>
            <a:r>
              <a:rPr lang="en-US" dirty="0"/>
              <a:t>– read question 3, plan and answer</a:t>
            </a:r>
          </a:p>
          <a:p>
            <a:r>
              <a:rPr lang="en-US" b="1" dirty="0"/>
              <a:t>Step 6 </a:t>
            </a:r>
            <a:r>
              <a:rPr lang="en-US" dirty="0"/>
              <a:t>– read question 4, plan and answer</a:t>
            </a:r>
          </a:p>
          <a:p>
            <a:endParaRPr lang="en-US" dirty="0"/>
          </a:p>
        </p:txBody>
      </p:sp>
      <p:pic>
        <p:nvPicPr>
          <p:cNvPr id="7" name="Picture 6">
            <a:extLst>
              <a:ext uri="{FF2B5EF4-FFF2-40B4-BE49-F238E27FC236}">
                <a16:creationId xmlns:a16="http://schemas.microsoft.com/office/drawing/2014/main" id="{2BD58A12-D211-1A4B-A1FC-5DBF8131E4DD}"/>
              </a:ext>
            </a:extLst>
          </p:cNvPr>
          <p:cNvPicPr>
            <a:picLocks noChangeAspect="1"/>
          </p:cNvPicPr>
          <p:nvPr/>
        </p:nvPicPr>
        <p:blipFill>
          <a:blip r:embed="rId2"/>
          <a:stretch>
            <a:fillRect/>
          </a:stretch>
        </p:blipFill>
        <p:spPr>
          <a:xfrm>
            <a:off x="8180735" y="757959"/>
            <a:ext cx="589399" cy="584703"/>
          </a:xfrm>
          <a:prstGeom prst="rect">
            <a:avLst/>
          </a:prstGeom>
        </p:spPr>
      </p:pic>
      <p:pic>
        <p:nvPicPr>
          <p:cNvPr id="8" name="Picture 7">
            <a:extLst>
              <a:ext uri="{FF2B5EF4-FFF2-40B4-BE49-F238E27FC236}">
                <a16:creationId xmlns:a16="http://schemas.microsoft.com/office/drawing/2014/main" id="{A0E45560-2305-1945-B559-91E2D46C7823}"/>
              </a:ext>
            </a:extLst>
          </p:cNvPr>
          <p:cNvPicPr>
            <a:picLocks noChangeAspect="1"/>
          </p:cNvPicPr>
          <p:nvPr/>
        </p:nvPicPr>
        <p:blipFill>
          <a:blip r:embed="rId2"/>
          <a:stretch>
            <a:fillRect/>
          </a:stretch>
        </p:blipFill>
        <p:spPr>
          <a:xfrm>
            <a:off x="8273386" y="1689998"/>
            <a:ext cx="589399" cy="584703"/>
          </a:xfrm>
          <a:prstGeom prst="rect">
            <a:avLst/>
          </a:prstGeom>
        </p:spPr>
      </p:pic>
      <p:pic>
        <p:nvPicPr>
          <p:cNvPr id="9" name="Picture 8">
            <a:extLst>
              <a:ext uri="{FF2B5EF4-FFF2-40B4-BE49-F238E27FC236}">
                <a16:creationId xmlns:a16="http://schemas.microsoft.com/office/drawing/2014/main" id="{ED4F2B93-9498-FE40-880E-9520532802CB}"/>
              </a:ext>
            </a:extLst>
          </p:cNvPr>
          <p:cNvPicPr>
            <a:picLocks noChangeAspect="1"/>
          </p:cNvPicPr>
          <p:nvPr/>
        </p:nvPicPr>
        <p:blipFill>
          <a:blip r:embed="rId2"/>
          <a:stretch>
            <a:fillRect/>
          </a:stretch>
        </p:blipFill>
        <p:spPr>
          <a:xfrm>
            <a:off x="8218171" y="3151451"/>
            <a:ext cx="589399" cy="584703"/>
          </a:xfrm>
          <a:prstGeom prst="rect">
            <a:avLst/>
          </a:prstGeom>
        </p:spPr>
      </p:pic>
      <p:sp>
        <p:nvSpPr>
          <p:cNvPr id="10" name="Content Placeholder 9">
            <a:extLst>
              <a:ext uri="{FF2B5EF4-FFF2-40B4-BE49-F238E27FC236}">
                <a16:creationId xmlns:a16="http://schemas.microsoft.com/office/drawing/2014/main" id="{823059B5-4BC9-6E44-8938-DC44923742B3}"/>
              </a:ext>
            </a:extLst>
          </p:cNvPr>
          <p:cNvSpPr>
            <a:spLocks noGrp="1"/>
          </p:cNvSpPr>
          <p:nvPr>
            <p:ph idx="1"/>
          </p:nvPr>
        </p:nvSpPr>
        <p:spPr>
          <a:xfrm>
            <a:off x="649514" y="2057761"/>
            <a:ext cx="7112000" cy="3271974"/>
          </a:xfrm>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US" sz="2400" dirty="0"/>
              <a:t>This question is about analysing structure: what happens, when and why.</a:t>
            </a:r>
          </a:p>
          <a:p>
            <a:r>
              <a:rPr lang="en-US" sz="2400" dirty="0"/>
              <a:t>Your focus is on the whole text</a:t>
            </a:r>
          </a:p>
          <a:p>
            <a:r>
              <a:rPr lang="en-US" sz="2400" dirty="0"/>
              <a:t>You need to select clear examples, name the technique and analyse them. You do not necessarily have to use quotations if it is not possible.</a:t>
            </a:r>
          </a:p>
          <a:p>
            <a:r>
              <a:rPr lang="en-US" sz="2400" dirty="0"/>
              <a:t>This question is not about just naming techniques – you must comment on the effect of them. Don’t forget the context that they are used in.</a:t>
            </a:r>
          </a:p>
        </p:txBody>
      </p:sp>
      <p:sp>
        <p:nvSpPr>
          <p:cNvPr id="11" name="Rectangle 10">
            <a:extLst>
              <a:ext uri="{FF2B5EF4-FFF2-40B4-BE49-F238E27FC236}">
                <a16:creationId xmlns:a16="http://schemas.microsoft.com/office/drawing/2014/main" id="{4BCB963C-2D84-0F43-A817-E5FD7ACB4899}"/>
              </a:ext>
            </a:extLst>
          </p:cNvPr>
          <p:cNvSpPr/>
          <p:nvPr/>
        </p:nvSpPr>
        <p:spPr>
          <a:xfrm>
            <a:off x="0" y="80872"/>
            <a:ext cx="7761514"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GB" b="1" dirty="0">
                <a:latin typeface="ArialMT"/>
              </a:rPr>
              <a:t>A02</a:t>
            </a:r>
          </a:p>
          <a:p>
            <a:pPr>
              <a:buFont typeface="Arial" panose="020B0604020202020204" pitchFamily="34" charset="0"/>
              <a:buChar char="•"/>
            </a:pPr>
            <a:r>
              <a:rPr lang="en-GB" dirty="0">
                <a:latin typeface="ArialMT"/>
              </a:rPr>
              <a:t>Explain, comment on and analyse how writers use language and structure to achieve effects and influence readers, using relevant subject terminology to support their views </a:t>
            </a:r>
          </a:p>
        </p:txBody>
      </p:sp>
      <p:pic>
        <p:nvPicPr>
          <p:cNvPr id="12" name="Picture 11">
            <a:extLst>
              <a:ext uri="{FF2B5EF4-FFF2-40B4-BE49-F238E27FC236}">
                <a16:creationId xmlns:a16="http://schemas.microsoft.com/office/drawing/2014/main" id="{48DDAD25-282B-2841-8F6A-9BA9623B4F9E}"/>
              </a:ext>
            </a:extLst>
          </p:cNvPr>
          <p:cNvPicPr>
            <a:picLocks noChangeAspect="1"/>
          </p:cNvPicPr>
          <p:nvPr/>
        </p:nvPicPr>
        <p:blipFill>
          <a:blip r:embed="rId3"/>
          <a:stretch>
            <a:fillRect/>
          </a:stretch>
        </p:blipFill>
        <p:spPr>
          <a:xfrm rot="20582958">
            <a:off x="3267054" y="5640837"/>
            <a:ext cx="1192534" cy="1186387"/>
          </a:xfrm>
          <a:prstGeom prst="rect">
            <a:avLst/>
          </a:prstGeom>
        </p:spPr>
      </p:pic>
      <p:pic>
        <p:nvPicPr>
          <p:cNvPr id="13" name="Picture 12">
            <a:extLst>
              <a:ext uri="{FF2B5EF4-FFF2-40B4-BE49-F238E27FC236}">
                <a16:creationId xmlns:a16="http://schemas.microsoft.com/office/drawing/2014/main" id="{020801A4-9EA3-754D-8AC7-1C40E8FD06AF}"/>
              </a:ext>
            </a:extLst>
          </p:cNvPr>
          <p:cNvPicPr>
            <a:picLocks noChangeAspect="1"/>
          </p:cNvPicPr>
          <p:nvPr/>
        </p:nvPicPr>
        <p:blipFill>
          <a:blip r:embed="rId4"/>
          <a:stretch>
            <a:fillRect/>
          </a:stretch>
        </p:blipFill>
        <p:spPr>
          <a:xfrm rot="817146">
            <a:off x="6186086" y="5687051"/>
            <a:ext cx="998191" cy="1160939"/>
          </a:xfrm>
          <a:prstGeom prst="rect">
            <a:avLst/>
          </a:prstGeom>
        </p:spPr>
      </p:pic>
      <p:sp>
        <p:nvSpPr>
          <p:cNvPr id="14" name="Oval Callout 13">
            <a:extLst>
              <a:ext uri="{FF2B5EF4-FFF2-40B4-BE49-F238E27FC236}">
                <a16:creationId xmlns:a16="http://schemas.microsoft.com/office/drawing/2014/main" id="{74B990E7-AA6F-B941-89C9-2534CEBD162E}"/>
              </a:ext>
            </a:extLst>
          </p:cNvPr>
          <p:cNvSpPr/>
          <p:nvPr/>
        </p:nvSpPr>
        <p:spPr>
          <a:xfrm>
            <a:off x="4744827" y="5197000"/>
            <a:ext cx="1535952" cy="856343"/>
          </a:xfrm>
          <a:prstGeom prst="wedgeEllipseCallout">
            <a:avLst>
              <a:gd name="adj1" fmla="val -8548"/>
              <a:gd name="adj2" fmla="val 64195"/>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Hello friend!</a:t>
            </a:r>
          </a:p>
        </p:txBody>
      </p:sp>
      <p:pic>
        <p:nvPicPr>
          <p:cNvPr id="15" name="Picture 14">
            <a:extLst>
              <a:ext uri="{FF2B5EF4-FFF2-40B4-BE49-F238E27FC236}">
                <a16:creationId xmlns:a16="http://schemas.microsoft.com/office/drawing/2014/main" id="{2D8889A9-CF26-D44A-81F1-B482A963DD69}"/>
              </a:ext>
            </a:extLst>
          </p:cNvPr>
          <p:cNvPicPr>
            <a:picLocks noChangeAspect="1"/>
          </p:cNvPicPr>
          <p:nvPr/>
        </p:nvPicPr>
        <p:blipFill>
          <a:blip r:embed="rId2"/>
          <a:stretch>
            <a:fillRect/>
          </a:stretch>
        </p:blipFill>
        <p:spPr>
          <a:xfrm>
            <a:off x="8227060" y="3799654"/>
            <a:ext cx="589399" cy="584703"/>
          </a:xfrm>
          <a:prstGeom prst="rect">
            <a:avLst/>
          </a:prstGeom>
        </p:spPr>
      </p:pic>
      <p:pic>
        <p:nvPicPr>
          <p:cNvPr id="16" name="Picture 15">
            <a:extLst>
              <a:ext uri="{FF2B5EF4-FFF2-40B4-BE49-F238E27FC236}">
                <a16:creationId xmlns:a16="http://schemas.microsoft.com/office/drawing/2014/main" id="{B22FE1EE-CA5C-154F-A8D6-F47C62CA45B5}"/>
              </a:ext>
            </a:extLst>
          </p:cNvPr>
          <p:cNvPicPr>
            <a:picLocks noChangeAspect="1"/>
          </p:cNvPicPr>
          <p:nvPr/>
        </p:nvPicPr>
        <p:blipFill>
          <a:blip r:embed="rId5"/>
          <a:stretch>
            <a:fillRect/>
          </a:stretch>
        </p:blipFill>
        <p:spPr>
          <a:xfrm>
            <a:off x="4826572" y="6202994"/>
            <a:ext cx="732726" cy="725133"/>
          </a:xfrm>
          <a:prstGeom prst="rect">
            <a:avLst/>
          </a:prstGeom>
        </p:spPr>
      </p:pic>
    </p:spTree>
    <p:extLst>
      <p:ext uri="{BB962C8B-B14F-4D97-AF65-F5344CB8AC3E}">
        <p14:creationId xmlns:p14="http://schemas.microsoft.com/office/powerpoint/2010/main" val="314301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7283B-4113-6640-B505-CE24FD97C532}"/>
              </a:ext>
            </a:extLst>
          </p:cNvPr>
          <p:cNvSpPr>
            <a:spLocks noGrp="1"/>
          </p:cNvSpPr>
          <p:nvPr>
            <p:ph type="title"/>
          </p:nvPr>
        </p:nvSpPr>
        <p:spPr>
          <a:xfrm>
            <a:off x="1625600" y="362391"/>
            <a:ext cx="9194800" cy="1325563"/>
          </a:xfrm>
        </p:spPr>
        <p:style>
          <a:lnRef idx="1">
            <a:schemeClr val="accent4"/>
          </a:lnRef>
          <a:fillRef idx="2">
            <a:schemeClr val="accent4"/>
          </a:fillRef>
          <a:effectRef idx="1">
            <a:schemeClr val="accent4"/>
          </a:effectRef>
          <a:fontRef idx="minor">
            <a:schemeClr val="dk1"/>
          </a:fontRef>
        </p:style>
        <p:txBody>
          <a:bodyPr/>
          <a:lstStyle/>
          <a:p>
            <a:pPr algn="ctr"/>
            <a:r>
              <a:rPr lang="en-US" dirty="0"/>
              <a:t>Before we look at the question, let’s practice talking about structure.</a:t>
            </a:r>
          </a:p>
        </p:txBody>
      </p:sp>
      <p:sp>
        <p:nvSpPr>
          <p:cNvPr id="3" name="Content Placeholder 2">
            <a:extLst>
              <a:ext uri="{FF2B5EF4-FFF2-40B4-BE49-F238E27FC236}">
                <a16:creationId xmlns:a16="http://schemas.microsoft.com/office/drawing/2014/main" id="{96E03657-DE22-9644-8858-194A22560144}"/>
              </a:ext>
            </a:extLst>
          </p:cNvPr>
          <p:cNvSpPr>
            <a:spLocks noGrp="1"/>
          </p:cNvSpPr>
          <p:nvPr>
            <p:ph idx="1"/>
          </p:nvPr>
        </p:nvSpPr>
        <p:spPr>
          <a:xfrm>
            <a:off x="965200" y="2024408"/>
            <a:ext cx="10515600" cy="4351338"/>
          </a:xfrm>
        </p:spPr>
        <p:style>
          <a:lnRef idx="2">
            <a:schemeClr val="accent2"/>
          </a:lnRef>
          <a:fillRef idx="1">
            <a:schemeClr val="lt1"/>
          </a:fillRef>
          <a:effectRef idx="0">
            <a:schemeClr val="accent2"/>
          </a:effectRef>
          <a:fontRef idx="minor">
            <a:schemeClr val="dk1"/>
          </a:fontRef>
        </p:style>
        <p:txBody>
          <a:bodyPr/>
          <a:lstStyle/>
          <a:p>
            <a:r>
              <a:rPr lang="en-US" dirty="0"/>
              <a:t>You will work in groups of and will have to label the extract with the structural features.</a:t>
            </a:r>
          </a:p>
          <a:p>
            <a:endParaRPr lang="en-US" dirty="0"/>
          </a:p>
          <a:p>
            <a:r>
              <a:rPr lang="en-US" dirty="0"/>
              <a:t>But first, let’s take a look at how the extract begins.</a:t>
            </a:r>
          </a:p>
          <a:p>
            <a:endParaRPr lang="en-US" dirty="0"/>
          </a:p>
        </p:txBody>
      </p:sp>
      <p:sp>
        <p:nvSpPr>
          <p:cNvPr id="4" name="TextBox 3">
            <a:extLst>
              <a:ext uri="{FF2B5EF4-FFF2-40B4-BE49-F238E27FC236}">
                <a16:creationId xmlns:a16="http://schemas.microsoft.com/office/drawing/2014/main" id="{C330C83C-67F6-5A41-BCB5-AF64339D781F}"/>
              </a:ext>
            </a:extLst>
          </p:cNvPr>
          <p:cNvSpPr txBox="1"/>
          <p:nvPr/>
        </p:nvSpPr>
        <p:spPr>
          <a:xfrm rot="19763944">
            <a:off x="-68783" y="406401"/>
            <a:ext cx="2337819"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a:t>Lemon Orchard Extract</a:t>
            </a:r>
          </a:p>
        </p:txBody>
      </p:sp>
    </p:spTree>
    <p:extLst>
      <p:ext uri="{BB962C8B-B14F-4D97-AF65-F5344CB8AC3E}">
        <p14:creationId xmlns:p14="http://schemas.microsoft.com/office/powerpoint/2010/main" val="1526057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81206" y="-48344"/>
            <a:ext cx="2829587" cy="1143000"/>
          </a:xfrm>
        </p:spPr>
        <p:style>
          <a:lnRef idx="1">
            <a:schemeClr val="accent4"/>
          </a:lnRef>
          <a:fillRef idx="2">
            <a:schemeClr val="accent4"/>
          </a:fillRef>
          <a:effectRef idx="1">
            <a:schemeClr val="accent4"/>
          </a:effectRef>
          <a:fontRef idx="minor">
            <a:schemeClr val="dk1"/>
          </a:fontRef>
        </p:style>
        <p:txBody>
          <a:bodyPr/>
          <a:lstStyle/>
          <a:p>
            <a:r>
              <a:rPr lang="en-US" dirty="0"/>
              <a:t>Techniques</a:t>
            </a:r>
            <a:endParaRPr lang="en-GB" dirty="0"/>
          </a:p>
        </p:txBody>
      </p:sp>
      <p:sp>
        <p:nvSpPr>
          <p:cNvPr id="7" name="Text Placeholder 6"/>
          <p:cNvSpPr>
            <a:spLocks noGrp="1"/>
          </p:cNvSpPr>
          <p:nvPr>
            <p:ph type="body" sz="half" idx="3"/>
          </p:nvPr>
        </p:nvSpPr>
        <p:spPr>
          <a:xfrm>
            <a:off x="8866133" y="142156"/>
            <a:ext cx="1478338" cy="762000"/>
          </a:xfrm>
        </p:spPr>
        <p:txBody>
          <a:bodyPr>
            <a:normAutofit fontScale="92500"/>
          </a:bodyPr>
          <a:lstStyle/>
          <a:p>
            <a:r>
              <a:rPr lang="en-US" dirty="0"/>
              <a:t>Structure</a:t>
            </a:r>
            <a:endParaRPr lang="en-GB" dirty="0"/>
          </a:p>
        </p:txBody>
      </p:sp>
      <p:sp>
        <p:nvSpPr>
          <p:cNvPr id="2" name="TextBox 1">
            <a:extLst>
              <a:ext uri="{FF2B5EF4-FFF2-40B4-BE49-F238E27FC236}">
                <a16:creationId xmlns:a16="http://schemas.microsoft.com/office/drawing/2014/main" id="{1857E27D-9E3E-8E48-AD05-99E34E7A0BD1}"/>
              </a:ext>
            </a:extLst>
          </p:cNvPr>
          <p:cNvSpPr txBox="1"/>
          <p:nvPr/>
        </p:nvSpPr>
        <p:spPr>
          <a:xfrm>
            <a:off x="3874837" y="3429000"/>
            <a:ext cx="2987710" cy="203132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b="1" dirty="0"/>
              <a:t>How &amp; Why are your best friends!</a:t>
            </a:r>
          </a:p>
          <a:p>
            <a:endParaRPr lang="en-US" dirty="0"/>
          </a:p>
          <a:p>
            <a:r>
              <a:rPr lang="en-US" dirty="0"/>
              <a:t>How is something presented/shown?</a:t>
            </a:r>
          </a:p>
          <a:p>
            <a:r>
              <a:rPr lang="en-US" dirty="0"/>
              <a:t>Why is it presented/shown in this way?</a:t>
            </a:r>
          </a:p>
        </p:txBody>
      </p:sp>
      <p:pic>
        <p:nvPicPr>
          <p:cNvPr id="17" name="Picture 16">
            <a:extLst>
              <a:ext uri="{FF2B5EF4-FFF2-40B4-BE49-F238E27FC236}">
                <a16:creationId xmlns:a16="http://schemas.microsoft.com/office/drawing/2014/main" id="{D45B0C20-B147-A24A-9DD9-956C02765E21}"/>
              </a:ext>
            </a:extLst>
          </p:cNvPr>
          <p:cNvPicPr>
            <a:picLocks noChangeAspect="1"/>
          </p:cNvPicPr>
          <p:nvPr/>
        </p:nvPicPr>
        <p:blipFill>
          <a:blip r:embed="rId2"/>
          <a:stretch>
            <a:fillRect/>
          </a:stretch>
        </p:blipFill>
        <p:spPr>
          <a:xfrm>
            <a:off x="3745565" y="5601022"/>
            <a:ext cx="1135627" cy="1129773"/>
          </a:xfrm>
          <a:prstGeom prst="rect">
            <a:avLst/>
          </a:prstGeom>
        </p:spPr>
      </p:pic>
      <p:pic>
        <p:nvPicPr>
          <p:cNvPr id="18" name="Picture 17">
            <a:extLst>
              <a:ext uri="{FF2B5EF4-FFF2-40B4-BE49-F238E27FC236}">
                <a16:creationId xmlns:a16="http://schemas.microsoft.com/office/drawing/2014/main" id="{3C6CBC30-E4AD-9F4E-BEC4-D1534C7A6AE1}"/>
              </a:ext>
            </a:extLst>
          </p:cNvPr>
          <p:cNvPicPr>
            <a:picLocks noChangeAspect="1"/>
          </p:cNvPicPr>
          <p:nvPr/>
        </p:nvPicPr>
        <p:blipFill>
          <a:blip r:embed="rId3"/>
          <a:stretch>
            <a:fillRect/>
          </a:stretch>
        </p:blipFill>
        <p:spPr>
          <a:xfrm>
            <a:off x="5678032" y="5460325"/>
            <a:ext cx="1184515" cy="1377643"/>
          </a:xfrm>
          <a:prstGeom prst="rect">
            <a:avLst/>
          </a:prstGeom>
        </p:spPr>
      </p:pic>
      <p:sp>
        <p:nvSpPr>
          <p:cNvPr id="3" name="Rectangle 2">
            <a:extLst>
              <a:ext uri="{FF2B5EF4-FFF2-40B4-BE49-F238E27FC236}">
                <a16:creationId xmlns:a16="http://schemas.microsoft.com/office/drawing/2014/main" id="{B821C2CC-1703-6940-B3A3-009162258A8A}"/>
              </a:ext>
            </a:extLst>
          </p:cNvPr>
          <p:cNvSpPr/>
          <p:nvPr/>
        </p:nvSpPr>
        <p:spPr>
          <a:xfrm>
            <a:off x="7077035" y="940323"/>
            <a:ext cx="4813300" cy="618630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t>This is all about where something happens and why.</a:t>
            </a:r>
          </a:p>
          <a:p>
            <a:pPr marL="285750" indent="-285750">
              <a:buFont typeface="Arial" panose="020B0604020202020204" pitchFamily="34" charset="0"/>
              <a:buChar char="•"/>
            </a:pPr>
            <a:r>
              <a:rPr lang="en-US" dirty="0"/>
              <a:t>Changes: character; tone; perspective; setting </a:t>
            </a:r>
            <a:r>
              <a:rPr lang="en-US" dirty="0" err="1"/>
              <a:t>etc</a:t>
            </a:r>
            <a:endParaRPr lang="en-US" dirty="0"/>
          </a:p>
          <a:p>
            <a:pPr marL="285750" indent="-285750">
              <a:buFont typeface="Arial" panose="020B0604020202020204" pitchFamily="34" charset="0"/>
              <a:buChar char="•"/>
            </a:pPr>
            <a:r>
              <a:rPr lang="en-US" dirty="0"/>
              <a:t>Developments</a:t>
            </a:r>
          </a:p>
          <a:p>
            <a:pPr marL="285750" indent="-285750">
              <a:buFont typeface="Arial" panose="020B0604020202020204" pitchFamily="34" charset="0"/>
              <a:buChar char="•"/>
            </a:pPr>
            <a:r>
              <a:rPr lang="en-US" dirty="0"/>
              <a:t>Contrasts</a:t>
            </a:r>
          </a:p>
          <a:p>
            <a:pPr marL="285750" indent="-285750">
              <a:buFont typeface="Arial" panose="020B0604020202020204" pitchFamily="34" charset="0"/>
              <a:buChar char="•"/>
            </a:pPr>
            <a:r>
              <a:rPr lang="en-US" dirty="0"/>
              <a:t>Chronology</a:t>
            </a:r>
          </a:p>
          <a:p>
            <a:pPr marL="285750" indent="-285750">
              <a:buFont typeface="Arial" panose="020B0604020202020204" pitchFamily="34" charset="0"/>
              <a:buChar char="•"/>
            </a:pPr>
            <a:r>
              <a:rPr lang="en-US" dirty="0"/>
              <a:t>Transitions</a:t>
            </a:r>
          </a:p>
          <a:p>
            <a:pPr marL="285750" indent="-285750">
              <a:buFont typeface="Arial" panose="020B0604020202020204" pitchFamily="34" charset="0"/>
              <a:buChar char="•"/>
            </a:pPr>
            <a:r>
              <a:rPr lang="en-US" dirty="0"/>
              <a:t>Sequencing</a:t>
            </a:r>
          </a:p>
          <a:p>
            <a:pPr marL="285750" indent="-285750">
              <a:buFont typeface="Arial" panose="020B0604020202020204" pitchFamily="34" charset="0"/>
              <a:buChar char="•"/>
            </a:pPr>
            <a:r>
              <a:rPr lang="en-US" dirty="0"/>
              <a:t>Signposts and movement through the text: connectives and discourse markers</a:t>
            </a:r>
          </a:p>
          <a:p>
            <a:pPr marL="285750" indent="-285750">
              <a:buFont typeface="Arial" panose="020B0604020202020204" pitchFamily="34" charset="0"/>
              <a:buChar char="•"/>
            </a:pPr>
            <a:r>
              <a:rPr lang="en-US" dirty="0"/>
              <a:t>Cohesion</a:t>
            </a:r>
          </a:p>
          <a:p>
            <a:pPr marL="285750" indent="-285750">
              <a:buFont typeface="Arial" panose="020B0604020202020204" pitchFamily="34" charset="0"/>
              <a:buChar char="•"/>
            </a:pPr>
            <a:r>
              <a:rPr lang="en-US" dirty="0"/>
              <a:t>Shifts in topic, focus, time, place</a:t>
            </a:r>
          </a:p>
          <a:p>
            <a:pPr marL="285750" indent="-285750">
              <a:buFont typeface="Arial" panose="020B0604020202020204" pitchFamily="34" charset="0"/>
              <a:buChar char="•"/>
            </a:pPr>
            <a:r>
              <a:rPr lang="en-US" dirty="0"/>
              <a:t>How storytelling changes i.e. does it change from dialogue to description?</a:t>
            </a:r>
          </a:p>
          <a:p>
            <a:pPr marL="285750" indent="-285750">
              <a:buFont typeface="Arial" panose="020B0604020202020204" pitchFamily="34" charset="0"/>
              <a:buChar char="•"/>
            </a:pPr>
            <a:r>
              <a:rPr lang="en-US" dirty="0"/>
              <a:t>Repetition or recurring images/motifs</a:t>
            </a:r>
          </a:p>
          <a:p>
            <a:pPr marL="285750" indent="-285750">
              <a:buFont typeface="Arial" panose="020B0604020202020204" pitchFamily="34" charset="0"/>
              <a:buChar char="•"/>
            </a:pPr>
            <a:r>
              <a:rPr lang="en-US" dirty="0"/>
              <a:t>Flashbacks</a:t>
            </a:r>
          </a:p>
          <a:p>
            <a:pPr marL="285750" indent="-285750">
              <a:buFont typeface="Arial" panose="020B0604020202020204" pitchFamily="34" charset="0"/>
              <a:buChar char="•"/>
            </a:pPr>
            <a:r>
              <a:rPr lang="en-US" dirty="0"/>
              <a:t>Foreshadowing</a:t>
            </a:r>
          </a:p>
          <a:p>
            <a:pPr marL="285750" indent="-285750">
              <a:buFont typeface="Arial" panose="020B0604020202020204" pitchFamily="34" charset="0"/>
              <a:buChar char="•"/>
            </a:pPr>
            <a:r>
              <a:rPr lang="en-US" dirty="0"/>
              <a:t>Links back to something stated previously</a:t>
            </a:r>
          </a:p>
          <a:p>
            <a:pPr marL="285750" indent="-285750">
              <a:buFont typeface="Arial" panose="020B0604020202020204" pitchFamily="34" charset="0"/>
              <a:buChar char="•"/>
            </a:pPr>
            <a:r>
              <a:rPr lang="en-US" dirty="0"/>
              <a:t>Introductions</a:t>
            </a:r>
          </a:p>
          <a:p>
            <a:pPr marL="285750" indent="-285750">
              <a:buFont typeface="Arial" panose="020B0604020202020204" pitchFamily="34" charset="0"/>
              <a:buChar char="•"/>
            </a:pPr>
            <a:r>
              <a:rPr lang="en-US" dirty="0"/>
              <a:t>Internal thoughts</a:t>
            </a:r>
          </a:p>
          <a:p>
            <a:pPr marL="285750" indent="-285750">
              <a:buFont typeface="Arial" panose="020B0604020202020204" pitchFamily="34" charset="0"/>
              <a:buChar char="•"/>
            </a:pPr>
            <a:r>
              <a:rPr lang="en-US" dirty="0"/>
              <a:t>External action or dialogue</a:t>
            </a:r>
          </a:p>
        </p:txBody>
      </p:sp>
      <p:sp>
        <p:nvSpPr>
          <p:cNvPr id="11" name="Text Placeholder 10">
            <a:extLst>
              <a:ext uri="{FF2B5EF4-FFF2-40B4-BE49-F238E27FC236}">
                <a16:creationId xmlns:a16="http://schemas.microsoft.com/office/drawing/2014/main" id="{5DCACF60-B6D1-1F40-8F5C-1509EDB4D7DE}"/>
              </a:ext>
            </a:extLst>
          </p:cNvPr>
          <p:cNvSpPr>
            <a:spLocks noGrp="1"/>
          </p:cNvSpPr>
          <p:nvPr>
            <p:ph type="body" idx="1"/>
          </p:nvPr>
        </p:nvSpPr>
        <p:spPr/>
        <p:txBody>
          <a:bodyPr>
            <a:normAutofit fontScale="92500"/>
          </a:bodyPr>
          <a:lstStyle/>
          <a:p>
            <a:r>
              <a:rPr lang="en-US" dirty="0"/>
              <a:t>Remind yourself of some of the structural techniques you can comment on…</a:t>
            </a:r>
          </a:p>
        </p:txBody>
      </p:sp>
    </p:spTree>
    <p:extLst>
      <p:ext uri="{BB962C8B-B14F-4D97-AF65-F5344CB8AC3E}">
        <p14:creationId xmlns:p14="http://schemas.microsoft.com/office/powerpoint/2010/main" val="1216372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C72A7-958E-384E-8F54-9A39076493D1}"/>
              </a:ext>
            </a:extLst>
          </p:cNvPr>
          <p:cNvSpPr>
            <a:spLocks noGrp="1"/>
          </p:cNvSpPr>
          <p:nvPr>
            <p:ph type="title"/>
          </p:nvPr>
        </p:nvSpPr>
        <p:spPr>
          <a:xfrm>
            <a:off x="838200" y="668527"/>
            <a:ext cx="10515600" cy="1325563"/>
          </a:xfrm>
        </p:spPr>
        <p:style>
          <a:lnRef idx="1">
            <a:schemeClr val="accent4"/>
          </a:lnRef>
          <a:fillRef idx="2">
            <a:schemeClr val="accent4"/>
          </a:fillRef>
          <a:effectRef idx="1">
            <a:schemeClr val="accent4"/>
          </a:effectRef>
          <a:fontRef idx="minor">
            <a:schemeClr val="dk1"/>
          </a:fontRef>
        </p:style>
        <p:txBody>
          <a:bodyPr>
            <a:noAutofit/>
          </a:bodyPr>
          <a:lstStyle/>
          <a:p>
            <a:r>
              <a:rPr lang="en-US" sz="3200" dirty="0"/>
              <a:t>What is established in paragraph 1? If you are going to look at how the rest of the extract is structured, you must start by </a:t>
            </a:r>
            <a:r>
              <a:rPr lang="en-US" sz="3200" dirty="0" err="1"/>
              <a:t>analysing</a:t>
            </a:r>
            <a:r>
              <a:rPr lang="en-US" sz="3200" dirty="0"/>
              <a:t> the beginning.</a:t>
            </a:r>
          </a:p>
        </p:txBody>
      </p:sp>
      <p:pic>
        <p:nvPicPr>
          <p:cNvPr id="4" name="Picture 3">
            <a:extLst>
              <a:ext uri="{FF2B5EF4-FFF2-40B4-BE49-F238E27FC236}">
                <a16:creationId xmlns:a16="http://schemas.microsoft.com/office/drawing/2014/main" id="{9F49061D-53DD-4D45-8552-1F0CF7F58F52}"/>
              </a:ext>
            </a:extLst>
          </p:cNvPr>
          <p:cNvPicPr>
            <a:picLocks noChangeAspect="1"/>
          </p:cNvPicPr>
          <p:nvPr/>
        </p:nvPicPr>
        <p:blipFill>
          <a:blip r:embed="rId2"/>
          <a:stretch>
            <a:fillRect/>
          </a:stretch>
        </p:blipFill>
        <p:spPr>
          <a:xfrm>
            <a:off x="2829084" y="2568627"/>
            <a:ext cx="6320340" cy="4176728"/>
          </a:xfrm>
          <a:prstGeom prst="rect">
            <a:avLst/>
          </a:prstGeom>
        </p:spPr>
      </p:pic>
      <p:sp>
        <p:nvSpPr>
          <p:cNvPr id="5" name="TextBox 4">
            <a:extLst>
              <a:ext uri="{FF2B5EF4-FFF2-40B4-BE49-F238E27FC236}">
                <a16:creationId xmlns:a16="http://schemas.microsoft.com/office/drawing/2014/main" id="{6D6C3CD6-75AF-2647-9F16-1FF722A548E6}"/>
              </a:ext>
            </a:extLst>
          </p:cNvPr>
          <p:cNvSpPr txBox="1"/>
          <p:nvPr/>
        </p:nvSpPr>
        <p:spPr>
          <a:xfrm>
            <a:off x="212035" y="196593"/>
            <a:ext cx="1053494"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a:t>Activity 1</a:t>
            </a:r>
          </a:p>
        </p:txBody>
      </p:sp>
      <p:sp>
        <p:nvSpPr>
          <p:cNvPr id="6" name="TextBox 5">
            <a:extLst>
              <a:ext uri="{FF2B5EF4-FFF2-40B4-BE49-F238E27FC236}">
                <a16:creationId xmlns:a16="http://schemas.microsoft.com/office/drawing/2014/main" id="{E7EC9E42-D457-4D4C-89EA-2D19C8BCD549}"/>
              </a:ext>
            </a:extLst>
          </p:cNvPr>
          <p:cNvSpPr txBox="1"/>
          <p:nvPr/>
        </p:nvSpPr>
        <p:spPr>
          <a:xfrm>
            <a:off x="364563" y="2568627"/>
            <a:ext cx="1530626"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Who is introduced? How are they described?</a:t>
            </a:r>
          </a:p>
        </p:txBody>
      </p:sp>
      <p:sp>
        <p:nvSpPr>
          <p:cNvPr id="7" name="Rectangle 6">
            <a:extLst>
              <a:ext uri="{FF2B5EF4-FFF2-40B4-BE49-F238E27FC236}">
                <a16:creationId xmlns:a16="http://schemas.microsoft.com/office/drawing/2014/main" id="{E8F3D4A2-E0EA-0F49-B23E-843B5A7F0D0D}"/>
              </a:ext>
            </a:extLst>
          </p:cNvPr>
          <p:cNvSpPr/>
          <p:nvPr/>
        </p:nvSpPr>
        <p:spPr>
          <a:xfrm>
            <a:off x="2716696" y="2568627"/>
            <a:ext cx="6308034" cy="130100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FA462DA-9C90-5847-B7F1-B2C1E118D002}"/>
              </a:ext>
            </a:extLst>
          </p:cNvPr>
          <p:cNvSpPr txBox="1"/>
          <p:nvPr/>
        </p:nvSpPr>
        <p:spPr>
          <a:xfrm>
            <a:off x="9846237" y="2618966"/>
            <a:ext cx="1530626"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What kind of atmosphere is created?</a:t>
            </a:r>
          </a:p>
        </p:txBody>
      </p:sp>
      <p:sp>
        <p:nvSpPr>
          <p:cNvPr id="9" name="TextBox 8">
            <a:extLst>
              <a:ext uri="{FF2B5EF4-FFF2-40B4-BE49-F238E27FC236}">
                <a16:creationId xmlns:a16="http://schemas.microsoft.com/office/drawing/2014/main" id="{3A6FD494-D109-CD4E-8937-11184CA624C0}"/>
              </a:ext>
            </a:extLst>
          </p:cNvPr>
          <p:cNvSpPr txBox="1"/>
          <p:nvPr/>
        </p:nvSpPr>
        <p:spPr>
          <a:xfrm>
            <a:off x="5340754" y="2089117"/>
            <a:ext cx="319364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What is the mood/tone?</a:t>
            </a:r>
          </a:p>
        </p:txBody>
      </p:sp>
      <p:sp>
        <p:nvSpPr>
          <p:cNvPr id="10" name="TextBox 9">
            <a:extLst>
              <a:ext uri="{FF2B5EF4-FFF2-40B4-BE49-F238E27FC236}">
                <a16:creationId xmlns:a16="http://schemas.microsoft.com/office/drawing/2014/main" id="{37BEABB4-DE9D-0347-8A10-6A3850896ED4}"/>
              </a:ext>
            </a:extLst>
          </p:cNvPr>
          <p:cNvSpPr txBox="1"/>
          <p:nvPr/>
        </p:nvSpPr>
        <p:spPr>
          <a:xfrm>
            <a:off x="9137118" y="3717701"/>
            <a:ext cx="1530626"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How is the setting described?</a:t>
            </a:r>
          </a:p>
        </p:txBody>
      </p:sp>
      <p:sp>
        <p:nvSpPr>
          <p:cNvPr id="12" name="TextBox 11">
            <a:extLst>
              <a:ext uri="{FF2B5EF4-FFF2-40B4-BE49-F238E27FC236}">
                <a16:creationId xmlns:a16="http://schemas.microsoft.com/office/drawing/2014/main" id="{5EBAF29C-51FD-AC47-8573-074DDC6000B0}"/>
              </a:ext>
            </a:extLst>
          </p:cNvPr>
          <p:cNvSpPr txBox="1"/>
          <p:nvPr/>
        </p:nvSpPr>
        <p:spPr>
          <a:xfrm>
            <a:off x="8539824" y="53849"/>
            <a:ext cx="3451138"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t>Do this in your groups – 7 minutes.</a:t>
            </a:r>
          </a:p>
        </p:txBody>
      </p:sp>
    </p:spTree>
    <p:extLst>
      <p:ext uri="{BB962C8B-B14F-4D97-AF65-F5344CB8AC3E}">
        <p14:creationId xmlns:p14="http://schemas.microsoft.com/office/powerpoint/2010/main" val="3926443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C72A7-958E-384E-8F54-9A39076493D1}"/>
              </a:ext>
            </a:extLst>
          </p:cNvPr>
          <p:cNvSpPr>
            <a:spLocks noGrp="1"/>
          </p:cNvSpPr>
          <p:nvPr>
            <p:ph type="title"/>
          </p:nvPr>
        </p:nvSpPr>
        <p:spPr>
          <a:xfrm>
            <a:off x="838200" y="668527"/>
            <a:ext cx="10515600" cy="1325563"/>
          </a:xfrm>
        </p:spPr>
        <p:style>
          <a:lnRef idx="1">
            <a:schemeClr val="accent4"/>
          </a:lnRef>
          <a:fillRef idx="2">
            <a:schemeClr val="accent4"/>
          </a:fillRef>
          <a:effectRef idx="1">
            <a:schemeClr val="accent4"/>
          </a:effectRef>
          <a:fontRef idx="minor">
            <a:schemeClr val="dk1"/>
          </a:fontRef>
        </p:style>
        <p:txBody>
          <a:bodyPr>
            <a:noAutofit/>
          </a:bodyPr>
          <a:lstStyle/>
          <a:p>
            <a:r>
              <a:rPr lang="en-US" sz="3200" dirty="0"/>
              <a:t>Feedback and share ideas – move around the room and discuss your notes.</a:t>
            </a:r>
          </a:p>
        </p:txBody>
      </p:sp>
      <p:pic>
        <p:nvPicPr>
          <p:cNvPr id="4" name="Picture 3">
            <a:extLst>
              <a:ext uri="{FF2B5EF4-FFF2-40B4-BE49-F238E27FC236}">
                <a16:creationId xmlns:a16="http://schemas.microsoft.com/office/drawing/2014/main" id="{9F49061D-53DD-4D45-8552-1F0CF7F58F52}"/>
              </a:ext>
            </a:extLst>
          </p:cNvPr>
          <p:cNvPicPr>
            <a:picLocks noChangeAspect="1"/>
          </p:cNvPicPr>
          <p:nvPr/>
        </p:nvPicPr>
        <p:blipFill>
          <a:blip r:embed="rId2"/>
          <a:stretch>
            <a:fillRect/>
          </a:stretch>
        </p:blipFill>
        <p:spPr>
          <a:xfrm>
            <a:off x="2829084" y="2568627"/>
            <a:ext cx="6320340" cy="4176728"/>
          </a:xfrm>
          <a:prstGeom prst="rect">
            <a:avLst/>
          </a:prstGeom>
        </p:spPr>
      </p:pic>
      <p:sp>
        <p:nvSpPr>
          <p:cNvPr id="5" name="TextBox 4">
            <a:extLst>
              <a:ext uri="{FF2B5EF4-FFF2-40B4-BE49-F238E27FC236}">
                <a16:creationId xmlns:a16="http://schemas.microsoft.com/office/drawing/2014/main" id="{6D6C3CD6-75AF-2647-9F16-1FF722A548E6}"/>
              </a:ext>
            </a:extLst>
          </p:cNvPr>
          <p:cNvSpPr txBox="1"/>
          <p:nvPr/>
        </p:nvSpPr>
        <p:spPr>
          <a:xfrm>
            <a:off x="212035" y="196593"/>
            <a:ext cx="1053494"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a:t>Activity 2</a:t>
            </a:r>
          </a:p>
        </p:txBody>
      </p:sp>
      <p:sp>
        <p:nvSpPr>
          <p:cNvPr id="6" name="TextBox 5">
            <a:extLst>
              <a:ext uri="{FF2B5EF4-FFF2-40B4-BE49-F238E27FC236}">
                <a16:creationId xmlns:a16="http://schemas.microsoft.com/office/drawing/2014/main" id="{E7EC9E42-D457-4D4C-89EA-2D19C8BCD549}"/>
              </a:ext>
            </a:extLst>
          </p:cNvPr>
          <p:cNvSpPr txBox="1"/>
          <p:nvPr/>
        </p:nvSpPr>
        <p:spPr>
          <a:xfrm>
            <a:off x="364563" y="2568627"/>
            <a:ext cx="1530626"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Who is introduced? How are they described?</a:t>
            </a:r>
          </a:p>
        </p:txBody>
      </p:sp>
      <p:sp>
        <p:nvSpPr>
          <p:cNvPr id="7" name="Rectangle 6">
            <a:extLst>
              <a:ext uri="{FF2B5EF4-FFF2-40B4-BE49-F238E27FC236}">
                <a16:creationId xmlns:a16="http://schemas.microsoft.com/office/drawing/2014/main" id="{E8F3D4A2-E0EA-0F49-B23E-843B5A7F0D0D}"/>
              </a:ext>
            </a:extLst>
          </p:cNvPr>
          <p:cNvSpPr/>
          <p:nvPr/>
        </p:nvSpPr>
        <p:spPr>
          <a:xfrm>
            <a:off x="2716696" y="2568627"/>
            <a:ext cx="6308034" cy="130100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FA462DA-9C90-5847-B7F1-B2C1E118D002}"/>
              </a:ext>
            </a:extLst>
          </p:cNvPr>
          <p:cNvSpPr txBox="1"/>
          <p:nvPr/>
        </p:nvSpPr>
        <p:spPr>
          <a:xfrm>
            <a:off x="9846237" y="2618966"/>
            <a:ext cx="1530626"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What kind of atmosphere is created?</a:t>
            </a:r>
          </a:p>
        </p:txBody>
      </p:sp>
      <p:sp>
        <p:nvSpPr>
          <p:cNvPr id="9" name="TextBox 8">
            <a:extLst>
              <a:ext uri="{FF2B5EF4-FFF2-40B4-BE49-F238E27FC236}">
                <a16:creationId xmlns:a16="http://schemas.microsoft.com/office/drawing/2014/main" id="{3A6FD494-D109-CD4E-8937-11184CA624C0}"/>
              </a:ext>
            </a:extLst>
          </p:cNvPr>
          <p:cNvSpPr txBox="1"/>
          <p:nvPr/>
        </p:nvSpPr>
        <p:spPr>
          <a:xfrm>
            <a:off x="5340754" y="2089117"/>
            <a:ext cx="319364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What is the mood/tone?</a:t>
            </a:r>
          </a:p>
        </p:txBody>
      </p:sp>
      <p:sp>
        <p:nvSpPr>
          <p:cNvPr id="10" name="TextBox 9">
            <a:extLst>
              <a:ext uri="{FF2B5EF4-FFF2-40B4-BE49-F238E27FC236}">
                <a16:creationId xmlns:a16="http://schemas.microsoft.com/office/drawing/2014/main" id="{37BEABB4-DE9D-0347-8A10-6A3850896ED4}"/>
              </a:ext>
            </a:extLst>
          </p:cNvPr>
          <p:cNvSpPr txBox="1"/>
          <p:nvPr/>
        </p:nvSpPr>
        <p:spPr>
          <a:xfrm>
            <a:off x="9137118" y="3717701"/>
            <a:ext cx="1530626"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How is the setting described?</a:t>
            </a:r>
          </a:p>
        </p:txBody>
      </p:sp>
      <p:sp>
        <p:nvSpPr>
          <p:cNvPr id="12" name="TextBox 11">
            <a:extLst>
              <a:ext uri="{FF2B5EF4-FFF2-40B4-BE49-F238E27FC236}">
                <a16:creationId xmlns:a16="http://schemas.microsoft.com/office/drawing/2014/main" id="{5EBAF29C-51FD-AC47-8573-074DDC6000B0}"/>
              </a:ext>
            </a:extLst>
          </p:cNvPr>
          <p:cNvSpPr txBox="1"/>
          <p:nvPr/>
        </p:nvSpPr>
        <p:spPr>
          <a:xfrm>
            <a:off x="8539824" y="53849"/>
            <a:ext cx="3451138"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t>Do this in your groups – 7 minutes.</a:t>
            </a:r>
          </a:p>
        </p:txBody>
      </p:sp>
    </p:spTree>
    <p:extLst>
      <p:ext uri="{BB962C8B-B14F-4D97-AF65-F5344CB8AC3E}">
        <p14:creationId xmlns:p14="http://schemas.microsoft.com/office/powerpoint/2010/main" val="3129880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6CE84A-A419-E445-AC33-809AF26D71F1}"/>
              </a:ext>
            </a:extLst>
          </p:cNvPr>
          <p:cNvSpPr>
            <a:spLocks noGrp="1"/>
          </p:cNvSpPr>
          <p:nvPr>
            <p:ph type="title"/>
          </p:nvPr>
        </p:nvSpPr>
        <p:spPr>
          <a:xfrm>
            <a:off x="2313404" y="1673335"/>
            <a:ext cx="7181850" cy="981075"/>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a:t>Analysing Structure: Q3</a:t>
            </a:r>
          </a:p>
        </p:txBody>
      </p:sp>
      <p:sp>
        <p:nvSpPr>
          <p:cNvPr id="5" name="Text Placeholder 4">
            <a:extLst>
              <a:ext uri="{FF2B5EF4-FFF2-40B4-BE49-F238E27FC236}">
                <a16:creationId xmlns:a16="http://schemas.microsoft.com/office/drawing/2014/main" id="{E80F7C11-6865-014B-AFE3-02C4EFF15BC5}"/>
              </a:ext>
            </a:extLst>
          </p:cNvPr>
          <p:cNvSpPr>
            <a:spLocks noGrp="1"/>
          </p:cNvSpPr>
          <p:nvPr>
            <p:ph type="body" idx="1"/>
          </p:nvPr>
        </p:nvSpPr>
        <p:spPr>
          <a:xfrm>
            <a:off x="2000250" y="3403828"/>
            <a:ext cx="8191500" cy="2082572"/>
          </a:xfrm>
        </p:spPr>
        <p:style>
          <a:lnRef idx="2">
            <a:schemeClr val="accent2"/>
          </a:lnRef>
          <a:fillRef idx="1">
            <a:schemeClr val="lt1"/>
          </a:fillRef>
          <a:effectRef idx="0">
            <a:schemeClr val="accent2"/>
          </a:effectRef>
          <a:fontRef idx="minor">
            <a:schemeClr val="dk1"/>
          </a:fontRef>
        </p:style>
        <p:txBody>
          <a:bodyPr>
            <a:normAutofit/>
          </a:bodyPr>
          <a:lstStyle/>
          <a:p>
            <a:r>
              <a:rPr lang="en-US" dirty="0">
                <a:solidFill>
                  <a:schemeClr val="tx1"/>
                </a:solidFill>
              </a:rPr>
              <a:t>STARTER:</a:t>
            </a:r>
          </a:p>
          <a:p>
            <a:r>
              <a:rPr lang="en-US" dirty="0">
                <a:solidFill>
                  <a:schemeClr val="tx1"/>
                </a:solidFill>
              </a:rPr>
              <a:t>In your own words and without looking back at the extract, write down how the extract we looked at yesterday began. Try and include as much information as you can!</a:t>
            </a:r>
          </a:p>
        </p:txBody>
      </p:sp>
      <p:sp>
        <p:nvSpPr>
          <p:cNvPr id="6" name="TextBox 5">
            <a:extLst>
              <a:ext uri="{FF2B5EF4-FFF2-40B4-BE49-F238E27FC236}">
                <a16:creationId xmlns:a16="http://schemas.microsoft.com/office/drawing/2014/main" id="{91855CF2-6043-434A-A92A-7F19B801B261}"/>
              </a:ext>
            </a:extLst>
          </p:cNvPr>
          <p:cNvSpPr txBox="1"/>
          <p:nvPr/>
        </p:nvSpPr>
        <p:spPr>
          <a:xfrm>
            <a:off x="419100" y="165100"/>
            <a:ext cx="2222275"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Date:                             </a:t>
            </a:r>
          </a:p>
        </p:txBody>
      </p:sp>
      <p:sp>
        <p:nvSpPr>
          <p:cNvPr id="7" name="TextBox 6">
            <a:extLst>
              <a:ext uri="{FF2B5EF4-FFF2-40B4-BE49-F238E27FC236}">
                <a16:creationId xmlns:a16="http://schemas.microsoft.com/office/drawing/2014/main" id="{18142CAE-BDF5-4040-81FA-621820DCEDDC}"/>
              </a:ext>
            </a:extLst>
          </p:cNvPr>
          <p:cNvSpPr txBox="1"/>
          <p:nvPr/>
        </p:nvSpPr>
        <p:spPr>
          <a:xfrm>
            <a:off x="5664200" y="165100"/>
            <a:ext cx="5537200"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a:t>LO: To understand the requirements for question 3</a:t>
            </a:r>
          </a:p>
          <a:p>
            <a:r>
              <a:rPr lang="en-US" dirty="0"/>
              <a:t>To understand how to discuss structural techniques in detail</a:t>
            </a:r>
          </a:p>
        </p:txBody>
      </p:sp>
    </p:spTree>
    <p:extLst>
      <p:ext uri="{BB962C8B-B14F-4D97-AF65-F5344CB8AC3E}">
        <p14:creationId xmlns:p14="http://schemas.microsoft.com/office/powerpoint/2010/main" val="3293274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7283B-4113-6640-B505-CE24FD97C532}"/>
              </a:ext>
            </a:extLst>
          </p:cNvPr>
          <p:cNvSpPr>
            <a:spLocks noGrp="1"/>
          </p:cNvSpPr>
          <p:nvPr>
            <p:ph type="title"/>
          </p:nvPr>
        </p:nvSpPr>
        <p:spPr>
          <a:xfrm>
            <a:off x="1625600" y="362391"/>
            <a:ext cx="9194800" cy="1325563"/>
          </a:xfrm>
        </p:spPr>
        <p:style>
          <a:lnRef idx="1">
            <a:schemeClr val="accent4"/>
          </a:lnRef>
          <a:fillRef idx="2">
            <a:schemeClr val="accent4"/>
          </a:fillRef>
          <a:effectRef idx="1">
            <a:schemeClr val="accent4"/>
          </a:effectRef>
          <a:fontRef idx="minor">
            <a:schemeClr val="dk1"/>
          </a:fontRef>
        </p:style>
        <p:txBody>
          <a:bodyPr/>
          <a:lstStyle/>
          <a:p>
            <a:pPr algn="ctr"/>
            <a:r>
              <a:rPr lang="en-US" dirty="0"/>
              <a:t>Now we will look at how the text develops.</a:t>
            </a:r>
          </a:p>
        </p:txBody>
      </p:sp>
      <p:sp>
        <p:nvSpPr>
          <p:cNvPr id="3" name="Content Placeholder 2">
            <a:extLst>
              <a:ext uri="{FF2B5EF4-FFF2-40B4-BE49-F238E27FC236}">
                <a16:creationId xmlns:a16="http://schemas.microsoft.com/office/drawing/2014/main" id="{96E03657-DE22-9644-8858-194A22560144}"/>
              </a:ext>
            </a:extLst>
          </p:cNvPr>
          <p:cNvSpPr>
            <a:spLocks noGrp="1"/>
          </p:cNvSpPr>
          <p:nvPr>
            <p:ph idx="1"/>
          </p:nvPr>
        </p:nvSpPr>
        <p:spPr>
          <a:xfrm>
            <a:off x="965200" y="2024408"/>
            <a:ext cx="10515600" cy="4351338"/>
          </a:xfrm>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US" dirty="0"/>
              <a:t>As you move on from paragraph 1, think about the changes and developments. In your groups, label the extract with the structural features.</a:t>
            </a:r>
          </a:p>
          <a:p>
            <a:endParaRPr lang="en-US" dirty="0"/>
          </a:p>
          <a:p>
            <a:r>
              <a:rPr lang="en-US" dirty="0"/>
              <a:t>Try and find as many as you can! Some may appear more than once.</a:t>
            </a:r>
          </a:p>
          <a:p>
            <a:r>
              <a:rPr lang="en-US" dirty="0"/>
              <a:t>Once you think you have found them all, join up with another group and share your ideas.</a:t>
            </a:r>
          </a:p>
          <a:p>
            <a:endParaRPr lang="en-US" dirty="0"/>
          </a:p>
          <a:p>
            <a:r>
              <a:rPr lang="en-US" dirty="0"/>
              <a:t>Extension: are there any </a:t>
            </a:r>
            <a:r>
              <a:rPr lang="en-US" b="1" dirty="0"/>
              <a:t>other structural techniques </a:t>
            </a:r>
            <a:r>
              <a:rPr lang="en-US" dirty="0"/>
              <a:t>that you can find? Think back to the list we created at the beginning of the unit.</a:t>
            </a:r>
          </a:p>
          <a:p>
            <a:endParaRPr lang="en-US" dirty="0"/>
          </a:p>
        </p:txBody>
      </p:sp>
      <p:sp>
        <p:nvSpPr>
          <p:cNvPr id="5" name="TextBox 4">
            <a:extLst>
              <a:ext uri="{FF2B5EF4-FFF2-40B4-BE49-F238E27FC236}">
                <a16:creationId xmlns:a16="http://schemas.microsoft.com/office/drawing/2014/main" id="{AE54CC65-0FF8-794C-995D-5F649E5FF50D}"/>
              </a:ext>
            </a:extLst>
          </p:cNvPr>
          <p:cNvSpPr txBox="1"/>
          <p:nvPr/>
        </p:nvSpPr>
        <p:spPr>
          <a:xfrm>
            <a:off x="463826" y="291548"/>
            <a:ext cx="1053494"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a:t>Activity 2</a:t>
            </a:r>
          </a:p>
        </p:txBody>
      </p:sp>
      <p:sp>
        <p:nvSpPr>
          <p:cNvPr id="6" name="TextBox 5">
            <a:extLst>
              <a:ext uri="{FF2B5EF4-FFF2-40B4-BE49-F238E27FC236}">
                <a16:creationId xmlns:a16="http://schemas.microsoft.com/office/drawing/2014/main" id="{1DEE4603-88B0-0642-B144-36CBE85262B6}"/>
              </a:ext>
            </a:extLst>
          </p:cNvPr>
          <p:cNvSpPr txBox="1"/>
          <p:nvPr/>
        </p:nvSpPr>
        <p:spPr>
          <a:xfrm>
            <a:off x="8539824" y="53849"/>
            <a:ext cx="3568156"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t>Do this in your groups – 10 minutes.</a:t>
            </a:r>
          </a:p>
        </p:txBody>
      </p:sp>
    </p:spTree>
    <p:extLst>
      <p:ext uri="{BB962C8B-B14F-4D97-AF65-F5344CB8AC3E}">
        <p14:creationId xmlns:p14="http://schemas.microsoft.com/office/powerpoint/2010/main" val="20059720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1187</Words>
  <Application>Microsoft Macintosh PowerPoint</Application>
  <PresentationFormat>Widescreen</PresentationFormat>
  <Paragraphs>128</Paragraphs>
  <Slides>12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ArialMT</vt:lpstr>
      <vt:lpstr>Calibri</vt:lpstr>
      <vt:lpstr>Calibri Light</vt:lpstr>
      <vt:lpstr>Office Theme</vt:lpstr>
      <vt:lpstr>Analysing Structure: Q3</vt:lpstr>
      <vt:lpstr>Where are we?</vt:lpstr>
      <vt:lpstr>Step 5</vt:lpstr>
      <vt:lpstr>Before we look at the question, let’s practice talking about structure.</vt:lpstr>
      <vt:lpstr>Techniques</vt:lpstr>
      <vt:lpstr>What is established in paragraph 1? If you are going to look at how the rest of the extract is structured, you must start by analysing the beginning.</vt:lpstr>
      <vt:lpstr>Feedback and share ideas – move around the room and discuss your notes.</vt:lpstr>
      <vt:lpstr>Analysing Structure: Q3</vt:lpstr>
      <vt:lpstr>Now we will look at how the text develops.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Duckworth</dc:creator>
  <cp:lastModifiedBy>Sophie Duckworth</cp:lastModifiedBy>
  <cp:revision>24</cp:revision>
  <dcterms:created xsi:type="dcterms:W3CDTF">2019-05-12T08:21:52Z</dcterms:created>
  <dcterms:modified xsi:type="dcterms:W3CDTF">2019-11-01T01:42:56Z</dcterms:modified>
</cp:coreProperties>
</file>